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19" r:id="rId2"/>
  </p:sldMasterIdLst>
  <p:notesMasterIdLst>
    <p:notesMasterId r:id="rId51"/>
  </p:notesMasterIdLst>
  <p:handoutMasterIdLst>
    <p:handoutMasterId r:id="rId52"/>
  </p:handoutMasterIdLst>
  <p:sldIdLst>
    <p:sldId id="256" r:id="rId3"/>
    <p:sldId id="503" r:id="rId4"/>
    <p:sldId id="375" r:id="rId5"/>
    <p:sldId id="453" r:id="rId6"/>
    <p:sldId id="485" r:id="rId7"/>
    <p:sldId id="487" r:id="rId8"/>
    <p:sldId id="486" r:id="rId9"/>
    <p:sldId id="457" r:id="rId10"/>
    <p:sldId id="458" r:id="rId11"/>
    <p:sldId id="376" r:id="rId12"/>
    <p:sldId id="488" r:id="rId13"/>
    <p:sldId id="489" r:id="rId14"/>
    <p:sldId id="490" r:id="rId15"/>
    <p:sldId id="491" r:id="rId16"/>
    <p:sldId id="451" r:id="rId17"/>
    <p:sldId id="452" r:id="rId18"/>
    <p:sldId id="377" r:id="rId19"/>
    <p:sldId id="461" r:id="rId20"/>
    <p:sldId id="460" r:id="rId21"/>
    <p:sldId id="481" r:id="rId22"/>
    <p:sldId id="463" r:id="rId23"/>
    <p:sldId id="464" r:id="rId24"/>
    <p:sldId id="379" r:id="rId25"/>
    <p:sldId id="494" r:id="rId26"/>
    <p:sldId id="493" r:id="rId27"/>
    <p:sldId id="380" r:id="rId28"/>
    <p:sldId id="381" r:id="rId29"/>
    <p:sldId id="469" r:id="rId30"/>
    <p:sldId id="466" r:id="rId31"/>
    <p:sldId id="470" r:id="rId32"/>
    <p:sldId id="496" r:id="rId33"/>
    <p:sldId id="497" r:id="rId34"/>
    <p:sldId id="498" r:id="rId35"/>
    <p:sldId id="499" r:id="rId36"/>
    <p:sldId id="495" r:id="rId37"/>
    <p:sldId id="471" r:id="rId38"/>
    <p:sldId id="472" r:id="rId39"/>
    <p:sldId id="382" r:id="rId40"/>
    <p:sldId id="475" r:id="rId41"/>
    <p:sldId id="500" r:id="rId42"/>
    <p:sldId id="391" r:id="rId43"/>
    <p:sldId id="392" r:id="rId44"/>
    <p:sldId id="422" r:id="rId45"/>
    <p:sldId id="483" r:id="rId46"/>
    <p:sldId id="484" r:id="rId47"/>
    <p:sldId id="394" r:id="rId48"/>
    <p:sldId id="501" r:id="rId49"/>
    <p:sldId id="502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72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32" autoAdjust="0"/>
    <p:restoredTop sz="86583" autoAdjust="0"/>
  </p:normalViewPr>
  <p:slideViewPr>
    <p:cSldViewPr snapToGrid="0" snapToObjects="1">
      <p:cViewPr varScale="1">
        <p:scale>
          <a:sx n="99" d="100"/>
          <a:sy n="99" d="100"/>
        </p:scale>
        <p:origin x="192" y="1456"/>
      </p:cViewPr>
      <p:guideLst>
        <p:guide orient="horz" pos="4272"/>
        <p:guide pos="1056"/>
      </p:guideLst>
    </p:cSldViewPr>
  </p:slideViewPr>
  <p:outlineViewPr>
    <p:cViewPr>
      <p:scale>
        <a:sx n="33" d="100"/>
        <a:sy n="33" d="100"/>
      </p:scale>
      <p:origin x="0" y="-4754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12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B6C353-BD1E-49B8-AB43-038FC35CBB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DC852-EA2B-43D5-849F-4664192C25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A8568-BB0E-4147-828F-15DD39329FCD}" type="datetimeFigureOut">
              <a:rPr lang="en-US" smtClean="0"/>
              <a:t>4/2/20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D6BD1-4009-48A7-8C33-11CF0250F5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EF958-E34A-4C66-AF8F-5B8070606D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FE0D8-38FB-4B7C-8ABC-06B0B87D47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14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78E40DA-F7B8-CA49-9466-A926A945D45A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5ADE18-440B-3548-9830-4DC42B26D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39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95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58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8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28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15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2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24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30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26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21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0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30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71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39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54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69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23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55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7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75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75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62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5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28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00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12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68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66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89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2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7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640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471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96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03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11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95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07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814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94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6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7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1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28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ADE18-440B-3548-9830-4DC42B26D6E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1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59152-4B50-4ED4-9E99-436C2667E7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7303" y="2174461"/>
            <a:ext cx="5181600" cy="1628775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14375" y="714375"/>
            <a:ext cx="2114550" cy="97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79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B79DB62F-60EF-8948-B0A6-47A92854843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7FF3B-83B2-4B49-AAF4-8E5DE704CB9F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ECFC-A9DB-BA46-B41A-81133FB563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1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3DB5E-6943-DE49-B27E-315470B79F67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B56F7-35D3-FF4A-BEA0-0B64B3FA1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2FF481-6FE8-47A0-A7EA-25C0C5AEAD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168525"/>
            <a:ext cx="2938463" cy="1671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267200" y="1857375"/>
            <a:ext cx="4419600" cy="31115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29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27A6-6C4E-8D4B-A7F7-44721239F88F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1053B-D2F7-FC40-894A-7EFECA5162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FE3DB-05C2-4746-A4D5-BB69257C02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84500" y="1930400"/>
            <a:ext cx="2717800" cy="22479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27A6-6C4E-8D4B-A7F7-44721239F88F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1053B-D2F7-FC40-894A-7EFECA5162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FE3DB-05C2-4746-A4D5-BB69257C02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84500" y="1930400"/>
            <a:ext cx="2717800" cy="22479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70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C80658-AE1B-423A-8262-7B6D57FB77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2239963"/>
            <a:ext cx="3035300" cy="1325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1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C84B7-7D17-674A-8341-D4F0706BCE14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D7108-4C7B-0646-B21B-53AE32FBB1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34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3F1E-2110-5542-A392-F72FC23FDE3C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2E1C-A976-9E4C-AE7E-A7D7178F4C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12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5FCED-AA7C-5949-8EB7-E31F4FC38A5B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8318-602F-A14C-BE71-78F9647CDF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99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0725" y="1142062"/>
            <a:ext cx="1475898" cy="3580576"/>
          </a:xfrm>
        </p:spPr>
        <p:txBody>
          <a:bodyPr vert="eaVert"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F3A8D-ECD6-4A34-8A54-D2AE305FCD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6175" y="2193925"/>
            <a:ext cx="2941638" cy="1476375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6B779B-DBF7-48B2-A937-28CDF28DD9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48940" y="4207013"/>
            <a:ext cx="3154363" cy="1323975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4748350"/>
            <a:ext cx="4148137" cy="5207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946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EF6CBB-CCB7-4F06-A92E-5EDC1CC7A6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1978" y="2670383"/>
            <a:ext cx="3495813" cy="1782347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87829" y="5327650"/>
            <a:ext cx="3767138" cy="37782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42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642684-5DAD-49B4-9CBA-6A5CFBEFA5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2903" y="3732559"/>
            <a:ext cx="2462073" cy="976174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5A3C3-B1DF-452F-B551-1B9DF9CBCA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2638" y="3035300"/>
            <a:ext cx="2663825" cy="169545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48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5C34-4097-DD45-894B-88015D162137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536A2-3D13-E34C-9BB0-55CCF250C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3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6231-8C9B-4EC4-9366-40D6C113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D0574-4718-4D26-A83D-8E0E0165D03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16-</a:t>
            </a:r>
            <a:fld id="{C02E5921-F0B9-6047-9019-F616E8A6FB3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1ABE5-CE43-4705-AF7D-29B6BC38BB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5131" y="2951572"/>
            <a:ext cx="4023360" cy="172493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12D6B7-AD95-4277-A888-57DB8BB6DD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0" y="2920454"/>
            <a:ext cx="4323806" cy="17560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227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6231-8C9B-4EC4-9366-40D6C113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D0574-4718-4D26-A83D-8E0E0165D03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16-</a:t>
            </a:r>
            <a:fld id="{C02E5921-F0B9-6047-9019-F616E8A6FB3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1ABE5-CE43-4705-AF7D-29B6BC38BB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2951572"/>
            <a:ext cx="3521242" cy="1395839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12D6B7-AD95-4277-A888-57DB8BB6DD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85347" y="2920455"/>
            <a:ext cx="3810458" cy="1426956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45F22-1AE4-46C4-BD50-BE0BC5DABB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663" y="4757395"/>
            <a:ext cx="3111500" cy="112395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262063" y="1668464"/>
            <a:ext cx="3687762" cy="29096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1487534" y="2096666"/>
            <a:ext cx="3642543" cy="27866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466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16-</a:t>
            </a:r>
            <a:fld id="{A7B7E72F-B9D9-0B45-A565-DA72504AD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9ADD1-3D08-457A-987C-3A589F6332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73200" y="850900"/>
            <a:ext cx="5778500" cy="54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8502F5-D273-439A-B9E6-5755EAC6B5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19300" y="5842000"/>
            <a:ext cx="5384800" cy="2540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761864" y="4900777"/>
            <a:ext cx="5194300" cy="29177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385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16-</a:t>
            </a:r>
            <a:fld id="{A7B7E72F-B9D9-0B45-A565-DA72504AD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9ADD1-3D08-457A-987C-3A589F6332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73200" y="850900"/>
            <a:ext cx="5778500" cy="54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8502F5-D273-439A-B9E6-5755EAC6B5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19300" y="5842000"/>
            <a:ext cx="5384800" cy="2540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11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59152-4B50-4ED4-9E99-436C2667E7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7303" y="2174461"/>
            <a:ext cx="5181600" cy="1628775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14375" y="714375"/>
            <a:ext cx="2114550" cy="97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934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642684-5DAD-49B4-9CBA-6A5CFBEFA5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2903" y="3732559"/>
            <a:ext cx="2462073" cy="976174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5A3C3-B1DF-452F-B551-1B9DF9CBCA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2638" y="3035300"/>
            <a:ext cx="2663825" cy="169545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33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16-</a:t>
            </a:r>
            <a:fld id="{A7B7E72F-B9D9-0B45-A565-DA72504AD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5EE87F-F870-45DC-8513-89BE142EED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063" y="1393825"/>
            <a:ext cx="2438400" cy="477838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9AF012-75F6-4C1F-9D67-B13C2E01CA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0463" y="4208463"/>
            <a:ext cx="2047875" cy="45085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889C0B-607A-4066-BD90-4646DC209A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4513" y="1190625"/>
            <a:ext cx="2786062" cy="477838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46050" y="3127375"/>
            <a:ext cx="1430338" cy="129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2027238" y="3127375"/>
            <a:ext cx="503237" cy="129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3192463" y="2584450"/>
            <a:ext cx="1022350" cy="1624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479925" y="2809875"/>
            <a:ext cx="1774825" cy="20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/>
          </p:nvPr>
        </p:nvSpPr>
        <p:spPr>
          <a:xfrm>
            <a:off x="6559550" y="3127375"/>
            <a:ext cx="1444625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50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16-</a:t>
            </a:r>
            <a:fld id="{A7B7E72F-B9D9-0B45-A565-DA72504AD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9ADD1-3D08-457A-987C-3A589F6332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73200" y="850900"/>
            <a:ext cx="5778500" cy="54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8502F5-D273-439A-B9E6-5755EAC6B5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19300" y="5842000"/>
            <a:ext cx="5384800" cy="2540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5C2A69F9-B25B-1E44-98DB-0A761553BA2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5FA5-6E42-734A-A67C-ED4B0C216D70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18FB8-3229-0540-9ED0-C32A3EC458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EC7628-0B19-4E59-B631-8C0F788685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9801" y="2983934"/>
            <a:ext cx="1392691" cy="495072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CDC4F2-2EB4-4577-8E21-ECED725B5D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70301" y="1671638"/>
            <a:ext cx="1990270" cy="561975"/>
          </a:xfrm>
        </p:spPr>
        <p:txBody>
          <a:bodyPr/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2128839"/>
            <a:ext cx="1582615" cy="31894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DD8684-D706-4679-874A-600727F8A6E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5825" y="3773488"/>
            <a:ext cx="2238375" cy="1436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64DBF9B-578B-406D-96EE-8AC93B5CAF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70300" y="3478213"/>
            <a:ext cx="1990725" cy="2095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DF97939-6FCF-48ED-92E0-E8D669F132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19800" y="3773488"/>
            <a:ext cx="1947863" cy="2192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FD4A47B-3678-4890-A947-BDD61BB20B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5825" y="2684463"/>
            <a:ext cx="2046288" cy="793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54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16-</a:t>
            </a:r>
            <a:fld id="{A7B7E72F-B9D9-0B45-A565-DA72504AD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5EE87F-F870-45DC-8513-89BE142EED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063" y="1393825"/>
            <a:ext cx="2438400" cy="477838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9AF012-75F6-4C1F-9D67-B13C2E01CA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0463" y="4208463"/>
            <a:ext cx="2047875" cy="45085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889C0B-607A-4066-BD90-4646DC209A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4513" y="1190625"/>
            <a:ext cx="2786062" cy="477838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46050" y="3127375"/>
            <a:ext cx="1430338" cy="129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2027238" y="3127375"/>
            <a:ext cx="503237" cy="129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3192463" y="2584450"/>
            <a:ext cx="1022350" cy="1624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4479925" y="2809875"/>
            <a:ext cx="1774825" cy="20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/>
          </p:nvPr>
        </p:nvSpPr>
        <p:spPr>
          <a:xfrm>
            <a:off x="6559550" y="3127375"/>
            <a:ext cx="1444625" cy="206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00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44B3D-698E-5947-95E3-76E826C545F3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2557-5479-994C-96A9-425F8DFAF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29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4357C9E5-DC7E-B148-B4B7-B18FA2A07B2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92DC-3AC2-B547-B1B1-1E4146B96E50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FC94-B4DA-D445-B941-ACA54C27F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4151313"/>
            <a:ext cx="2667000" cy="123348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951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4357C9E5-DC7E-B148-B4B7-B18FA2A07B2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4190999" cy="2324686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158175" cy="2423160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7692F1-6F3D-4667-A077-BABDBF65AC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1688" y="4713288"/>
            <a:ext cx="3643312" cy="1082675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81C958-ACCB-4F09-91DD-DA8447E29F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49838" y="4713288"/>
            <a:ext cx="3205162" cy="1082675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01688" y="668338"/>
            <a:ext cx="1303337" cy="1189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728913" y="479425"/>
            <a:ext cx="1030287" cy="175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106863" y="479425"/>
            <a:ext cx="1336675" cy="2452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834063" y="668338"/>
            <a:ext cx="1176337" cy="226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7431088" y="668338"/>
            <a:ext cx="1495425" cy="226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7"/>
          </p:nvPr>
        </p:nvSpPr>
        <p:spPr>
          <a:xfrm>
            <a:off x="0" y="4586288"/>
            <a:ext cx="928688" cy="163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28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4357C9E5-DC7E-B148-B4B7-B18FA2A07B2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92DC-3AC2-B547-B1B1-1E4146B96E50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FC94-B4DA-D445-B941-ACA54C27F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420CDA-50EE-43DD-A2D8-AA4BD5EB92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97700" y="2133600"/>
            <a:ext cx="1968500" cy="1587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52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B79DB62F-60EF-8948-B0A6-47A92854843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7FF3B-83B2-4B49-AAF4-8E5DE704CB9F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ECFC-A9DB-BA46-B41A-81133FB563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84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3DB5E-6943-DE49-B27E-315470B79F67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B56F7-35D3-FF4A-BEA0-0B64B3FA1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2FF481-6FE8-47A0-A7EA-25C0C5AEAD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168525"/>
            <a:ext cx="2938463" cy="1671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534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27A6-6C4E-8D4B-A7F7-44721239F88F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1053B-D2F7-FC40-894A-7EFECA5162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FE3DB-05C2-4746-A4D5-BB69257C02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84500" y="1930400"/>
            <a:ext cx="2717800" cy="22479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83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27A6-6C4E-8D4B-A7F7-44721239F88F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1053B-D2F7-FC40-894A-7EFECA5162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FE3DB-05C2-4746-A4D5-BB69257C02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84500" y="1930400"/>
            <a:ext cx="2717800" cy="22479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19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C80658-AE1B-423A-8262-7B6D57FB77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2239963"/>
            <a:ext cx="3035300" cy="1325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19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C84B7-7D17-674A-8341-D4F0706BCE14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D7108-4C7B-0646-B21B-53AE32FBB1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0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hape 20"/>
          <p:cNvSpPr txBox="1"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16-</a:t>
            </a:r>
            <a:fld id="{A7B7E72F-B9D9-0B45-A565-DA72504AD7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9ADD1-3D08-457A-987C-3A589F6332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73200" y="850900"/>
            <a:ext cx="5778500" cy="54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8502F5-D273-439A-B9E6-5755EAC6B5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19300" y="5842000"/>
            <a:ext cx="5384800" cy="2540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04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3F1E-2110-5542-A392-F72FC23FDE3C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2E1C-A976-9E4C-AE7E-A7D7178F4C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2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5FCED-AA7C-5949-8EB7-E31F4FC38A5B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48318-602F-A14C-BE71-78F9647CDF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26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0725" y="1142062"/>
            <a:ext cx="1475898" cy="3580576"/>
          </a:xfrm>
        </p:spPr>
        <p:txBody>
          <a:bodyPr vert="eaVert"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F3A8D-ECD6-4A34-8A54-D2AE305FCD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56175" y="2193925"/>
            <a:ext cx="2941638" cy="1476375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6B779B-DBF7-48B2-A937-28CDF28DD9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48940" y="4207013"/>
            <a:ext cx="3154363" cy="1323975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899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EF6CBB-CCB7-4F06-A92E-5EDC1CC7A6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1978" y="2670383"/>
            <a:ext cx="3495813" cy="1782347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896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5C34-4097-DD45-894B-88015D162137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536A2-3D13-E34C-9BB0-55CCF250C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96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6231-8C9B-4EC4-9366-40D6C113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D0574-4718-4D26-A83D-8E0E0165D03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16-</a:t>
            </a:r>
            <a:fld id="{C02E5921-F0B9-6047-9019-F616E8A6FB3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1ABE5-CE43-4705-AF7D-29B6BC38BB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5131" y="2951572"/>
            <a:ext cx="4023360" cy="172493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12D6B7-AD95-4277-A888-57DB8BB6DD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0" y="2920454"/>
            <a:ext cx="4323806" cy="17560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449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6231-8C9B-4EC4-9366-40D6C113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D0574-4718-4D26-A83D-8E0E0165D03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255000" y="6492875"/>
            <a:ext cx="889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16-</a:t>
            </a:r>
            <a:fld id="{C02E5921-F0B9-6047-9019-F616E8A6FB3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1ABE5-CE43-4705-AF7D-29B6BC38BB9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2951572"/>
            <a:ext cx="3521242" cy="1395839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12D6B7-AD95-4277-A888-57DB8BB6DD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85347" y="2920455"/>
            <a:ext cx="3810458" cy="1426956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45F22-1AE4-46C4-BD50-BE0BC5DABB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87663" y="4757395"/>
            <a:ext cx="3111500" cy="1123950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0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5C2A69F9-B25B-1E44-98DB-0A761553BA2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5FA5-6E42-734A-A67C-ED4B0C216D70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18FB8-3229-0540-9ED0-C32A3EC458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EC7628-0B19-4E59-B631-8C0F788685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9801" y="2983934"/>
            <a:ext cx="1392691" cy="495072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CDC4F2-2EB4-4577-8E21-ECED725B5D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70301" y="1671638"/>
            <a:ext cx="1990270" cy="561975"/>
          </a:xfrm>
        </p:spPr>
        <p:txBody>
          <a:bodyPr/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123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2128839"/>
            <a:ext cx="1582615" cy="31894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DD8684-D706-4679-874A-600727F8A6E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5825" y="3773488"/>
            <a:ext cx="2238375" cy="1436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64DBF9B-578B-406D-96EE-8AC93B5CAF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70300" y="3478213"/>
            <a:ext cx="1990725" cy="2095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DF97939-6FCF-48ED-92E0-E8D669F132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19800" y="3773488"/>
            <a:ext cx="1947863" cy="2192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FD4A47B-3678-4890-A947-BDD61BB20B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5825" y="2684463"/>
            <a:ext cx="2046288" cy="793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5916613" y="1260475"/>
            <a:ext cx="2922587" cy="15716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1"/>
          </p:nvPr>
        </p:nvSpPr>
        <p:spPr>
          <a:xfrm>
            <a:off x="5916613" y="1470083"/>
            <a:ext cx="2922587" cy="15875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/>
          </p:nvPr>
        </p:nvSpPr>
        <p:spPr>
          <a:xfrm>
            <a:off x="5916613" y="1671638"/>
            <a:ext cx="2922587" cy="201612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3"/>
          </p:nvPr>
        </p:nvSpPr>
        <p:spPr>
          <a:xfrm>
            <a:off x="5916613" y="1924050"/>
            <a:ext cx="2922587" cy="204788"/>
          </a:xfrm>
        </p:spPr>
        <p:txBody>
          <a:bodyPr/>
          <a:lstStyle>
            <a:lvl1pPr marL="0" indent="0"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4"/>
          </p:nvPr>
        </p:nvSpPr>
        <p:spPr>
          <a:xfrm>
            <a:off x="5916613" y="2200275"/>
            <a:ext cx="2922587" cy="20320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5"/>
          </p:nvPr>
        </p:nvSpPr>
        <p:spPr>
          <a:xfrm>
            <a:off x="5916613" y="2452688"/>
            <a:ext cx="3017837" cy="20955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6"/>
          </p:nvPr>
        </p:nvSpPr>
        <p:spPr>
          <a:xfrm>
            <a:off x="5916613" y="2709863"/>
            <a:ext cx="3017837" cy="201612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7"/>
          </p:nvPr>
        </p:nvSpPr>
        <p:spPr>
          <a:xfrm>
            <a:off x="5916613" y="2984500"/>
            <a:ext cx="3094037" cy="242888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sz="quarter" idx="28"/>
          </p:nvPr>
        </p:nvSpPr>
        <p:spPr>
          <a:xfrm>
            <a:off x="1730375" y="1470025"/>
            <a:ext cx="631825" cy="4032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3" name="Content Placeholder 32"/>
          <p:cNvSpPr>
            <a:spLocks noGrp="1"/>
          </p:cNvSpPr>
          <p:nvPr>
            <p:ph sz="quarter" idx="29"/>
          </p:nvPr>
        </p:nvSpPr>
        <p:spPr>
          <a:xfrm>
            <a:off x="2590800" y="1470025"/>
            <a:ext cx="182563" cy="45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30"/>
          </p:nvPr>
        </p:nvSpPr>
        <p:spPr>
          <a:xfrm>
            <a:off x="3322638" y="1260475"/>
            <a:ext cx="723900" cy="20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02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44B3D-698E-5947-95E3-76E826C545F3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2557-5479-994C-96A9-425F8DFAF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4357C9E5-DC7E-B148-B4B7-B18FA2A07B2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92DC-3AC2-B547-B1B1-1E4146B96E50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FC94-B4DA-D445-B941-ACA54C27F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4151313"/>
            <a:ext cx="2667000" cy="12334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283200" y="4604495"/>
            <a:ext cx="3302000" cy="46841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127000" y="-18252"/>
            <a:ext cx="5156200" cy="27304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897A41A-0FE6-4A95-980E-7A15B13F79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0" y="3289300"/>
            <a:ext cx="7112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13EFEF-E583-44E3-8E9E-91C7EA1129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7338" y="1417638"/>
            <a:ext cx="2303462" cy="901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42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4357C9E5-DC7E-B148-B4B7-B18FA2A07B2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4190999" cy="2324686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1"/>
            <a:ext cx="4158175" cy="2423160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7692F1-6F3D-4667-A077-BABDBF65AC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1688" y="4713288"/>
            <a:ext cx="3643312" cy="1082675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81C958-ACCB-4F09-91DD-DA8447E29F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49838" y="4713288"/>
            <a:ext cx="3205162" cy="1082675"/>
          </a:xfrm>
        </p:spPr>
        <p:txBody>
          <a:bodyPr/>
          <a:lstStyle>
            <a:lvl1pPr marL="0" indent="0">
              <a:buNone/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01688" y="668338"/>
            <a:ext cx="1303337" cy="1189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728913" y="479425"/>
            <a:ext cx="1030287" cy="175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106863" y="479425"/>
            <a:ext cx="1336675" cy="2452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834063" y="668338"/>
            <a:ext cx="1176337" cy="226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7431088" y="668338"/>
            <a:ext cx="1495425" cy="226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7"/>
          </p:nvPr>
        </p:nvSpPr>
        <p:spPr>
          <a:xfrm>
            <a:off x="0" y="4586288"/>
            <a:ext cx="928688" cy="163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0" y="0"/>
            <a:ext cx="4106863" cy="34290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7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16-</a:t>
            </a:r>
            <a:fld id="{4357C9E5-DC7E-B148-B4B7-B18FA2A07B2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92DC-3AC2-B547-B1B1-1E4146B96E50}" type="datetimeFigureOut">
              <a:rPr lang="en-US"/>
              <a:pPr>
                <a:defRPr/>
              </a:pPr>
              <a:t>4/2/20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FC94-B4DA-D445-B941-ACA54C27F1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420CDA-50EE-43DD-A2D8-AA4BD5EB92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97700" y="2133600"/>
            <a:ext cx="1968500" cy="1587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33749"/>
            <a:ext cx="3971109" cy="389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559229" y="6539142"/>
            <a:ext cx="585795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200" kern="1200" dirty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rPr>
              <a:t>16-</a:t>
            </a:r>
            <a:fld id="{C02E5921-F0B9-6047-9019-F616E8A6FB31}" type="slidenum">
              <a:rPr lang="en-US" altLang="en-US" sz="1200" kern="120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rPr>
              <a:pPr algn="r"/>
              <a:t>‹#›</a:t>
            </a:fld>
            <a:endParaRPr lang="en-GB" sz="1200" kern="1200" dirty="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  <a:sym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84339" y="6462979"/>
            <a:ext cx="5177361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©McGraw-Hill Education. All rights reserved. Authorized only for instructor use in the classroom. </a:t>
            </a:r>
          </a:p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 No reproduction or further distribution permitted without the prior written consent of McGraw-Hill Education.</a:t>
            </a:r>
            <a:endParaRPr lang="en-GB" sz="800" kern="1200" dirty="0">
              <a:solidFill>
                <a:schemeClr val="tx1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3" r:id="rId2"/>
    <p:sldLayoutId id="2147483810" r:id="rId3"/>
    <p:sldLayoutId id="2147483809" r:id="rId4"/>
    <p:sldLayoutId id="2147483797" r:id="rId5"/>
    <p:sldLayoutId id="2147483798" r:id="rId6"/>
    <p:sldLayoutId id="2147483799" r:id="rId7"/>
    <p:sldLayoutId id="2147483812" r:id="rId8"/>
    <p:sldLayoutId id="2147483808" r:id="rId9"/>
    <p:sldLayoutId id="2147483800" r:id="rId10"/>
    <p:sldLayoutId id="2147483801" r:id="rId11"/>
    <p:sldLayoutId id="2147483802" r:id="rId12"/>
    <p:sldLayoutId id="2147483816" r:id="rId13"/>
    <p:sldLayoutId id="2147483814" r:id="rId14"/>
    <p:sldLayoutId id="2147483803" r:id="rId15"/>
    <p:sldLayoutId id="2147483804" r:id="rId16"/>
    <p:sldLayoutId id="2147483805" r:id="rId17"/>
    <p:sldLayoutId id="2147483818" r:id="rId18"/>
    <p:sldLayoutId id="2147483817" r:id="rId19"/>
    <p:sldLayoutId id="2147483806" r:id="rId20"/>
    <p:sldLayoutId id="2147483807" r:id="rId21"/>
    <p:sldLayoutId id="2147483815" r:id="rId2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33749"/>
            <a:ext cx="3971109" cy="389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559229" y="6539142"/>
            <a:ext cx="585795" cy="2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200" kern="1200" dirty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rPr>
              <a:t>16-</a:t>
            </a:r>
            <a:fld id="{C02E5921-F0B9-6047-9019-F616E8A6FB31}" type="slidenum">
              <a:rPr lang="en-US" altLang="en-US" sz="1200" kern="120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rPr>
              <a:pPr algn="r"/>
              <a:t>‹#›</a:t>
            </a:fld>
            <a:endParaRPr lang="en-GB" sz="1200" kern="1200" dirty="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9DCCF54-8132-421C-8F22-30B5C57B9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916" y="484682"/>
            <a:ext cx="4387317" cy="915784"/>
          </a:xfrm>
        </p:spPr>
        <p:txBody>
          <a:bodyPr anchor="t"/>
          <a:lstStyle/>
          <a:p>
            <a:pPr rtl="0" eaLnBrk="1" fontAlgn="base" hangingPunct="1"/>
            <a:r>
              <a:rPr lang="en-US" sz="6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Chapter 16</a:t>
            </a:r>
            <a:endParaRPr lang="en-US" dirty="0">
              <a:effectLst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08502F5-D273-439A-B9E6-5755EAC6B5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26987" y="1402690"/>
            <a:ext cx="1887340" cy="65881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 algn="ctr"/>
            <a:r>
              <a:rPr lang="en-US" sz="4400" dirty="0">
                <a:latin typeface="Calibri" charset="0"/>
                <a:ea typeface="MS PGothic" charset="0"/>
              </a:rPr>
              <a:t>Viruses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b="2027"/>
          <a:stretch/>
        </p:blipFill>
        <p:spPr>
          <a:xfrm>
            <a:off x="2028094" y="2481263"/>
            <a:ext cx="5779146" cy="3629025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520154C-2500-4D04-BCE4-D188AC5809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25519" y="6054343"/>
            <a:ext cx="1433352" cy="254000"/>
          </a:xfrm>
        </p:spPr>
        <p:txBody>
          <a:bodyPr/>
          <a:lstStyle/>
          <a:p>
            <a:r>
              <a:rPr lang="en-US" sz="600" dirty="0"/>
              <a:t>©Yuriy Dyachyshyn/AFP/Getty Images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DAB4E89-A8E3-4D89-A994-813546E8F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80975"/>
            <a:ext cx="8763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ncepts and Investigations Biology, Fourth Edition by Mariëlle Hoefnagels.">
            <a:extLst>
              <a:ext uri="{FF2B5EF4-FFF2-40B4-BE49-F238E27FC236}">
                <a16:creationId xmlns:a16="http://schemas.microsoft.com/office/drawing/2014/main" id="{9A5A590F-20F4-48AC-BDF6-8185E2BCF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53" y="1588"/>
            <a:ext cx="1514475" cy="1828800"/>
          </a:xfrm>
          <a:prstGeom prst="rect">
            <a:avLst/>
          </a:prstGeom>
        </p:spPr>
      </p:pic>
      <p:sp>
        <p:nvSpPr>
          <p:cNvPr id="15" name="Content Placeholder 9"/>
          <p:cNvSpPr>
            <a:spLocks noGrp="1"/>
          </p:cNvSpPr>
          <p:nvPr>
            <p:ph sz="quarter" idx="13"/>
          </p:nvPr>
        </p:nvSpPr>
        <p:spPr>
          <a:xfrm>
            <a:off x="1974714" y="6461940"/>
            <a:ext cx="5194300" cy="34129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sz="800" dirty="0">
                <a:latin typeface="Calibri" charset="0"/>
                <a:ea typeface="MS PGothic" charset="0"/>
              </a:rPr>
              <a:t>©McGraw-Hill Education. All rights reserved. Authorized only for instructor use in the classroom. 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sz="800" dirty="0">
                <a:latin typeface="Calibri" charset="0"/>
                <a:ea typeface="MS PGothic" charset="0"/>
              </a:rPr>
              <a:t> No reproduction or further distribution permitted without the prior written consent of McGraw-Hill Education.</a:t>
            </a:r>
            <a:endParaRPr lang="en-GB" sz="800" dirty="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81C181-4682-4F4E-8E25-5CC0DD8662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8676" y="127688"/>
            <a:ext cx="6183021" cy="645195"/>
          </a:xfrm>
        </p:spPr>
        <p:txBody>
          <a:bodyPr anchor="t"/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Viruses use cells to replicate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2810E-F9D7-4CE8-BBB6-30947D85C4B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" y="6458515"/>
            <a:ext cx="1478676" cy="39948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57493-A381-48D2-AF73-FE279D4CCD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5201" y="1437227"/>
            <a:ext cx="2696709" cy="368000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Viral genes contain instructions for making viruses.</a:t>
            </a:r>
          </a:p>
          <a:p>
            <a:pPr lvl="0" eaLnBrk="1" hangingPunct="1">
              <a:spcBef>
                <a:spcPts val="270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cannot replicate on their own, though. They can only replicate by infecting host cells.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3B1B2E-822E-43D7-93CF-2E5B92521F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15188" y="6457951"/>
            <a:ext cx="139541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C8C34F-1956-4BD4-AA91-D27835941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9" y="1379933"/>
            <a:ext cx="6156344" cy="501835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972797" y="2216145"/>
            <a:ext cx="1139585" cy="436885"/>
          </a:xfrm>
        </p:spPr>
        <p:txBody>
          <a:bodyPr/>
          <a:lstStyle/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GB" sz="900" b="1" dirty="0"/>
              <a:t>Attachment: </a:t>
            </a:r>
            <a:r>
              <a:rPr lang="en-GB" sz="900" dirty="0"/>
              <a:t>Virus binds cell surface receptor.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4961010" y="2710539"/>
            <a:ext cx="1258316" cy="526198"/>
          </a:xfrm>
        </p:spPr>
        <p:txBody>
          <a:bodyPr/>
          <a:lstStyle/>
          <a:p>
            <a:pPr marL="136525" lvl="0" indent="-122238">
              <a:lnSpc>
                <a:spcPct val="90000"/>
              </a:lnSpc>
              <a:buClr>
                <a:schemeClr val="bg1"/>
              </a:buClr>
              <a:buFont typeface="+mj-lt"/>
              <a:buAutoNum type="arabicPeriod" startAt="2"/>
            </a:pPr>
            <a:r>
              <a:rPr lang="en-GB" sz="850" b="1" dirty="0"/>
              <a:t>Penetration:</a:t>
            </a:r>
            <a:br>
              <a:rPr lang="en-GB" sz="850" dirty="0"/>
            </a:br>
            <a:r>
              <a:rPr lang="en-GB" sz="850" dirty="0"/>
              <a:t>Viral nucleic acid is released inside host cell.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976273" y="3324162"/>
            <a:ext cx="1127220" cy="631902"/>
          </a:xfrm>
        </p:spPr>
        <p:txBody>
          <a:bodyPr/>
          <a:lstStyle/>
          <a:p>
            <a:pPr marL="136525" indent="-136525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3"/>
            </a:pPr>
            <a:r>
              <a:rPr lang="en-GB" sz="860" b="1" dirty="0"/>
              <a:t>Synthesis:</a:t>
            </a:r>
            <a:br>
              <a:rPr lang="en-GB" sz="860" dirty="0"/>
            </a:br>
            <a:r>
              <a:rPr lang="en-GB" sz="860" dirty="0"/>
              <a:t>Host cell manufactures viral nucleic acids and proteins.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7"/>
          </p:nvPr>
        </p:nvSpPr>
        <p:spPr>
          <a:xfrm>
            <a:off x="4973097" y="4054007"/>
            <a:ext cx="1230853" cy="867243"/>
          </a:xfrm>
        </p:spPr>
        <p:txBody>
          <a:bodyPr/>
          <a:lstStyle/>
          <a:p>
            <a:pPr marL="133350" lvl="0" indent="-133350">
              <a:lnSpc>
                <a:spcPct val="87000"/>
              </a:lnSpc>
              <a:buClr>
                <a:schemeClr val="bg1"/>
              </a:buClr>
              <a:buFont typeface="+mj-lt"/>
              <a:buAutoNum type="arabicPeriod" startAt="4"/>
            </a:pPr>
            <a:r>
              <a:rPr lang="en-GB" sz="860" b="1" dirty="0"/>
              <a:t>Assembly:</a:t>
            </a:r>
            <a:br>
              <a:rPr lang="en-GB" sz="860" dirty="0"/>
            </a:br>
            <a:r>
              <a:rPr lang="en-GB" sz="860" dirty="0"/>
              <a:t>New viruses are assembled from newly synthesized coat proteins, enzymes, and nucleic acids.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8"/>
          </p:nvPr>
        </p:nvSpPr>
        <p:spPr>
          <a:xfrm>
            <a:off x="4979448" y="5018298"/>
            <a:ext cx="1124045" cy="415227"/>
          </a:xfrm>
        </p:spPr>
        <p:txBody>
          <a:bodyPr/>
          <a:lstStyle/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 startAt="5"/>
            </a:pPr>
            <a:r>
              <a:rPr lang="en-GB" sz="850" b="1" dirty="0"/>
              <a:t>Release:</a:t>
            </a:r>
            <a:br>
              <a:rPr lang="en-GB" sz="850" dirty="0"/>
            </a:br>
            <a:r>
              <a:rPr lang="en-GB" sz="850" dirty="0"/>
              <a:t>New viruses leave the host cell.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B3406F-8D49-4DFB-A2F0-2F3E5970D3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29342"/>
            <a:ext cx="8229600" cy="608050"/>
          </a:xfrm>
        </p:spPr>
        <p:txBody>
          <a:bodyPr anchor="t"/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Viruses infect the host cell</a:t>
            </a:r>
            <a:endParaRPr lang="en-US" dirty="0">
              <a:effectLst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986F0F-C278-4C80-B781-338E39525E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463" y="6450330"/>
            <a:ext cx="2108517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1AA3C-009C-4D79-8372-9CE984781C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09080" y="1140589"/>
            <a:ext cx="3167406" cy="2958911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en-US" sz="2400" dirty="0"/>
              <a:t>Viral replication: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 Virus attaches to host.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 Virus injects its nucleic acids into the cell.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912AF-55F6-4DEC-8E7B-A447782678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15188" y="6457950"/>
            <a:ext cx="178911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92EDFA-8B77-4206-9337-6F98B9A4B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" y="1361449"/>
            <a:ext cx="5010912" cy="5053584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sz="quarter" idx="14"/>
          </p:nvPr>
        </p:nvSpPr>
        <p:spPr>
          <a:xfrm>
            <a:off x="4744470" y="2214806"/>
            <a:ext cx="1085102" cy="400055"/>
          </a:xfrm>
        </p:spPr>
        <p:txBody>
          <a:bodyPr/>
          <a:lstStyle/>
          <a:p>
            <a:pPr marL="114300" indent="-114300">
              <a:lnSpc>
                <a:spcPct val="9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GB" sz="780" b="1" dirty="0"/>
              <a:t>Attachment:</a:t>
            </a:r>
            <a:br>
              <a:rPr lang="en-GB" sz="800" b="1" dirty="0"/>
            </a:br>
            <a:r>
              <a:rPr lang="en-GB" sz="800" dirty="0"/>
              <a:t>Virus binds cell surface receptor.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15"/>
          </p:nvPr>
        </p:nvSpPr>
        <p:spPr>
          <a:xfrm>
            <a:off x="4757170" y="2709846"/>
            <a:ext cx="1158164" cy="474074"/>
          </a:xfrm>
        </p:spPr>
        <p:txBody>
          <a:bodyPr/>
          <a:lstStyle/>
          <a:p>
            <a:pPr marL="119063" indent="-119063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2"/>
            </a:pPr>
            <a:r>
              <a:rPr lang="en-GB" sz="750" b="1" dirty="0"/>
              <a:t>Penetration:</a:t>
            </a:r>
            <a:br>
              <a:rPr lang="en-GB" sz="750" b="1" dirty="0"/>
            </a:br>
            <a:r>
              <a:rPr lang="en-GB" sz="750" dirty="0"/>
              <a:t>Viral nucleic acid is released inside host cell.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6"/>
          </p:nvPr>
        </p:nvSpPr>
        <p:spPr>
          <a:xfrm>
            <a:off x="4750820" y="3294549"/>
            <a:ext cx="1333392" cy="501164"/>
          </a:xfrm>
        </p:spPr>
        <p:txBody>
          <a:bodyPr/>
          <a:lstStyle/>
          <a:p>
            <a:pPr marL="114300" indent="-114300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3"/>
            </a:pPr>
            <a:r>
              <a:rPr lang="en-GB" sz="810" b="1" dirty="0"/>
              <a:t>Synthesis:</a:t>
            </a:r>
            <a:br>
              <a:rPr lang="en-GB" sz="810" dirty="0"/>
            </a:br>
            <a:r>
              <a:rPr lang="en-GB" sz="810" dirty="0"/>
              <a:t>Host cell manufactures viral nucleic acids and proteins.</a:t>
            </a:r>
          </a:p>
        </p:txBody>
      </p:sp>
      <p:sp>
        <p:nvSpPr>
          <p:cNvPr id="23" name="Content Placeholder 12"/>
          <p:cNvSpPr>
            <a:spLocks noGrp="1"/>
          </p:cNvSpPr>
          <p:nvPr>
            <p:ph sz="quarter" idx="17"/>
          </p:nvPr>
        </p:nvSpPr>
        <p:spPr>
          <a:xfrm>
            <a:off x="4749539" y="3995239"/>
            <a:ext cx="1080033" cy="871401"/>
          </a:xfrm>
        </p:spPr>
        <p:txBody>
          <a:bodyPr/>
          <a:lstStyle/>
          <a:p>
            <a:pPr marL="117475" lvl="0" indent="-117475">
              <a:lnSpc>
                <a:spcPct val="87000"/>
              </a:lnSpc>
              <a:buClr>
                <a:schemeClr val="bg1"/>
              </a:buClr>
              <a:buFont typeface="+mj-lt"/>
              <a:buAutoNum type="arabicPeriod" startAt="4"/>
            </a:pPr>
            <a:r>
              <a:rPr lang="en-GB" sz="800" b="1" dirty="0"/>
              <a:t>Assembly:</a:t>
            </a:r>
            <a:br>
              <a:rPr lang="en-GB" sz="800" dirty="0"/>
            </a:br>
            <a:r>
              <a:rPr lang="en-GB" sz="800" dirty="0"/>
              <a:t>New viruses are assembled from newly synthesized coat proteins, enzymes, </a:t>
            </a:r>
            <a:r>
              <a:rPr lang="en-GB" sz="780" dirty="0"/>
              <a:t>and nucleic acids.</a:t>
            </a:r>
          </a:p>
        </p:txBody>
      </p:sp>
      <p:sp>
        <p:nvSpPr>
          <p:cNvPr id="24" name="Content Placeholder 14"/>
          <p:cNvSpPr>
            <a:spLocks noGrp="1"/>
          </p:cNvSpPr>
          <p:nvPr>
            <p:ph sz="quarter" idx="18"/>
          </p:nvPr>
        </p:nvSpPr>
        <p:spPr>
          <a:xfrm>
            <a:off x="4765958" y="4928448"/>
            <a:ext cx="1041844" cy="419379"/>
          </a:xfrm>
        </p:spPr>
        <p:txBody>
          <a:bodyPr/>
          <a:lstStyle/>
          <a:p>
            <a:pPr marL="100013" indent="-100013">
              <a:lnSpc>
                <a:spcPct val="90000"/>
              </a:lnSpc>
              <a:buClr>
                <a:schemeClr val="bg1"/>
              </a:buClr>
              <a:buFont typeface="+mj-lt"/>
              <a:buAutoNum type="arabicPeriod" startAt="5"/>
            </a:pPr>
            <a:r>
              <a:rPr lang="en-GB" sz="800" b="1" dirty="0"/>
              <a:t>Release:</a:t>
            </a:r>
            <a:br>
              <a:rPr lang="en-GB" sz="850" dirty="0"/>
            </a:br>
            <a:r>
              <a:rPr lang="en-GB" sz="770" dirty="0"/>
              <a:t>New viruses leave the host cell.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6E8008-EBDD-423C-A186-0CAE4B28E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19" y="176731"/>
            <a:ext cx="9097961" cy="603846"/>
          </a:xfrm>
        </p:spPr>
        <p:txBody>
          <a:bodyPr/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Virus nucleic acids take over the host cell</a:t>
            </a:r>
            <a:endParaRPr lang="en-US" dirty="0">
              <a:effectLst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5A561-6AAB-42F9-931D-E2066B501F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35" y="6451858"/>
            <a:ext cx="1603566" cy="39162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8B70E-CDD8-47EA-9F8E-D110F825716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12666" y="1165257"/>
            <a:ext cx="2786062" cy="446062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Viral replication: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attaches to host. 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injects its nucleic acids into the cell.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Host transcribes and translates viral DNA as if it were its own.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7681CE-E0D0-4AB2-9745-FA1C63075D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7434" y="6458766"/>
            <a:ext cx="1431850" cy="39923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A1FE28-ECAA-448C-944C-975D7F50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86" y="1370855"/>
            <a:ext cx="4535424" cy="469392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576558" y="2118671"/>
            <a:ext cx="1085102" cy="400055"/>
          </a:xfrm>
        </p:spPr>
        <p:txBody>
          <a:bodyPr/>
          <a:lstStyle/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GB" sz="780" b="1" dirty="0"/>
              <a:t>Attachment:</a:t>
            </a:r>
            <a:br>
              <a:rPr lang="en-GB" sz="800" b="1" dirty="0"/>
            </a:br>
            <a:r>
              <a:rPr lang="en-GB" sz="800" dirty="0"/>
              <a:t>Virus binds cell surface receptor.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4579062" y="2575081"/>
            <a:ext cx="1158164" cy="474074"/>
          </a:xfrm>
        </p:spPr>
        <p:txBody>
          <a:bodyPr/>
          <a:lstStyle/>
          <a:p>
            <a:pPr marL="137160" indent="-137160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2"/>
            </a:pPr>
            <a:r>
              <a:rPr lang="en-GB" sz="750" b="1" dirty="0"/>
              <a:t>Penetration:</a:t>
            </a:r>
            <a:br>
              <a:rPr lang="en-GB" sz="750" b="1" dirty="0"/>
            </a:br>
            <a:r>
              <a:rPr lang="en-GB" sz="750" dirty="0"/>
              <a:t>Viral nucleic acid is released inside host cell.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6"/>
          </p:nvPr>
        </p:nvSpPr>
        <p:spPr>
          <a:xfrm>
            <a:off x="4576570" y="3098966"/>
            <a:ext cx="1027845" cy="592966"/>
          </a:xfrm>
        </p:spPr>
        <p:txBody>
          <a:bodyPr/>
          <a:lstStyle/>
          <a:p>
            <a:pPr marL="114300" indent="-114300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3"/>
            </a:pPr>
            <a:r>
              <a:rPr lang="en-GB" sz="810" b="1" dirty="0"/>
              <a:t>Synthesis:</a:t>
            </a:r>
            <a:br>
              <a:rPr lang="en-GB" sz="810" dirty="0"/>
            </a:br>
            <a:r>
              <a:rPr lang="en-GB" sz="810" dirty="0"/>
              <a:t>Host cell manufactures viral nucleic acids and proteins.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7"/>
          </p:nvPr>
        </p:nvSpPr>
        <p:spPr>
          <a:xfrm>
            <a:off x="4578349" y="3746722"/>
            <a:ext cx="1193801" cy="818928"/>
          </a:xfrm>
        </p:spPr>
        <p:txBody>
          <a:bodyPr/>
          <a:lstStyle/>
          <a:p>
            <a:pPr marL="117475" lvl="0" indent="-117475">
              <a:lnSpc>
                <a:spcPct val="87000"/>
              </a:lnSpc>
              <a:buClr>
                <a:schemeClr val="bg1"/>
              </a:buClr>
              <a:buFont typeface="+mj-lt"/>
              <a:buAutoNum type="arabicPeriod" startAt="4"/>
            </a:pPr>
            <a:r>
              <a:rPr lang="en-GB" sz="800" b="1" dirty="0"/>
              <a:t>Assembly:</a:t>
            </a:r>
            <a:br>
              <a:rPr lang="en-GB" sz="800" dirty="0"/>
            </a:br>
            <a:r>
              <a:rPr lang="en-GB" sz="800" dirty="0"/>
              <a:t>New viruses are assembled from newly synthesized coat proteins, enzymes, </a:t>
            </a:r>
            <a:r>
              <a:rPr lang="en-GB" sz="780" dirty="0"/>
              <a:t>and nucleic acids.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8"/>
          </p:nvPr>
        </p:nvSpPr>
        <p:spPr>
          <a:xfrm>
            <a:off x="4575271" y="4597277"/>
            <a:ext cx="1041844" cy="419379"/>
          </a:xfrm>
        </p:spPr>
        <p:txBody>
          <a:bodyPr/>
          <a:lstStyle/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 startAt="5"/>
            </a:pPr>
            <a:r>
              <a:rPr lang="en-GB" sz="800" b="1" dirty="0"/>
              <a:t>Release:</a:t>
            </a:r>
            <a:br>
              <a:rPr lang="en-GB" sz="850" dirty="0"/>
            </a:br>
            <a:r>
              <a:rPr lang="en-GB" sz="770" dirty="0"/>
              <a:t>New viruses leave the host cell.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344C-5F62-49DC-8E3B-0ED6002F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187514"/>
            <a:ext cx="7481455" cy="586541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The host cell produces new viruses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6BBF23-10AE-4074-8E14-A4EC44C637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63" y="6459789"/>
            <a:ext cx="1555843" cy="30897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595C0-F457-4242-87A2-95C1D693AC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5377" y="996362"/>
            <a:ext cx="2722563" cy="49105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Viral replication: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attaches to host. 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injects its nucleic acids into the cell.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Host transcribes and translates viral DNA as if it were its own. 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New viruses assemble.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A70D7-FE30-4A15-9ADA-6DD598234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15189" y="6454706"/>
            <a:ext cx="1457324" cy="36368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40DF4F-EC90-400A-8F91-FF2FBED6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4" y="1352354"/>
            <a:ext cx="5169408" cy="5102352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quarter" idx="14"/>
          </p:nvPr>
        </p:nvSpPr>
        <p:spPr>
          <a:xfrm>
            <a:off x="4959654" y="2225969"/>
            <a:ext cx="1080782" cy="400055"/>
          </a:xfrm>
        </p:spPr>
        <p:txBody>
          <a:bodyPr/>
          <a:lstStyle/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GB" sz="800" b="1" dirty="0"/>
              <a:t>Attachment: </a:t>
            </a:r>
            <a:r>
              <a:rPr lang="en-GB" sz="800" dirty="0"/>
              <a:t>Virus binds cell surface receptor.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967945" y="2697331"/>
            <a:ext cx="1235211" cy="504140"/>
          </a:xfrm>
          <a:prstGeom prst="rect">
            <a:avLst/>
          </a:prstGeom>
        </p:spPr>
        <p:txBody>
          <a:bodyPr/>
          <a:lstStyle/>
          <a:p>
            <a:pPr marL="137160" indent="-137160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2"/>
            </a:pPr>
            <a:r>
              <a:rPr lang="en-GB" sz="860" b="1" dirty="0"/>
              <a:t>Penetration:</a:t>
            </a:r>
            <a:br>
              <a:rPr lang="en-GB" sz="860" b="1" dirty="0"/>
            </a:br>
            <a:r>
              <a:rPr lang="en-GB" sz="860" dirty="0"/>
              <a:t>Viral nucleic acid is released inside host cell.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4960801" y="3294211"/>
            <a:ext cx="1126816" cy="731547"/>
          </a:xfrm>
          <a:prstGeom prst="rect">
            <a:avLst/>
          </a:prstGeom>
        </p:spPr>
        <p:txBody>
          <a:bodyPr/>
          <a:lstStyle/>
          <a:p>
            <a:pPr marL="137160" indent="-137160">
              <a:lnSpc>
                <a:spcPct val="87000"/>
              </a:lnSpc>
              <a:buClr>
                <a:schemeClr val="bg1"/>
              </a:buClr>
              <a:buFont typeface="+mj-lt"/>
              <a:buAutoNum type="arabicPeriod" startAt="3"/>
            </a:pPr>
            <a:r>
              <a:rPr lang="en-GB" sz="860" b="1" dirty="0"/>
              <a:t>Synthesis:</a:t>
            </a:r>
            <a:br>
              <a:rPr lang="en-GB" sz="860" dirty="0"/>
            </a:br>
            <a:r>
              <a:rPr lang="en-GB" sz="860" dirty="0"/>
              <a:t>Host cell manufactures viral nucleic acids and proteins.</a:t>
            </a:r>
          </a:p>
        </p:txBody>
      </p:sp>
      <p:sp>
        <p:nvSpPr>
          <p:cNvPr id="14" name="Content Placeholder 24"/>
          <p:cNvSpPr>
            <a:spLocks noGrp="1"/>
          </p:cNvSpPr>
          <p:nvPr>
            <p:ph sz="quarter" idx="4294967295"/>
          </p:nvPr>
        </p:nvSpPr>
        <p:spPr>
          <a:xfrm>
            <a:off x="4964341" y="3981911"/>
            <a:ext cx="1289773" cy="89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17475" lvl="0" indent="-117475">
              <a:lnSpc>
                <a:spcPts val="1000"/>
              </a:lnSpc>
              <a:buClr>
                <a:schemeClr val="bg1"/>
              </a:buClr>
              <a:buFont typeface="+mj-lt"/>
              <a:buAutoNum type="arabicPeriod" startAt="4"/>
            </a:pPr>
            <a:r>
              <a:rPr lang="en-GB" sz="860" b="1" dirty="0"/>
              <a:t>Assembly:</a:t>
            </a:r>
            <a:br>
              <a:rPr lang="en-GB" sz="860" dirty="0"/>
            </a:br>
            <a:r>
              <a:rPr lang="en-GB" sz="860" dirty="0"/>
              <a:t>New viruses are assembled from newly synthesized coat proteins, enzymes, and nucleic acids.</a:t>
            </a:r>
          </a:p>
        </p:txBody>
      </p:sp>
      <p:sp>
        <p:nvSpPr>
          <p:cNvPr id="15" name="Content Placeholder 26"/>
          <p:cNvSpPr>
            <a:spLocks noGrp="1"/>
          </p:cNvSpPr>
          <p:nvPr>
            <p:ph sz="quarter" idx="4294967295"/>
          </p:nvPr>
        </p:nvSpPr>
        <p:spPr>
          <a:xfrm>
            <a:off x="4966063" y="4926256"/>
            <a:ext cx="1241856" cy="414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 startAt="5"/>
            </a:pPr>
            <a:r>
              <a:rPr lang="en-GB" sz="860" b="1" dirty="0"/>
              <a:t>Release:</a:t>
            </a:r>
            <a:br>
              <a:rPr lang="en-GB" sz="860" dirty="0"/>
            </a:br>
            <a:r>
              <a:rPr lang="en-GB" sz="860" dirty="0"/>
              <a:t>New viruses leave the host cell.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AE98-7433-410A-9CC1-FE34483D7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536" y="211830"/>
            <a:ext cx="5620928" cy="533219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New viruses are released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512D6B7-AD95-4277-A888-57DB8BB6DD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89" y="6457615"/>
            <a:ext cx="1492624" cy="360256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>
              <a:buNone/>
            </a:pPr>
            <a:r>
              <a:rPr lang="en-US" sz="2000" dirty="0">
                <a:latin typeface="Calibri" charset="0"/>
                <a:ea typeface="MS PGothic" charset="0"/>
              </a:rPr>
              <a:t>Section 16.2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A1C61-FA7A-4D4C-88A0-635FFB6261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86488" y="1163638"/>
            <a:ext cx="2443161" cy="496444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Viral replication: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attaches to host. 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injects its nucleic acids into the cell.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Host transcribes and translates viral DNA as if it were its own. 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New viruses assemble.</a:t>
            </a:r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leave the cell.</a:t>
            </a:r>
            <a:endParaRPr lang="en-US" sz="1800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B32821-D23C-48FF-AC03-04B7153D1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5188" y="6456780"/>
            <a:ext cx="1414461" cy="33795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2E0A0-7884-4719-A74E-6020FD39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0" y="1396291"/>
            <a:ext cx="5145024" cy="4956048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sz="quarter" idx="14"/>
          </p:nvPr>
        </p:nvSpPr>
        <p:spPr>
          <a:xfrm>
            <a:off x="4980293" y="2225969"/>
            <a:ext cx="1080782" cy="400055"/>
          </a:xfrm>
        </p:spPr>
        <p:txBody>
          <a:bodyPr/>
          <a:lstStyle/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GB" sz="800" b="1" dirty="0"/>
              <a:t>Attachment: </a:t>
            </a:r>
            <a:r>
              <a:rPr lang="en-GB" sz="800" dirty="0"/>
              <a:t>Virus binds cell surface receptor.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960008" y="2706857"/>
            <a:ext cx="1235211" cy="504140"/>
          </a:xfrm>
          <a:prstGeom prst="rect">
            <a:avLst/>
          </a:prstGeom>
        </p:spPr>
        <p:txBody>
          <a:bodyPr/>
          <a:lstStyle/>
          <a:p>
            <a:pPr marL="137160" indent="-137160">
              <a:lnSpc>
                <a:spcPct val="85000"/>
              </a:lnSpc>
              <a:buClr>
                <a:schemeClr val="bg1"/>
              </a:buClr>
              <a:buFont typeface="+mj-lt"/>
              <a:buAutoNum type="arabicPeriod" startAt="2"/>
            </a:pPr>
            <a:r>
              <a:rPr lang="en-GB" sz="860" b="1" dirty="0"/>
              <a:t>Penetration:</a:t>
            </a:r>
            <a:br>
              <a:rPr lang="en-GB" sz="860" b="1" dirty="0"/>
            </a:br>
            <a:r>
              <a:rPr lang="en-GB" sz="860" dirty="0"/>
              <a:t>Viral nucleic acid is released inside host cell.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4963977" y="3294211"/>
            <a:ext cx="1126816" cy="630089"/>
          </a:xfrm>
          <a:prstGeom prst="rect">
            <a:avLst/>
          </a:prstGeom>
        </p:spPr>
        <p:txBody>
          <a:bodyPr/>
          <a:lstStyle/>
          <a:p>
            <a:pPr marL="137160" indent="-137160">
              <a:lnSpc>
                <a:spcPct val="87000"/>
              </a:lnSpc>
              <a:buClr>
                <a:schemeClr val="bg1"/>
              </a:buClr>
              <a:buFont typeface="+mj-lt"/>
              <a:buAutoNum type="arabicPeriod" startAt="3"/>
            </a:pPr>
            <a:r>
              <a:rPr lang="en-GB" sz="860" b="1" dirty="0"/>
              <a:t>Synthesis:</a:t>
            </a:r>
            <a:br>
              <a:rPr lang="en-GB" sz="860" dirty="0"/>
            </a:br>
            <a:r>
              <a:rPr lang="en-GB" sz="860" dirty="0"/>
              <a:t>Host cell manufactures viral nucleic acids and proteins.</a:t>
            </a:r>
          </a:p>
        </p:txBody>
      </p:sp>
      <p:sp>
        <p:nvSpPr>
          <p:cNvPr id="18" name="Content Placeholder 24"/>
          <p:cNvSpPr>
            <a:spLocks noGrp="1"/>
          </p:cNvSpPr>
          <p:nvPr>
            <p:ph sz="quarter" idx="4294967295"/>
          </p:nvPr>
        </p:nvSpPr>
        <p:spPr>
          <a:xfrm>
            <a:off x="4969106" y="3989850"/>
            <a:ext cx="1289773" cy="89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17475" lvl="0" indent="-117475">
              <a:lnSpc>
                <a:spcPts val="9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GB" sz="860" b="1" dirty="0"/>
              <a:t>Assembly:</a:t>
            </a:r>
            <a:br>
              <a:rPr lang="en-GB" sz="860" dirty="0"/>
            </a:br>
            <a:r>
              <a:rPr lang="en-GB" sz="860" dirty="0"/>
              <a:t>New viruses are assembled from newly synthesized coat proteins, enzymes, and nucleic acids.</a:t>
            </a:r>
          </a:p>
        </p:txBody>
      </p:sp>
      <p:sp>
        <p:nvSpPr>
          <p:cNvPr id="19" name="Content Placeholder 26"/>
          <p:cNvSpPr>
            <a:spLocks noGrp="1"/>
          </p:cNvSpPr>
          <p:nvPr>
            <p:ph sz="quarter" idx="4294967295"/>
          </p:nvPr>
        </p:nvSpPr>
        <p:spPr>
          <a:xfrm>
            <a:off x="4964476" y="4935782"/>
            <a:ext cx="1241856" cy="414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indent="-137160">
              <a:lnSpc>
                <a:spcPct val="90000"/>
              </a:lnSpc>
              <a:buClr>
                <a:schemeClr val="bg1"/>
              </a:buClr>
              <a:buFont typeface="+mj-lt"/>
              <a:buAutoNum type="arabicPeriod" startAt="5"/>
            </a:pPr>
            <a:r>
              <a:rPr lang="en-GB" sz="860" b="1" dirty="0"/>
              <a:t>Release:</a:t>
            </a:r>
            <a:br>
              <a:rPr lang="en-GB" sz="860" dirty="0"/>
            </a:br>
            <a:r>
              <a:rPr lang="en-GB" sz="860" dirty="0"/>
              <a:t>New viruses leave the host cell.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DC08-766E-4757-B95B-CE3E9761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03" y="121225"/>
            <a:ext cx="4645395" cy="645195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2D4BD-47FF-4988-81D7-C7A6407E0F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90700"/>
            <a:ext cx="5627270" cy="401654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five steps of viral replication are listed below in no particular order. If you were to arrange them in order, which step would come fourth?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Assembly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Penetration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Release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Attachment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Synthesis</a:t>
            </a:r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371A-1E9E-41FF-A66A-A9399592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163"/>
            <a:ext cx="8229600" cy="1143000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#2,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8454A-3728-4C82-B6D3-FB0E227EBA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90700"/>
            <a:ext cx="5819775" cy="356736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five steps of viral replication are listed below in no particular order. If you were to arrange them in order, which step would come fourth?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Assembly</a:t>
            </a:r>
          </a:p>
        </p:txBody>
      </p:sp>
      <p:pic>
        <p:nvPicPr>
          <p:cNvPr id="3072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667CDF-E64B-4D49-9BFA-E0746E5B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689"/>
            <a:ext cx="8229600" cy="780685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can kill cells right away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AA47A-67F2-4A2F-8F54-625BC1F8AD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464428"/>
            <a:ext cx="1759058" cy="31374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050431-999D-4B05-8E5A-C1B5A57836E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12592" y="966394"/>
            <a:ext cx="8722920" cy="71995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following the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lytic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pathway burst from their host cells soon after infection.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B4FB6D-8C7A-4401-A57E-51F76D0987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07264" y="6461954"/>
            <a:ext cx="1384559" cy="38581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16.4</a:t>
            </a:r>
          </a:p>
        </p:txBody>
      </p:sp>
      <p:pic>
        <p:nvPicPr>
          <p:cNvPr id="5" name="Picture 4" descr="The red box highlights lysis occurring.">
            <a:extLst>
              <a:ext uri="{FF2B5EF4-FFF2-40B4-BE49-F238E27FC236}">
                <a16:creationId xmlns:a16="http://schemas.microsoft.com/office/drawing/2014/main" id="{952D4428-0C05-491E-A482-B8B88DDCE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6" y="1759342"/>
            <a:ext cx="8680704" cy="4471416"/>
          </a:xfrm>
          <a:prstGeom prst="rect">
            <a:avLst/>
          </a:prstGeom>
        </p:spPr>
      </p:pic>
      <p:sp>
        <p:nvSpPr>
          <p:cNvPr id="9" name="Content Placeholder 10"/>
          <p:cNvSpPr>
            <a:spLocks noGrp="1"/>
          </p:cNvSpPr>
          <p:nvPr>
            <p:ph sz="quarter" idx="14"/>
          </p:nvPr>
        </p:nvSpPr>
        <p:spPr>
          <a:xfrm>
            <a:off x="1931163" y="4230690"/>
            <a:ext cx="1240661" cy="29096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lvl="0" indent="-137160">
              <a:buFont typeface="+mj-lt"/>
              <a:buAutoNum type="alphaLcPeriod"/>
            </a:pPr>
            <a:r>
              <a:rPr lang="en-US" sz="1070" b="1" dirty="0"/>
              <a:t>Lytic pathway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823055" y="4235375"/>
            <a:ext cx="1417725" cy="27866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lvl="0" indent="-137160">
              <a:buFont typeface="+mj-lt"/>
              <a:buAutoNum type="alphaLcPeriod" startAt="2"/>
            </a:pPr>
            <a:r>
              <a:rPr lang="en-US" sz="1080" b="1" dirty="0"/>
              <a:t>Lysogenic pathway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5DFD09-45C0-401E-9BCF-88625933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019"/>
            <a:ext cx="8229600" cy="70971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can lurk inside cells for years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03883-5391-4642-90B5-35C75125F3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457950"/>
            <a:ext cx="1515524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16.3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B07C0F-7E86-4746-9C9B-486F2AE203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095" y="960357"/>
            <a:ext cx="8296598" cy="819481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following the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lysogenic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pathway “hide” as they replicate, without damaging the host cell.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33C1B-6AF5-4A49-8301-2C835CDDD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35825" y="6459915"/>
            <a:ext cx="1724254" cy="36316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16.4</a:t>
            </a:r>
          </a:p>
        </p:txBody>
      </p:sp>
      <p:pic>
        <p:nvPicPr>
          <p:cNvPr id="9" name="Picture 8" descr="The red box highlights cells carrying integrated viral DNA.">
            <a:extLst>
              <a:ext uri="{FF2B5EF4-FFF2-40B4-BE49-F238E27FC236}">
                <a16:creationId xmlns:a16="http://schemas.microsoft.com/office/drawing/2014/main" id="{252E0477-52D9-45FD-B141-3F045149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" y="1899311"/>
            <a:ext cx="9079054" cy="4461795"/>
          </a:xfrm>
          <a:prstGeom prst="rect">
            <a:avLst/>
          </a:prstGeom>
        </p:spPr>
      </p:pic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1823213" y="4294190"/>
            <a:ext cx="1240661" cy="29096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64592" lvl="0" indent="-164592">
              <a:buFont typeface="+mj-lt"/>
              <a:buAutoNum type="alphaLcPeriod"/>
            </a:pPr>
            <a:r>
              <a:rPr lang="en-US" sz="1070" b="1" dirty="0"/>
              <a:t>Lytic pathway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5"/>
          </p:nvPr>
        </p:nvSpPr>
        <p:spPr>
          <a:xfrm>
            <a:off x="4715105" y="4298875"/>
            <a:ext cx="1417725" cy="27866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lvl="0" indent="-137160">
              <a:buFont typeface="+mj-lt"/>
              <a:buAutoNum type="alphaLcPeriod" startAt="2"/>
            </a:pPr>
            <a:r>
              <a:rPr lang="en-US" sz="1080" b="1" dirty="0"/>
              <a:t>Lysogenic pathway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664C7-F191-4629-9248-3D8D1762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1"/>
            <a:ext cx="8229600" cy="645195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 DNA can combine with host DNA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6ED92-17FE-4348-AF2C-03194C45F52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6457951"/>
            <a:ext cx="2184450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93C73-54E6-46C6-9AAC-9F0050C564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4964" y="968170"/>
            <a:ext cx="8863655" cy="808820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prophage 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is the DNA of a lysogenic bacteriophage that is inserted into the host chromosome. The prophage replicates when cells divide.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0579E7-E59C-43F8-9462-987F20E7EA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80275" y="6457951"/>
            <a:ext cx="1863725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16.4</a:t>
            </a:r>
          </a:p>
        </p:txBody>
      </p:sp>
      <p:pic>
        <p:nvPicPr>
          <p:cNvPr id="8" name="Picture 7" descr="The red box highlights chromosome replicating as cell divides.">
            <a:extLst>
              <a:ext uri="{FF2B5EF4-FFF2-40B4-BE49-F238E27FC236}">
                <a16:creationId xmlns:a16="http://schemas.microsoft.com/office/drawing/2014/main" id="{E68FF9C9-8D0C-4EAF-A66F-295FDB909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2" y="2154174"/>
            <a:ext cx="8510016" cy="3959352"/>
          </a:xfrm>
          <a:prstGeom prst="rect">
            <a:avLst/>
          </a:prstGeom>
        </p:spPr>
      </p:pic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2070228" y="4144965"/>
            <a:ext cx="1240661" cy="29096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lvl="0" indent="-137160">
              <a:buFont typeface="+mj-lt"/>
              <a:buAutoNum type="alphaLcPeriod"/>
            </a:pPr>
            <a:r>
              <a:rPr lang="en-US" sz="1070" b="1" dirty="0"/>
              <a:t>Lytic pathway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5"/>
          </p:nvPr>
        </p:nvSpPr>
        <p:spPr>
          <a:xfrm>
            <a:off x="4952595" y="4159175"/>
            <a:ext cx="1417725" cy="27866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lvl="0" indent="-137160">
              <a:buFont typeface="+mj-lt"/>
              <a:buAutoNum type="alphaLcPeriod" startAt="2"/>
            </a:pPr>
            <a:r>
              <a:rPr lang="en-US" sz="1080" b="1" dirty="0"/>
              <a:t>Lysogenic pathway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D131-D733-4D7A-9930-DF7CBAE8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10" y="243168"/>
            <a:ext cx="7330779" cy="1076045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are much smaller and simpler than cells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EA594-F406-4480-85D8-90015B793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90" y="6458167"/>
            <a:ext cx="1509803" cy="34523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89638-56F4-4E3F-B795-A64340CD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4361" y="6451747"/>
            <a:ext cx="1236660" cy="356640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Table 16.1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BC3C99E-B456-4BB5-AC4C-58D7723539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82600" y="1579310"/>
            <a:ext cx="4748393" cy="38240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TABLE</a:t>
            </a:r>
            <a:r>
              <a:rPr lang="en-US" sz="2000" b="1" spc="600" dirty="0"/>
              <a:t> </a:t>
            </a:r>
            <a:r>
              <a:rPr lang="en-US" sz="2000" b="1" dirty="0"/>
              <a:t>16.1</a:t>
            </a:r>
            <a:r>
              <a:rPr lang="en-US" sz="2000" b="1" kern="1300" spc="620" dirty="0"/>
              <a:t> </a:t>
            </a:r>
            <a:r>
              <a:rPr lang="en-US" sz="2000" b="1" dirty="0"/>
              <a:t>Cells and Viruses Compared</a:t>
            </a:r>
          </a:p>
        </p:txBody>
      </p:sp>
      <p:graphicFrame>
        <p:nvGraphicFramePr>
          <p:cNvPr id="9" name="Table Placeholder 8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820862121"/>
              </p:ext>
            </p:extLst>
          </p:nvPr>
        </p:nvGraphicFramePr>
        <p:xfrm>
          <a:off x="2171116" y="2005013"/>
          <a:ext cx="4824045" cy="419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916">
                <a:tc>
                  <a:txBody>
                    <a:bodyPr/>
                    <a:lstStyle/>
                    <a:p>
                      <a:pPr marL="19050" indent="-19050">
                        <a:spcBef>
                          <a:spcPts val="100"/>
                        </a:spcBef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 Feature</a:t>
                      </a:r>
                      <a:endParaRPr lang="en-GB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2875" indent="19050">
                        <a:spcBef>
                          <a:spcPts val="100"/>
                        </a:spcBef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 Cells</a:t>
                      </a:r>
                      <a:endParaRPr lang="en-GB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anose="020B0606020202030204" pitchFamily="34" charset="0"/>
                        </a:rPr>
                        <a:t>Viruses</a:t>
                      </a:r>
                      <a:endParaRPr lang="en-GB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1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Size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Typically 1-100 </a:t>
                      </a:r>
                      <a:r>
                        <a:rPr lang="en-US" sz="1300" dirty="0"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m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Typically ~80 nm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30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Genetic Material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DNA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DNA</a:t>
                      </a:r>
                      <a:r>
                        <a:rPr lang="en-US" sz="1300" baseline="0" dirty="0">
                          <a:latin typeface="Arial Narrow" panose="020B0606020202030204" pitchFamily="34" charset="0"/>
                        </a:rPr>
                        <a:t> or RNA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Protein coat (capsid)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Cell</a:t>
                      </a:r>
                      <a:r>
                        <a:rPr lang="en-US" sz="1300" baseline="0" dirty="0">
                          <a:latin typeface="Arial Narrow" panose="020B0606020202030204" pitchFamily="34" charset="0"/>
                        </a:rPr>
                        <a:t> membrane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Viral envelope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Some viruses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9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Nucleus/membrane-bounded organelles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Eukaryotes</a:t>
                      </a:r>
                      <a:r>
                        <a:rPr lang="en-US" sz="1300" baseline="0" dirty="0">
                          <a:latin typeface="Arial Narrow" panose="020B0606020202030204" pitchFamily="34" charset="0"/>
                        </a:rPr>
                        <a:t> only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1280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55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Cytoplasm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1280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7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Ribosomes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12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Enzymes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Some viruses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99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Metabolism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5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Arial Narrow" panose="020B0606020202030204" pitchFamily="34" charset="0"/>
                        </a:rPr>
                        <a:t>Independent replication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55448" marT="731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301752" marT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No</a:t>
                      </a:r>
                      <a:endParaRPr lang="en-GB" sz="1300" dirty="0">
                        <a:latin typeface="Arial Narrow" panose="020B0606020202030204" pitchFamily="34" charset="0"/>
                      </a:endParaRPr>
                    </a:p>
                  </a:txBody>
                  <a:tcPr marL="1280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06294-7F1A-4778-BAAD-D8F17EE94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33" y="54285"/>
            <a:ext cx="8849532" cy="836178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might or might not kill host cells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B5D54-9599-4D16-AA2F-27D7EB3CA1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70704"/>
            <a:ext cx="1637842" cy="38729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79779-527A-454D-AD37-7A8CB8BE92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0286" y="966330"/>
            <a:ext cx="8907087" cy="978727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Depending on the condition of the host cell, viruses can shift from a lysogenic infection to the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lytic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pathway.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33C07-D80F-4D11-A6B1-3477B3975A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81850" y="6464368"/>
            <a:ext cx="1962150" cy="393632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16.4</a:t>
            </a:r>
          </a:p>
        </p:txBody>
      </p:sp>
      <p:pic>
        <p:nvPicPr>
          <p:cNvPr id="8" name="Picture 7" descr="The red box highlights viral DNA released in host cell.">
            <a:extLst>
              <a:ext uri="{FF2B5EF4-FFF2-40B4-BE49-F238E27FC236}">
                <a16:creationId xmlns:a16="http://schemas.microsoft.com/office/drawing/2014/main" id="{0171CC0C-EBE0-475E-8300-1A9DB763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26" y="2387696"/>
            <a:ext cx="8506948" cy="4063809"/>
          </a:xfrm>
          <a:prstGeom prst="rect">
            <a:avLst/>
          </a:prstGeom>
        </p:spPr>
      </p:pic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1867437" y="4291015"/>
            <a:ext cx="1240661" cy="29096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37160" lvl="0" indent="-137160">
              <a:buFont typeface="+mj-lt"/>
              <a:buAutoNum type="alphaLcPeriod"/>
            </a:pPr>
            <a:r>
              <a:rPr lang="en-US" sz="1070" b="1" dirty="0"/>
              <a:t>Lytic pathway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5"/>
          </p:nvPr>
        </p:nvSpPr>
        <p:spPr>
          <a:xfrm>
            <a:off x="5024802" y="4302050"/>
            <a:ext cx="1690140" cy="27866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228600" lvl="0" indent="-137160">
              <a:buFont typeface="+mj-lt"/>
              <a:buAutoNum type="alphaLcPeriod" startAt="2"/>
            </a:pPr>
            <a:r>
              <a:rPr lang="en-US" sz="1090" b="1" dirty="0"/>
              <a:t>Lysogenic pathway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5301-5B7D-483B-AEE9-45A80119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1" y="87078"/>
            <a:ext cx="8229600" cy="780685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623E1-37E1-4956-83AB-9B5474BB9D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90700"/>
            <a:ext cx="5686425" cy="271930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30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following the lytic pathway kill their host cell as they replicate.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True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False</a:t>
            </a:r>
            <a:endParaRPr lang="en-US" sz="2400" dirty="0"/>
          </a:p>
        </p:txBody>
      </p:sp>
      <p:pic>
        <p:nvPicPr>
          <p:cNvPr id="368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3F50-FD7B-4E6C-85CD-66DEB658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720" y="122664"/>
            <a:ext cx="6269064" cy="717253"/>
          </a:xfrm>
        </p:spPr>
        <p:txBody>
          <a:bodyPr anchor="t"/>
          <a:lstStyle/>
          <a:p>
            <a:pPr rtl="0" eaLnBrk="1" fontAlgn="base" hangingPunct="1"/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Clicker question #3, solution</a:t>
            </a:r>
            <a:endParaRPr lang="en-US" dirty="0">
              <a:effectLst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011D0AD-58F8-42E2-8942-2CBF1C73BC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19327" y="1788030"/>
            <a:ext cx="5623194" cy="1668091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eaLnBrk="1" hangingPunct="1">
              <a:spcAft>
                <a:spcPts val="2000"/>
              </a:spcAft>
            </a:pPr>
            <a:r>
              <a:rPr lang="en-US" sz="2400" dirty="0"/>
              <a:t>Viruses following the lytic pathway kill their host cell as they replicate.</a:t>
            </a:r>
          </a:p>
          <a:p>
            <a:pPr eaLnBrk="1" hangingPunct="1">
              <a:buFontTx/>
              <a:buAutoNum type="alphaUcPeriod"/>
            </a:pPr>
            <a:r>
              <a:rPr lang="en-US" sz="2400" dirty="0"/>
              <a:t> True</a:t>
            </a:r>
          </a:p>
        </p:txBody>
      </p:sp>
      <p:pic>
        <p:nvPicPr>
          <p:cNvPr id="3789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0ECF58-5CCC-4639-A3B9-6377387B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551"/>
            <a:ext cx="8229600" cy="1143000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Animal viruses can cause illnesses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0" y="6456091"/>
            <a:ext cx="1552575" cy="40190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eaLnBrk="1" hangingPunct="1"/>
            <a:r>
              <a:rPr lang="en-US" dirty="0"/>
              <a:t>Section 16.4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8E7248-73C9-4554-8DD9-96B1C504F1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51942" y="2555875"/>
            <a:ext cx="2941638" cy="193992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When virally infected cells begin to die, symptoms will reflect they type of cells that are destroyed.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F0B05-8638-41AE-B7BE-EC701E61B9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07263" y="6469171"/>
            <a:ext cx="1510507" cy="38883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7" name="Picture 6" descr="HIV virus is shown.">
            <a:extLst>
              <a:ext uri="{FF2B5EF4-FFF2-40B4-BE49-F238E27FC236}">
                <a16:creationId xmlns:a16="http://schemas.microsoft.com/office/drawing/2014/main" id="{0121D211-C889-42A1-9422-C9780772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44" y="2432304"/>
            <a:ext cx="4096512" cy="24505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F5B6-7D34-4FEE-A152-11A2BDB3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053"/>
            <a:ext cx="8229600" cy="858753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Example: HIV infects human T cells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43305-D146-4E89-840B-874683525D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950"/>
            <a:ext cx="1800306" cy="31894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24005-DB03-417F-9B3B-89B8979326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56288" y="2151063"/>
            <a:ext cx="3287712" cy="346680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 cells are needed in the immune system.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Patients infected with HIV show symptoms that reflect a defective immune response (AIDS).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00872F-01F6-4454-9B9D-D8F83803A7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07263" y="6457951"/>
            <a:ext cx="1836737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8" name="Picture 7" descr="HIV virus is shown.">
            <a:extLst>
              <a:ext uri="{FF2B5EF4-FFF2-40B4-BE49-F238E27FC236}">
                <a16:creationId xmlns:a16="http://schemas.microsoft.com/office/drawing/2014/main" id="{8365F5DC-7B2D-4BC9-AFD5-98ED67B3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2503042"/>
            <a:ext cx="4437888" cy="26944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136246-7AC7-4A06-A647-ED267956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882"/>
            <a:ext cx="8229600" cy="709714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Some viruses might linger for years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0" y="6456091"/>
            <a:ext cx="1552575" cy="40190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eaLnBrk="1" hangingPunct="1"/>
            <a:r>
              <a:rPr lang="en-US" dirty="0"/>
              <a:t>Section 16.4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116F86-7347-4DA2-952E-511ACD932F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56288" y="2714625"/>
            <a:ext cx="2941638" cy="147637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HIV often remains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latent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; it does not immediately induce disease symptoms.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80792-ECD6-41A1-A90A-BF3083375A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9800" y="6457950"/>
            <a:ext cx="1854200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8" name="Picture 7" descr="HIV virus is shown.">
            <a:extLst>
              <a:ext uri="{FF2B5EF4-FFF2-40B4-BE49-F238E27FC236}">
                <a16:creationId xmlns:a16="http://schemas.microsoft.com/office/drawing/2014/main" id="{86FB68F5-DC1D-49FA-A353-ECCFC5DC5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1" y="2202903"/>
            <a:ext cx="4876800" cy="30327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6152D7-157C-49D6-9161-C5421CD6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55" y="180016"/>
            <a:ext cx="8229600" cy="586541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Replication of RNA viruses is complex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9665F2-FC4E-4975-9205-1D37DAFA9B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-1697" y="6470564"/>
            <a:ext cx="1796196" cy="38743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016B6-76C5-44EC-877A-2C2BF9BC12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4020" y="1757913"/>
            <a:ext cx="2512462" cy="445690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HIV contains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RNA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as its genetic material.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When HIV does replicate, it requires a few more steps than DNA virus replication does.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E07998-CA77-47F1-A29A-0622FA5CC3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70306" y="6456805"/>
            <a:ext cx="1686176" cy="40119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92EF18-F428-4228-BA52-20429146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9" y="1563384"/>
            <a:ext cx="6217920" cy="4541520"/>
          </a:xfrm>
          <a:prstGeom prst="rect">
            <a:avLst/>
          </a:prstGeom>
        </p:spPr>
      </p:pic>
      <p:sp>
        <p:nvSpPr>
          <p:cNvPr id="10" name="Content Placeholder 11"/>
          <p:cNvSpPr>
            <a:spLocks noGrp="1"/>
          </p:cNvSpPr>
          <p:nvPr>
            <p:ph sz="quarter" idx="20"/>
          </p:nvPr>
        </p:nvSpPr>
        <p:spPr>
          <a:xfrm>
            <a:off x="4249832" y="1654284"/>
            <a:ext cx="1319117" cy="172879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sz="720" b="1" dirty="0"/>
              <a:t>Attachment and penetration</a:t>
            </a:r>
            <a:endParaRPr lang="en-US" sz="720" b="1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21"/>
          </p:nvPr>
        </p:nvSpPr>
        <p:spPr>
          <a:xfrm>
            <a:off x="4227810" y="1857806"/>
            <a:ext cx="2041820" cy="34239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23825" indent="-123825">
              <a:lnSpc>
                <a:spcPts val="9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700" dirty="0"/>
              <a:t>Virus binds receptors on cell membrane and enters cell. Enzymes remove viral protein coat.</a:t>
            </a:r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2"/>
          </p:nvPr>
        </p:nvSpPr>
        <p:spPr>
          <a:xfrm>
            <a:off x="4235452" y="2148877"/>
            <a:ext cx="2076398" cy="276764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14300" lvl="0" indent="-114300">
              <a:buClr>
                <a:schemeClr val="bg1"/>
              </a:buClr>
              <a:buFont typeface="+mj-lt"/>
              <a:buAutoNum type="arabicPeriod" startAt="2"/>
            </a:pPr>
            <a:r>
              <a:rPr lang="en-GB" sz="710" dirty="0"/>
              <a:t>Reverse transcriptase transcribes viral RNA to double-stranded DNA.</a:t>
            </a:r>
            <a:endParaRPr lang="en-US" sz="710" dirty="0"/>
          </a:p>
        </p:txBody>
      </p:sp>
      <p:sp>
        <p:nvSpPr>
          <p:cNvPr id="13" name="Content Placeholder 20"/>
          <p:cNvSpPr>
            <a:spLocks noGrp="1"/>
          </p:cNvSpPr>
          <p:nvPr>
            <p:ph sz="quarter" idx="23"/>
          </p:nvPr>
        </p:nvSpPr>
        <p:spPr>
          <a:xfrm>
            <a:off x="4231484" y="2436259"/>
            <a:ext cx="1859754" cy="332846"/>
          </a:xfrm>
        </p:spPr>
        <p:txBody>
          <a:bodyPr/>
          <a:lstStyle>
            <a:lvl1pPr marL="0" indent="0">
              <a:buFontTx/>
              <a:buNone/>
              <a:defRPr sz="1000"/>
            </a:lvl1pPr>
            <a:lvl2pPr marL="457200" indent="0"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marL="117475" indent="-117475">
              <a:buClr>
                <a:schemeClr val="bg1"/>
              </a:buClr>
              <a:buFont typeface="+mj-lt"/>
              <a:buAutoNum type="arabicPeriod" startAt="3"/>
            </a:pPr>
            <a:r>
              <a:rPr lang="en-GB" sz="710" dirty="0"/>
              <a:t>Double-stranded DNA is incorporated into host cell’s genome.</a:t>
            </a:r>
          </a:p>
        </p:txBody>
      </p:sp>
      <p:sp>
        <p:nvSpPr>
          <p:cNvPr id="14" name="Content Placeholder 22"/>
          <p:cNvSpPr>
            <a:spLocks noGrp="1"/>
          </p:cNvSpPr>
          <p:nvPr>
            <p:ph sz="quarter" idx="24"/>
          </p:nvPr>
        </p:nvSpPr>
        <p:spPr>
          <a:xfrm>
            <a:off x="4251624" y="2773894"/>
            <a:ext cx="625494" cy="20320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sz="720" b="1" dirty="0"/>
              <a:t>Synthesis</a:t>
            </a:r>
            <a:endParaRPr lang="en-US" sz="720" b="1" dirty="0"/>
          </a:p>
        </p:txBody>
      </p:sp>
      <p:sp>
        <p:nvSpPr>
          <p:cNvPr id="15" name="Content Placeholder 24"/>
          <p:cNvSpPr>
            <a:spLocks noGrp="1"/>
          </p:cNvSpPr>
          <p:nvPr>
            <p:ph sz="quarter" idx="25"/>
          </p:nvPr>
        </p:nvSpPr>
        <p:spPr>
          <a:xfrm>
            <a:off x="4231484" y="2999059"/>
            <a:ext cx="2046285" cy="153717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12713" indent="-112713">
              <a:lnSpc>
                <a:spcPts val="700"/>
              </a:lnSpc>
              <a:buClr>
                <a:schemeClr val="bg1"/>
              </a:buClr>
              <a:buFont typeface="+mj-lt"/>
              <a:buAutoNum type="arabicPeriod" startAt="4"/>
            </a:pPr>
            <a:r>
              <a:rPr lang="en-GB" sz="720" dirty="0"/>
              <a:t>Viral genes are transcribed to RNA.</a:t>
            </a:r>
          </a:p>
        </p:txBody>
      </p:sp>
      <p:sp>
        <p:nvSpPr>
          <p:cNvPr id="16" name="Content Placeholder 26"/>
          <p:cNvSpPr>
            <a:spLocks noGrp="1"/>
          </p:cNvSpPr>
          <p:nvPr>
            <p:ph sz="quarter" idx="26"/>
          </p:nvPr>
        </p:nvSpPr>
        <p:spPr>
          <a:xfrm>
            <a:off x="4232574" y="3194952"/>
            <a:ext cx="1853901" cy="37461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119063" lvl="0" indent="-119063">
              <a:lnSpc>
                <a:spcPts val="7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5"/>
            </a:pPr>
            <a:r>
              <a:rPr lang="en-GB" sz="720" dirty="0"/>
              <a:t>Some RNA is packaged into new viruses. Other RNA is translated into HIV proteins at ribosomes in cytoplasm.</a:t>
            </a:r>
            <a:endParaRPr lang="en-US" sz="720" dirty="0"/>
          </a:p>
        </p:txBody>
      </p:sp>
      <p:sp>
        <p:nvSpPr>
          <p:cNvPr id="17" name="Content Placeholder 28"/>
          <p:cNvSpPr>
            <a:spLocks noGrp="1"/>
          </p:cNvSpPr>
          <p:nvPr>
            <p:ph sz="quarter" idx="27"/>
          </p:nvPr>
        </p:nvSpPr>
        <p:spPr>
          <a:xfrm>
            <a:off x="4250534" y="3562814"/>
            <a:ext cx="639781" cy="16338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sz="720" b="1" dirty="0"/>
              <a:t>Assembly</a:t>
            </a:r>
            <a:endParaRPr lang="en-US" sz="720" b="1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28"/>
          </p:nvPr>
        </p:nvSpPr>
        <p:spPr>
          <a:xfrm>
            <a:off x="4232985" y="3782610"/>
            <a:ext cx="1772528" cy="403225"/>
          </a:xfrm>
        </p:spPr>
        <p:txBody>
          <a:bodyPr/>
          <a:lstStyle/>
          <a:p>
            <a:pPr marL="117475" lvl="0" indent="-117475">
              <a:lnSpc>
                <a:spcPts val="8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6"/>
            </a:pPr>
            <a:r>
              <a:rPr lang="en-GB" sz="710" dirty="0"/>
              <a:t>Protein coats surround viral RNA and enzymes. Envelope proteins migrate to cell membrane.</a:t>
            </a:r>
          </a:p>
        </p:txBody>
      </p:sp>
      <p:sp>
        <p:nvSpPr>
          <p:cNvPr id="19" name="Content Placeholder 32"/>
          <p:cNvSpPr>
            <a:spLocks noGrp="1"/>
          </p:cNvSpPr>
          <p:nvPr>
            <p:ph sz="quarter" idx="29"/>
          </p:nvPr>
        </p:nvSpPr>
        <p:spPr>
          <a:xfrm>
            <a:off x="4246861" y="4158438"/>
            <a:ext cx="509551" cy="171768"/>
          </a:xfrm>
        </p:spPr>
        <p:txBody>
          <a:bodyPr/>
          <a:lstStyle/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GB" sz="720" b="1" dirty="0"/>
              <a:t>Release</a:t>
            </a:r>
          </a:p>
        </p:txBody>
      </p:sp>
      <p:sp>
        <p:nvSpPr>
          <p:cNvPr id="20" name="Content Placeholder 34"/>
          <p:cNvSpPr>
            <a:spLocks noGrp="1"/>
          </p:cNvSpPr>
          <p:nvPr>
            <p:ph sz="quarter" idx="30"/>
          </p:nvPr>
        </p:nvSpPr>
        <p:spPr>
          <a:xfrm>
            <a:off x="4243050" y="4379964"/>
            <a:ext cx="1985279" cy="199587"/>
          </a:xfrm>
        </p:spPr>
        <p:txBody>
          <a:bodyPr/>
          <a:lstStyle/>
          <a:p>
            <a:pPr marL="114300" indent="-114300">
              <a:lnSpc>
                <a:spcPts val="9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 startAt="7"/>
              <a:tabLst>
                <a:tab pos="114300" algn="l"/>
              </a:tabLst>
            </a:pPr>
            <a:r>
              <a:rPr lang="en-GB" sz="710" dirty="0"/>
              <a:t>New viruses bud from host cell.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32BD-0F81-4250-88F9-E439CBE0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86" y="121331"/>
            <a:ext cx="8229600" cy="645195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Viral RNA is converted to DNA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527B2-BF2C-4458-A06E-E27C0971FF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80748"/>
            <a:ext cx="1582615" cy="37725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4DDC9E-38C8-41E2-BC2E-2C7FBB4C6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3448" y="1642762"/>
            <a:ext cx="2808948" cy="289824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HIV must produce a DNA copy of its RNA before incorporating genes into the host’s DNA.</a:t>
            </a:r>
          </a:p>
          <a:p>
            <a:pPr lvl="0" eaLnBrk="1" hangingPunct="1">
              <a:spcBef>
                <a:spcPts val="260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 enzyme called reverse transcriptase carries out the reaction.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AAD-863E-4E65-B976-E82043D765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61238" y="6456933"/>
            <a:ext cx="1392691" cy="40106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8" name="Picture 7" descr="The red box highlights reverse transcriptase.">
            <a:extLst>
              <a:ext uri="{FF2B5EF4-FFF2-40B4-BE49-F238E27FC236}">
                <a16:creationId xmlns:a16="http://schemas.microsoft.com/office/drawing/2014/main" id="{7FF7D4E9-8685-4D59-9FC0-6E2103A3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5" y="1597852"/>
            <a:ext cx="6364224" cy="48828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0109B-16DD-42BA-B89B-4AA2D2D7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380"/>
            <a:ext cx="8229601" cy="70971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Vaccines help prevent viral infections 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48F20E-B62A-4DC1-AB37-C595DFC427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66124"/>
            <a:ext cx="1582615" cy="391875"/>
          </a:xfrm>
        </p:spPr>
        <p:txBody>
          <a:bodyPr/>
          <a:lstStyle/>
          <a:p>
            <a:r>
              <a:rPr lang="en-US" dirty="0"/>
              <a:t>Section 16.4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7500D-C8E8-4B66-8DD8-8403F89237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95900" y="2206948"/>
            <a:ext cx="3741738" cy="305085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vaccine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 contains inactive virus or viral proteins. </a:t>
            </a:r>
          </a:p>
          <a:p>
            <a:pPr lvl="0" eaLnBrk="1" hangingPunct="1">
              <a:spcBef>
                <a:spcPts val="270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These molecular components of a virus produce an immune response without causing a disease.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CB5CAD8-0327-4758-82B6-9CC7760A25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4725" y="6466125"/>
            <a:ext cx="1573197" cy="37917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b="4068"/>
          <a:stretch/>
        </p:blipFill>
        <p:spPr>
          <a:xfrm>
            <a:off x="345226" y="2198687"/>
            <a:ext cx="4531545" cy="2925763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4"/>
          </p:nvPr>
        </p:nvSpPr>
        <p:spPr>
          <a:xfrm>
            <a:off x="1635578" y="5108823"/>
            <a:ext cx="1912485" cy="17288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sz="750" dirty="0"/>
              <a:t>©Stephen D. Cannerelli/The Image Works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26011E-D293-493C-A341-60812FD4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23020"/>
            <a:ext cx="8528050" cy="689299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Vaccines jump-start the immune system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925DE-E458-4412-8CEB-9C7DAB8F657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488"/>
            <a:ext cx="1582615" cy="40051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A8278-D612-4353-9DAF-5CF9B25E4A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43512" y="1854200"/>
            <a:ext cx="3741737" cy="395766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Vaccines “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teach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” the immune system to recognize a virus. </a:t>
            </a:r>
          </a:p>
          <a:p>
            <a:pPr lvl="0" eaLnBrk="1" hangingPunct="1">
              <a:spcBef>
                <a:spcPts val="270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If you are exposed to the real virus after being vaccinated, your body will be primed to destroy it before it can infect your cells.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0C15A0-F422-456B-9039-C77E0D616F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1375" y="6457489"/>
            <a:ext cx="1952625" cy="40051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b="4286"/>
          <a:stretch/>
        </p:blipFill>
        <p:spPr>
          <a:xfrm>
            <a:off x="441423" y="2120900"/>
            <a:ext cx="4531545" cy="288925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1826078" y="4988772"/>
            <a:ext cx="1912485" cy="17288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sz="700" dirty="0"/>
              <a:t>©Stephen D. Cannerelli/The Image Works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FA35-23F1-4AC9-AFD8-EFDB25B9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87" y="213407"/>
            <a:ext cx="7481455" cy="1143000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are genes wrapped in a protein coat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9386C9-D86B-4572-9814-65F4DD7E96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816" y="6458174"/>
            <a:ext cx="1583870" cy="332456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000" dirty="0">
                <a:latin typeface="Calibri" charset="0"/>
                <a:ea typeface="MS PGothic" charset="0"/>
                <a:cs typeface="MS PGothic" charset="0"/>
              </a:rPr>
              <a:t>Section 16.1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CFB15-3168-4E48-86E3-0E6AD6880A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7955" y="1516502"/>
            <a:ext cx="8725194" cy="37195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A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virus</a:t>
            </a: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 is a small, infectious agent made of nucleic acid and protein.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359C36-718C-48A2-B891-BA00C01331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5039" y="6454094"/>
            <a:ext cx="1426600" cy="40390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Figure 16.1</a:t>
            </a:r>
          </a:p>
        </p:txBody>
      </p:sp>
      <p:pic>
        <p:nvPicPr>
          <p:cNvPr id="4" name="Picture 3" descr="Arrow pointing at virus says, &quot;0.01-0.1 microns.&quot;&#10;Arrow pointing at bacterial cell says, &quot;1-5 microns.&quot;&#10;Arrow pointing at eukaryotic says, &quot;10-100 microns.&quot;">
            <a:extLst>
              <a:ext uri="{FF2B5EF4-FFF2-40B4-BE49-F238E27FC236}">
                <a16:creationId xmlns:a16="http://schemas.microsoft.com/office/drawing/2014/main" id="{C098A9D3-F2D7-4563-9998-F15BBCC5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7" y="2120707"/>
            <a:ext cx="8614061" cy="44002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4FF49B-9B37-42F7-B6D2-FC466B99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72"/>
            <a:ext cx="9144000" cy="1244516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To make a vaccine, scientists inoculate host cells with the virus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B4015F-4C78-43C9-BCFC-E401BE4EAB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6457951"/>
            <a:ext cx="1990270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03DA3B-B991-4CB6-B39E-C41D1EF95AD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2263" y="1952625"/>
            <a:ext cx="3741737" cy="378174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Scientists inject flu viruses into fertilized chicken eggs which are the host cells. The viruses replicate in the eggs. </a:t>
            </a:r>
          </a:p>
          <a:p>
            <a:pPr lvl="0" eaLnBrk="1" hangingPunct="1">
              <a:spcBef>
                <a:spcPts val="270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Harvesting viruses from the eggs provides the raw materials to produce a vaccine.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0F0EC-D46C-4728-BC20-4E9A2FDC0B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81850" y="6457950"/>
            <a:ext cx="155779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" b="3219"/>
          <a:stretch/>
        </p:blipFill>
        <p:spPr>
          <a:xfrm>
            <a:off x="323192" y="2105025"/>
            <a:ext cx="4531545" cy="2962275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4"/>
          </p:nvPr>
        </p:nvSpPr>
        <p:spPr>
          <a:xfrm>
            <a:off x="1708282" y="5020963"/>
            <a:ext cx="1912485" cy="17288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sz="730" dirty="0"/>
              <a:t>©Stephen D. Cannerelli/The Image Works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6CE81C-EF23-435B-AAA5-0675D777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01" y="129235"/>
            <a:ext cx="7683598" cy="1299848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Human papilloma viruses (HPV) cause cancer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FA6FA-F4B8-4DC5-A864-344BFEA98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457950"/>
            <a:ext cx="2072051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632B98-4423-4CD3-921A-3C59C0982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0" y="1726312"/>
            <a:ext cx="4610100" cy="442207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like HPV cause cells to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replicate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too much, instead of killing the cells.</a:t>
            </a:r>
          </a:p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HPV is sexually transmitted, and can infect epithelial and cervical cells. It causes cervical, oral, and anal cancers.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HPV infection can be prevented by vaccine, condoms, and abstinence.</a:t>
            </a:r>
          </a:p>
        </p:txBody>
      </p:sp>
      <p:pic>
        <p:nvPicPr>
          <p:cNvPr id="7" name="Picture 6" descr="A condom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 b="3112"/>
          <a:stretch/>
        </p:blipFill>
        <p:spPr>
          <a:xfrm>
            <a:off x="685487" y="2019299"/>
            <a:ext cx="3597706" cy="3517901"/>
          </a:xfrm>
          <a:prstGeom prst="rect">
            <a:avLst/>
          </a:prstGeom>
        </p:spPr>
      </p:pic>
      <p:sp>
        <p:nvSpPr>
          <p:cNvPr id="6" name="Content Placeholder 12"/>
          <p:cNvSpPr>
            <a:spLocks noGrp="1"/>
          </p:cNvSpPr>
          <p:nvPr>
            <p:ph sz="quarter" idx="15"/>
          </p:nvPr>
        </p:nvSpPr>
        <p:spPr>
          <a:xfrm>
            <a:off x="1464801" y="5503482"/>
            <a:ext cx="2148349" cy="204512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z="750" dirty="0"/>
              <a:t>©Christopher Kerrigan/ McGraw-Hill Education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B4A2C2-0DD1-4925-81B0-89326FDE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365"/>
            <a:ext cx="8229600" cy="780685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Anti-HIV drugs slow viral replication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6001D-3441-4780-B92F-D1D428784E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62370"/>
            <a:ext cx="1582615" cy="39563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E14F8-3DB5-4134-996C-351EC263A8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40427" y="1902673"/>
            <a:ext cx="3103574" cy="403182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For patients already infected with a virus, vaccines won’t be helpful.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Antiviral drugs prevent the virus from interacting with the host cell and using it for replication.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1DAE40-4754-4386-B8D0-3B427CD2BB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69159" y="6469327"/>
            <a:ext cx="1673363" cy="38867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C6919-6B40-4C54-BFFB-F46E4BD2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6"/>
          <a:stretch/>
        </p:blipFill>
        <p:spPr>
          <a:xfrm>
            <a:off x="21701" y="1481938"/>
            <a:ext cx="6055249" cy="484958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72EE3-9948-4246-8B1E-BA643BB1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5" y="125284"/>
            <a:ext cx="8903330" cy="78547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Anti-HIV drugs block the replication steps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9DBD4-E407-42C6-80D0-76EA8E11BC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67509"/>
            <a:ext cx="1582615" cy="390492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6C878-A037-4BBB-8914-A9C81CF862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4032" y="1633766"/>
            <a:ext cx="3012505" cy="432278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Drugs can block viral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binding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to cells, reverse transcription, integration of viral DNA, or viral release.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Antiviral “cocktails” are combinations of different drugs that interfere with one virus.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E544FA-FCF0-45E1-BF0A-39F2D3CC4F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5025" y="6457951"/>
            <a:ext cx="1444626" cy="400049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55755-1051-4A3A-9E1A-A6EF33A0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" y="1438309"/>
            <a:ext cx="6047232" cy="501964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199EE-1E47-4276-BEC3-F37A5FC6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323"/>
            <a:ext cx="8229600" cy="645195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Antibiotics kill bacteria, not viruses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D2DA8-EF18-4142-94EC-3B89215BE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8548"/>
            <a:ext cx="1582615" cy="39945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quarter" idx="20"/>
          </p:nvPr>
        </p:nvSpPr>
        <p:spPr>
          <a:xfrm>
            <a:off x="51261" y="1261339"/>
            <a:ext cx="9118139" cy="961191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algn="ctr" eaLnBrk="1" hangingPunct="1"/>
            <a:r>
              <a:rPr lang="en-US" sz="2400" dirty="0"/>
              <a:t>Antibiotics are drugs that block bacterial proteins from functioning, which prevents bacterial cells from carrying out life’s processes.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21"/>
          </p:nvPr>
        </p:nvSpPr>
        <p:spPr>
          <a:xfrm>
            <a:off x="820110" y="5655198"/>
            <a:ext cx="7580440" cy="452936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algn="ctr" eaLnBrk="1" hangingPunct="1"/>
            <a:r>
              <a:rPr lang="en-US" sz="2400" dirty="0"/>
              <a:t>Antibiotics are useful for treating bacterial infections.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66F-A6C7-498E-A7B0-5A93725632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8225" y="6459556"/>
            <a:ext cx="1454515" cy="39844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17.6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7AEF3-BD53-4E9D-851D-58933CFB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2708148"/>
            <a:ext cx="8631936" cy="2279904"/>
          </a:xfrm>
          <a:prstGeom prst="rect">
            <a:avLst/>
          </a:prstGeom>
        </p:spPr>
      </p:pic>
      <p:sp>
        <p:nvSpPr>
          <p:cNvPr id="10" name="Content Placeholder 18"/>
          <p:cNvSpPr>
            <a:spLocks noGrp="1"/>
          </p:cNvSpPr>
          <p:nvPr>
            <p:ph sz="quarter" idx="22"/>
          </p:nvPr>
        </p:nvSpPr>
        <p:spPr>
          <a:xfrm>
            <a:off x="2371788" y="5016529"/>
            <a:ext cx="4383341" cy="201612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z="790" dirty="0"/>
              <a:t>(a): ©Michael Abbey/Science Source; (b): ©CNRI/Science Source; (c): ©Kwangshin Kim/Science Source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753C25-6FD9-45FE-8948-E57C4214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1257300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Antiviral gene therapy is a potential treatment strategy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866FA-AD6B-437E-A5CD-9CBF9237A4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950"/>
            <a:ext cx="1582615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88C9E-57E5-40A5-AE6B-134421F83E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8862" y="1952624"/>
            <a:ext cx="4151151" cy="333229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Gene therapy would change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MS PGothic" charset="0"/>
              </a:rPr>
              <a:t>DNA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 in human cells, so they cannot make proteins the virus needs for infecting them.</a:t>
            </a:r>
          </a:p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The T cell shown here is missing one of the proteins that HIV binds to.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CE47F-6037-40EC-91A1-63E1BABF95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61238" y="6457950"/>
            <a:ext cx="178276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F8292-7277-414C-B56F-0968DE81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2196880"/>
            <a:ext cx="4754880" cy="2767584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20"/>
          </p:nvPr>
        </p:nvSpPr>
        <p:spPr>
          <a:xfrm>
            <a:off x="381159" y="2367992"/>
            <a:ext cx="1649724" cy="44840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 algn="ctr">
              <a:lnSpc>
                <a:spcPts val="1400"/>
              </a:lnSpc>
              <a:spcBef>
                <a:spcPts val="0"/>
              </a:spcBef>
            </a:pPr>
            <a:r>
              <a:rPr lang="en-US" sz="1200" b="1" dirty="0"/>
              <a:t>T cell with coreceptor: HIV can infect</a:t>
            </a:r>
          </a:p>
        </p:txBody>
      </p:sp>
      <p:sp>
        <p:nvSpPr>
          <p:cNvPr id="8" name="Content Placeholder 15"/>
          <p:cNvSpPr>
            <a:spLocks noGrp="1"/>
          </p:cNvSpPr>
          <p:nvPr>
            <p:ph sz="quarter" idx="21"/>
          </p:nvPr>
        </p:nvSpPr>
        <p:spPr>
          <a:xfrm>
            <a:off x="2650911" y="2365611"/>
            <a:ext cx="1814696" cy="41176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 algn="ctr">
              <a:lnSpc>
                <a:spcPts val="1400"/>
              </a:lnSpc>
            </a:pPr>
            <a:r>
              <a:rPr lang="en-US" sz="1200" b="1" dirty="0"/>
              <a:t>T cell without coreceptor: no HIV infection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70C2-C529-4D37-80ED-233CA229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667"/>
            <a:ext cx="8229600" cy="780685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247B3-CE6B-4850-844E-0D662C83D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85129"/>
            <a:ext cx="5740400" cy="385625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Will taking leftover antibiotics help you fight off the flu?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No, antibiotics will not work against flu viruses.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Yes, but only if you have enough antibiotics left to kill </a:t>
            </a:r>
            <a:r>
              <a:rPr lang="en-US" sz="2400" i="1" dirty="0">
                <a:solidFill>
                  <a:prstClr val="black"/>
                </a:solidFill>
                <a:latin typeface="Calibri" charset="0"/>
                <a:ea typeface="MS PGothic" charset="0"/>
              </a:rPr>
              <a:t>all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of the viruses.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Yes, the antibiotics kill the bacteria that produce flu viruses. </a:t>
            </a:r>
          </a:p>
        </p:txBody>
      </p:sp>
      <p:pic>
        <p:nvPicPr>
          <p:cNvPr id="532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52FC-913D-43A1-A1DE-3C8890F3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977"/>
            <a:ext cx="8229600" cy="709714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#4,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1099D-B75F-4806-B3E5-FEAF5A4081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89032"/>
            <a:ext cx="5793675" cy="217336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Will taking leftover antibiotics help you fight off the flu?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No, antibiotics will not work against flu viruses.</a:t>
            </a:r>
          </a:p>
        </p:txBody>
      </p:sp>
      <p:pic>
        <p:nvPicPr>
          <p:cNvPr id="542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DCD25E-23DA-4DD6-9299-78EB1EF3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801"/>
            <a:ext cx="8229600" cy="645195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cause disease in plants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8E01A-D2A0-480F-9D55-3837BB77AF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950"/>
            <a:ext cx="1796196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21D0AC-5400-4BEA-8CA0-7C84376A24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1274" y="1641474"/>
            <a:ext cx="3898739" cy="33614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800"/>
              </a:spcAft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The color patterns on these plants might look interesting to us, but they’re caused by viruses. The pale areas are dead plant cells.</a:t>
            </a:r>
          </a:p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Viral infections often spread on the mouths of plant-eating insects.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39FA4-B197-4C5C-9EF5-243909F746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4863" y="6457950"/>
            <a:ext cx="1662595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 b="4134"/>
          <a:stretch/>
        </p:blipFill>
        <p:spPr>
          <a:xfrm>
            <a:off x="197861" y="1593849"/>
            <a:ext cx="4495769" cy="306705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684213" y="4651544"/>
            <a:ext cx="4053867" cy="15716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z="680" dirty="0"/>
              <a:t>(a): ©Nigel Cattlin/Science Source; (b): ©Photodisc/Getty Images/Getty Images RF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FABDF5-38E5-4C1C-9792-FE0AC851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088"/>
            <a:ext cx="8229600" cy="709714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Plants can fight viruses too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7B913-51AE-4A6D-A856-FCDCF1CFAA6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67987"/>
            <a:ext cx="1582615" cy="390013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618C1-7892-485C-ADB5-EB6A1B92D2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07957" y="1544139"/>
            <a:ext cx="3820545" cy="363229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Although plants do not have an active immune system, their cells can undergo apoptosis (suicide) when infected.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Some plants may prevent viral infections from spreading by degrading viral mRNA.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369686-7529-49E8-B205-48612B84DF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6300" y="6457951"/>
            <a:ext cx="190220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b="3770"/>
          <a:stretch/>
        </p:blipFill>
        <p:spPr>
          <a:xfrm>
            <a:off x="466360" y="1778000"/>
            <a:ext cx="4495769" cy="31051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954088" y="4866940"/>
            <a:ext cx="3596891" cy="15716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z="680" dirty="0"/>
              <a:t>(a): ©Nigel Cattlin/Science Source; (b): ©Photodisc/Getty Images/Getty Images RF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B8E5FB-FC35-4E98-9974-6E5636F0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123148"/>
            <a:ext cx="7481455" cy="1143000"/>
          </a:xfrm>
        </p:spPr>
        <p:txBody>
          <a:bodyPr anchor="t"/>
          <a:lstStyle/>
          <a:p>
            <a:pPr rtl="0" eaLnBrk="1" fontAlgn="base" hangingPunct="1"/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Viruses come in many shapes and sizes</a:t>
            </a:r>
            <a:endParaRPr lang="en-US" dirty="0">
              <a:effectLst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3C4AF72-FCA3-4BFE-9D09-24E3279DF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6450301"/>
            <a:ext cx="1478547" cy="38308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16.1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53FB02E-C087-44CE-956F-53579E72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9273" y="2033220"/>
            <a:ext cx="2593604" cy="1909111"/>
          </a:xfrm>
        </p:spPr>
        <p:txBody>
          <a:bodyPr/>
          <a:lstStyle/>
          <a:p>
            <a:pPr marL="0" indent="0" eaLnBrk="1" fontAlgn="auto" hangingPunct="1">
              <a:spcBef>
                <a:spcPts val="270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prstClr val="black"/>
                </a:solidFill>
              </a:rPr>
              <a:t>Each virus has genetic material inside, surrounded by a protein coat, or </a:t>
            </a:r>
            <a:r>
              <a:rPr lang="en-US" sz="2400" b="1" dirty="0">
                <a:solidFill>
                  <a:srgbClr val="FF0000"/>
                </a:solidFill>
              </a:rPr>
              <a:t>capsid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US" sz="2400" dirty="0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4"/>
          </p:nvPr>
        </p:nvSpPr>
        <p:spPr>
          <a:xfrm>
            <a:off x="7332582" y="6454932"/>
            <a:ext cx="1400370" cy="378450"/>
          </a:xfrm>
        </p:spPr>
        <p:txBody>
          <a:bodyPr/>
          <a:lstStyle/>
          <a:p>
            <a:pPr algn="r" eaLnBrk="1" hangingPunct="1"/>
            <a:r>
              <a:rPr lang="en-US" dirty="0"/>
              <a:t>Figure 16.2</a:t>
            </a:r>
          </a:p>
        </p:txBody>
      </p:sp>
      <p:pic>
        <p:nvPicPr>
          <p:cNvPr id="4" name="Picture 3" descr="Tobacco mosaic virus is shown.&#10;Bacteriophage virus is shown.&#10;Rotavirus is shown.&#10;Herpesvirus is shown.&#10;Poxvirus is shown.">
            <a:extLst>
              <a:ext uri="{FF2B5EF4-FFF2-40B4-BE49-F238E27FC236}">
                <a16:creationId xmlns:a16="http://schemas.microsoft.com/office/drawing/2014/main" id="{F1F4CDA4-B355-4B56-A3BD-47209AB8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1774825"/>
            <a:ext cx="5619750" cy="40767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0EF8-4411-4B3F-AFC4-C676D19F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46" y="130124"/>
            <a:ext cx="8229600" cy="70971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Viroids are infectious RNA molecules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53E6D-21DC-4F05-B892-8D5FD694AA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950"/>
            <a:ext cx="1582615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9549E-439C-4A9C-A637-42F849ACEB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263" y="1986077"/>
            <a:ext cx="3480628" cy="231763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80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Viroids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are circles of RNA that can infect cells.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Viroids do not encode proteins, but they do use host cells to replicate.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14F2D4-FC6F-4276-94FE-7E94D54491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652" y="6457950"/>
            <a:ext cx="1800850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 b="3692"/>
          <a:stretch/>
        </p:blipFill>
        <p:spPr>
          <a:xfrm>
            <a:off x="447981" y="1397000"/>
            <a:ext cx="4478804" cy="4203700"/>
          </a:xfrm>
          <a:prstGeom prst="rect">
            <a:avLst/>
          </a:prstGeom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6952" y="5597817"/>
            <a:ext cx="3455986" cy="190354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850" dirty="0"/>
              <a:t>(healthy): ©SerAlexVi/Getty Images RF; (infected): ©Nigel Cattlin/Alamy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3711-36B8-4586-8914-2A9BC5FC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331"/>
            <a:ext cx="8229600" cy="70971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Viroids can cause diseases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3A3316-F095-4590-8D6D-2665C802C3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950"/>
            <a:ext cx="1796196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D5949-CA59-432A-9B30-18D7846AB7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263" y="1999582"/>
            <a:ext cx="3741737" cy="156184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potato spindle viroid kills plant cells by preventing production of essential plant proteins.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B02D5-6838-4F3B-BBBB-EB8815EBA6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6788" y="6457951"/>
            <a:ext cx="137001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AAEF4E-CD63-44CB-A334-EF7DB694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5" y="1612244"/>
            <a:ext cx="4218432" cy="3907536"/>
          </a:xfrm>
          <a:prstGeom prst="rect">
            <a:avLst/>
          </a:prstGeom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43649" y="5519780"/>
            <a:ext cx="3455986" cy="190354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800" dirty="0"/>
              <a:t>(healthy): ©SerAlexVi/Getty Images RF; (infected): ©Nigel Cattlin/Alamy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BAE971-DFDD-4226-8D4C-D0EFC41A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089"/>
            <a:ext cx="8229600" cy="858753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Prions are infectious protein molecules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9FC14-441E-4EC1-A287-2A8B1850FD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57950"/>
            <a:ext cx="1582615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0D230D-1A06-40F4-A0CA-4B53AADC55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2262" y="1970168"/>
            <a:ext cx="3741737" cy="2980203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prion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 is a normal cellular protein that sometimes adopts an abnormal shape.</a:t>
            </a:r>
          </a:p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Upon contact with an abnormally formed prion, a normal prion switches to the abnormal shape.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355CF-FC4A-445B-B425-928EE3E965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4863" y="6457950"/>
            <a:ext cx="1570922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3D60C-1276-4AB8-8D36-99027406D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" y="1383174"/>
            <a:ext cx="3509056" cy="4529328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4"/>
          </p:nvPr>
        </p:nvSpPr>
        <p:spPr>
          <a:xfrm>
            <a:off x="1298977" y="5908653"/>
            <a:ext cx="2904453" cy="17288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eaLnBrk="1" hangingPunct="1">
              <a:spcBef>
                <a:spcPct val="0"/>
              </a:spcBef>
            </a:pPr>
            <a:r>
              <a:rPr lang="en-US" sz="650" dirty="0">
                <a:solidFill>
                  <a:prstClr val="black"/>
                </a:solidFill>
                <a:ea typeface="MS PGothic" charset="0"/>
              </a:rPr>
              <a:t>(a, cow): ©Pixtal/age fotostock RF</a:t>
            </a:r>
            <a:r>
              <a:rPr lang="en-US" sz="650" dirty="0">
                <a:solidFill>
                  <a:prstClr val="black"/>
                </a:solidFill>
                <a:ea typeface="MS PGothic" charset="0"/>
                <a:sym typeface="Wingdings" panose="05000000000000000000" pitchFamily="2" charset="2"/>
              </a:rPr>
              <a:t>; (a, tissue): ©Ralph Eagle Jr./Science Source</a:t>
            </a:r>
            <a:endParaRPr lang="en-US" sz="650" dirty="0">
              <a:solidFill>
                <a:prstClr val="black"/>
              </a:solidFill>
              <a:ea typeface="MS PGothic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CEB191-6618-478B-B5E4-0248C1F8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647959"/>
          </a:xfrm>
        </p:spPr>
        <p:txBody>
          <a:bodyPr anchor="t"/>
          <a:lstStyle/>
          <a:p>
            <a:pPr eaLnBrk="1" hangingPunct="1"/>
            <a:r>
              <a:rPr lang="en-US" dirty="0"/>
              <a:t>Prions can cause diseases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FE97A-1805-403B-988C-AC6CF358C7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72224"/>
            <a:ext cx="1582615" cy="38577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D9408-6F4A-490E-9353-8D17103878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263" y="1982453"/>
            <a:ext cx="3741737" cy="341250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7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Prions are responsible for mad cow disease and some cases of Creutzfeldt-Jakob disease in people. 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It is very difficult to destroy prions. They are unaffected by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heat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radiation, and chemicals.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C9E3E6-0C3A-4A43-BB69-7FBA4C112F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54863" y="6453809"/>
            <a:ext cx="1990270" cy="40419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84A4BC-D500-41CF-A3BF-0B6E13382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745673"/>
            <a:ext cx="3283846" cy="41242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1473200" y="5869872"/>
            <a:ext cx="2705100" cy="17288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sz="570" dirty="0">
                <a:latin typeface="+mn-lt"/>
                <a:cs typeface="Arial" panose="020B0604020202020204" pitchFamily="34" charset="0"/>
              </a:rPr>
              <a:t>(a, cow): ©Pixtal/age fotostock RF</a:t>
            </a:r>
            <a:r>
              <a:rPr lang="en-US" sz="57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; (a, tissue): ©Ralph Eagle Jr./Science Source</a:t>
            </a:r>
            <a:endParaRPr lang="en-US" sz="570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93AB-8881-4D14-B68E-350603B5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021"/>
            <a:ext cx="8229600" cy="70971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644D2-63E5-4221-8954-3646190BD8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90700"/>
            <a:ext cx="5819775" cy="208597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8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Viroids and prions are infectious agents, but they are not types of viruses.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True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False</a:t>
            </a:r>
          </a:p>
        </p:txBody>
      </p:sp>
      <p:pic>
        <p:nvPicPr>
          <p:cNvPr id="634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FF891-0FF2-405D-9607-700158374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125"/>
            <a:ext cx="8229600" cy="709714"/>
          </a:xfrm>
        </p:spPr>
        <p:txBody>
          <a:bodyPr anchor="t"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Clicker question #5,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2DFC4-BF69-4DE4-8D76-43F2BD214B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4225" y="1789462"/>
            <a:ext cx="5740400" cy="151979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7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Viroids and prions are infectious agents, but they are not types of viruses.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True</a:t>
            </a:r>
          </a:p>
        </p:txBody>
      </p:sp>
      <p:pic>
        <p:nvPicPr>
          <p:cNvPr id="645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299C08-8204-4EC6-AEA6-BBB8D3F7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898"/>
            <a:ext cx="8229600" cy="1039091"/>
          </a:xfrm>
        </p:spPr>
        <p:txBody>
          <a:bodyPr anchor="t"/>
          <a:lstStyle/>
          <a:p>
            <a:pPr algn="ctr" rtl="0" eaLnBrk="1" fontAlgn="base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Investigating life: </a:t>
            </a:r>
            <a:br>
              <a:rPr lang="en-US" sz="3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</a:br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Scientific detectives follow HIV’s trail</a:t>
            </a:r>
            <a:endParaRPr lang="en-US" dirty="0">
              <a:effectLst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50B06E-5AF2-4273-A8C7-89033D1591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90868"/>
            <a:ext cx="1582615" cy="36713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92FA4-23F4-4D02-863F-47FC7352DE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3829" y="1648024"/>
            <a:ext cx="3730171" cy="1204714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HIV likely originated as a related virus, called SIV, that is common in chimps.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AB41A2-D81B-47C6-B9F2-079A8A1DA2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61203" y="6467098"/>
            <a:ext cx="1683781" cy="390902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3090F-DEAE-4158-8475-98DE3E378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6" y="1895089"/>
            <a:ext cx="5266944" cy="3983736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2092" y="1960986"/>
            <a:ext cx="1309688" cy="305969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300" b="1" dirty="0"/>
              <a:t>Central Africa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34FD-8519-4CDC-B147-13E09F2A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0" y="124086"/>
            <a:ext cx="8973519" cy="1222681"/>
          </a:xfrm>
        </p:spPr>
        <p:txBody>
          <a:bodyPr anchor="t"/>
          <a:lstStyle/>
          <a:p>
            <a:pPr lvl="0" eaLnBrk="1" hangingPunct="1"/>
            <a:r>
              <a:rPr lang="en-US" sz="32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Investigating life: </a:t>
            </a:r>
            <a:br>
              <a:rPr lang="en-US" sz="3200" b="1" dirty="0">
                <a:solidFill>
                  <a:prstClr val="black"/>
                </a:solidFill>
                <a:latin typeface="Calibri" charset="0"/>
                <a:ea typeface="MS PGothic" charset="0"/>
              </a:rPr>
            </a:b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Molecular evidence traces HIV evolution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38E5AE-83D7-44D1-9B78-2D27B5303F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6489553"/>
            <a:ext cx="1990270" cy="36844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5207-094A-44AF-A249-6C1E296060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263" y="1645348"/>
            <a:ext cx="3620756" cy="1974152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Amino acid sequences of viral proteins helped researchers to build the evolutionary tree of these related viruses.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F9F9-06F9-4D71-98C1-CCBB2FAB81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61203" y="6456212"/>
            <a:ext cx="1582615" cy="38591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D2090-DFB5-424C-96B6-9C19697B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0" y="2160464"/>
            <a:ext cx="5242560" cy="4032504"/>
          </a:xfrm>
          <a:prstGeom prst="rect">
            <a:avLst/>
          </a:prstGeom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66952" y="2257245"/>
            <a:ext cx="1309688" cy="252867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300" b="1" dirty="0"/>
              <a:t>Central Africa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AAB09-5143-45BB-AF26-278A917B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3" y="108035"/>
            <a:ext cx="9016515" cy="1840813"/>
          </a:xfrm>
        </p:spPr>
        <p:txBody>
          <a:bodyPr/>
          <a:lstStyle/>
          <a:p>
            <a:pPr lvl="0" eaLnBrk="1" hangingPunct="1"/>
            <a:r>
              <a:rPr lang="en-US" sz="32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Investigating life: </a:t>
            </a:r>
            <a:br>
              <a:rPr lang="en-US" sz="3200" b="1" dirty="0">
                <a:solidFill>
                  <a:prstClr val="black"/>
                </a:solidFill>
                <a:latin typeface="Calibri" charset="0"/>
                <a:ea typeface="MS PGothic" charset="0"/>
              </a:rPr>
            </a:b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Mutations in viruses can shift the host range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A0755-0762-4C2A-B8D8-E6D3C7B4F0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97912"/>
            <a:ext cx="1582615" cy="36008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3596A-6DB4-45CE-BAD8-E80E410DA4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2263" y="2728913"/>
            <a:ext cx="3741737" cy="2732087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Humans who hunt chimps for meat were likely infected with SIV. </a:t>
            </a:r>
          </a:p>
          <a:p>
            <a:pPr lvl="0" eaLnBrk="1" hangingPunct="1">
              <a:spcBef>
                <a:spcPts val="270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virus mutated in humans, giving rise to multiple strains of HIV.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32ED1-44CB-42EA-A9B4-A64909BA04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61203" y="6461130"/>
            <a:ext cx="1796029" cy="39687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61D8D-4C90-4935-97B4-72702D88A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" y="2266622"/>
            <a:ext cx="5193792" cy="400812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5DDB605C-C53D-4982-AF3C-0408AA8A0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1746" y="2297481"/>
            <a:ext cx="1309688" cy="229879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sz="1300" b="1" dirty="0"/>
              <a:t>Central Africa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CAC669-0DFE-42DA-833C-63F3347F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803"/>
            <a:ext cx="8229600" cy="709714"/>
          </a:xfr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MS PGothic" panose="020B0600070205080204" pitchFamily="34" charset="-128"/>
                <a:cs typeface="MS PGothic" charset="0"/>
              </a:rPr>
              <a:t>Viruses infect specific host cells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4D89D1-7B3E-4ACB-AA11-519FDF1FB7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6457951"/>
            <a:ext cx="1519518" cy="400050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6202B-1A4C-40A9-8795-FC53B808C3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79963" y="1604963"/>
            <a:ext cx="3827462" cy="4444145"/>
          </a:xfrm>
        </p:spPr>
        <p:txBody>
          <a:bodyPr/>
          <a:lstStyle/>
          <a:p>
            <a:pPr lvl="0" eaLnBrk="1" fontAlgn="auto" hangingPunct="1">
              <a:spcBef>
                <a:spcPts val="2600"/>
              </a:spcBef>
              <a:spcAft>
                <a:spcPts val="29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proteins surrounding each virus are shaped to bind with proteins on host cells.</a:t>
            </a:r>
          </a:p>
          <a:p>
            <a:pPr lvl="0" eaLnBrk="1" fontAlgn="auto" hangingPunct="1">
              <a:spcBef>
                <a:spcPts val="0"/>
              </a:spcBef>
              <a:spcAft>
                <a:spcPts val="290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Each virus has specific target cells that it can match up with to infect.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virus is a 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bacteriophage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it can only bind to and infect 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bacterial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cells.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FD4A47B-3678-4890-A947-BDD61BB20B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25657" y="6461719"/>
            <a:ext cx="1397642" cy="370290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dirty="0">
                <a:latin typeface="Calibri" charset="0"/>
                <a:ea typeface="MS PGothic" charset="0"/>
              </a:rPr>
              <a:t>Figure 16.2</a:t>
            </a:r>
          </a:p>
        </p:txBody>
      </p:sp>
      <p:pic>
        <p:nvPicPr>
          <p:cNvPr id="2" name="Picture 1" descr="Bacteriophage virus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2" y="2065957"/>
            <a:ext cx="3458050" cy="302221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FD4A47B-3678-4890-A947-BDD61BB20B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71012" y="2171167"/>
            <a:ext cx="3059303" cy="440147"/>
          </a:xfrm>
        </p:spPr>
        <p:txBody>
          <a:bodyPr/>
          <a:lstStyle/>
          <a:p>
            <a:pPr marL="182880" lvl="0" indent="-182880">
              <a:lnSpc>
                <a:spcPct val="85000"/>
              </a:lnSpc>
              <a:buFont typeface="+mj-lt"/>
              <a:buAutoNum type="alphaLcPeriod" startAt="2"/>
            </a:pPr>
            <a:r>
              <a:rPr lang="en-GB" sz="1365" b="1" dirty="0"/>
              <a:t>T-even bacteriophage (spaceship; double-stranded DNA)</a:t>
            </a:r>
            <a:endParaRPr lang="en-US" sz="1365" b="1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1D98281-4F97-40C7-A1B3-272C9D5D50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26070" y="5175251"/>
            <a:ext cx="1986757" cy="248103"/>
          </a:xfrm>
        </p:spPr>
        <p:txBody>
          <a:bodyPr/>
          <a:lstStyle/>
          <a:p>
            <a:r>
              <a:rPr lang="en-US" sz="1050" dirty="0"/>
              <a:t>©Eye of Science/Science Source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C4B06-D881-4BE6-A327-C4CC740D84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0490" y="160329"/>
            <a:ext cx="6183021" cy="645195"/>
          </a:xfrm>
        </p:spPr>
        <p:txBody>
          <a:bodyPr/>
          <a:lstStyle/>
          <a:p>
            <a:pPr rtl="0" eaLnBrk="1" fontAlgn="base" hangingPunct="1"/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Each virus has a host range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E0CB12-C34C-4D30-AFAE-ECB2C7CA9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6457950"/>
            <a:ext cx="1480490" cy="36598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26FB6C-AA50-4792-AE2D-913FEE55DD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9718" y="1251293"/>
            <a:ext cx="7998621" cy="703813"/>
          </a:xfrm>
        </p:spPr>
        <p:txBody>
          <a:bodyPr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</a:t>
            </a: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host range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is the types of cells or organisms a virus can infect.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A079B-05EC-45A5-A524-4E14EC6E3C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93828" y="4052434"/>
            <a:ext cx="1835350" cy="1869394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Viruses can infect plants, bacteria, and human host cells.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2A8EF-8661-4FAA-9864-696345189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9850" y="6457296"/>
            <a:ext cx="1400932" cy="366639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16.2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D5DF2-7A56-4633-B76F-EC9D3311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29" y="2285455"/>
            <a:ext cx="6703387" cy="4005072"/>
          </a:xfrm>
          <a:prstGeom prst="rect">
            <a:avLst/>
          </a:prstGeom>
        </p:spPr>
      </p:pic>
      <p:sp>
        <p:nvSpPr>
          <p:cNvPr id="14" name="Content Placeholder 7"/>
          <p:cNvSpPr>
            <a:spLocks noGrp="1"/>
          </p:cNvSpPr>
          <p:nvPr>
            <p:ph sz="quarter" idx="12"/>
          </p:nvPr>
        </p:nvSpPr>
        <p:spPr>
          <a:xfrm>
            <a:off x="567066" y="2365008"/>
            <a:ext cx="1814416" cy="299160"/>
          </a:xfrm>
        </p:spPr>
        <p:txBody>
          <a:bodyPr/>
          <a:lstStyle/>
          <a:p>
            <a:pPr marL="109728" lvl="0" indent="-109728">
              <a:lnSpc>
                <a:spcPct val="90000"/>
              </a:lnSpc>
              <a:buFont typeface="+mj-lt"/>
              <a:buAutoNum type="alphaLcPeriod"/>
            </a:pPr>
            <a:r>
              <a:rPr lang="en-US" sz="810" b="1" dirty="0"/>
              <a:t>Tobacco mosaic virus (filamentous; single-stranded RNA)</a:t>
            </a:r>
            <a:endParaRPr lang="en-GB" sz="810" b="1" dirty="0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5"/>
          </p:nvPr>
        </p:nvSpPr>
        <p:spPr>
          <a:xfrm>
            <a:off x="2748195" y="2365277"/>
            <a:ext cx="1762124" cy="290714"/>
          </a:xfrm>
        </p:spPr>
        <p:txBody>
          <a:bodyPr/>
          <a:lstStyle/>
          <a:p>
            <a:pPr marL="109728" lvl="0" indent="-109728">
              <a:lnSpc>
                <a:spcPct val="90000"/>
              </a:lnSpc>
              <a:buFont typeface="+mj-lt"/>
              <a:buAutoNum type="alphaLcPeriod" startAt="2"/>
            </a:pPr>
            <a:r>
              <a:rPr lang="en-GB" sz="810" b="1" dirty="0"/>
              <a:t>T-even bacteriophage (spaceship; double-stranded DNA)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6"/>
          </p:nvPr>
        </p:nvSpPr>
        <p:spPr>
          <a:xfrm>
            <a:off x="4921484" y="2360515"/>
            <a:ext cx="1282700" cy="283572"/>
          </a:xfrm>
        </p:spPr>
        <p:txBody>
          <a:bodyPr/>
          <a:lstStyle/>
          <a:p>
            <a:pPr marL="109728" lvl="0" indent="-109728">
              <a:lnSpc>
                <a:spcPct val="88000"/>
              </a:lnSpc>
              <a:buFont typeface="+mj-lt"/>
              <a:buAutoNum type="alphaLcPeriod" startAt="3"/>
            </a:pPr>
            <a:r>
              <a:rPr lang="en-US" sz="810" b="1" dirty="0"/>
              <a:t>Rotavirus (spherical; double-stranded RNA)</a:t>
            </a:r>
            <a:endParaRPr lang="en-GB" sz="810" b="1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4"/>
          </p:nvPr>
        </p:nvSpPr>
        <p:spPr>
          <a:xfrm>
            <a:off x="570329" y="4407819"/>
            <a:ext cx="1917516" cy="271080"/>
          </a:xfrm>
        </p:spPr>
        <p:txBody>
          <a:bodyPr/>
          <a:lstStyle/>
          <a:p>
            <a:pPr marL="109728" lvl="0" indent="-109728">
              <a:lnSpc>
                <a:spcPct val="90000"/>
              </a:lnSpc>
              <a:buFont typeface="+mj-lt"/>
              <a:buAutoNum type="alphaLcPeriod" startAt="4"/>
            </a:pPr>
            <a:r>
              <a:rPr lang="en-GB" sz="825" b="1" dirty="0"/>
              <a:t>Herpesvirus (icosahedral, enveloped; double-stranded DNA)</a:t>
            </a:r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3"/>
          </p:nvPr>
        </p:nvSpPr>
        <p:spPr>
          <a:xfrm>
            <a:off x="2757720" y="4417545"/>
            <a:ext cx="1466849" cy="275169"/>
          </a:xfrm>
        </p:spPr>
        <p:txBody>
          <a:bodyPr/>
          <a:lstStyle/>
          <a:p>
            <a:pPr marL="109728" lvl="0" indent="-109728">
              <a:lnSpc>
                <a:spcPct val="90000"/>
              </a:lnSpc>
              <a:buFont typeface="+mj-lt"/>
              <a:buAutoNum type="alphaLcPeriod" startAt="5"/>
            </a:pPr>
            <a:r>
              <a:rPr lang="en-US" sz="825" b="1" dirty="0"/>
              <a:t>Poxvirus (oval, enveloped; double-stranded DNA)</a:t>
            </a:r>
            <a:endParaRPr lang="en-GB" sz="825" b="1" dirty="0"/>
          </a:p>
        </p:txBody>
      </p:sp>
      <p:sp>
        <p:nvSpPr>
          <p:cNvPr id="20" name="Content Placeholder 5"/>
          <p:cNvSpPr>
            <a:spLocks noGrp="1"/>
          </p:cNvSpPr>
          <p:nvPr>
            <p:ph sz="quarter" idx="18"/>
          </p:nvPr>
        </p:nvSpPr>
        <p:spPr>
          <a:xfrm>
            <a:off x="638132" y="6317352"/>
            <a:ext cx="6866212" cy="153298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z="630" dirty="0"/>
              <a:t>(a): ©G. Wanner/</a:t>
            </a:r>
            <a:r>
              <a:rPr lang="en-US" sz="630" dirty="0" err="1"/>
              <a:t>ScienceFoto</a:t>
            </a:r>
            <a:r>
              <a:rPr lang="en-US" sz="630" dirty="0"/>
              <a:t>/Getty Images; (b): ©Eye of Science/Science Source; (c): CDC/Dr. Erskine Palmer &amp; Byron Skinner; (d): ©G. Murti/Science Source; (e): ©James Cavallini/BSIP SA/Alamy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CAB8-FCE4-4448-A6A9-A9C3A184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0" y="208544"/>
            <a:ext cx="7540092" cy="1151658"/>
          </a:xfrm>
        </p:spPr>
        <p:txBody>
          <a:bodyPr/>
          <a:lstStyle/>
          <a:p>
            <a:pPr lvl="0" eaLnBrk="1" hangingPunct="1"/>
            <a:r>
              <a:rPr lang="en-US" dirty="0">
                <a:solidFill>
                  <a:prstClr val="black"/>
                </a:solidFill>
                <a:latin typeface="Calibri" charset="0"/>
                <a:ea typeface="MS PGothic" charset="0"/>
              </a:rPr>
              <a:t>Reservoir hosts help spread viruses to other species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D5EE2-8336-4AFD-8E22-BBAE15771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457951"/>
            <a:ext cx="1600200" cy="40005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16.1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AEB57-18AF-4732-AC26-E466FC0B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3900" y="1922464"/>
            <a:ext cx="4268788" cy="4044384"/>
          </a:xfrm>
        </p:spPr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2900"/>
              </a:spcAft>
              <a:buNone/>
              <a:defRPr/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The Zika virus infects human cells and causes birth defects. 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2900"/>
              </a:spcAft>
              <a:buNone/>
              <a:defRPr/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It is carried and spread by mosquitoes, without harming the mosquitoes.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The mosquito is a </a:t>
            </a:r>
            <a:r>
              <a:rPr lang="en-US" sz="2400" b="1" dirty="0">
                <a:solidFill>
                  <a:srgbClr val="FF0000"/>
                </a:solidFill>
                <a:ea typeface="+mn-ea"/>
                <a:cs typeface="+mn-cs"/>
              </a:rPr>
              <a:t>reservoir</a:t>
            </a: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 host, providing a continual source of Zika virus infection for humans.</a:t>
            </a:r>
          </a:p>
        </p:txBody>
      </p:sp>
      <p:pic>
        <p:nvPicPr>
          <p:cNvPr id="8" name="Picture 7" descr="A mosquito on human skin is shown."/>
          <p:cNvPicPr>
            <a:picLocks noChangeAspect="1"/>
          </p:cNvPicPr>
          <p:nvPr/>
        </p:nvPicPr>
        <p:blipFill rotWithShape="1">
          <a:blip r:embed="rId3"/>
          <a:srcRect l="4448" t="4322" r="7855" b="10075"/>
          <a:stretch/>
        </p:blipFill>
        <p:spPr>
          <a:xfrm>
            <a:off x="808764" y="1892597"/>
            <a:ext cx="3530595" cy="3522350"/>
          </a:xfrm>
          <a:prstGeom prst="ellipse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96ABA-5088-4EE6-ACCE-F26E558627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0457" y="118905"/>
            <a:ext cx="4223086" cy="709714"/>
          </a:xfrm>
        </p:spPr>
        <p:txBody>
          <a:bodyPr/>
          <a:lstStyle/>
          <a:p>
            <a:pPr rtl="0" eaLnBrk="1" fontAlgn="base" hangingPunct="1"/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Clicker question #1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4A95B-DC39-493D-BAD5-07D0A3C87F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24225" y="1776186"/>
            <a:ext cx="5246338" cy="3117850"/>
          </a:xfrm>
        </p:spPr>
        <p:txBody>
          <a:bodyPr/>
          <a:lstStyle/>
          <a:p>
            <a:pPr lvl="0" eaLnBrk="1" hangingPunct="1">
              <a:lnSpc>
                <a:spcPct val="105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organic molecules are found in all viruses?</a:t>
            </a:r>
          </a:p>
          <a:p>
            <a:pPr lvl="0" eaLnBrk="1" hangingPunct="1">
              <a:lnSpc>
                <a:spcPct val="103000"/>
              </a:lnSpc>
              <a:spcBef>
                <a:spcPts val="180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Carbohydrates and lipids</a:t>
            </a:r>
          </a:p>
          <a:p>
            <a:pPr lvl="0" eaLnBrk="1" hangingPunct="1">
              <a:lnSpc>
                <a:spcPct val="103000"/>
              </a:lnSpc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Nucleic acids and carbohydrates</a:t>
            </a:r>
          </a:p>
          <a:p>
            <a:pPr lvl="0" eaLnBrk="1" hangingPunct="1">
              <a:lnSpc>
                <a:spcPct val="103000"/>
              </a:lnSpc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Proteins and nucleic acids</a:t>
            </a:r>
          </a:p>
          <a:p>
            <a:pPr lvl="0" eaLnBrk="1" hangingPunct="1">
              <a:lnSpc>
                <a:spcPct val="103000"/>
              </a:lnSpc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Lipids and proteins</a:t>
            </a: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C23C-24DA-47B4-AF72-FC7A54BC8B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3293" y="130359"/>
            <a:ext cx="6517037" cy="719346"/>
          </a:xfrm>
        </p:spPr>
        <p:txBody>
          <a:bodyPr anchor="t"/>
          <a:lstStyle/>
          <a:p>
            <a:pPr rtl="0" eaLnBrk="1" fontAlgn="base" hangingPunct="1"/>
            <a:r>
              <a:rPr lang="en-US" sz="4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Clicker question #1,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3C7D3-F4F6-45BD-86E7-6E21797650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24225" y="1804477"/>
            <a:ext cx="5568197" cy="1653551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8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organic molecules are found in all viruses?</a:t>
            </a:r>
          </a:p>
          <a:p>
            <a:pPr marL="457200" lvl="0" indent="-457200" eaLnBrk="1" hangingPunct="1">
              <a:spcBef>
                <a:spcPct val="0"/>
              </a:spcBef>
              <a:buFont typeface="+mj-lt"/>
              <a:buAutoNum type="alphaUcPeriod" startAt="3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Proteins and nucleic acids</a:t>
            </a: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9877</TotalTime>
  <Words>2581</Words>
  <Application>Microsoft Macintosh PowerPoint</Application>
  <PresentationFormat>On-screen Show (4:3)</PresentationFormat>
  <Paragraphs>382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Narrow</vt:lpstr>
      <vt:lpstr>Calibri</vt:lpstr>
      <vt:lpstr>Office Theme</vt:lpstr>
      <vt:lpstr>1_Office Theme</vt:lpstr>
      <vt:lpstr>Chapter 16</vt:lpstr>
      <vt:lpstr>Viruses are much smaller and simpler than cells</vt:lpstr>
      <vt:lpstr>Viruses are genes wrapped in a protein coat</vt:lpstr>
      <vt:lpstr>Viruses come in many shapes and sizes</vt:lpstr>
      <vt:lpstr>Viruses infect specific host cells</vt:lpstr>
      <vt:lpstr>Each virus has a host range</vt:lpstr>
      <vt:lpstr>Reservoir hosts help spread viruses to other species</vt:lpstr>
      <vt:lpstr>Clicker question #1</vt:lpstr>
      <vt:lpstr>Clicker question #1, solution</vt:lpstr>
      <vt:lpstr>Viruses use cells to replicate</vt:lpstr>
      <vt:lpstr>Viruses infect the host cell</vt:lpstr>
      <vt:lpstr>Virus nucleic acids take over the host cell</vt:lpstr>
      <vt:lpstr>The host cell produces new viruses</vt:lpstr>
      <vt:lpstr>New viruses are released</vt:lpstr>
      <vt:lpstr>Clicker question #2</vt:lpstr>
      <vt:lpstr>Clicker question #2, solution</vt:lpstr>
      <vt:lpstr>Viruses can kill cells right away</vt:lpstr>
      <vt:lpstr>Viruses can lurk inside cells for years</vt:lpstr>
      <vt:lpstr>Virus DNA can combine with host DNA</vt:lpstr>
      <vt:lpstr>Viruses might or might not kill host cells</vt:lpstr>
      <vt:lpstr>Clicker question #3</vt:lpstr>
      <vt:lpstr>Clicker question #3, solution</vt:lpstr>
      <vt:lpstr>Animal viruses can cause illnesses</vt:lpstr>
      <vt:lpstr>Example: HIV infects human T cells</vt:lpstr>
      <vt:lpstr>Some viruses might linger for years</vt:lpstr>
      <vt:lpstr>Replication of RNA viruses is complex</vt:lpstr>
      <vt:lpstr>Viral RNA is converted to DNA</vt:lpstr>
      <vt:lpstr>Vaccines help prevent viral infections </vt:lpstr>
      <vt:lpstr>Vaccines jump-start the immune system</vt:lpstr>
      <vt:lpstr>To make a vaccine, scientists inoculate host cells with the virus</vt:lpstr>
      <vt:lpstr>Human papilloma viruses (HPV) cause cancer</vt:lpstr>
      <vt:lpstr>Anti-HIV drugs slow viral replication</vt:lpstr>
      <vt:lpstr>Anti-HIV drugs block the replication steps</vt:lpstr>
      <vt:lpstr>Antibiotics kill bacteria, not viruses</vt:lpstr>
      <vt:lpstr>Antiviral gene therapy is a potential treatment strategy</vt:lpstr>
      <vt:lpstr>Clicker question #4</vt:lpstr>
      <vt:lpstr>Clicker question #4, solution</vt:lpstr>
      <vt:lpstr>Viruses cause disease in plants</vt:lpstr>
      <vt:lpstr>Plants can fight viruses too</vt:lpstr>
      <vt:lpstr>Viroids are infectious RNA molecules</vt:lpstr>
      <vt:lpstr>Viroids can cause diseases</vt:lpstr>
      <vt:lpstr>Prions are infectious protein molecules</vt:lpstr>
      <vt:lpstr>Prions can cause diseases</vt:lpstr>
      <vt:lpstr>Clicker question #5</vt:lpstr>
      <vt:lpstr>Clicker question #5, solution</vt:lpstr>
      <vt:lpstr>Investigating life:  Scientific detectives follow HIV’s trail</vt:lpstr>
      <vt:lpstr>Investigating life:  Molecular evidence traces HIV evolution</vt:lpstr>
      <vt:lpstr>Investigating life:  Mutations in viruses can shift the host range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</dc:title>
  <dc:creator>Matthew Taylor</dc:creator>
  <cp:lastModifiedBy>Microsoft Office User</cp:lastModifiedBy>
  <cp:revision>565</cp:revision>
  <dcterms:created xsi:type="dcterms:W3CDTF">2011-08-23T13:44:14Z</dcterms:created>
  <dcterms:modified xsi:type="dcterms:W3CDTF">2020-04-02T20:59:56Z</dcterms:modified>
</cp:coreProperties>
</file>