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13"/>
  </p:notesMasterIdLst>
  <p:handoutMasterIdLst>
    <p:handoutMasterId r:id="rId114"/>
  </p:handoutMasterIdLst>
  <p:sldIdLst>
    <p:sldId id="256" r:id="rId3"/>
    <p:sldId id="258" r:id="rId4"/>
    <p:sldId id="326" r:id="rId5"/>
    <p:sldId id="474" r:id="rId6"/>
    <p:sldId id="323" r:id="rId7"/>
    <p:sldId id="475" r:id="rId8"/>
    <p:sldId id="476" r:id="rId9"/>
    <p:sldId id="477" r:id="rId10"/>
    <p:sldId id="478" r:id="rId11"/>
    <p:sldId id="479" r:id="rId12"/>
    <p:sldId id="480" r:id="rId13"/>
    <p:sldId id="324" r:id="rId14"/>
    <p:sldId id="325" r:id="rId15"/>
    <p:sldId id="327" r:id="rId16"/>
    <p:sldId id="328" r:id="rId17"/>
    <p:sldId id="453" r:id="rId18"/>
    <p:sldId id="330" r:id="rId19"/>
    <p:sldId id="331" r:id="rId20"/>
    <p:sldId id="332" r:id="rId21"/>
    <p:sldId id="333" r:id="rId22"/>
    <p:sldId id="335" r:id="rId23"/>
    <p:sldId id="334" r:id="rId24"/>
    <p:sldId id="482" r:id="rId25"/>
    <p:sldId id="336" r:id="rId26"/>
    <p:sldId id="337" r:id="rId27"/>
    <p:sldId id="338" r:id="rId28"/>
    <p:sldId id="339" r:id="rId29"/>
    <p:sldId id="458" r:id="rId30"/>
    <p:sldId id="464" r:id="rId31"/>
    <p:sldId id="344" r:id="rId32"/>
    <p:sldId id="342" r:id="rId33"/>
    <p:sldId id="343" r:id="rId34"/>
    <p:sldId id="483" r:id="rId35"/>
    <p:sldId id="490" r:id="rId36"/>
    <p:sldId id="484" r:id="rId37"/>
    <p:sldId id="486" r:id="rId38"/>
    <p:sldId id="488" r:id="rId39"/>
    <p:sldId id="489" r:id="rId40"/>
    <p:sldId id="491" r:id="rId41"/>
    <p:sldId id="346" r:id="rId42"/>
    <p:sldId id="350" r:id="rId43"/>
    <p:sldId id="352" r:id="rId44"/>
    <p:sldId id="353" r:id="rId45"/>
    <p:sldId id="348" r:id="rId46"/>
    <p:sldId id="354" r:id="rId47"/>
    <p:sldId id="355" r:id="rId48"/>
    <p:sldId id="356" r:id="rId49"/>
    <p:sldId id="357" r:id="rId50"/>
    <p:sldId id="358" r:id="rId51"/>
    <p:sldId id="359" r:id="rId52"/>
    <p:sldId id="360" r:id="rId53"/>
    <p:sldId id="361" r:id="rId54"/>
    <p:sldId id="362" r:id="rId55"/>
    <p:sldId id="363" r:id="rId56"/>
    <p:sldId id="364" r:id="rId57"/>
    <p:sldId id="365" r:id="rId58"/>
    <p:sldId id="454" r:id="rId59"/>
    <p:sldId id="465" r:id="rId60"/>
    <p:sldId id="452" r:id="rId61"/>
    <p:sldId id="366" r:id="rId62"/>
    <p:sldId id="368" r:id="rId63"/>
    <p:sldId id="371" r:id="rId64"/>
    <p:sldId id="369" r:id="rId65"/>
    <p:sldId id="370" r:id="rId66"/>
    <p:sldId id="372" r:id="rId67"/>
    <p:sldId id="492" r:id="rId68"/>
    <p:sldId id="373" r:id="rId69"/>
    <p:sldId id="374" r:id="rId70"/>
    <p:sldId id="375" r:id="rId71"/>
    <p:sldId id="493" r:id="rId72"/>
    <p:sldId id="502" r:id="rId73"/>
    <p:sldId id="456" r:id="rId74"/>
    <p:sldId id="466" r:id="rId75"/>
    <p:sldId id="451" r:id="rId76"/>
    <p:sldId id="376" r:id="rId77"/>
    <p:sldId id="471" r:id="rId78"/>
    <p:sldId id="473" r:id="rId79"/>
    <p:sldId id="377" r:id="rId80"/>
    <p:sldId id="378" r:id="rId81"/>
    <p:sldId id="379" r:id="rId82"/>
    <p:sldId id="380" r:id="rId83"/>
    <p:sldId id="381" r:id="rId84"/>
    <p:sldId id="382" r:id="rId85"/>
    <p:sldId id="383" r:id="rId86"/>
    <p:sldId id="494" r:id="rId87"/>
    <p:sldId id="450" r:id="rId88"/>
    <p:sldId id="384" r:id="rId89"/>
    <p:sldId id="385" r:id="rId90"/>
    <p:sldId id="386" r:id="rId91"/>
    <p:sldId id="387" r:id="rId92"/>
    <p:sldId id="388" r:id="rId93"/>
    <p:sldId id="389" r:id="rId94"/>
    <p:sldId id="390" r:id="rId95"/>
    <p:sldId id="393" r:id="rId96"/>
    <p:sldId id="392" r:id="rId97"/>
    <p:sldId id="391" r:id="rId98"/>
    <p:sldId id="495" r:id="rId99"/>
    <p:sldId id="496" r:id="rId100"/>
    <p:sldId id="497" r:id="rId101"/>
    <p:sldId id="498" r:id="rId102"/>
    <p:sldId id="499" r:id="rId103"/>
    <p:sldId id="500" r:id="rId104"/>
    <p:sldId id="501" r:id="rId105"/>
    <p:sldId id="460" r:id="rId106"/>
    <p:sldId id="467" r:id="rId107"/>
    <p:sldId id="449" r:id="rId108"/>
    <p:sldId id="439" r:id="rId109"/>
    <p:sldId id="440" r:id="rId110"/>
    <p:sldId id="443" r:id="rId111"/>
    <p:sldId id="442" r:id="rId11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248">
          <p15:clr>
            <a:srgbClr val="A4A3A4"/>
          </p15:clr>
        </p15:guide>
        <p15:guide id="2" pos="105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Conte" initials="L" lastIdx="1" clrIdx="0"/>
  <p:cmAuthor id="2" name="Janine Loechel" initials="JL"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autoAdjust="0"/>
    <p:restoredTop sz="96405" autoAdjust="0"/>
  </p:normalViewPr>
  <p:slideViewPr>
    <p:cSldViewPr snapToGrid="0" snapToObjects="1">
      <p:cViewPr varScale="1">
        <p:scale>
          <a:sx n="126" d="100"/>
          <a:sy n="126" d="100"/>
        </p:scale>
        <p:origin x="504" y="200"/>
      </p:cViewPr>
      <p:guideLst>
        <p:guide orient="horz" pos="4248"/>
        <p:guide pos="1056"/>
      </p:guideLst>
    </p:cSldViewPr>
  </p:slideViewPr>
  <p:outlineViewPr>
    <p:cViewPr>
      <p:scale>
        <a:sx n="33" d="100"/>
        <a:sy n="33" d="100"/>
      </p:scale>
      <p:origin x="0" y="-101720"/>
    </p:cViewPr>
  </p:outlineViewPr>
  <p:notesTextViewPr>
    <p:cViewPr>
      <p:scale>
        <a:sx n="300" d="100"/>
        <a:sy n="300" d="100"/>
      </p:scale>
      <p:origin x="0" y="0"/>
    </p:cViewPr>
  </p:notesTextViewPr>
  <p:sorterViewPr>
    <p:cViewPr>
      <p:scale>
        <a:sx n="214" d="100"/>
        <a:sy n="214" d="100"/>
      </p:scale>
      <p:origin x="0" y="26464"/>
    </p:cViewPr>
  </p:sorterViewPr>
  <p:notesViewPr>
    <p:cSldViewPr snapToGrid="0" snapToObjects="1">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mn-cs"/>
              </a:defRPr>
            </a:lvl1pPr>
          </a:lstStyle>
          <a:p>
            <a:pPr>
              <a:defRPr/>
            </a:pPr>
            <a:fld id="{CBAC9CCF-FA9F-4820-8912-E85186B3D4D8}" type="datetime1">
              <a:rPr lang="en-US"/>
              <a:pPr>
                <a:defRPr/>
              </a:pPr>
              <a:t>4/5/20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BF097E9-AA5B-4EBE-B5C9-394AA046D1C8}" type="slidenum">
              <a:rPr lang="en-US" altLang="en-US"/>
              <a:pPr/>
              <a:t>‹#›</a:t>
            </a:fld>
            <a:endParaRPr lang="en-US" altLang="en-US" dirty="0"/>
          </a:p>
        </p:txBody>
      </p:sp>
    </p:spTree>
    <p:extLst>
      <p:ext uri="{BB962C8B-B14F-4D97-AF65-F5344CB8AC3E}">
        <p14:creationId xmlns:p14="http://schemas.microsoft.com/office/powerpoint/2010/main" val="24094268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mn-cs"/>
              </a:defRPr>
            </a:lvl1pPr>
          </a:lstStyle>
          <a:p>
            <a:pPr>
              <a:defRPr/>
            </a:pPr>
            <a:fld id="{133BEE20-91F7-41C4-B06A-A64FB5EB2A81}" type="datetime1">
              <a:rPr lang="en-US"/>
              <a:pPr>
                <a:defRPr/>
              </a:pPr>
              <a:t>4/5/20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5E6E274-966E-42F1-BB7C-950C24F85462}" type="slidenum">
              <a:rPr lang="en-US" altLang="en-US"/>
              <a:pPr/>
              <a:t>‹#›</a:t>
            </a:fld>
            <a:endParaRPr lang="en-US" altLang="en-US" dirty="0"/>
          </a:p>
        </p:txBody>
      </p:sp>
    </p:spTree>
    <p:extLst>
      <p:ext uri="{BB962C8B-B14F-4D97-AF65-F5344CB8AC3E}">
        <p14:creationId xmlns:p14="http://schemas.microsoft.com/office/powerpoint/2010/main" val="327558874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a:t>
            </a:fld>
            <a:endParaRPr lang="en-US" altLang="en-US" dirty="0"/>
          </a:p>
        </p:txBody>
      </p:sp>
    </p:spTree>
    <p:extLst>
      <p:ext uri="{BB962C8B-B14F-4D97-AF65-F5344CB8AC3E}">
        <p14:creationId xmlns:p14="http://schemas.microsoft.com/office/powerpoint/2010/main" val="3300104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a:t>
            </a:fld>
            <a:endParaRPr lang="en-US" altLang="en-US" dirty="0"/>
          </a:p>
        </p:txBody>
      </p:sp>
    </p:spTree>
    <p:extLst>
      <p:ext uri="{BB962C8B-B14F-4D97-AF65-F5344CB8AC3E}">
        <p14:creationId xmlns:p14="http://schemas.microsoft.com/office/powerpoint/2010/main" val="19764599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100</a:t>
            </a:fld>
            <a:endParaRPr lang="en-US" altLang="en-US" dirty="0"/>
          </a:p>
        </p:txBody>
      </p:sp>
    </p:spTree>
    <p:extLst>
      <p:ext uri="{BB962C8B-B14F-4D97-AF65-F5344CB8AC3E}">
        <p14:creationId xmlns:p14="http://schemas.microsoft.com/office/powerpoint/2010/main" val="10138693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101</a:t>
            </a:fld>
            <a:endParaRPr lang="en-US" altLang="en-US" dirty="0"/>
          </a:p>
        </p:txBody>
      </p:sp>
    </p:spTree>
    <p:extLst>
      <p:ext uri="{BB962C8B-B14F-4D97-AF65-F5344CB8AC3E}">
        <p14:creationId xmlns:p14="http://schemas.microsoft.com/office/powerpoint/2010/main" val="15256342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102</a:t>
            </a:fld>
            <a:endParaRPr lang="en-US" altLang="en-US" dirty="0"/>
          </a:p>
        </p:txBody>
      </p:sp>
    </p:spTree>
    <p:extLst>
      <p:ext uri="{BB962C8B-B14F-4D97-AF65-F5344CB8AC3E}">
        <p14:creationId xmlns:p14="http://schemas.microsoft.com/office/powerpoint/2010/main" val="41551396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103</a:t>
            </a:fld>
            <a:endParaRPr lang="en-US" altLang="en-US" dirty="0"/>
          </a:p>
        </p:txBody>
      </p:sp>
    </p:spTree>
    <p:extLst>
      <p:ext uri="{BB962C8B-B14F-4D97-AF65-F5344CB8AC3E}">
        <p14:creationId xmlns:p14="http://schemas.microsoft.com/office/powerpoint/2010/main" val="33237281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104</a:t>
            </a:fld>
            <a:endParaRPr lang="en-US" altLang="en-US" dirty="0"/>
          </a:p>
        </p:txBody>
      </p:sp>
    </p:spTree>
    <p:extLst>
      <p:ext uri="{BB962C8B-B14F-4D97-AF65-F5344CB8AC3E}">
        <p14:creationId xmlns:p14="http://schemas.microsoft.com/office/powerpoint/2010/main" val="843874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105</a:t>
            </a:fld>
            <a:endParaRPr lang="en-US" altLang="en-US" dirty="0"/>
          </a:p>
        </p:txBody>
      </p:sp>
    </p:spTree>
    <p:extLst>
      <p:ext uri="{BB962C8B-B14F-4D97-AF65-F5344CB8AC3E}">
        <p14:creationId xmlns:p14="http://schemas.microsoft.com/office/powerpoint/2010/main" val="27231147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106</a:t>
            </a:fld>
            <a:endParaRPr lang="en-US" altLang="en-US" dirty="0"/>
          </a:p>
        </p:txBody>
      </p:sp>
    </p:spTree>
    <p:extLst>
      <p:ext uri="{BB962C8B-B14F-4D97-AF65-F5344CB8AC3E}">
        <p14:creationId xmlns:p14="http://schemas.microsoft.com/office/powerpoint/2010/main" val="36438287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107</a:t>
            </a:fld>
            <a:endParaRPr lang="en-US" altLang="en-US" dirty="0"/>
          </a:p>
        </p:txBody>
      </p:sp>
    </p:spTree>
    <p:extLst>
      <p:ext uri="{BB962C8B-B14F-4D97-AF65-F5344CB8AC3E}">
        <p14:creationId xmlns:p14="http://schemas.microsoft.com/office/powerpoint/2010/main" val="16230589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108</a:t>
            </a:fld>
            <a:endParaRPr lang="en-US" altLang="en-US" dirty="0"/>
          </a:p>
        </p:txBody>
      </p:sp>
    </p:spTree>
    <p:extLst>
      <p:ext uri="{BB962C8B-B14F-4D97-AF65-F5344CB8AC3E}">
        <p14:creationId xmlns:p14="http://schemas.microsoft.com/office/powerpoint/2010/main" val="36481822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109</a:t>
            </a:fld>
            <a:endParaRPr lang="en-US" altLang="en-US" dirty="0"/>
          </a:p>
        </p:txBody>
      </p:sp>
    </p:spTree>
    <p:extLst>
      <p:ext uri="{BB962C8B-B14F-4D97-AF65-F5344CB8AC3E}">
        <p14:creationId xmlns:p14="http://schemas.microsoft.com/office/powerpoint/2010/main" val="25299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11</a:t>
            </a:fld>
            <a:endParaRPr lang="en-US" altLang="en-US" dirty="0"/>
          </a:p>
        </p:txBody>
      </p:sp>
    </p:spTree>
    <p:extLst>
      <p:ext uri="{BB962C8B-B14F-4D97-AF65-F5344CB8AC3E}">
        <p14:creationId xmlns:p14="http://schemas.microsoft.com/office/powerpoint/2010/main" val="2109097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110</a:t>
            </a:fld>
            <a:endParaRPr lang="en-US" altLang="en-US" dirty="0"/>
          </a:p>
        </p:txBody>
      </p:sp>
    </p:spTree>
    <p:extLst>
      <p:ext uri="{BB962C8B-B14F-4D97-AF65-F5344CB8AC3E}">
        <p14:creationId xmlns:p14="http://schemas.microsoft.com/office/powerpoint/2010/main" val="2208758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12</a:t>
            </a:fld>
            <a:endParaRPr lang="en-US" altLang="en-US" dirty="0"/>
          </a:p>
        </p:txBody>
      </p:sp>
    </p:spTree>
    <p:extLst>
      <p:ext uri="{BB962C8B-B14F-4D97-AF65-F5344CB8AC3E}">
        <p14:creationId xmlns:p14="http://schemas.microsoft.com/office/powerpoint/2010/main" val="377349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13</a:t>
            </a:fld>
            <a:endParaRPr lang="en-US" altLang="en-US" dirty="0"/>
          </a:p>
        </p:txBody>
      </p:sp>
    </p:spTree>
    <p:extLst>
      <p:ext uri="{BB962C8B-B14F-4D97-AF65-F5344CB8AC3E}">
        <p14:creationId xmlns:p14="http://schemas.microsoft.com/office/powerpoint/2010/main" val="4240833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14</a:t>
            </a:fld>
            <a:endParaRPr lang="en-US" altLang="en-US" dirty="0"/>
          </a:p>
        </p:txBody>
      </p:sp>
    </p:spTree>
    <p:extLst>
      <p:ext uri="{BB962C8B-B14F-4D97-AF65-F5344CB8AC3E}">
        <p14:creationId xmlns:p14="http://schemas.microsoft.com/office/powerpoint/2010/main" val="3779987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15</a:t>
            </a:fld>
            <a:endParaRPr lang="en-US" altLang="en-US" dirty="0"/>
          </a:p>
        </p:txBody>
      </p:sp>
    </p:spTree>
    <p:extLst>
      <p:ext uri="{BB962C8B-B14F-4D97-AF65-F5344CB8AC3E}">
        <p14:creationId xmlns:p14="http://schemas.microsoft.com/office/powerpoint/2010/main" val="1844798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16</a:t>
            </a:fld>
            <a:endParaRPr lang="en-US" altLang="en-US" dirty="0"/>
          </a:p>
        </p:txBody>
      </p:sp>
    </p:spTree>
    <p:extLst>
      <p:ext uri="{BB962C8B-B14F-4D97-AF65-F5344CB8AC3E}">
        <p14:creationId xmlns:p14="http://schemas.microsoft.com/office/powerpoint/2010/main" val="2101781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17</a:t>
            </a:fld>
            <a:endParaRPr lang="en-US" altLang="en-US" dirty="0"/>
          </a:p>
        </p:txBody>
      </p:sp>
    </p:spTree>
    <p:extLst>
      <p:ext uri="{BB962C8B-B14F-4D97-AF65-F5344CB8AC3E}">
        <p14:creationId xmlns:p14="http://schemas.microsoft.com/office/powerpoint/2010/main" val="1062604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18</a:t>
            </a:fld>
            <a:endParaRPr lang="en-US" altLang="en-US" dirty="0"/>
          </a:p>
        </p:txBody>
      </p:sp>
    </p:spTree>
    <p:extLst>
      <p:ext uri="{BB962C8B-B14F-4D97-AF65-F5344CB8AC3E}">
        <p14:creationId xmlns:p14="http://schemas.microsoft.com/office/powerpoint/2010/main" val="3598186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19</a:t>
            </a:fld>
            <a:endParaRPr lang="en-US" altLang="en-US" dirty="0"/>
          </a:p>
        </p:txBody>
      </p:sp>
    </p:spTree>
    <p:extLst>
      <p:ext uri="{BB962C8B-B14F-4D97-AF65-F5344CB8AC3E}">
        <p14:creationId xmlns:p14="http://schemas.microsoft.com/office/powerpoint/2010/main" val="137408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a:t>
            </a:fld>
            <a:endParaRPr lang="en-US" altLang="en-US" dirty="0"/>
          </a:p>
        </p:txBody>
      </p:sp>
    </p:spTree>
    <p:extLst>
      <p:ext uri="{BB962C8B-B14F-4D97-AF65-F5344CB8AC3E}">
        <p14:creationId xmlns:p14="http://schemas.microsoft.com/office/powerpoint/2010/main" val="2126976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20</a:t>
            </a:fld>
            <a:endParaRPr lang="en-US" altLang="en-US" dirty="0"/>
          </a:p>
        </p:txBody>
      </p:sp>
    </p:spTree>
    <p:extLst>
      <p:ext uri="{BB962C8B-B14F-4D97-AF65-F5344CB8AC3E}">
        <p14:creationId xmlns:p14="http://schemas.microsoft.com/office/powerpoint/2010/main" val="4185373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21</a:t>
            </a:fld>
            <a:endParaRPr lang="en-US" altLang="en-US" dirty="0"/>
          </a:p>
        </p:txBody>
      </p:sp>
    </p:spTree>
    <p:extLst>
      <p:ext uri="{BB962C8B-B14F-4D97-AF65-F5344CB8AC3E}">
        <p14:creationId xmlns:p14="http://schemas.microsoft.com/office/powerpoint/2010/main" val="3988734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22</a:t>
            </a:fld>
            <a:endParaRPr lang="en-US" altLang="en-US" dirty="0"/>
          </a:p>
        </p:txBody>
      </p:sp>
    </p:spTree>
    <p:extLst>
      <p:ext uri="{BB962C8B-B14F-4D97-AF65-F5344CB8AC3E}">
        <p14:creationId xmlns:p14="http://schemas.microsoft.com/office/powerpoint/2010/main" val="371900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23</a:t>
            </a:fld>
            <a:endParaRPr lang="en-US" altLang="en-US" dirty="0"/>
          </a:p>
        </p:txBody>
      </p:sp>
    </p:spTree>
    <p:extLst>
      <p:ext uri="{BB962C8B-B14F-4D97-AF65-F5344CB8AC3E}">
        <p14:creationId xmlns:p14="http://schemas.microsoft.com/office/powerpoint/2010/main" val="1563622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24</a:t>
            </a:fld>
            <a:endParaRPr lang="en-US" altLang="en-US" dirty="0"/>
          </a:p>
        </p:txBody>
      </p:sp>
    </p:spTree>
    <p:extLst>
      <p:ext uri="{BB962C8B-B14F-4D97-AF65-F5344CB8AC3E}">
        <p14:creationId xmlns:p14="http://schemas.microsoft.com/office/powerpoint/2010/main" val="3374109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25</a:t>
            </a:fld>
            <a:endParaRPr lang="en-US" altLang="en-US" dirty="0"/>
          </a:p>
        </p:txBody>
      </p:sp>
    </p:spTree>
    <p:extLst>
      <p:ext uri="{BB962C8B-B14F-4D97-AF65-F5344CB8AC3E}">
        <p14:creationId xmlns:p14="http://schemas.microsoft.com/office/powerpoint/2010/main" val="1368951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26</a:t>
            </a:fld>
            <a:endParaRPr lang="en-US" altLang="en-US" dirty="0"/>
          </a:p>
        </p:txBody>
      </p:sp>
    </p:spTree>
    <p:extLst>
      <p:ext uri="{BB962C8B-B14F-4D97-AF65-F5344CB8AC3E}">
        <p14:creationId xmlns:p14="http://schemas.microsoft.com/office/powerpoint/2010/main" val="4252708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27</a:t>
            </a:fld>
            <a:endParaRPr lang="en-US" altLang="en-US" dirty="0"/>
          </a:p>
        </p:txBody>
      </p:sp>
    </p:spTree>
    <p:extLst>
      <p:ext uri="{BB962C8B-B14F-4D97-AF65-F5344CB8AC3E}">
        <p14:creationId xmlns:p14="http://schemas.microsoft.com/office/powerpoint/2010/main" val="3767332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28</a:t>
            </a:fld>
            <a:endParaRPr lang="en-US" altLang="en-US" dirty="0"/>
          </a:p>
        </p:txBody>
      </p:sp>
    </p:spTree>
    <p:extLst>
      <p:ext uri="{BB962C8B-B14F-4D97-AF65-F5344CB8AC3E}">
        <p14:creationId xmlns:p14="http://schemas.microsoft.com/office/powerpoint/2010/main" val="3050755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29</a:t>
            </a:fld>
            <a:endParaRPr lang="en-US" altLang="en-US" dirty="0"/>
          </a:p>
        </p:txBody>
      </p:sp>
    </p:spTree>
    <p:extLst>
      <p:ext uri="{BB962C8B-B14F-4D97-AF65-F5344CB8AC3E}">
        <p14:creationId xmlns:p14="http://schemas.microsoft.com/office/powerpoint/2010/main" val="62058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a:t>
            </a:fld>
            <a:endParaRPr lang="en-US" altLang="en-US" dirty="0"/>
          </a:p>
        </p:txBody>
      </p:sp>
    </p:spTree>
    <p:extLst>
      <p:ext uri="{BB962C8B-B14F-4D97-AF65-F5344CB8AC3E}">
        <p14:creationId xmlns:p14="http://schemas.microsoft.com/office/powerpoint/2010/main" val="3428198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30</a:t>
            </a:fld>
            <a:endParaRPr lang="en-US" altLang="en-US" dirty="0"/>
          </a:p>
        </p:txBody>
      </p:sp>
    </p:spTree>
    <p:extLst>
      <p:ext uri="{BB962C8B-B14F-4D97-AF65-F5344CB8AC3E}">
        <p14:creationId xmlns:p14="http://schemas.microsoft.com/office/powerpoint/2010/main" val="1140464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31</a:t>
            </a:fld>
            <a:endParaRPr lang="en-US" altLang="en-US" dirty="0"/>
          </a:p>
        </p:txBody>
      </p:sp>
    </p:spTree>
    <p:extLst>
      <p:ext uri="{BB962C8B-B14F-4D97-AF65-F5344CB8AC3E}">
        <p14:creationId xmlns:p14="http://schemas.microsoft.com/office/powerpoint/2010/main" val="2071012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32</a:t>
            </a:fld>
            <a:endParaRPr lang="en-US" altLang="en-US" dirty="0"/>
          </a:p>
        </p:txBody>
      </p:sp>
    </p:spTree>
    <p:extLst>
      <p:ext uri="{BB962C8B-B14F-4D97-AF65-F5344CB8AC3E}">
        <p14:creationId xmlns:p14="http://schemas.microsoft.com/office/powerpoint/2010/main" val="374477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33</a:t>
            </a:fld>
            <a:endParaRPr lang="en-US" altLang="en-US" dirty="0"/>
          </a:p>
        </p:txBody>
      </p:sp>
    </p:spTree>
    <p:extLst>
      <p:ext uri="{BB962C8B-B14F-4D97-AF65-F5344CB8AC3E}">
        <p14:creationId xmlns:p14="http://schemas.microsoft.com/office/powerpoint/2010/main" val="2355896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34</a:t>
            </a:fld>
            <a:endParaRPr lang="en-US" altLang="en-US" dirty="0"/>
          </a:p>
        </p:txBody>
      </p:sp>
    </p:spTree>
    <p:extLst>
      <p:ext uri="{BB962C8B-B14F-4D97-AF65-F5344CB8AC3E}">
        <p14:creationId xmlns:p14="http://schemas.microsoft.com/office/powerpoint/2010/main" val="861247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35</a:t>
            </a:fld>
            <a:endParaRPr lang="en-US" altLang="en-US" dirty="0"/>
          </a:p>
        </p:txBody>
      </p:sp>
    </p:spTree>
    <p:extLst>
      <p:ext uri="{BB962C8B-B14F-4D97-AF65-F5344CB8AC3E}">
        <p14:creationId xmlns:p14="http://schemas.microsoft.com/office/powerpoint/2010/main" val="1672465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36</a:t>
            </a:fld>
            <a:endParaRPr lang="en-US" altLang="en-US" dirty="0"/>
          </a:p>
        </p:txBody>
      </p:sp>
    </p:spTree>
    <p:extLst>
      <p:ext uri="{BB962C8B-B14F-4D97-AF65-F5344CB8AC3E}">
        <p14:creationId xmlns:p14="http://schemas.microsoft.com/office/powerpoint/2010/main" val="3048898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37</a:t>
            </a:fld>
            <a:endParaRPr lang="en-US" altLang="en-US" dirty="0"/>
          </a:p>
        </p:txBody>
      </p:sp>
    </p:spTree>
    <p:extLst>
      <p:ext uri="{BB962C8B-B14F-4D97-AF65-F5344CB8AC3E}">
        <p14:creationId xmlns:p14="http://schemas.microsoft.com/office/powerpoint/2010/main" val="1461874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38</a:t>
            </a:fld>
            <a:endParaRPr lang="en-US" altLang="en-US" dirty="0"/>
          </a:p>
        </p:txBody>
      </p:sp>
    </p:spTree>
    <p:extLst>
      <p:ext uri="{BB962C8B-B14F-4D97-AF65-F5344CB8AC3E}">
        <p14:creationId xmlns:p14="http://schemas.microsoft.com/office/powerpoint/2010/main" val="639718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39</a:t>
            </a:fld>
            <a:endParaRPr lang="en-US" altLang="en-US" dirty="0"/>
          </a:p>
        </p:txBody>
      </p:sp>
    </p:spTree>
    <p:extLst>
      <p:ext uri="{BB962C8B-B14F-4D97-AF65-F5344CB8AC3E}">
        <p14:creationId xmlns:p14="http://schemas.microsoft.com/office/powerpoint/2010/main" val="412646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a:t>
            </a:fld>
            <a:endParaRPr lang="en-US" altLang="en-US" dirty="0"/>
          </a:p>
        </p:txBody>
      </p:sp>
    </p:spTree>
    <p:extLst>
      <p:ext uri="{BB962C8B-B14F-4D97-AF65-F5344CB8AC3E}">
        <p14:creationId xmlns:p14="http://schemas.microsoft.com/office/powerpoint/2010/main" val="248520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40</a:t>
            </a:fld>
            <a:endParaRPr lang="en-US" altLang="en-US" dirty="0"/>
          </a:p>
        </p:txBody>
      </p:sp>
    </p:spTree>
    <p:extLst>
      <p:ext uri="{BB962C8B-B14F-4D97-AF65-F5344CB8AC3E}">
        <p14:creationId xmlns:p14="http://schemas.microsoft.com/office/powerpoint/2010/main" val="2177519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41</a:t>
            </a:fld>
            <a:endParaRPr lang="en-US" altLang="en-US" dirty="0"/>
          </a:p>
        </p:txBody>
      </p:sp>
    </p:spTree>
    <p:extLst>
      <p:ext uri="{BB962C8B-B14F-4D97-AF65-F5344CB8AC3E}">
        <p14:creationId xmlns:p14="http://schemas.microsoft.com/office/powerpoint/2010/main" val="4149550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42</a:t>
            </a:fld>
            <a:endParaRPr lang="en-US" altLang="en-US" dirty="0"/>
          </a:p>
        </p:txBody>
      </p:sp>
    </p:spTree>
    <p:extLst>
      <p:ext uri="{BB962C8B-B14F-4D97-AF65-F5344CB8AC3E}">
        <p14:creationId xmlns:p14="http://schemas.microsoft.com/office/powerpoint/2010/main" val="3350443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43</a:t>
            </a:fld>
            <a:endParaRPr lang="en-US" altLang="en-US" dirty="0"/>
          </a:p>
        </p:txBody>
      </p:sp>
    </p:spTree>
    <p:extLst>
      <p:ext uri="{BB962C8B-B14F-4D97-AF65-F5344CB8AC3E}">
        <p14:creationId xmlns:p14="http://schemas.microsoft.com/office/powerpoint/2010/main" val="2388572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44</a:t>
            </a:fld>
            <a:endParaRPr lang="en-US" altLang="en-US" dirty="0"/>
          </a:p>
        </p:txBody>
      </p:sp>
    </p:spTree>
    <p:extLst>
      <p:ext uri="{BB962C8B-B14F-4D97-AF65-F5344CB8AC3E}">
        <p14:creationId xmlns:p14="http://schemas.microsoft.com/office/powerpoint/2010/main" val="4125098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45</a:t>
            </a:fld>
            <a:endParaRPr lang="en-US" altLang="en-US" dirty="0"/>
          </a:p>
        </p:txBody>
      </p:sp>
    </p:spTree>
    <p:extLst>
      <p:ext uri="{BB962C8B-B14F-4D97-AF65-F5344CB8AC3E}">
        <p14:creationId xmlns:p14="http://schemas.microsoft.com/office/powerpoint/2010/main" val="1838347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46</a:t>
            </a:fld>
            <a:endParaRPr lang="en-US" altLang="en-US" dirty="0"/>
          </a:p>
        </p:txBody>
      </p:sp>
    </p:spTree>
    <p:extLst>
      <p:ext uri="{BB962C8B-B14F-4D97-AF65-F5344CB8AC3E}">
        <p14:creationId xmlns:p14="http://schemas.microsoft.com/office/powerpoint/2010/main" val="4048147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47</a:t>
            </a:fld>
            <a:endParaRPr lang="en-US" altLang="en-US" dirty="0"/>
          </a:p>
        </p:txBody>
      </p:sp>
    </p:spTree>
    <p:extLst>
      <p:ext uri="{BB962C8B-B14F-4D97-AF65-F5344CB8AC3E}">
        <p14:creationId xmlns:p14="http://schemas.microsoft.com/office/powerpoint/2010/main" val="1903472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48</a:t>
            </a:fld>
            <a:endParaRPr lang="en-US" altLang="en-US" dirty="0"/>
          </a:p>
        </p:txBody>
      </p:sp>
    </p:spTree>
    <p:extLst>
      <p:ext uri="{BB962C8B-B14F-4D97-AF65-F5344CB8AC3E}">
        <p14:creationId xmlns:p14="http://schemas.microsoft.com/office/powerpoint/2010/main" val="4254006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49</a:t>
            </a:fld>
            <a:endParaRPr lang="en-US" altLang="en-US" dirty="0"/>
          </a:p>
        </p:txBody>
      </p:sp>
    </p:spTree>
    <p:extLst>
      <p:ext uri="{BB962C8B-B14F-4D97-AF65-F5344CB8AC3E}">
        <p14:creationId xmlns:p14="http://schemas.microsoft.com/office/powerpoint/2010/main" val="1306445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a:t>
            </a:fld>
            <a:endParaRPr lang="en-US" altLang="en-US" dirty="0"/>
          </a:p>
        </p:txBody>
      </p:sp>
    </p:spTree>
    <p:extLst>
      <p:ext uri="{BB962C8B-B14F-4D97-AF65-F5344CB8AC3E}">
        <p14:creationId xmlns:p14="http://schemas.microsoft.com/office/powerpoint/2010/main" val="41508515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50</a:t>
            </a:fld>
            <a:endParaRPr lang="en-US" altLang="en-US" dirty="0"/>
          </a:p>
        </p:txBody>
      </p:sp>
    </p:spTree>
    <p:extLst>
      <p:ext uri="{BB962C8B-B14F-4D97-AF65-F5344CB8AC3E}">
        <p14:creationId xmlns:p14="http://schemas.microsoft.com/office/powerpoint/2010/main" val="4089144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51</a:t>
            </a:fld>
            <a:endParaRPr lang="en-US" altLang="en-US" dirty="0"/>
          </a:p>
        </p:txBody>
      </p:sp>
    </p:spTree>
    <p:extLst>
      <p:ext uri="{BB962C8B-B14F-4D97-AF65-F5344CB8AC3E}">
        <p14:creationId xmlns:p14="http://schemas.microsoft.com/office/powerpoint/2010/main" val="16918098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52</a:t>
            </a:fld>
            <a:endParaRPr lang="en-US" altLang="en-US" dirty="0"/>
          </a:p>
        </p:txBody>
      </p:sp>
    </p:spTree>
    <p:extLst>
      <p:ext uri="{BB962C8B-B14F-4D97-AF65-F5344CB8AC3E}">
        <p14:creationId xmlns:p14="http://schemas.microsoft.com/office/powerpoint/2010/main" val="4053237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53</a:t>
            </a:fld>
            <a:endParaRPr lang="en-US" altLang="en-US" dirty="0"/>
          </a:p>
        </p:txBody>
      </p:sp>
    </p:spTree>
    <p:extLst>
      <p:ext uri="{BB962C8B-B14F-4D97-AF65-F5344CB8AC3E}">
        <p14:creationId xmlns:p14="http://schemas.microsoft.com/office/powerpoint/2010/main" val="4119003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54</a:t>
            </a:fld>
            <a:endParaRPr lang="en-US" altLang="en-US" dirty="0"/>
          </a:p>
        </p:txBody>
      </p:sp>
    </p:spTree>
    <p:extLst>
      <p:ext uri="{BB962C8B-B14F-4D97-AF65-F5344CB8AC3E}">
        <p14:creationId xmlns:p14="http://schemas.microsoft.com/office/powerpoint/2010/main" val="1570781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55</a:t>
            </a:fld>
            <a:endParaRPr lang="en-US" altLang="en-US" dirty="0"/>
          </a:p>
        </p:txBody>
      </p:sp>
    </p:spTree>
    <p:extLst>
      <p:ext uri="{BB962C8B-B14F-4D97-AF65-F5344CB8AC3E}">
        <p14:creationId xmlns:p14="http://schemas.microsoft.com/office/powerpoint/2010/main" val="1072507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56</a:t>
            </a:fld>
            <a:endParaRPr lang="en-US" altLang="en-US" dirty="0"/>
          </a:p>
        </p:txBody>
      </p:sp>
    </p:spTree>
    <p:extLst>
      <p:ext uri="{BB962C8B-B14F-4D97-AF65-F5344CB8AC3E}">
        <p14:creationId xmlns:p14="http://schemas.microsoft.com/office/powerpoint/2010/main" val="12046642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57</a:t>
            </a:fld>
            <a:endParaRPr lang="en-US" altLang="en-US" dirty="0"/>
          </a:p>
        </p:txBody>
      </p:sp>
    </p:spTree>
    <p:extLst>
      <p:ext uri="{BB962C8B-B14F-4D97-AF65-F5344CB8AC3E}">
        <p14:creationId xmlns:p14="http://schemas.microsoft.com/office/powerpoint/2010/main" val="2624271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58</a:t>
            </a:fld>
            <a:endParaRPr lang="en-US" altLang="en-US" dirty="0"/>
          </a:p>
        </p:txBody>
      </p:sp>
    </p:spTree>
    <p:extLst>
      <p:ext uri="{BB962C8B-B14F-4D97-AF65-F5344CB8AC3E}">
        <p14:creationId xmlns:p14="http://schemas.microsoft.com/office/powerpoint/2010/main" val="2543921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59</a:t>
            </a:fld>
            <a:endParaRPr lang="en-US" altLang="en-US" dirty="0"/>
          </a:p>
        </p:txBody>
      </p:sp>
    </p:spTree>
    <p:extLst>
      <p:ext uri="{BB962C8B-B14F-4D97-AF65-F5344CB8AC3E}">
        <p14:creationId xmlns:p14="http://schemas.microsoft.com/office/powerpoint/2010/main" val="1334899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a:t>
            </a:fld>
            <a:endParaRPr lang="en-US" altLang="en-US" dirty="0"/>
          </a:p>
        </p:txBody>
      </p:sp>
    </p:spTree>
    <p:extLst>
      <p:ext uri="{BB962C8B-B14F-4D97-AF65-F5344CB8AC3E}">
        <p14:creationId xmlns:p14="http://schemas.microsoft.com/office/powerpoint/2010/main" val="23337539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60</a:t>
            </a:fld>
            <a:endParaRPr lang="en-US" altLang="en-US" dirty="0"/>
          </a:p>
        </p:txBody>
      </p:sp>
    </p:spTree>
    <p:extLst>
      <p:ext uri="{BB962C8B-B14F-4D97-AF65-F5344CB8AC3E}">
        <p14:creationId xmlns:p14="http://schemas.microsoft.com/office/powerpoint/2010/main" val="14944219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61</a:t>
            </a:fld>
            <a:endParaRPr lang="en-US" altLang="en-US" dirty="0"/>
          </a:p>
        </p:txBody>
      </p:sp>
    </p:spTree>
    <p:extLst>
      <p:ext uri="{BB962C8B-B14F-4D97-AF65-F5344CB8AC3E}">
        <p14:creationId xmlns:p14="http://schemas.microsoft.com/office/powerpoint/2010/main" val="42465889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62</a:t>
            </a:fld>
            <a:endParaRPr lang="en-US" altLang="en-US" dirty="0"/>
          </a:p>
        </p:txBody>
      </p:sp>
    </p:spTree>
    <p:extLst>
      <p:ext uri="{BB962C8B-B14F-4D97-AF65-F5344CB8AC3E}">
        <p14:creationId xmlns:p14="http://schemas.microsoft.com/office/powerpoint/2010/main" val="16993290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63</a:t>
            </a:fld>
            <a:endParaRPr lang="en-US" altLang="en-US" dirty="0"/>
          </a:p>
        </p:txBody>
      </p:sp>
    </p:spTree>
    <p:extLst>
      <p:ext uri="{BB962C8B-B14F-4D97-AF65-F5344CB8AC3E}">
        <p14:creationId xmlns:p14="http://schemas.microsoft.com/office/powerpoint/2010/main" val="12665621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64</a:t>
            </a:fld>
            <a:endParaRPr lang="en-US" altLang="en-US" dirty="0"/>
          </a:p>
        </p:txBody>
      </p:sp>
    </p:spTree>
    <p:extLst>
      <p:ext uri="{BB962C8B-B14F-4D97-AF65-F5344CB8AC3E}">
        <p14:creationId xmlns:p14="http://schemas.microsoft.com/office/powerpoint/2010/main" val="10729747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65</a:t>
            </a:fld>
            <a:endParaRPr lang="en-US" altLang="en-US" dirty="0"/>
          </a:p>
        </p:txBody>
      </p:sp>
    </p:spTree>
    <p:extLst>
      <p:ext uri="{BB962C8B-B14F-4D97-AF65-F5344CB8AC3E}">
        <p14:creationId xmlns:p14="http://schemas.microsoft.com/office/powerpoint/2010/main" val="41936056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66</a:t>
            </a:fld>
            <a:endParaRPr lang="en-US" altLang="en-US" dirty="0"/>
          </a:p>
        </p:txBody>
      </p:sp>
    </p:spTree>
    <p:extLst>
      <p:ext uri="{BB962C8B-B14F-4D97-AF65-F5344CB8AC3E}">
        <p14:creationId xmlns:p14="http://schemas.microsoft.com/office/powerpoint/2010/main" val="21793786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67</a:t>
            </a:fld>
            <a:endParaRPr lang="en-US" altLang="en-US" dirty="0"/>
          </a:p>
        </p:txBody>
      </p:sp>
    </p:spTree>
    <p:extLst>
      <p:ext uri="{BB962C8B-B14F-4D97-AF65-F5344CB8AC3E}">
        <p14:creationId xmlns:p14="http://schemas.microsoft.com/office/powerpoint/2010/main" val="3936226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68</a:t>
            </a:fld>
            <a:endParaRPr lang="en-US" altLang="en-US" dirty="0"/>
          </a:p>
        </p:txBody>
      </p:sp>
    </p:spTree>
    <p:extLst>
      <p:ext uri="{BB962C8B-B14F-4D97-AF65-F5344CB8AC3E}">
        <p14:creationId xmlns:p14="http://schemas.microsoft.com/office/powerpoint/2010/main" val="38189889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69</a:t>
            </a:fld>
            <a:endParaRPr lang="en-US" altLang="en-US" dirty="0"/>
          </a:p>
        </p:txBody>
      </p:sp>
    </p:spTree>
    <p:extLst>
      <p:ext uri="{BB962C8B-B14F-4D97-AF65-F5344CB8AC3E}">
        <p14:creationId xmlns:p14="http://schemas.microsoft.com/office/powerpoint/2010/main" val="14549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a:t>
            </a:fld>
            <a:endParaRPr lang="en-US" altLang="en-US" dirty="0"/>
          </a:p>
        </p:txBody>
      </p:sp>
    </p:spTree>
    <p:extLst>
      <p:ext uri="{BB962C8B-B14F-4D97-AF65-F5344CB8AC3E}">
        <p14:creationId xmlns:p14="http://schemas.microsoft.com/office/powerpoint/2010/main" val="25160570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70</a:t>
            </a:fld>
            <a:endParaRPr lang="en-US" altLang="en-US" dirty="0"/>
          </a:p>
        </p:txBody>
      </p:sp>
    </p:spTree>
    <p:extLst>
      <p:ext uri="{BB962C8B-B14F-4D97-AF65-F5344CB8AC3E}">
        <p14:creationId xmlns:p14="http://schemas.microsoft.com/office/powerpoint/2010/main" val="31167323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71</a:t>
            </a:fld>
            <a:endParaRPr lang="en-US" altLang="en-US" dirty="0"/>
          </a:p>
        </p:txBody>
      </p:sp>
    </p:spTree>
    <p:extLst>
      <p:ext uri="{BB962C8B-B14F-4D97-AF65-F5344CB8AC3E}">
        <p14:creationId xmlns:p14="http://schemas.microsoft.com/office/powerpoint/2010/main" val="2011170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72</a:t>
            </a:fld>
            <a:endParaRPr lang="en-US" altLang="en-US" dirty="0"/>
          </a:p>
        </p:txBody>
      </p:sp>
    </p:spTree>
    <p:extLst>
      <p:ext uri="{BB962C8B-B14F-4D97-AF65-F5344CB8AC3E}">
        <p14:creationId xmlns:p14="http://schemas.microsoft.com/office/powerpoint/2010/main" val="8757892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73</a:t>
            </a:fld>
            <a:endParaRPr lang="en-US" altLang="en-US" dirty="0"/>
          </a:p>
        </p:txBody>
      </p:sp>
    </p:spTree>
    <p:extLst>
      <p:ext uri="{BB962C8B-B14F-4D97-AF65-F5344CB8AC3E}">
        <p14:creationId xmlns:p14="http://schemas.microsoft.com/office/powerpoint/2010/main" val="18543723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74</a:t>
            </a:fld>
            <a:endParaRPr lang="en-US" altLang="en-US" dirty="0"/>
          </a:p>
        </p:txBody>
      </p:sp>
    </p:spTree>
    <p:extLst>
      <p:ext uri="{BB962C8B-B14F-4D97-AF65-F5344CB8AC3E}">
        <p14:creationId xmlns:p14="http://schemas.microsoft.com/office/powerpoint/2010/main" val="38420114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75</a:t>
            </a:fld>
            <a:endParaRPr lang="en-US" altLang="en-US" dirty="0"/>
          </a:p>
        </p:txBody>
      </p:sp>
    </p:spTree>
    <p:extLst>
      <p:ext uri="{BB962C8B-B14F-4D97-AF65-F5344CB8AC3E}">
        <p14:creationId xmlns:p14="http://schemas.microsoft.com/office/powerpoint/2010/main" val="2006202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76</a:t>
            </a:fld>
            <a:endParaRPr lang="en-US" altLang="en-US" dirty="0"/>
          </a:p>
        </p:txBody>
      </p:sp>
    </p:spTree>
    <p:extLst>
      <p:ext uri="{BB962C8B-B14F-4D97-AF65-F5344CB8AC3E}">
        <p14:creationId xmlns:p14="http://schemas.microsoft.com/office/powerpoint/2010/main" val="30183266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77</a:t>
            </a:fld>
            <a:endParaRPr lang="en-US" altLang="en-US" dirty="0"/>
          </a:p>
        </p:txBody>
      </p:sp>
    </p:spTree>
    <p:extLst>
      <p:ext uri="{BB962C8B-B14F-4D97-AF65-F5344CB8AC3E}">
        <p14:creationId xmlns:p14="http://schemas.microsoft.com/office/powerpoint/2010/main" val="2279489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78</a:t>
            </a:fld>
            <a:endParaRPr lang="en-US" altLang="en-US" dirty="0"/>
          </a:p>
        </p:txBody>
      </p:sp>
    </p:spTree>
    <p:extLst>
      <p:ext uri="{BB962C8B-B14F-4D97-AF65-F5344CB8AC3E}">
        <p14:creationId xmlns:p14="http://schemas.microsoft.com/office/powerpoint/2010/main" val="1001082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79</a:t>
            </a:fld>
            <a:endParaRPr lang="en-US" altLang="en-US" dirty="0"/>
          </a:p>
        </p:txBody>
      </p:sp>
    </p:spTree>
    <p:extLst>
      <p:ext uri="{BB962C8B-B14F-4D97-AF65-F5344CB8AC3E}">
        <p14:creationId xmlns:p14="http://schemas.microsoft.com/office/powerpoint/2010/main" val="372520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a:t>
            </a:fld>
            <a:endParaRPr lang="en-US" altLang="en-US" dirty="0"/>
          </a:p>
        </p:txBody>
      </p:sp>
    </p:spTree>
    <p:extLst>
      <p:ext uri="{BB962C8B-B14F-4D97-AF65-F5344CB8AC3E}">
        <p14:creationId xmlns:p14="http://schemas.microsoft.com/office/powerpoint/2010/main" val="21550126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80</a:t>
            </a:fld>
            <a:endParaRPr lang="en-US" altLang="en-US" dirty="0"/>
          </a:p>
        </p:txBody>
      </p:sp>
    </p:spTree>
    <p:extLst>
      <p:ext uri="{BB962C8B-B14F-4D97-AF65-F5344CB8AC3E}">
        <p14:creationId xmlns:p14="http://schemas.microsoft.com/office/powerpoint/2010/main" val="19874861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81</a:t>
            </a:fld>
            <a:endParaRPr lang="en-US" altLang="en-US" dirty="0"/>
          </a:p>
        </p:txBody>
      </p:sp>
    </p:spTree>
    <p:extLst>
      <p:ext uri="{BB962C8B-B14F-4D97-AF65-F5344CB8AC3E}">
        <p14:creationId xmlns:p14="http://schemas.microsoft.com/office/powerpoint/2010/main" val="11143598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82</a:t>
            </a:fld>
            <a:endParaRPr lang="en-US" altLang="en-US" dirty="0"/>
          </a:p>
        </p:txBody>
      </p:sp>
    </p:spTree>
    <p:extLst>
      <p:ext uri="{BB962C8B-B14F-4D97-AF65-F5344CB8AC3E}">
        <p14:creationId xmlns:p14="http://schemas.microsoft.com/office/powerpoint/2010/main" val="41306385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83</a:t>
            </a:fld>
            <a:endParaRPr lang="en-US" altLang="en-US" dirty="0"/>
          </a:p>
        </p:txBody>
      </p:sp>
    </p:spTree>
    <p:extLst>
      <p:ext uri="{BB962C8B-B14F-4D97-AF65-F5344CB8AC3E}">
        <p14:creationId xmlns:p14="http://schemas.microsoft.com/office/powerpoint/2010/main" val="26060383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84</a:t>
            </a:fld>
            <a:endParaRPr lang="en-US" altLang="en-US" dirty="0"/>
          </a:p>
        </p:txBody>
      </p:sp>
    </p:spTree>
    <p:extLst>
      <p:ext uri="{BB962C8B-B14F-4D97-AF65-F5344CB8AC3E}">
        <p14:creationId xmlns:p14="http://schemas.microsoft.com/office/powerpoint/2010/main" val="34280968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85</a:t>
            </a:fld>
            <a:endParaRPr lang="en-US" altLang="en-US" dirty="0"/>
          </a:p>
        </p:txBody>
      </p:sp>
    </p:spTree>
    <p:extLst>
      <p:ext uri="{BB962C8B-B14F-4D97-AF65-F5344CB8AC3E}">
        <p14:creationId xmlns:p14="http://schemas.microsoft.com/office/powerpoint/2010/main" val="18399172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86</a:t>
            </a:fld>
            <a:endParaRPr lang="en-US" altLang="en-US" dirty="0"/>
          </a:p>
        </p:txBody>
      </p:sp>
    </p:spTree>
    <p:extLst>
      <p:ext uri="{BB962C8B-B14F-4D97-AF65-F5344CB8AC3E}">
        <p14:creationId xmlns:p14="http://schemas.microsoft.com/office/powerpoint/2010/main" val="24828174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87</a:t>
            </a:fld>
            <a:endParaRPr lang="en-US" altLang="en-US" dirty="0"/>
          </a:p>
        </p:txBody>
      </p:sp>
    </p:spTree>
    <p:extLst>
      <p:ext uri="{BB962C8B-B14F-4D97-AF65-F5344CB8AC3E}">
        <p14:creationId xmlns:p14="http://schemas.microsoft.com/office/powerpoint/2010/main" val="22956799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88</a:t>
            </a:fld>
            <a:endParaRPr lang="en-US" altLang="en-US" dirty="0"/>
          </a:p>
        </p:txBody>
      </p:sp>
    </p:spTree>
    <p:extLst>
      <p:ext uri="{BB962C8B-B14F-4D97-AF65-F5344CB8AC3E}">
        <p14:creationId xmlns:p14="http://schemas.microsoft.com/office/powerpoint/2010/main" val="41252652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89</a:t>
            </a:fld>
            <a:endParaRPr lang="en-US" altLang="en-US" dirty="0"/>
          </a:p>
        </p:txBody>
      </p:sp>
    </p:spTree>
    <p:extLst>
      <p:ext uri="{BB962C8B-B14F-4D97-AF65-F5344CB8AC3E}">
        <p14:creationId xmlns:p14="http://schemas.microsoft.com/office/powerpoint/2010/main" val="641788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a:t>
            </a:fld>
            <a:endParaRPr lang="en-US" altLang="en-US" dirty="0"/>
          </a:p>
        </p:txBody>
      </p:sp>
    </p:spTree>
    <p:extLst>
      <p:ext uri="{BB962C8B-B14F-4D97-AF65-F5344CB8AC3E}">
        <p14:creationId xmlns:p14="http://schemas.microsoft.com/office/powerpoint/2010/main" val="34886157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90</a:t>
            </a:fld>
            <a:endParaRPr lang="en-US" altLang="en-US" dirty="0"/>
          </a:p>
        </p:txBody>
      </p:sp>
    </p:spTree>
    <p:extLst>
      <p:ext uri="{BB962C8B-B14F-4D97-AF65-F5344CB8AC3E}">
        <p14:creationId xmlns:p14="http://schemas.microsoft.com/office/powerpoint/2010/main" val="6437423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91</a:t>
            </a:fld>
            <a:endParaRPr lang="en-US" altLang="en-US" dirty="0"/>
          </a:p>
        </p:txBody>
      </p:sp>
    </p:spTree>
    <p:extLst>
      <p:ext uri="{BB962C8B-B14F-4D97-AF65-F5344CB8AC3E}">
        <p14:creationId xmlns:p14="http://schemas.microsoft.com/office/powerpoint/2010/main" val="3528159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92</a:t>
            </a:fld>
            <a:endParaRPr lang="en-US" altLang="en-US" dirty="0"/>
          </a:p>
        </p:txBody>
      </p:sp>
    </p:spTree>
    <p:extLst>
      <p:ext uri="{BB962C8B-B14F-4D97-AF65-F5344CB8AC3E}">
        <p14:creationId xmlns:p14="http://schemas.microsoft.com/office/powerpoint/2010/main" val="26908287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93</a:t>
            </a:fld>
            <a:endParaRPr lang="en-US" altLang="en-US" dirty="0"/>
          </a:p>
        </p:txBody>
      </p:sp>
    </p:spTree>
    <p:extLst>
      <p:ext uri="{BB962C8B-B14F-4D97-AF65-F5344CB8AC3E}">
        <p14:creationId xmlns:p14="http://schemas.microsoft.com/office/powerpoint/2010/main" val="2710869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94</a:t>
            </a:fld>
            <a:endParaRPr lang="en-US" altLang="en-US" dirty="0"/>
          </a:p>
        </p:txBody>
      </p:sp>
    </p:spTree>
    <p:extLst>
      <p:ext uri="{BB962C8B-B14F-4D97-AF65-F5344CB8AC3E}">
        <p14:creationId xmlns:p14="http://schemas.microsoft.com/office/powerpoint/2010/main" val="18467527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95</a:t>
            </a:fld>
            <a:endParaRPr lang="en-US" altLang="en-US" dirty="0"/>
          </a:p>
        </p:txBody>
      </p:sp>
    </p:spTree>
    <p:extLst>
      <p:ext uri="{BB962C8B-B14F-4D97-AF65-F5344CB8AC3E}">
        <p14:creationId xmlns:p14="http://schemas.microsoft.com/office/powerpoint/2010/main" val="32565364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96</a:t>
            </a:fld>
            <a:endParaRPr lang="en-US" altLang="en-US" dirty="0"/>
          </a:p>
        </p:txBody>
      </p:sp>
    </p:spTree>
    <p:extLst>
      <p:ext uri="{BB962C8B-B14F-4D97-AF65-F5344CB8AC3E}">
        <p14:creationId xmlns:p14="http://schemas.microsoft.com/office/powerpoint/2010/main" val="34535960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97</a:t>
            </a:fld>
            <a:endParaRPr lang="en-US" altLang="en-US" dirty="0"/>
          </a:p>
        </p:txBody>
      </p:sp>
    </p:spTree>
    <p:extLst>
      <p:ext uri="{BB962C8B-B14F-4D97-AF65-F5344CB8AC3E}">
        <p14:creationId xmlns:p14="http://schemas.microsoft.com/office/powerpoint/2010/main" val="33979280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98</a:t>
            </a:fld>
            <a:endParaRPr lang="en-US" altLang="en-US" dirty="0"/>
          </a:p>
        </p:txBody>
      </p:sp>
    </p:spTree>
    <p:extLst>
      <p:ext uri="{BB962C8B-B14F-4D97-AF65-F5344CB8AC3E}">
        <p14:creationId xmlns:p14="http://schemas.microsoft.com/office/powerpoint/2010/main" val="30786136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E6E274-966E-42F1-BB7C-950C24F85462}" type="slidenum">
              <a:rPr lang="en-US" altLang="en-US" smtClean="0"/>
              <a:pPr/>
              <a:t>99</a:t>
            </a:fld>
            <a:endParaRPr lang="en-US" altLang="en-US" dirty="0"/>
          </a:p>
        </p:txBody>
      </p:sp>
    </p:spTree>
    <p:extLst>
      <p:ext uri="{BB962C8B-B14F-4D97-AF65-F5344CB8AC3E}">
        <p14:creationId xmlns:p14="http://schemas.microsoft.com/office/powerpoint/2010/main" val="903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791F9A-1803-4DC5-AD50-DC2DCAA45946}" type="datetime1">
              <a:rPr lang="en-US"/>
              <a:pPr>
                <a:defRPr/>
              </a:pPr>
              <a:t>4/5/20</a:t>
            </a:fld>
            <a:endParaRPr lang="en-US" dirty="0"/>
          </a:p>
        </p:txBody>
      </p:sp>
      <p:sp>
        <p:nvSpPr>
          <p:cNvPr id="6" name="Slide Number Placeholder 5"/>
          <p:cNvSpPr>
            <a:spLocks noGrp="1"/>
          </p:cNvSpPr>
          <p:nvPr>
            <p:ph type="sldNum" sz="quarter" idx="12"/>
          </p:nvPr>
        </p:nvSpPr>
        <p:spPr/>
        <p:txBody>
          <a:bodyPr/>
          <a:lstStyle>
            <a:lvl1pPr>
              <a:defRPr/>
            </a:lvl1pPr>
          </a:lstStyle>
          <a:p>
            <a:fld id="{F7319ADB-C6CD-4F49-88E9-66D4B9F81490}" type="slidenum">
              <a:rPr lang="en-US" altLang="en-US"/>
              <a:pPr/>
              <a:t>‹#›</a:t>
            </a:fld>
            <a:endParaRPr lang="en-US" altLang="en-US" dirty="0"/>
          </a:p>
        </p:txBody>
      </p:sp>
    </p:spTree>
    <p:extLst>
      <p:ext uri="{BB962C8B-B14F-4D97-AF65-F5344CB8AC3E}">
        <p14:creationId xmlns:p14="http://schemas.microsoft.com/office/powerpoint/2010/main" val="4129346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C0A1E3-B5EB-4FB8-A230-3E718DE077C9}" type="datetime1">
              <a:rPr lang="en-US"/>
              <a:pPr>
                <a:defRPr/>
              </a:pPr>
              <a:t>4/5/20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fld id="{A19BD0D3-7DB0-4C49-BD34-203DEA3DCAD2}" type="slidenum">
              <a:rPr lang="en-US" altLang="en-US"/>
              <a:pPr/>
              <a:t>‹#›</a:t>
            </a:fld>
            <a:endParaRPr lang="en-US" altLang="en-US" dirty="0"/>
          </a:p>
        </p:txBody>
      </p:sp>
    </p:spTree>
    <p:extLst>
      <p:ext uri="{BB962C8B-B14F-4D97-AF65-F5344CB8AC3E}">
        <p14:creationId xmlns:p14="http://schemas.microsoft.com/office/powerpoint/2010/main" val="367152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D694F49-D0A8-49A5-A67B-90F7A28CACC2}"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B23C4EED-0AFB-4177-B7F9-5F1EB09AA7BE}" type="slidenum">
              <a:rPr lang="en-US" altLang="en-US"/>
              <a:pPr/>
              <a:t>‹#›</a:t>
            </a:fld>
            <a:endParaRPr lang="en-US" altLang="en-US" dirty="0"/>
          </a:p>
        </p:txBody>
      </p:sp>
    </p:spTree>
    <p:extLst>
      <p:ext uri="{BB962C8B-B14F-4D97-AF65-F5344CB8AC3E}">
        <p14:creationId xmlns:p14="http://schemas.microsoft.com/office/powerpoint/2010/main" val="3432749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5C3583-A508-4E36-8E37-8591DB9C98E2}"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28E10F8B-CF08-4B44-A107-172D5B88AF83}" type="slidenum">
              <a:rPr lang="en-US" altLang="en-US"/>
              <a:pPr/>
              <a:t>‹#›</a:t>
            </a:fld>
            <a:endParaRPr lang="en-US" altLang="en-US" dirty="0"/>
          </a:p>
        </p:txBody>
      </p:sp>
    </p:spTree>
    <p:extLst>
      <p:ext uri="{BB962C8B-B14F-4D97-AF65-F5344CB8AC3E}">
        <p14:creationId xmlns:p14="http://schemas.microsoft.com/office/powerpoint/2010/main" val="199673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791F9A-1803-4DC5-AD50-DC2DCAA45946}" type="datetime1">
              <a:rPr lang="en-US"/>
              <a:pPr>
                <a:defRPr/>
              </a:pPr>
              <a:t>4/5/20</a:t>
            </a:fld>
            <a:endParaRPr lang="en-US" dirty="0"/>
          </a:p>
        </p:txBody>
      </p:sp>
      <p:sp>
        <p:nvSpPr>
          <p:cNvPr id="6" name="Slide Number Placeholder 5"/>
          <p:cNvSpPr>
            <a:spLocks noGrp="1"/>
          </p:cNvSpPr>
          <p:nvPr>
            <p:ph type="sldNum" sz="quarter" idx="12"/>
          </p:nvPr>
        </p:nvSpPr>
        <p:spPr/>
        <p:txBody>
          <a:bodyPr/>
          <a:lstStyle>
            <a:lvl1pPr>
              <a:defRPr/>
            </a:lvl1pPr>
          </a:lstStyle>
          <a:p>
            <a:fld id="{F7319ADB-C6CD-4F49-88E9-66D4B9F81490}" type="slidenum">
              <a:rPr lang="en-US" altLang="en-US"/>
              <a:pPr/>
              <a:t>‹#›</a:t>
            </a:fld>
            <a:endParaRPr lang="en-US" altLang="en-US" dirty="0"/>
          </a:p>
        </p:txBody>
      </p:sp>
      <p:sp>
        <p:nvSpPr>
          <p:cNvPr id="7" name="Content Placeholder 6">
            <a:extLst>
              <a:ext uri="{FF2B5EF4-FFF2-40B4-BE49-F238E27FC236}">
                <a16:creationId xmlns:a16="http://schemas.microsoft.com/office/drawing/2014/main" id="{FF488121-CBD3-4945-A6E1-44ADC7EB43B3}"/>
              </a:ext>
            </a:extLst>
          </p:cNvPr>
          <p:cNvSpPr>
            <a:spLocks noGrp="1"/>
          </p:cNvSpPr>
          <p:nvPr>
            <p:ph sz="quarter" idx="13"/>
          </p:nvPr>
        </p:nvSpPr>
        <p:spPr>
          <a:xfrm>
            <a:off x="1593850" y="1346200"/>
            <a:ext cx="2573338" cy="547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44B5B21A-1390-442C-B017-D50721015DDD}"/>
              </a:ext>
            </a:extLst>
          </p:cNvPr>
          <p:cNvSpPr>
            <a:spLocks noGrp="1"/>
          </p:cNvSpPr>
          <p:nvPr>
            <p:ph sz="quarter" idx="14"/>
          </p:nvPr>
        </p:nvSpPr>
        <p:spPr>
          <a:xfrm>
            <a:off x="4951413" y="1566863"/>
            <a:ext cx="3173412" cy="563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84A61009-711D-4549-8DC6-09E490D430DE}"/>
              </a:ext>
            </a:extLst>
          </p:cNvPr>
          <p:cNvSpPr>
            <a:spLocks noGrp="1"/>
          </p:cNvSpPr>
          <p:nvPr>
            <p:ph sz="quarter" idx="15"/>
          </p:nvPr>
        </p:nvSpPr>
        <p:spPr>
          <a:xfrm>
            <a:off x="2325688" y="639763"/>
            <a:ext cx="4440237" cy="574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282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E27154-AF5B-4097-8819-75F35B950D0A}"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FAB05C61-A86D-44A1-8449-581067392602}" type="slidenum">
              <a:rPr lang="en-US" altLang="en-US"/>
              <a:pPr/>
              <a:t>‹#›</a:t>
            </a:fld>
            <a:endParaRPr lang="en-US" altLang="en-US" dirty="0"/>
          </a:p>
        </p:txBody>
      </p:sp>
      <p:sp>
        <p:nvSpPr>
          <p:cNvPr id="8" name="Table Placeholder 7"/>
          <p:cNvSpPr>
            <a:spLocks noGrp="1"/>
          </p:cNvSpPr>
          <p:nvPr>
            <p:ph type="tbl" sz="quarter" idx="13"/>
          </p:nvPr>
        </p:nvSpPr>
        <p:spPr>
          <a:xfrm>
            <a:off x="3684588" y="2292350"/>
            <a:ext cx="1735137" cy="941388"/>
          </a:xfrm>
        </p:spPr>
        <p:txBody>
          <a:bodyPr/>
          <a:lstStyle/>
          <a:p>
            <a:endParaRPr lang="en-IN" dirty="0"/>
          </a:p>
        </p:txBody>
      </p:sp>
      <p:sp>
        <p:nvSpPr>
          <p:cNvPr id="10" name="Table Placeholder 9"/>
          <p:cNvSpPr>
            <a:spLocks noGrp="1"/>
          </p:cNvSpPr>
          <p:nvPr>
            <p:ph type="tbl" sz="quarter" idx="14"/>
          </p:nvPr>
        </p:nvSpPr>
        <p:spPr>
          <a:xfrm>
            <a:off x="6122988" y="2160588"/>
            <a:ext cx="1709737" cy="966787"/>
          </a:xfrm>
        </p:spPr>
        <p:txBody>
          <a:bodyPr/>
          <a:lstStyle/>
          <a:p>
            <a:endParaRPr lang="en-IN"/>
          </a:p>
        </p:txBody>
      </p:sp>
    </p:spTree>
    <p:extLst>
      <p:ext uri="{BB962C8B-B14F-4D97-AF65-F5344CB8AC3E}">
        <p14:creationId xmlns:p14="http://schemas.microsoft.com/office/powerpoint/2010/main" val="9846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1E27154-AF5B-4097-8819-75F35B950D0A}" type="datetime1">
              <a:rPr lang="en-US"/>
              <a:pPr>
                <a:defRPr/>
              </a:pPr>
              <a:t>4/5/20</a:t>
            </a:fld>
            <a:endParaRPr lang="en-US" dirty="0"/>
          </a:p>
        </p:txBody>
      </p:sp>
      <p:sp>
        <p:nvSpPr>
          <p:cNvPr id="6" name="Slide Number Placeholder 5"/>
          <p:cNvSpPr>
            <a:spLocks noGrp="1"/>
          </p:cNvSpPr>
          <p:nvPr>
            <p:ph type="sldNum" sz="quarter" idx="12"/>
          </p:nvPr>
        </p:nvSpPr>
        <p:spPr/>
        <p:txBody>
          <a:bodyPr/>
          <a:lstStyle>
            <a:lvl1pPr>
              <a:defRPr/>
            </a:lvl1pPr>
          </a:lstStyle>
          <a:p>
            <a:fld id="{FAB05C61-A86D-44A1-8449-581067392602}" type="slidenum">
              <a:rPr lang="en-US" altLang="en-US"/>
              <a:pPr/>
              <a:t>‹#›</a:t>
            </a:fld>
            <a:endParaRPr lang="en-US" altLang="en-US" dirty="0"/>
          </a:p>
        </p:txBody>
      </p:sp>
      <p:sp>
        <p:nvSpPr>
          <p:cNvPr id="8" name="Content Placeholder 7"/>
          <p:cNvSpPr>
            <a:spLocks noGrp="1"/>
          </p:cNvSpPr>
          <p:nvPr>
            <p:ph sz="quarter" idx="13"/>
          </p:nvPr>
        </p:nvSpPr>
        <p:spPr>
          <a:xfrm>
            <a:off x="4002088" y="2212975"/>
            <a:ext cx="1920875" cy="966788"/>
          </a:xfrm>
        </p:spPr>
        <p:txBody>
          <a:bodyPr/>
          <a:lstStyle/>
          <a:p>
            <a:pPr lvl="0"/>
            <a:endParaRPr lang="en-IN" dirty="0"/>
          </a:p>
        </p:txBody>
      </p:sp>
      <p:sp>
        <p:nvSpPr>
          <p:cNvPr id="10" name="Content Placeholder 9"/>
          <p:cNvSpPr>
            <a:spLocks noGrp="1"/>
          </p:cNvSpPr>
          <p:nvPr>
            <p:ph sz="quarter" idx="14"/>
          </p:nvPr>
        </p:nvSpPr>
        <p:spPr>
          <a:xfrm>
            <a:off x="6493564" y="2014954"/>
            <a:ext cx="822325" cy="1179512"/>
          </a:xfrm>
        </p:spPr>
        <p:txBody>
          <a:bodyPr/>
          <a:lstStyle/>
          <a:p>
            <a:pPr lvl="0"/>
            <a:endParaRPr lang="en-IN" dirty="0"/>
          </a:p>
        </p:txBody>
      </p:sp>
      <p:sp>
        <p:nvSpPr>
          <p:cNvPr id="12" name="Content Placeholder 11"/>
          <p:cNvSpPr>
            <a:spLocks noGrp="1"/>
          </p:cNvSpPr>
          <p:nvPr>
            <p:ph sz="quarter" idx="15"/>
          </p:nvPr>
        </p:nvSpPr>
        <p:spPr>
          <a:xfrm>
            <a:off x="822325" y="3471863"/>
            <a:ext cx="2503488" cy="1431925"/>
          </a:xfrm>
        </p:spPr>
        <p:txBody>
          <a:bodyPr/>
          <a:lstStyle/>
          <a:p>
            <a:pPr lvl="0"/>
            <a:endParaRPr lang="en-IN" dirty="0"/>
          </a:p>
        </p:txBody>
      </p:sp>
      <p:sp>
        <p:nvSpPr>
          <p:cNvPr id="14" name="Content Placeholder 13"/>
          <p:cNvSpPr>
            <a:spLocks noGrp="1"/>
          </p:cNvSpPr>
          <p:nvPr>
            <p:ph sz="quarter" idx="16"/>
          </p:nvPr>
        </p:nvSpPr>
        <p:spPr>
          <a:xfrm>
            <a:off x="5348745" y="4025004"/>
            <a:ext cx="1017076" cy="1325562"/>
          </a:xfrm>
        </p:spPr>
        <p:txBody>
          <a:bodyPr/>
          <a:lstStyle/>
          <a:p>
            <a:pPr lvl="0"/>
            <a:endParaRPr lang="en-IN" dirty="0"/>
          </a:p>
        </p:txBody>
      </p:sp>
      <p:sp>
        <p:nvSpPr>
          <p:cNvPr id="16" name="Content Placeholder 15"/>
          <p:cNvSpPr>
            <a:spLocks noGrp="1"/>
          </p:cNvSpPr>
          <p:nvPr>
            <p:ph sz="quarter" idx="17"/>
          </p:nvPr>
        </p:nvSpPr>
        <p:spPr>
          <a:xfrm>
            <a:off x="7593013" y="2014538"/>
            <a:ext cx="1093787" cy="901700"/>
          </a:xfrm>
        </p:spPr>
        <p:txBody>
          <a:bodyPr/>
          <a:lstStyle/>
          <a:p>
            <a:pPr lvl="0"/>
            <a:endParaRPr lang="en-IN" dirty="0"/>
          </a:p>
        </p:txBody>
      </p:sp>
      <p:sp>
        <p:nvSpPr>
          <p:cNvPr id="9" name="Content Placeholder 8"/>
          <p:cNvSpPr>
            <a:spLocks noGrp="1"/>
          </p:cNvSpPr>
          <p:nvPr>
            <p:ph sz="quarter" idx="18"/>
          </p:nvPr>
        </p:nvSpPr>
        <p:spPr>
          <a:xfrm>
            <a:off x="3325813" y="2212975"/>
            <a:ext cx="1006475" cy="838200"/>
          </a:xfrm>
        </p:spPr>
        <p:txBody>
          <a:bodyPr/>
          <a:lstStyle/>
          <a:p>
            <a:pPr lvl="0"/>
            <a:endParaRPr lang="en-IN" dirty="0"/>
          </a:p>
        </p:txBody>
      </p:sp>
      <p:sp>
        <p:nvSpPr>
          <p:cNvPr id="13" name="Content Placeholder 12"/>
          <p:cNvSpPr>
            <a:spLocks noGrp="1"/>
          </p:cNvSpPr>
          <p:nvPr>
            <p:ph sz="quarter" idx="19"/>
          </p:nvPr>
        </p:nvSpPr>
        <p:spPr>
          <a:xfrm>
            <a:off x="4332288" y="3313113"/>
            <a:ext cx="1108075" cy="615950"/>
          </a:xfrm>
        </p:spPr>
        <p:txBody>
          <a:bodyPr/>
          <a:lstStyle/>
          <a:p>
            <a:pPr lvl="0"/>
            <a:endParaRPr lang="en-IN" dirty="0"/>
          </a:p>
        </p:txBody>
      </p:sp>
      <p:sp>
        <p:nvSpPr>
          <p:cNvPr id="18" name="Content Placeholder 16"/>
          <p:cNvSpPr>
            <a:spLocks noGrp="1"/>
          </p:cNvSpPr>
          <p:nvPr>
            <p:ph sz="quarter" idx="20"/>
          </p:nvPr>
        </p:nvSpPr>
        <p:spPr>
          <a:xfrm>
            <a:off x="5287217" y="3119055"/>
            <a:ext cx="769938" cy="901700"/>
          </a:xfrm>
        </p:spPr>
        <p:txBody>
          <a:bodyPr/>
          <a:lstStyle/>
          <a:p>
            <a:pPr lvl="0"/>
            <a:endParaRPr lang="en-IN" dirty="0"/>
          </a:p>
        </p:txBody>
      </p:sp>
      <p:sp>
        <p:nvSpPr>
          <p:cNvPr id="20" name="Content Placeholder 19"/>
          <p:cNvSpPr>
            <a:spLocks noGrp="1"/>
          </p:cNvSpPr>
          <p:nvPr>
            <p:ph sz="quarter" idx="21"/>
          </p:nvPr>
        </p:nvSpPr>
        <p:spPr>
          <a:xfrm>
            <a:off x="6365875" y="1417638"/>
            <a:ext cx="1095375" cy="450850"/>
          </a:xfrm>
        </p:spPr>
        <p:txBody>
          <a:bodyPr/>
          <a:lstStyle/>
          <a:p>
            <a:pPr lvl="0"/>
            <a:endParaRPr lang="en-IN" dirty="0"/>
          </a:p>
        </p:txBody>
      </p:sp>
      <p:sp>
        <p:nvSpPr>
          <p:cNvPr id="22" name="Content Placeholder 21"/>
          <p:cNvSpPr>
            <a:spLocks noGrp="1"/>
          </p:cNvSpPr>
          <p:nvPr>
            <p:ph sz="quarter" idx="22"/>
          </p:nvPr>
        </p:nvSpPr>
        <p:spPr>
          <a:xfrm>
            <a:off x="3870325" y="4148138"/>
            <a:ext cx="887413" cy="755650"/>
          </a:xfrm>
        </p:spPr>
        <p:txBody>
          <a:bodyPr/>
          <a:lstStyle/>
          <a:p>
            <a:pPr lvl="0"/>
            <a:endParaRPr lang="en-IN" dirty="0"/>
          </a:p>
        </p:txBody>
      </p:sp>
      <p:sp>
        <p:nvSpPr>
          <p:cNvPr id="24" name="Content Placeholder 23"/>
          <p:cNvSpPr>
            <a:spLocks noGrp="1"/>
          </p:cNvSpPr>
          <p:nvPr>
            <p:ph sz="quarter" idx="23"/>
          </p:nvPr>
        </p:nvSpPr>
        <p:spPr>
          <a:xfrm>
            <a:off x="7593013" y="3471863"/>
            <a:ext cx="636587" cy="552450"/>
          </a:xfrm>
        </p:spPr>
        <p:txBody>
          <a:bodyPr/>
          <a:lstStyle/>
          <a:p>
            <a:pPr lvl="0"/>
            <a:endParaRPr lang="en-IN" dirty="0"/>
          </a:p>
        </p:txBody>
      </p:sp>
      <p:sp>
        <p:nvSpPr>
          <p:cNvPr id="26" name="Content Placeholder 25"/>
          <p:cNvSpPr>
            <a:spLocks noGrp="1"/>
          </p:cNvSpPr>
          <p:nvPr>
            <p:ph sz="quarter" idx="24"/>
          </p:nvPr>
        </p:nvSpPr>
        <p:spPr>
          <a:xfrm>
            <a:off x="7553810" y="4121357"/>
            <a:ext cx="741362" cy="688975"/>
          </a:xfrm>
        </p:spPr>
        <p:txBody>
          <a:bodyPr/>
          <a:lstStyle/>
          <a:p>
            <a:pPr lvl="0"/>
            <a:endParaRPr lang="en-IN" dirty="0"/>
          </a:p>
        </p:txBody>
      </p:sp>
      <p:sp>
        <p:nvSpPr>
          <p:cNvPr id="11" name="Table Placeholder 10"/>
          <p:cNvSpPr>
            <a:spLocks noGrp="1"/>
          </p:cNvSpPr>
          <p:nvPr>
            <p:ph type="tbl" sz="quarter" idx="25"/>
          </p:nvPr>
        </p:nvSpPr>
        <p:spPr>
          <a:xfrm>
            <a:off x="1524000" y="5062538"/>
            <a:ext cx="2185988" cy="927100"/>
          </a:xfrm>
        </p:spPr>
        <p:txBody>
          <a:bodyPr/>
          <a:lstStyle/>
          <a:p>
            <a:endParaRPr lang="en-IN"/>
          </a:p>
        </p:txBody>
      </p:sp>
      <p:sp>
        <p:nvSpPr>
          <p:cNvPr id="15" name="Content Placeholder 14"/>
          <p:cNvSpPr>
            <a:spLocks noGrp="1"/>
          </p:cNvSpPr>
          <p:nvPr>
            <p:ph sz="quarter" idx="26"/>
          </p:nvPr>
        </p:nvSpPr>
        <p:spPr>
          <a:xfrm>
            <a:off x="728663" y="2212975"/>
            <a:ext cx="1047750" cy="438150"/>
          </a:xfrm>
        </p:spPr>
        <p:txBody>
          <a:bodyPr/>
          <a:lstStyle/>
          <a:p>
            <a:pPr lvl="0"/>
            <a:endParaRPr lang="en-IN" dirty="0"/>
          </a:p>
        </p:txBody>
      </p:sp>
      <p:sp>
        <p:nvSpPr>
          <p:cNvPr id="19" name="Content Placeholder 18"/>
          <p:cNvSpPr>
            <a:spLocks noGrp="1"/>
          </p:cNvSpPr>
          <p:nvPr>
            <p:ph sz="quarter" idx="27"/>
          </p:nvPr>
        </p:nvSpPr>
        <p:spPr>
          <a:xfrm>
            <a:off x="1404938" y="1060450"/>
            <a:ext cx="1020762" cy="539750"/>
          </a:xfrm>
        </p:spPr>
        <p:txBody>
          <a:bodyPr/>
          <a:lstStyle/>
          <a:p>
            <a:pPr lvl="0"/>
            <a:endParaRPr lang="en-IN" dirty="0"/>
          </a:p>
        </p:txBody>
      </p:sp>
      <p:sp>
        <p:nvSpPr>
          <p:cNvPr id="23" name="Content Placeholder 22"/>
          <p:cNvSpPr>
            <a:spLocks noGrp="1"/>
          </p:cNvSpPr>
          <p:nvPr>
            <p:ph sz="quarter" idx="28"/>
          </p:nvPr>
        </p:nvSpPr>
        <p:spPr>
          <a:xfrm>
            <a:off x="728663" y="2916238"/>
            <a:ext cx="676275" cy="203200"/>
          </a:xfrm>
        </p:spPr>
        <p:txBody>
          <a:bodyPr/>
          <a:lstStyle/>
          <a:p>
            <a:pPr lvl="0"/>
            <a:endParaRPr lang="en-IN" dirty="0"/>
          </a:p>
        </p:txBody>
      </p:sp>
      <p:sp>
        <p:nvSpPr>
          <p:cNvPr id="27" name="Content Placeholder 26"/>
          <p:cNvSpPr>
            <a:spLocks noGrp="1"/>
          </p:cNvSpPr>
          <p:nvPr>
            <p:ph sz="quarter" idx="29"/>
          </p:nvPr>
        </p:nvSpPr>
        <p:spPr>
          <a:xfrm>
            <a:off x="2770188" y="1060450"/>
            <a:ext cx="820737" cy="357188"/>
          </a:xfrm>
        </p:spPr>
        <p:txBody>
          <a:bodyPr/>
          <a:lstStyle/>
          <a:p>
            <a:pPr lvl="0"/>
            <a:endParaRPr lang="en-IN" dirty="0"/>
          </a:p>
        </p:txBody>
      </p:sp>
      <p:sp>
        <p:nvSpPr>
          <p:cNvPr id="29" name="Content Placeholder 28"/>
          <p:cNvSpPr>
            <a:spLocks noGrp="1"/>
          </p:cNvSpPr>
          <p:nvPr>
            <p:ph sz="quarter" idx="30"/>
          </p:nvPr>
        </p:nvSpPr>
        <p:spPr>
          <a:xfrm>
            <a:off x="4148138" y="1060450"/>
            <a:ext cx="887412" cy="357188"/>
          </a:xfrm>
        </p:spPr>
        <p:txBody>
          <a:bodyPr/>
          <a:lstStyle/>
          <a:p>
            <a:pPr lvl="0"/>
            <a:endParaRPr lang="en-IN" dirty="0"/>
          </a:p>
        </p:txBody>
      </p:sp>
      <p:sp>
        <p:nvSpPr>
          <p:cNvPr id="31" name="Content Placeholder 30"/>
          <p:cNvSpPr>
            <a:spLocks noGrp="1"/>
          </p:cNvSpPr>
          <p:nvPr>
            <p:ph sz="quarter" idx="31"/>
          </p:nvPr>
        </p:nvSpPr>
        <p:spPr>
          <a:xfrm>
            <a:off x="822325" y="274638"/>
            <a:ext cx="701675" cy="361950"/>
          </a:xfrm>
        </p:spPr>
        <p:txBody>
          <a:bodyPr/>
          <a:lstStyle/>
          <a:p>
            <a:pPr lvl="0"/>
            <a:endParaRPr lang="en-IN" dirty="0"/>
          </a:p>
        </p:txBody>
      </p:sp>
      <p:sp>
        <p:nvSpPr>
          <p:cNvPr id="7" name="Content Placeholder 6"/>
          <p:cNvSpPr>
            <a:spLocks noGrp="1"/>
          </p:cNvSpPr>
          <p:nvPr>
            <p:ph sz="quarter" idx="32"/>
          </p:nvPr>
        </p:nvSpPr>
        <p:spPr>
          <a:xfrm>
            <a:off x="2425700" y="274638"/>
            <a:ext cx="1000125" cy="361950"/>
          </a:xfrm>
        </p:spPr>
        <p:txBody>
          <a:bodyPr/>
          <a:lstStyle/>
          <a:p>
            <a:pPr lvl="0"/>
            <a:endParaRPr lang="en-IN" dirty="0"/>
          </a:p>
        </p:txBody>
      </p:sp>
    </p:spTree>
    <p:extLst>
      <p:ext uri="{BB962C8B-B14F-4D97-AF65-F5344CB8AC3E}">
        <p14:creationId xmlns:p14="http://schemas.microsoft.com/office/powerpoint/2010/main" val="158358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F3D1B0-A6B5-49A9-BE2F-B25FEA26A297}"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FB9396EC-1183-4711-BF78-FE30D8F9ADF1}" type="slidenum">
              <a:rPr lang="en-US" altLang="en-US"/>
              <a:pPr/>
              <a:t>‹#›</a:t>
            </a:fld>
            <a:endParaRPr lang="en-US" altLang="en-US" dirty="0"/>
          </a:p>
        </p:txBody>
      </p:sp>
    </p:spTree>
    <p:extLst>
      <p:ext uri="{BB962C8B-B14F-4D97-AF65-F5344CB8AC3E}">
        <p14:creationId xmlns:p14="http://schemas.microsoft.com/office/powerpoint/2010/main" val="2085470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3FA1B25-2DB5-484C-8630-A928B0930BBC}" type="datetime1">
              <a:rPr lang="en-US"/>
              <a:pPr>
                <a:defRPr/>
              </a:pPr>
              <a:t>4/5/20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fld id="{E7110EAB-671B-45A1-A88A-29FD1088301B}" type="slidenum">
              <a:rPr lang="en-US" altLang="en-US"/>
              <a:pPr/>
              <a:t>‹#›</a:t>
            </a:fld>
            <a:endParaRPr lang="en-US" altLang="en-US" dirty="0"/>
          </a:p>
        </p:txBody>
      </p:sp>
    </p:spTree>
    <p:extLst>
      <p:ext uri="{BB962C8B-B14F-4D97-AF65-F5344CB8AC3E}">
        <p14:creationId xmlns:p14="http://schemas.microsoft.com/office/powerpoint/2010/main" val="122656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B53DAAC-F54F-483B-848B-61D5E004FF8E}" type="datetime1">
              <a:rPr lang="en-US"/>
              <a:pPr>
                <a:defRPr/>
              </a:pPr>
              <a:t>4/5/20</a:t>
            </a:fld>
            <a:endParaRPr lang="en-US" dirty="0"/>
          </a:p>
        </p:txBody>
      </p:sp>
      <p:sp>
        <p:nvSpPr>
          <p:cNvPr id="8"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9" name="Slide Number Placeholder 5"/>
          <p:cNvSpPr>
            <a:spLocks noGrp="1"/>
          </p:cNvSpPr>
          <p:nvPr>
            <p:ph type="sldNum" sz="quarter" idx="12"/>
          </p:nvPr>
        </p:nvSpPr>
        <p:spPr/>
        <p:txBody>
          <a:bodyPr/>
          <a:lstStyle>
            <a:lvl1pPr>
              <a:defRPr/>
            </a:lvl1pPr>
          </a:lstStyle>
          <a:p>
            <a:fld id="{F35AFD74-1FB2-4F00-AAC1-8FBE5FE58D17}" type="slidenum">
              <a:rPr lang="en-US" altLang="en-US"/>
              <a:pPr/>
              <a:t>‹#›</a:t>
            </a:fld>
            <a:endParaRPr lang="en-US" altLang="en-US" dirty="0"/>
          </a:p>
        </p:txBody>
      </p:sp>
    </p:spTree>
    <p:extLst>
      <p:ext uri="{BB962C8B-B14F-4D97-AF65-F5344CB8AC3E}">
        <p14:creationId xmlns:p14="http://schemas.microsoft.com/office/powerpoint/2010/main" val="3148907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4B3DA3-F363-418E-957C-F303765EE673}" type="datetime1">
              <a:rPr lang="en-US"/>
              <a:pPr>
                <a:defRPr/>
              </a:pPr>
              <a:t>4/5/20</a:t>
            </a:fld>
            <a:endParaRPr lang="en-US" dirty="0"/>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5" name="Slide Number Placeholder 5"/>
          <p:cNvSpPr>
            <a:spLocks noGrp="1"/>
          </p:cNvSpPr>
          <p:nvPr>
            <p:ph type="sldNum" sz="quarter" idx="12"/>
          </p:nvPr>
        </p:nvSpPr>
        <p:spPr/>
        <p:txBody>
          <a:bodyPr/>
          <a:lstStyle>
            <a:lvl1pPr>
              <a:defRPr/>
            </a:lvl1pPr>
          </a:lstStyle>
          <a:p>
            <a:fld id="{5BB05A1D-8171-499D-AAB4-3692B3D55102}" type="slidenum">
              <a:rPr lang="en-US" altLang="en-US"/>
              <a:pPr/>
              <a:t>‹#›</a:t>
            </a:fld>
            <a:endParaRPr lang="en-US" altLang="en-US" dirty="0"/>
          </a:p>
        </p:txBody>
      </p:sp>
    </p:spTree>
    <p:extLst>
      <p:ext uri="{BB962C8B-B14F-4D97-AF65-F5344CB8AC3E}">
        <p14:creationId xmlns:p14="http://schemas.microsoft.com/office/powerpoint/2010/main" val="188203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E27154-AF5B-4097-8819-75F35B950D0A}"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FAB05C61-A86D-44A1-8449-581067392602}" type="slidenum">
              <a:rPr lang="en-US" altLang="en-US"/>
              <a:pPr/>
              <a:t>‹#›</a:t>
            </a:fld>
            <a:endParaRPr lang="en-US" altLang="en-US" dirty="0"/>
          </a:p>
        </p:txBody>
      </p:sp>
      <p:sp>
        <p:nvSpPr>
          <p:cNvPr id="8" name="Table Placeholder 7"/>
          <p:cNvSpPr>
            <a:spLocks noGrp="1"/>
          </p:cNvSpPr>
          <p:nvPr>
            <p:ph type="tbl" sz="quarter" idx="13"/>
          </p:nvPr>
        </p:nvSpPr>
        <p:spPr>
          <a:xfrm>
            <a:off x="3684588" y="2292350"/>
            <a:ext cx="1735137" cy="941388"/>
          </a:xfrm>
        </p:spPr>
        <p:txBody>
          <a:bodyPr/>
          <a:lstStyle/>
          <a:p>
            <a:endParaRPr lang="en-IN" dirty="0"/>
          </a:p>
        </p:txBody>
      </p:sp>
      <p:sp>
        <p:nvSpPr>
          <p:cNvPr id="10" name="Table Placeholder 9"/>
          <p:cNvSpPr>
            <a:spLocks noGrp="1"/>
          </p:cNvSpPr>
          <p:nvPr>
            <p:ph type="tbl" sz="quarter" idx="14"/>
          </p:nvPr>
        </p:nvSpPr>
        <p:spPr>
          <a:xfrm>
            <a:off x="6122988" y="2160588"/>
            <a:ext cx="1709737" cy="966787"/>
          </a:xfrm>
        </p:spPr>
        <p:txBody>
          <a:bodyPr/>
          <a:lstStyle/>
          <a:p>
            <a:endParaRPr lang="en-IN"/>
          </a:p>
        </p:txBody>
      </p:sp>
    </p:spTree>
    <p:extLst>
      <p:ext uri="{BB962C8B-B14F-4D97-AF65-F5344CB8AC3E}">
        <p14:creationId xmlns:p14="http://schemas.microsoft.com/office/powerpoint/2010/main" val="2959200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EB66EB-29C4-4B93-BFFF-265AAB745F64}" type="datetime1">
              <a:rPr lang="en-US"/>
              <a:pPr>
                <a:defRPr/>
              </a:pPr>
              <a:t>4/5/20</a:t>
            </a:fld>
            <a:endParaRPr lang="en-US" dirty="0"/>
          </a:p>
        </p:txBody>
      </p:sp>
      <p:sp>
        <p:nvSpPr>
          <p:cNvPr id="3"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4" name="Slide Number Placeholder 5"/>
          <p:cNvSpPr>
            <a:spLocks noGrp="1"/>
          </p:cNvSpPr>
          <p:nvPr>
            <p:ph type="sldNum" sz="quarter" idx="12"/>
          </p:nvPr>
        </p:nvSpPr>
        <p:spPr/>
        <p:txBody>
          <a:bodyPr/>
          <a:lstStyle>
            <a:lvl1pPr>
              <a:defRPr/>
            </a:lvl1pPr>
          </a:lstStyle>
          <a:p>
            <a:fld id="{C29AB2EE-DF49-490F-8257-59FBD0AE27B6}" type="slidenum">
              <a:rPr lang="en-US" altLang="en-US"/>
              <a:pPr/>
              <a:t>‹#›</a:t>
            </a:fld>
            <a:endParaRPr lang="en-US" altLang="en-US" dirty="0"/>
          </a:p>
        </p:txBody>
      </p:sp>
    </p:spTree>
    <p:extLst>
      <p:ext uri="{BB962C8B-B14F-4D97-AF65-F5344CB8AC3E}">
        <p14:creationId xmlns:p14="http://schemas.microsoft.com/office/powerpoint/2010/main" val="1194111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46B767-25E1-4965-9650-975FE2025D4B}" type="datetime1">
              <a:rPr lang="en-US"/>
              <a:pPr>
                <a:defRPr/>
              </a:pPr>
              <a:t>4/5/20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fld id="{6732C56F-C4FB-467E-83FE-48E0AE759B4B}" type="slidenum">
              <a:rPr lang="en-US" altLang="en-US"/>
              <a:pPr/>
              <a:t>‹#›</a:t>
            </a:fld>
            <a:endParaRPr lang="en-US" altLang="en-US" dirty="0"/>
          </a:p>
        </p:txBody>
      </p:sp>
    </p:spTree>
    <p:extLst>
      <p:ext uri="{BB962C8B-B14F-4D97-AF65-F5344CB8AC3E}">
        <p14:creationId xmlns:p14="http://schemas.microsoft.com/office/powerpoint/2010/main" val="2364111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C0A1E3-B5EB-4FB8-A230-3E718DE077C9}" type="datetime1">
              <a:rPr lang="en-US"/>
              <a:pPr>
                <a:defRPr/>
              </a:pPr>
              <a:t>4/5/20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fld id="{A19BD0D3-7DB0-4C49-BD34-203DEA3DCAD2}" type="slidenum">
              <a:rPr lang="en-US" altLang="en-US"/>
              <a:pPr/>
              <a:t>‹#›</a:t>
            </a:fld>
            <a:endParaRPr lang="en-US" altLang="en-US" dirty="0"/>
          </a:p>
        </p:txBody>
      </p:sp>
    </p:spTree>
    <p:extLst>
      <p:ext uri="{BB962C8B-B14F-4D97-AF65-F5344CB8AC3E}">
        <p14:creationId xmlns:p14="http://schemas.microsoft.com/office/powerpoint/2010/main" val="3752359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D694F49-D0A8-49A5-A67B-90F7A28CACC2}"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B23C4EED-0AFB-4177-B7F9-5F1EB09AA7BE}" type="slidenum">
              <a:rPr lang="en-US" altLang="en-US"/>
              <a:pPr/>
              <a:t>‹#›</a:t>
            </a:fld>
            <a:endParaRPr lang="en-US" altLang="en-US" dirty="0"/>
          </a:p>
        </p:txBody>
      </p:sp>
    </p:spTree>
    <p:extLst>
      <p:ext uri="{BB962C8B-B14F-4D97-AF65-F5344CB8AC3E}">
        <p14:creationId xmlns:p14="http://schemas.microsoft.com/office/powerpoint/2010/main" val="551276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5C3583-A508-4E36-8E37-8591DB9C98E2}"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28E10F8B-CF08-4B44-A107-172D5B88AF83}" type="slidenum">
              <a:rPr lang="en-US" altLang="en-US"/>
              <a:pPr/>
              <a:t>‹#›</a:t>
            </a:fld>
            <a:endParaRPr lang="en-US" altLang="en-US" dirty="0"/>
          </a:p>
        </p:txBody>
      </p:sp>
    </p:spTree>
    <p:extLst>
      <p:ext uri="{BB962C8B-B14F-4D97-AF65-F5344CB8AC3E}">
        <p14:creationId xmlns:p14="http://schemas.microsoft.com/office/powerpoint/2010/main" val="97214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1E27154-AF5B-4097-8819-75F35B950D0A}" type="datetime1">
              <a:rPr lang="en-US"/>
              <a:pPr>
                <a:defRPr/>
              </a:pPr>
              <a:t>4/5/20</a:t>
            </a:fld>
            <a:endParaRPr lang="en-US" dirty="0"/>
          </a:p>
        </p:txBody>
      </p:sp>
      <p:sp>
        <p:nvSpPr>
          <p:cNvPr id="6" name="Slide Number Placeholder 5"/>
          <p:cNvSpPr>
            <a:spLocks noGrp="1"/>
          </p:cNvSpPr>
          <p:nvPr>
            <p:ph type="sldNum" sz="quarter" idx="12"/>
          </p:nvPr>
        </p:nvSpPr>
        <p:spPr/>
        <p:txBody>
          <a:bodyPr/>
          <a:lstStyle>
            <a:lvl1pPr>
              <a:defRPr/>
            </a:lvl1pPr>
          </a:lstStyle>
          <a:p>
            <a:fld id="{FAB05C61-A86D-44A1-8449-581067392602}" type="slidenum">
              <a:rPr lang="en-US" altLang="en-US"/>
              <a:pPr/>
              <a:t>‹#›</a:t>
            </a:fld>
            <a:endParaRPr lang="en-US" altLang="en-US" dirty="0"/>
          </a:p>
        </p:txBody>
      </p:sp>
      <p:sp>
        <p:nvSpPr>
          <p:cNvPr id="8" name="Content Placeholder 7"/>
          <p:cNvSpPr>
            <a:spLocks noGrp="1"/>
          </p:cNvSpPr>
          <p:nvPr>
            <p:ph sz="quarter" idx="13"/>
          </p:nvPr>
        </p:nvSpPr>
        <p:spPr>
          <a:xfrm>
            <a:off x="4002088" y="2212975"/>
            <a:ext cx="1920875" cy="966788"/>
          </a:xfrm>
        </p:spPr>
        <p:txBody>
          <a:bodyPr/>
          <a:lstStyle/>
          <a:p>
            <a:pPr lvl="0"/>
            <a:endParaRPr lang="en-IN" dirty="0"/>
          </a:p>
        </p:txBody>
      </p:sp>
      <p:sp>
        <p:nvSpPr>
          <p:cNvPr id="10" name="Content Placeholder 9"/>
          <p:cNvSpPr>
            <a:spLocks noGrp="1"/>
          </p:cNvSpPr>
          <p:nvPr>
            <p:ph sz="quarter" idx="14"/>
          </p:nvPr>
        </p:nvSpPr>
        <p:spPr>
          <a:xfrm>
            <a:off x="6493564" y="2014954"/>
            <a:ext cx="822325" cy="1179512"/>
          </a:xfrm>
        </p:spPr>
        <p:txBody>
          <a:bodyPr/>
          <a:lstStyle/>
          <a:p>
            <a:pPr lvl="0"/>
            <a:endParaRPr lang="en-IN" dirty="0"/>
          </a:p>
        </p:txBody>
      </p:sp>
      <p:sp>
        <p:nvSpPr>
          <p:cNvPr id="12" name="Content Placeholder 11"/>
          <p:cNvSpPr>
            <a:spLocks noGrp="1"/>
          </p:cNvSpPr>
          <p:nvPr>
            <p:ph sz="quarter" idx="15"/>
          </p:nvPr>
        </p:nvSpPr>
        <p:spPr>
          <a:xfrm>
            <a:off x="822325" y="3471863"/>
            <a:ext cx="2503488" cy="1431925"/>
          </a:xfrm>
        </p:spPr>
        <p:txBody>
          <a:bodyPr/>
          <a:lstStyle/>
          <a:p>
            <a:pPr lvl="0"/>
            <a:endParaRPr lang="en-IN" dirty="0"/>
          </a:p>
        </p:txBody>
      </p:sp>
      <p:sp>
        <p:nvSpPr>
          <p:cNvPr id="14" name="Content Placeholder 13"/>
          <p:cNvSpPr>
            <a:spLocks noGrp="1"/>
          </p:cNvSpPr>
          <p:nvPr>
            <p:ph sz="quarter" idx="16"/>
          </p:nvPr>
        </p:nvSpPr>
        <p:spPr>
          <a:xfrm>
            <a:off x="5348745" y="4025004"/>
            <a:ext cx="1017076" cy="1325562"/>
          </a:xfrm>
        </p:spPr>
        <p:txBody>
          <a:bodyPr/>
          <a:lstStyle/>
          <a:p>
            <a:pPr lvl="0"/>
            <a:endParaRPr lang="en-IN" dirty="0"/>
          </a:p>
        </p:txBody>
      </p:sp>
      <p:sp>
        <p:nvSpPr>
          <p:cNvPr id="16" name="Content Placeholder 15"/>
          <p:cNvSpPr>
            <a:spLocks noGrp="1"/>
          </p:cNvSpPr>
          <p:nvPr>
            <p:ph sz="quarter" idx="17"/>
          </p:nvPr>
        </p:nvSpPr>
        <p:spPr>
          <a:xfrm>
            <a:off x="7593013" y="2014538"/>
            <a:ext cx="1093787" cy="901700"/>
          </a:xfrm>
        </p:spPr>
        <p:txBody>
          <a:bodyPr/>
          <a:lstStyle/>
          <a:p>
            <a:pPr lvl="0"/>
            <a:endParaRPr lang="en-IN" dirty="0"/>
          </a:p>
        </p:txBody>
      </p:sp>
      <p:sp>
        <p:nvSpPr>
          <p:cNvPr id="9" name="Content Placeholder 8"/>
          <p:cNvSpPr>
            <a:spLocks noGrp="1"/>
          </p:cNvSpPr>
          <p:nvPr>
            <p:ph sz="quarter" idx="18"/>
          </p:nvPr>
        </p:nvSpPr>
        <p:spPr>
          <a:xfrm>
            <a:off x="3325813" y="2212975"/>
            <a:ext cx="1006475" cy="838200"/>
          </a:xfrm>
        </p:spPr>
        <p:txBody>
          <a:bodyPr/>
          <a:lstStyle/>
          <a:p>
            <a:pPr lvl="0"/>
            <a:endParaRPr lang="en-IN" dirty="0"/>
          </a:p>
        </p:txBody>
      </p:sp>
      <p:sp>
        <p:nvSpPr>
          <p:cNvPr id="13" name="Content Placeholder 12"/>
          <p:cNvSpPr>
            <a:spLocks noGrp="1"/>
          </p:cNvSpPr>
          <p:nvPr>
            <p:ph sz="quarter" idx="19"/>
          </p:nvPr>
        </p:nvSpPr>
        <p:spPr>
          <a:xfrm>
            <a:off x="4332288" y="3313113"/>
            <a:ext cx="1108075" cy="615950"/>
          </a:xfrm>
        </p:spPr>
        <p:txBody>
          <a:bodyPr/>
          <a:lstStyle/>
          <a:p>
            <a:pPr lvl="0"/>
            <a:endParaRPr lang="en-IN" dirty="0"/>
          </a:p>
        </p:txBody>
      </p:sp>
      <p:sp>
        <p:nvSpPr>
          <p:cNvPr id="18" name="Content Placeholder 16"/>
          <p:cNvSpPr>
            <a:spLocks noGrp="1"/>
          </p:cNvSpPr>
          <p:nvPr>
            <p:ph sz="quarter" idx="20"/>
          </p:nvPr>
        </p:nvSpPr>
        <p:spPr>
          <a:xfrm>
            <a:off x="5287217" y="3119055"/>
            <a:ext cx="769938" cy="901700"/>
          </a:xfrm>
        </p:spPr>
        <p:txBody>
          <a:bodyPr/>
          <a:lstStyle/>
          <a:p>
            <a:pPr lvl="0"/>
            <a:endParaRPr lang="en-IN" dirty="0"/>
          </a:p>
        </p:txBody>
      </p:sp>
      <p:sp>
        <p:nvSpPr>
          <p:cNvPr id="20" name="Content Placeholder 19"/>
          <p:cNvSpPr>
            <a:spLocks noGrp="1"/>
          </p:cNvSpPr>
          <p:nvPr>
            <p:ph sz="quarter" idx="21"/>
          </p:nvPr>
        </p:nvSpPr>
        <p:spPr>
          <a:xfrm>
            <a:off x="6365875" y="1417638"/>
            <a:ext cx="1095375" cy="450850"/>
          </a:xfrm>
        </p:spPr>
        <p:txBody>
          <a:bodyPr/>
          <a:lstStyle/>
          <a:p>
            <a:pPr lvl="0"/>
            <a:endParaRPr lang="en-IN" dirty="0"/>
          </a:p>
        </p:txBody>
      </p:sp>
      <p:sp>
        <p:nvSpPr>
          <p:cNvPr id="22" name="Content Placeholder 21"/>
          <p:cNvSpPr>
            <a:spLocks noGrp="1"/>
          </p:cNvSpPr>
          <p:nvPr>
            <p:ph sz="quarter" idx="22"/>
          </p:nvPr>
        </p:nvSpPr>
        <p:spPr>
          <a:xfrm>
            <a:off x="3870325" y="4148138"/>
            <a:ext cx="887413" cy="755650"/>
          </a:xfrm>
        </p:spPr>
        <p:txBody>
          <a:bodyPr/>
          <a:lstStyle/>
          <a:p>
            <a:pPr lvl="0"/>
            <a:endParaRPr lang="en-IN" dirty="0"/>
          </a:p>
        </p:txBody>
      </p:sp>
      <p:sp>
        <p:nvSpPr>
          <p:cNvPr id="24" name="Content Placeholder 23"/>
          <p:cNvSpPr>
            <a:spLocks noGrp="1"/>
          </p:cNvSpPr>
          <p:nvPr>
            <p:ph sz="quarter" idx="23"/>
          </p:nvPr>
        </p:nvSpPr>
        <p:spPr>
          <a:xfrm>
            <a:off x="7593013" y="3471863"/>
            <a:ext cx="636587" cy="552450"/>
          </a:xfrm>
        </p:spPr>
        <p:txBody>
          <a:bodyPr/>
          <a:lstStyle/>
          <a:p>
            <a:pPr lvl="0"/>
            <a:endParaRPr lang="en-IN" dirty="0"/>
          </a:p>
        </p:txBody>
      </p:sp>
      <p:sp>
        <p:nvSpPr>
          <p:cNvPr id="26" name="Content Placeholder 25"/>
          <p:cNvSpPr>
            <a:spLocks noGrp="1"/>
          </p:cNvSpPr>
          <p:nvPr>
            <p:ph sz="quarter" idx="24"/>
          </p:nvPr>
        </p:nvSpPr>
        <p:spPr>
          <a:xfrm>
            <a:off x="7553810" y="4121357"/>
            <a:ext cx="741362" cy="688975"/>
          </a:xfrm>
        </p:spPr>
        <p:txBody>
          <a:bodyPr/>
          <a:lstStyle/>
          <a:p>
            <a:pPr lvl="0"/>
            <a:endParaRPr lang="en-IN" dirty="0"/>
          </a:p>
        </p:txBody>
      </p:sp>
      <p:sp>
        <p:nvSpPr>
          <p:cNvPr id="11" name="Table Placeholder 10"/>
          <p:cNvSpPr>
            <a:spLocks noGrp="1"/>
          </p:cNvSpPr>
          <p:nvPr>
            <p:ph type="tbl" sz="quarter" idx="25"/>
          </p:nvPr>
        </p:nvSpPr>
        <p:spPr>
          <a:xfrm>
            <a:off x="1524000" y="5062538"/>
            <a:ext cx="2185988" cy="927100"/>
          </a:xfrm>
        </p:spPr>
        <p:txBody>
          <a:bodyPr/>
          <a:lstStyle/>
          <a:p>
            <a:endParaRPr lang="en-IN"/>
          </a:p>
        </p:txBody>
      </p:sp>
      <p:sp>
        <p:nvSpPr>
          <p:cNvPr id="15" name="Content Placeholder 14"/>
          <p:cNvSpPr>
            <a:spLocks noGrp="1"/>
          </p:cNvSpPr>
          <p:nvPr>
            <p:ph sz="quarter" idx="26"/>
          </p:nvPr>
        </p:nvSpPr>
        <p:spPr>
          <a:xfrm>
            <a:off x="728663" y="2212975"/>
            <a:ext cx="1047750" cy="438150"/>
          </a:xfrm>
        </p:spPr>
        <p:txBody>
          <a:bodyPr/>
          <a:lstStyle/>
          <a:p>
            <a:pPr lvl="0"/>
            <a:endParaRPr lang="en-IN" dirty="0"/>
          </a:p>
        </p:txBody>
      </p:sp>
      <p:sp>
        <p:nvSpPr>
          <p:cNvPr id="19" name="Content Placeholder 18"/>
          <p:cNvSpPr>
            <a:spLocks noGrp="1"/>
          </p:cNvSpPr>
          <p:nvPr>
            <p:ph sz="quarter" idx="27"/>
          </p:nvPr>
        </p:nvSpPr>
        <p:spPr>
          <a:xfrm>
            <a:off x="1404938" y="1060450"/>
            <a:ext cx="1020762" cy="539750"/>
          </a:xfrm>
        </p:spPr>
        <p:txBody>
          <a:bodyPr/>
          <a:lstStyle/>
          <a:p>
            <a:pPr lvl="0"/>
            <a:endParaRPr lang="en-IN" dirty="0"/>
          </a:p>
        </p:txBody>
      </p:sp>
      <p:sp>
        <p:nvSpPr>
          <p:cNvPr id="23" name="Content Placeholder 22"/>
          <p:cNvSpPr>
            <a:spLocks noGrp="1"/>
          </p:cNvSpPr>
          <p:nvPr>
            <p:ph sz="quarter" idx="28"/>
          </p:nvPr>
        </p:nvSpPr>
        <p:spPr>
          <a:xfrm>
            <a:off x="728663" y="2916238"/>
            <a:ext cx="676275" cy="203200"/>
          </a:xfrm>
        </p:spPr>
        <p:txBody>
          <a:bodyPr/>
          <a:lstStyle/>
          <a:p>
            <a:pPr lvl="0"/>
            <a:endParaRPr lang="en-IN" dirty="0"/>
          </a:p>
        </p:txBody>
      </p:sp>
      <p:sp>
        <p:nvSpPr>
          <p:cNvPr id="27" name="Content Placeholder 26"/>
          <p:cNvSpPr>
            <a:spLocks noGrp="1"/>
          </p:cNvSpPr>
          <p:nvPr>
            <p:ph sz="quarter" idx="29"/>
          </p:nvPr>
        </p:nvSpPr>
        <p:spPr>
          <a:xfrm>
            <a:off x="2770188" y="1060450"/>
            <a:ext cx="820737" cy="357188"/>
          </a:xfrm>
        </p:spPr>
        <p:txBody>
          <a:bodyPr/>
          <a:lstStyle/>
          <a:p>
            <a:pPr lvl="0"/>
            <a:endParaRPr lang="en-IN" dirty="0"/>
          </a:p>
        </p:txBody>
      </p:sp>
      <p:sp>
        <p:nvSpPr>
          <p:cNvPr id="29" name="Content Placeholder 28"/>
          <p:cNvSpPr>
            <a:spLocks noGrp="1"/>
          </p:cNvSpPr>
          <p:nvPr>
            <p:ph sz="quarter" idx="30"/>
          </p:nvPr>
        </p:nvSpPr>
        <p:spPr>
          <a:xfrm>
            <a:off x="4148138" y="1060450"/>
            <a:ext cx="887412" cy="357188"/>
          </a:xfrm>
        </p:spPr>
        <p:txBody>
          <a:bodyPr/>
          <a:lstStyle/>
          <a:p>
            <a:pPr lvl="0"/>
            <a:endParaRPr lang="en-IN" dirty="0"/>
          </a:p>
        </p:txBody>
      </p:sp>
      <p:sp>
        <p:nvSpPr>
          <p:cNvPr id="31" name="Content Placeholder 30"/>
          <p:cNvSpPr>
            <a:spLocks noGrp="1"/>
          </p:cNvSpPr>
          <p:nvPr>
            <p:ph sz="quarter" idx="31"/>
          </p:nvPr>
        </p:nvSpPr>
        <p:spPr>
          <a:xfrm>
            <a:off x="822325" y="274638"/>
            <a:ext cx="701675" cy="361950"/>
          </a:xfrm>
        </p:spPr>
        <p:txBody>
          <a:bodyPr/>
          <a:lstStyle/>
          <a:p>
            <a:pPr lvl="0"/>
            <a:endParaRPr lang="en-IN" dirty="0"/>
          </a:p>
        </p:txBody>
      </p:sp>
      <p:sp>
        <p:nvSpPr>
          <p:cNvPr id="7" name="Content Placeholder 6"/>
          <p:cNvSpPr>
            <a:spLocks noGrp="1"/>
          </p:cNvSpPr>
          <p:nvPr>
            <p:ph sz="quarter" idx="32"/>
          </p:nvPr>
        </p:nvSpPr>
        <p:spPr>
          <a:xfrm>
            <a:off x="2425700" y="274638"/>
            <a:ext cx="1000125" cy="361950"/>
          </a:xfrm>
        </p:spPr>
        <p:txBody>
          <a:bodyPr/>
          <a:lstStyle/>
          <a:p>
            <a:pPr lvl="0"/>
            <a:endParaRPr lang="en-IN" dirty="0"/>
          </a:p>
        </p:txBody>
      </p:sp>
      <p:sp>
        <p:nvSpPr>
          <p:cNvPr id="17" name="Table Placeholder 16">
            <a:extLst>
              <a:ext uri="{FF2B5EF4-FFF2-40B4-BE49-F238E27FC236}">
                <a16:creationId xmlns:a16="http://schemas.microsoft.com/office/drawing/2014/main" id="{C04B3057-743E-4BA4-AEAB-5D95F340D932}"/>
              </a:ext>
            </a:extLst>
          </p:cNvPr>
          <p:cNvSpPr>
            <a:spLocks noGrp="1"/>
          </p:cNvSpPr>
          <p:nvPr>
            <p:ph type="tbl" sz="quarter" idx="33"/>
          </p:nvPr>
        </p:nvSpPr>
        <p:spPr>
          <a:xfrm>
            <a:off x="6553200" y="5349875"/>
            <a:ext cx="762000" cy="469900"/>
          </a:xfrm>
        </p:spPr>
        <p:txBody>
          <a:bodyPr/>
          <a:lstStyle/>
          <a:p>
            <a:endParaRPr lang="en-US" dirty="0"/>
          </a:p>
        </p:txBody>
      </p:sp>
    </p:spTree>
    <p:extLst>
      <p:ext uri="{BB962C8B-B14F-4D97-AF65-F5344CB8AC3E}">
        <p14:creationId xmlns:p14="http://schemas.microsoft.com/office/powerpoint/2010/main" val="359967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BF3D1B0-A6B5-49A9-BE2F-B25FEA26A297}" type="datetime1">
              <a:rPr lang="en-US"/>
              <a:pPr>
                <a:defRPr/>
              </a:pPr>
              <a:t>4/5/20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fld id="{FB9396EC-1183-4711-BF78-FE30D8F9ADF1}" type="slidenum">
              <a:rPr lang="en-US" altLang="en-US"/>
              <a:pPr/>
              <a:t>‹#›</a:t>
            </a:fld>
            <a:endParaRPr lang="en-US" altLang="en-US" dirty="0"/>
          </a:p>
        </p:txBody>
      </p:sp>
    </p:spTree>
    <p:extLst>
      <p:ext uri="{BB962C8B-B14F-4D97-AF65-F5344CB8AC3E}">
        <p14:creationId xmlns:p14="http://schemas.microsoft.com/office/powerpoint/2010/main" val="97249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3FA1B25-2DB5-484C-8630-A928B0930BBC}" type="datetime1">
              <a:rPr lang="en-US"/>
              <a:pPr>
                <a:defRPr/>
              </a:pPr>
              <a:t>4/5/20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fld id="{E7110EAB-671B-45A1-A88A-29FD1088301B}" type="slidenum">
              <a:rPr lang="en-US" altLang="en-US"/>
              <a:pPr/>
              <a:t>‹#›</a:t>
            </a:fld>
            <a:endParaRPr lang="en-US" altLang="en-US" dirty="0"/>
          </a:p>
        </p:txBody>
      </p:sp>
    </p:spTree>
    <p:extLst>
      <p:ext uri="{BB962C8B-B14F-4D97-AF65-F5344CB8AC3E}">
        <p14:creationId xmlns:p14="http://schemas.microsoft.com/office/powerpoint/2010/main" val="163315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B53DAAC-F54F-483B-848B-61D5E004FF8E}" type="datetime1">
              <a:rPr lang="en-US"/>
              <a:pPr>
                <a:defRPr/>
              </a:pPr>
              <a:t>4/5/20</a:t>
            </a:fld>
            <a:endParaRPr lang="en-US" dirty="0"/>
          </a:p>
        </p:txBody>
      </p:sp>
      <p:sp>
        <p:nvSpPr>
          <p:cNvPr id="8"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9" name="Slide Number Placeholder 5"/>
          <p:cNvSpPr>
            <a:spLocks noGrp="1"/>
          </p:cNvSpPr>
          <p:nvPr>
            <p:ph type="sldNum" sz="quarter" idx="12"/>
          </p:nvPr>
        </p:nvSpPr>
        <p:spPr/>
        <p:txBody>
          <a:bodyPr/>
          <a:lstStyle>
            <a:lvl1pPr>
              <a:defRPr/>
            </a:lvl1pPr>
          </a:lstStyle>
          <a:p>
            <a:fld id="{F35AFD74-1FB2-4F00-AAC1-8FBE5FE58D17}" type="slidenum">
              <a:rPr lang="en-US" altLang="en-US"/>
              <a:pPr/>
              <a:t>‹#›</a:t>
            </a:fld>
            <a:endParaRPr lang="en-US" altLang="en-US" dirty="0"/>
          </a:p>
        </p:txBody>
      </p:sp>
    </p:spTree>
    <p:extLst>
      <p:ext uri="{BB962C8B-B14F-4D97-AF65-F5344CB8AC3E}">
        <p14:creationId xmlns:p14="http://schemas.microsoft.com/office/powerpoint/2010/main" val="1969203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4B3DA3-F363-418E-957C-F303765EE673}" type="datetime1">
              <a:rPr lang="en-US"/>
              <a:pPr>
                <a:defRPr/>
              </a:pPr>
              <a:t>4/5/20</a:t>
            </a:fld>
            <a:endParaRPr lang="en-US" dirty="0"/>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5" name="Slide Number Placeholder 5"/>
          <p:cNvSpPr>
            <a:spLocks noGrp="1"/>
          </p:cNvSpPr>
          <p:nvPr>
            <p:ph type="sldNum" sz="quarter" idx="12"/>
          </p:nvPr>
        </p:nvSpPr>
        <p:spPr/>
        <p:txBody>
          <a:bodyPr/>
          <a:lstStyle>
            <a:lvl1pPr>
              <a:defRPr/>
            </a:lvl1pPr>
          </a:lstStyle>
          <a:p>
            <a:fld id="{5BB05A1D-8171-499D-AAB4-3692B3D55102}" type="slidenum">
              <a:rPr lang="en-US" altLang="en-US"/>
              <a:pPr/>
              <a:t>‹#›</a:t>
            </a:fld>
            <a:endParaRPr lang="en-US" altLang="en-US" dirty="0"/>
          </a:p>
        </p:txBody>
      </p:sp>
    </p:spTree>
    <p:extLst>
      <p:ext uri="{BB962C8B-B14F-4D97-AF65-F5344CB8AC3E}">
        <p14:creationId xmlns:p14="http://schemas.microsoft.com/office/powerpoint/2010/main" val="166726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EB66EB-29C4-4B93-BFFF-265AAB745F64}" type="datetime1">
              <a:rPr lang="en-US"/>
              <a:pPr>
                <a:defRPr/>
              </a:pPr>
              <a:t>4/5/20</a:t>
            </a:fld>
            <a:endParaRPr lang="en-US" dirty="0"/>
          </a:p>
        </p:txBody>
      </p:sp>
      <p:sp>
        <p:nvSpPr>
          <p:cNvPr id="3"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4" name="Slide Number Placeholder 5"/>
          <p:cNvSpPr>
            <a:spLocks noGrp="1"/>
          </p:cNvSpPr>
          <p:nvPr>
            <p:ph type="sldNum" sz="quarter" idx="12"/>
          </p:nvPr>
        </p:nvSpPr>
        <p:spPr/>
        <p:txBody>
          <a:bodyPr/>
          <a:lstStyle>
            <a:lvl1pPr>
              <a:defRPr/>
            </a:lvl1pPr>
          </a:lstStyle>
          <a:p>
            <a:fld id="{C29AB2EE-DF49-490F-8257-59FBD0AE27B6}" type="slidenum">
              <a:rPr lang="en-US" altLang="en-US"/>
              <a:pPr/>
              <a:t>‹#›</a:t>
            </a:fld>
            <a:endParaRPr lang="en-US" altLang="en-US" dirty="0"/>
          </a:p>
        </p:txBody>
      </p:sp>
    </p:spTree>
    <p:extLst>
      <p:ext uri="{BB962C8B-B14F-4D97-AF65-F5344CB8AC3E}">
        <p14:creationId xmlns:p14="http://schemas.microsoft.com/office/powerpoint/2010/main" val="372469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46B767-25E1-4965-9650-975FE2025D4B}" type="datetime1">
              <a:rPr lang="en-US"/>
              <a:pPr>
                <a:defRPr/>
              </a:pPr>
              <a:t>4/5/20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fld id="{6732C56F-C4FB-467E-83FE-48E0AE759B4B}" type="slidenum">
              <a:rPr lang="en-US" altLang="en-US"/>
              <a:pPr/>
              <a:t>‹#›</a:t>
            </a:fld>
            <a:endParaRPr lang="en-US" altLang="en-US" dirty="0"/>
          </a:p>
        </p:txBody>
      </p:sp>
    </p:spTree>
    <p:extLst>
      <p:ext uri="{BB962C8B-B14F-4D97-AF65-F5344CB8AC3E}">
        <p14:creationId xmlns:p14="http://schemas.microsoft.com/office/powerpoint/2010/main" val="3743691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cs typeface="+mn-cs"/>
              </a:defRPr>
            </a:lvl1pPr>
          </a:lstStyle>
          <a:p>
            <a:pPr>
              <a:defRPr/>
            </a:pPr>
            <a:fld id="{F6681250-4A78-42D0-A65A-8BB2BAF0EAED}" type="datetime1">
              <a:rPr lang="en-US"/>
              <a:pPr>
                <a:defRPr/>
              </a:pPr>
              <a:t>4/5/20</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785F306-DD4A-4166-AD9F-93546D3BBBEA}" type="slidenum">
              <a:rPr lang="en-US" altLang="en-US"/>
              <a:pPr/>
              <a:t>‹#›</a:t>
            </a:fld>
            <a:endParaRPr lang="en-US" altLang="en-US" dirty="0"/>
          </a:p>
        </p:txBody>
      </p:sp>
      <p:sp>
        <p:nvSpPr>
          <p:cNvPr id="7" name="Shape 20"/>
          <p:cNvSpPr txBox="1">
            <a:spLocks/>
          </p:cNvSpPr>
          <p:nvPr userDrawn="1"/>
        </p:nvSpPr>
        <p:spPr>
          <a:xfrm>
            <a:off x="8255000" y="6492875"/>
            <a:ext cx="889000" cy="365125"/>
          </a:xfrm>
          <a:prstGeom prst="rect">
            <a:avLst/>
          </a:prstGeom>
          <a:noFill/>
          <a:ln>
            <a:noFill/>
          </a:ln>
        </p:spPr>
        <p:txBody>
          <a:bodyPr vert="horz" wrap="square" lIns="91425" tIns="45700" rIns="91425" bIns="45700" numCol="1" anchor="ctr" anchorCtr="0" compatLnSpc="1">
            <a:prstTxWarp prst="textNoShape">
              <a:avLst/>
            </a:prstTxWarp>
            <a:noAutofit/>
          </a:bodyPr>
          <a:lstStyle>
            <a:defPPr>
              <a:defRPr lang="en-US"/>
            </a:defPPr>
            <a:lvl1pPr algn="r" defTabSz="457200" rtl="0" fontAlgn="base">
              <a:spcBef>
                <a:spcPct val="0"/>
              </a:spcBef>
              <a:spcAft>
                <a:spcPct val="0"/>
              </a:spcAft>
              <a:buClr>
                <a:srgbClr val="898989"/>
              </a:buClr>
              <a:buSzPct val="25000"/>
              <a:buFont typeface="Calibri" panose="020F0502020204030204" pitchFamily="34" charset="0"/>
              <a:buNone/>
              <a:defRPr sz="1200" kern="1200" dirty="0" smtClean="0">
                <a:solidFill>
                  <a:srgbClr val="898989"/>
                </a:solidFill>
                <a:latin typeface="Calibri" charset="0"/>
                <a:ea typeface="MS PGothic" charset="0"/>
                <a:cs typeface="MS PGothic" charset="0"/>
                <a:sym typeface="Calibri" panose="020F0502020204030204" pitchFamily="34"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defRPr/>
            </a:pPr>
            <a:r>
              <a:rPr lang="en-US" altLang="en-US" dirty="0"/>
              <a:t>26-</a:t>
            </a:r>
            <a:fld id="{DD0D61B8-5215-3F48-AB6E-654C52ADF9F7}" type="slidenum">
              <a:rPr lang="en-US" altLang="en-US" smtClean="0"/>
              <a:pPr>
                <a:defRPr/>
              </a:pPr>
              <a:t>‹#›</a:t>
            </a:fld>
            <a:endParaRPr lang="en-US" altLang="en-US" dirty="0"/>
          </a:p>
        </p:txBody>
      </p:sp>
      <p:sp>
        <p:nvSpPr>
          <p:cNvPr id="9" name="Shape 15"/>
          <p:cNvSpPr txBox="1">
            <a:spLocks noChangeArrowheads="1"/>
          </p:cNvSpPr>
          <p:nvPr userDrawn="1"/>
        </p:nvSpPr>
        <p:spPr bwMode="auto">
          <a:xfrm>
            <a:off x="1935163" y="6448425"/>
            <a:ext cx="527367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800" i="0" dirty="0"/>
              <a:t>©McGraw-Hill Education. All rights reserved. Authorized only for instructor use in the classroom. </a:t>
            </a:r>
          </a:p>
          <a:p>
            <a:pPr algn="ctr" eaLnBrk="1" hangingPunct="1">
              <a:defRPr/>
            </a:pPr>
            <a:r>
              <a:rPr lang="en-US" sz="800" i="0" dirty="0"/>
              <a:t> No reproduction or further distribution permitted without the prior written consent of McGraw-Hill Education.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cs typeface="+mn-cs"/>
              </a:defRPr>
            </a:lvl1pPr>
          </a:lstStyle>
          <a:p>
            <a:pPr>
              <a:defRPr/>
            </a:pPr>
            <a:fld id="{F6681250-4A78-42D0-A65A-8BB2BAF0EAED}" type="datetime1">
              <a:rPr lang="en-US"/>
              <a:pPr>
                <a:defRPr/>
              </a:pPr>
              <a:t>4/5/20</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785F306-DD4A-4166-AD9F-93546D3BBBEA}" type="slidenum">
              <a:rPr lang="en-US" altLang="en-US"/>
              <a:pPr/>
              <a:t>‹#›</a:t>
            </a:fld>
            <a:endParaRPr lang="en-US" altLang="en-US" dirty="0"/>
          </a:p>
        </p:txBody>
      </p:sp>
      <p:sp>
        <p:nvSpPr>
          <p:cNvPr id="7" name="Shape 20"/>
          <p:cNvSpPr txBox="1">
            <a:spLocks/>
          </p:cNvSpPr>
          <p:nvPr userDrawn="1"/>
        </p:nvSpPr>
        <p:spPr>
          <a:xfrm>
            <a:off x="8255000" y="6492875"/>
            <a:ext cx="889000" cy="365125"/>
          </a:xfrm>
          <a:prstGeom prst="rect">
            <a:avLst/>
          </a:prstGeom>
          <a:noFill/>
          <a:ln>
            <a:noFill/>
          </a:ln>
        </p:spPr>
        <p:txBody>
          <a:bodyPr vert="horz" wrap="square" lIns="91425" tIns="45700" rIns="91425" bIns="45700" numCol="1" anchor="ctr" anchorCtr="0" compatLnSpc="1">
            <a:prstTxWarp prst="textNoShape">
              <a:avLst/>
            </a:prstTxWarp>
            <a:noAutofit/>
          </a:bodyPr>
          <a:lstStyle>
            <a:defPPr>
              <a:defRPr lang="en-US"/>
            </a:defPPr>
            <a:lvl1pPr algn="r" defTabSz="457200" rtl="0" fontAlgn="base">
              <a:spcBef>
                <a:spcPct val="0"/>
              </a:spcBef>
              <a:spcAft>
                <a:spcPct val="0"/>
              </a:spcAft>
              <a:buClr>
                <a:srgbClr val="898989"/>
              </a:buClr>
              <a:buSzPct val="25000"/>
              <a:buFont typeface="Calibri" panose="020F0502020204030204" pitchFamily="34" charset="0"/>
              <a:buNone/>
              <a:defRPr sz="1200" kern="1200" dirty="0" smtClean="0">
                <a:solidFill>
                  <a:srgbClr val="898989"/>
                </a:solidFill>
                <a:latin typeface="Calibri" charset="0"/>
                <a:ea typeface="MS PGothic" charset="0"/>
                <a:cs typeface="MS PGothic" charset="0"/>
                <a:sym typeface="Calibri" panose="020F0502020204030204" pitchFamily="34"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a:lstStyle>
          <a:p>
            <a:pPr>
              <a:defRPr/>
            </a:pPr>
            <a:r>
              <a:rPr lang="en-US" altLang="en-US" dirty="0"/>
              <a:t>26-</a:t>
            </a:r>
            <a:fld id="{DD0D61B8-5215-3F48-AB6E-654C52ADF9F7}" type="slidenum">
              <a:rPr lang="en-US" altLang="en-US" smtClean="0"/>
              <a:pPr>
                <a:defRPr/>
              </a:pPr>
              <a:t>‹#›</a:t>
            </a:fld>
            <a:endParaRPr lang="en-US" altLang="en-US" dirty="0"/>
          </a:p>
        </p:txBody>
      </p:sp>
    </p:spTree>
    <p:extLst>
      <p:ext uri="{BB962C8B-B14F-4D97-AF65-F5344CB8AC3E}">
        <p14:creationId xmlns:p14="http://schemas.microsoft.com/office/powerpoint/2010/main" val="33518199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73.jpg"/><Relationship Id="rId4" Type="http://schemas.openxmlformats.org/officeDocument/2006/relationships/image" Target="../media/image72.jpg"/></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73.jpg"/><Relationship Id="rId4" Type="http://schemas.openxmlformats.org/officeDocument/2006/relationships/image" Target="../media/image72.jpg"/></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73.jpg"/><Relationship Id="rId4" Type="http://schemas.openxmlformats.org/officeDocument/2006/relationships/image" Target="../media/image72.jpg"/></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78.jpg"/><Relationship Id="rId4" Type="http://schemas.openxmlformats.org/officeDocument/2006/relationships/image" Target="../media/image77.jpg"/></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81.jpg"/><Relationship Id="rId4" Type="http://schemas.openxmlformats.org/officeDocument/2006/relationships/image" Target="../media/image80.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84.jpg"/><Relationship Id="rId4" Type="http://schemas.openxmlformats.org/officeDocument/2006/relationships/image" Target="../media/image83.jpg"/></Relationships>
</file>

<file path=ppt/slides/_rels/slide8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81.jpg"/><Relationship Id="rId4" Type="http://schemas.openxmlformats.org/officeDocument/2006/relationships/image" Target="../media/image80.jpg"/></Relationships>
</file>

<file path=ppt/slides/_rels/slide8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88.jpg"/><Relationship Id="rId4" Type="http://schemas.openxmlformats.org/officeDocument/2006/relationships/image" Target="../media/image87.jpg"/></Relationships>
</file>

<file path=ppt/slides/_rels/slide8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88.jpg"/><Relationship Id="rId4" Type="http://schemas.openxmlformats.org/officeDocument/2006/relationships/image" Target="../media/image87.jpg"/></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92.jpg"/><Relationship Id="rId4" Type="http://schemas.openxmlformats.org/officeDocument/2006/relationships/image" Target="../media/image91.jpg"/></Relationships>
</file>

<file path=ppt/slides/_rels/slide8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95.jpg"/></Relationships>
</file>

<file path=ppt/slides/_rels/slide8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5.jpg"/></Relationships>
</file>

<file path=ppt/slides/_rels/slide8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98.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95.jpg"/></Relationships>
</file>

<file path=ppt/slides/_rels/slide9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95.jpg"/></Relationships>
</file>

<file path=ppt/slides/_rels/slide9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105.jpg"/></Relationships>
</file>

<file path=ppt/slides/_rels/slide9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10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419778"/>
            <a:ext cx="4223086" cy="709613"/>
          </a:xfrm>
        </p:spPr>
        <p:txBody>
          <a:bodyPr/>
          <a:lstStyle/>
          <a:p>
            <a:pPr eaLnBrk="1" hangingPunct="1"/>
            <a:r>
              <a:rPr lang="en-US" altLang="en-US" sz="6000" dirty="0">
                <a:latin typeface="Calibri" panose="020F0502020204030204" pitchFamily="34" charset="0"/>
                <a:cs typeface="+mn-cs"/>
              </a:rPr>
              <a:t>Chapter 26</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2249303" y="1186407"/>
            <a:ext cx="4645395" cy="630422"/>
          </a:xfrm>
        </p:spPr>
        <p:txBody>
          <a:bodyPr/>
          <a:lstStyle/>
          <a:p>
            <a:pPr marL="0" indent="0" algn="ctr" eaLnBrk="1" hangingPunct="1">
              <a:spcBef>
                <a:spcPct val="0"/>
              </a:spcBef>
              <a:buNone/>
            </a:pPr>
            <a:r>
              <a:rPr lang="en-US" altLang="en-US" sz="4000" dirty="0">
                <a:latin typeface="Calibri" panose="020F0502020204030204" pitchFamily="34" charset="0"/>
                <a:cs typeface="+mn-cs"/>
              </a:rPr>
              <a:t>The Nervous System</a:t>
            </a:r>
            <a:endParaRPr lang="en-IN" sz="4000" dirty="0">
              <a:latin typeface="Calibri" panose="020F0502020204030204" pitchFamily="34" charset="0"/>
              <a:cs typeface="+mn-cs"/>
            </a:endParaRPr>
          </a:p>
        </p:txBody>
      </p:sp>
      <p:pic>
        <p:nvPicPr>
          <p:cNvPr id="2052" name="Picture 2"/>
          <p:cNvPicPr>
            <a:picLocks noChangeAspect="1"/>
          </p:cNvPicPr>
          <p:nvPr/>
        </p:nvPicPr>
        <p:blipFill rotWithShape="1">
          <a:blip r:embed="rId3">
            <a:extLst>
              <a:ext uri="{28A0092B-C50C-407E-A947-70E740481C1C}">
                <a14:useLocalDpi xmlns:a14="http://schemas.microsoft.com/office/drawing/2010/main" val="0"/>
              </a:ext>
            </a:extLst>
          </a:blip>
          <a:srcRect t="4811" b="1829"/>
          <a:stretch/>
        </p:blipFill>
        <p:spPr bwMode="auto">
          <a:xfrm>
            <a:off x="1201795" y="2064124"/>
            <a:ext cx="6740408" cy="42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4294967295"/>
          </p:nvPr>
        </p:nvSpPr>
        <p:spPr>
          <a:xfrm>
            <a:off x="3955144" y="6294438"/>
            <a:ext cx="1308100" cy="138112"/>
          </a:xfrm>
        </p:spPr>
        <p:txBody>
          <a:bodyPr/>
          <a:lstStyle/>
          <a:p>
            <a:pPr marL="0" indent="0">
              <a:buNone/>
            </a:pPr>
            <a:r>
              <a:rPr lang="en-IN" sz="540" dirty="0"/>
              <a:t>©Henrik Sorensen/Riser/Getty Images</a:t>
            </a:r>
          </a:p>
        </p:txBody>
      </p:sp>
      <p:pic>
        <p:nvPicPr>
          <p:cNvPr id="205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89900" y="192088"/>
            <a:ext cx="758825"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descr="Concepts and Investigations Biology, Fourth Edition by Mariëlle Hoefnagel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20788" cy="147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4294967295"/>
          </p:nvPr>
        </p:nvSpPr>
        <p:spPr>
          <a:xfrm>
            <a:off x="2125644" y="6451374"/>
            <a:ext cx="4889500" cy="304800"/>
          </a:xfrm>
        </p:spPr>
        <p:txBody>
          <a:bodyPr/>
          <a:lstStyle/>
          <a:p>
            <a:pPr marL="0" indent="0" algn="ctr" eaLnBrk="1" hangingPunct="1">
              <a:spcBef>
                <a:spcPct val="0"/>
              </a:spcBef>
              <a:buNone/>
              <a:defRPr/>
            </a:pPr>
            <a:r>
              <a:rPr lang="en-US" sz="800" dirty="0">
                <a:latin typeface="Calibri" charset="0"/>
                <a:ea typeface="MS PGothic" charset="0"/>
                <a:cs typeface="MS PGothic" charset="0"/>
              </a:rPr>
              <a:t>©McGraw-Hill Education. All rights reserved. Authorized only for instructor use in the classroom. </a:t>
            </a:r>
          </a:p>
          <a:p>
            <a:pPr marL="0" indent="0" algn="ctr" eaLnBrk="1" hangingPunct="1">
              <a:spcBef>
                <a:spcPct val="0"/>
              </a:spcBef>
              <a:buNone/>
              <a:defRPr/>
            </a:pPr>
            <a:r>
              <a:rPr lang="en-US" sz="800" dirty="0">
                <a:latin typeface="Calibri" charset="0"/>
                <a:ea typeface="MS PGothic" charset="0"/>
                <a:cs typeface="MS PGothic" charset="0"/>
              </a:rPr>
              <a:t> No reproduction or further distribution permitted without the prior written consent of McGraw-Hill Education.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176352"/>
            <a:ext cx="4223086" cy="586541"/>
          </a:xfrm>
        </p:spPr>
        <p:txBody>
          <a:bodyPr/>
          <a:lstStyle/>
          <a:p>
            <a:pPr eaLnBrk="1" hangingPunct="1"/>
            <a:r>
              <a:rPr lang="en-US" altLang="en-US" sz="3800" dirty="0">
                <a:latin typeface="Calibri" panose="020F0502020204030204" pitchFamily="34" charset="0"/>
                <a:cs typeface="+mn-cs"/>
              </a:rPr>
              <a:t>Segmented worms</a:t>
            </a:r>
            <a:endParaRPr lang="en-IN" sz="3800" dirty="0">
              <a:latin typeface="Calibri" panose="020F0502020204030204" pitchFamily="34" charset="0"/>
              <a:cs typeface="+mn-cs"/>
            </a:endParaRPr>
          </a:p>
        </p:txBody>
      </p:sp>
      <p:sp>
        <p:nvSpPr>
          <p:cNvPr id="6" name="Content Placeholder 5"/>
          <p:cNvSpPr>
            <a:spLocks noGrp="1"/>
          </p:cNvSpPr>
          <p:nvPr>
            <p:ph sz="quarter" idx="15"/>
          </p:nvPr>
        </p:nvSpPr>
        <p:spPr>
          <a:xfrm>
            <a:off x="5923" y="6460096"/>
            <a:ext cx="1554468" cy="377071"/>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2" y="1116109"/>
            <a:ext cx="3433595" cy="1930758"/>
          </a:xfrm>
        </p:spPr>
        <p:txBody>
          <a:bodyPr/>
          <a:lstStyle/>
          <a:p>
            <a:pPr marL="0" indent="0">
              <a:spcBef>
                <a:spcPct val="0"/>
              </a:spcBef>
              <a:buNone/>
              <a:defRPr/>
            </a:pPr>
            <a:r>
              <a:rPr lang="en-US" sz="2400" dirty="0">
                <a:latin typeface="Calibri" charset="0"/>
                <a:ea typeface="ＭＳ Ｐゴシック" charset="0"/>
              </a:rPr>
              <a:t>Segmented worms have a larger brain and a </a:t>
            </a:r>
            <a:r>
              <a:rPr lang="en-US" sz="2400" b="1" dirty="0">
                <a:latin typeface="Calibri" charset="0"/>
                <a:ea typeface="ＭＳ Ｐゴシック" charset="0"/>
              </a:rPr>
              <a:t>ventral nerve cord</a:t>
            </a:r>
            <a:r>
              <a:rPr lang="en-US" sz="2400" dirty="0">
                <a:latin typeface="Calibri" charset="0"/>
                <a:ea typeface="ＭＳ Ｐゴシック" charset="0"/>
              </a:rPr>
              <a:t> that helps the animal coordinate movements.</a:t>
            </a:r>
          </a:p>
        </p:txBody>
      </p:sp>
      <p:sp>
        <p:nvSpPr>
          <p:cNvPr id="4" name="Content Placeholder 3"/>
          <p:cNvSpPr>
            <a:spLocks noGrp="1"/>
          </p:cNvSpPr>
          <p:nvPr>
            <p:ph sz="quarter" idx="13"/>
          </p:nvPr>
        </p:nvSpPr>
        <p:spPr>
          <a:xfrm>
            <a:off x="7226171" y="6463432"/>
            <a:ext cx="1443182" cy="372739"/>
          </a:xfrm>
        </p:spPr>
        <p:txBody>
          <a:bodyPr/>
          <a:lstStyle/>
          <a:p>
            <a:pPr marL="0" indent="0">
              <a:buNone/>
            </a:pPr>
            <a:r>
              <a:rPr lang="en-US" altLang="en-US" sz="2000" dirty="0"/>
              <a:t>Figure 26.2</a:t>
            </a:r>
          </a:p>
        </p:txBody>
      </p:sp>
      <p:pic>
        <p:nvPicPr>
          <p:cNvPr id="5" name="Picture 4" descr="Red circle shows the location of the segmented worms, also known as the annelids."/>
          <p:cNvPicPr>
            <a:picLocks noChangeAspect="1"/>
          </p:cNvPicPr>
          <p:nvPr/>
        </p:nvPicPr>
        <p:blipFill rotWithShape="1">
          <a:blip r:embed="rId3">
            <a:extLst>
              <a:ext uri="{28A0092B-C50C-407E-A947-70E740481C1C}">
                <a14:useLocalDpi xmlns:a14="http://schemas.microsoft.com/office/drawing/2010/main" val="0"/>
              </a:ext>
            </a:extLst>
          </a:blip>
          <a:srcRect l="11617" t="39216" r="4559" b="5687"/>
          <a:stretch/>
        </p:blipFill>
        <p:spPr>
          <a:xfrm>
            <a:off x="2060378" y="2852160"/>
            <a:ext cx="7057948" cy="3502842"/>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0351"/>
            <a:ext cx="8229600" cy="440677"/>
          </a:xfrm>
        </p:spPr>
        <p:txBody>
          <a:bodyPr/>
          <a:lstStyle/>
          <a:p>
            <a:pPr eaLnBrk="1" hangingPunct="1"/>
            <a:r>
              <a:rPr lang="en-US" altLang="en-US" sz="3800" dirty="0">
                <a:latin typeface="Calibri" panose="020F0502020204030204" pitchFamily="34" charset="0"/>
                <a:cs typeface="+mn-cs"/>
              </a:rPr>
              <a:t> The central nervous system is protected</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57108"/>
            <a:ext cx="1554468" cy="347102"/>
          </a:xfrm>
        </p:spPr>
        <p:txBody>
          <a:bodyPr/>
          <a:lstStyle/>
          <a:p>
            <a:pPr marL="0" indent="0">
              <a:buNone/>
            </a:pPr>
            <a:r>
              <a:rPr lang="en-US" altLang="en-US" sz="2000" dirty="0"/>
              <a:t>Section 26.6</a:t>
            </a:r>
          </a:p>
        </p:txBody>
      </p:sp>
      <p:sp>
        <p:nvSpPr>
          <p:cNvPr id="6" name="Content Placeholder 5"/>
          <p:cNvSpPr>
            <a:spLocks noGrp="1"/>
          </p:cNvSpPr>
          <p:nvPr>
            <p:ph idx="1"/>
          </p:nvPr>
        </p:nvSpPr>
        <p:spPr>
          <a:xfrm>
            <a:off x="282389" y="1425390"/>
            <a:ext cx="8229600" cy="723932"/>
          </a:xfrm>
        </p:spPr>
        <p:txBody>
          <a:bodyPr/>
          <a:lstStyle/>
          <a:p>
            <a:pPr marL="0" indent="0" algn="ctr">
              <a:spcBef>
                <a:spcPct val="0"/>
              </a:spcBef>
              <a:buNone/>
            </a:pPr>
            <a:r>
              <a:rPr lang="en-US" altLang="en-US" sz="2400" dirty="0">
                <a:latin typeface="Calibri" panose="020F0502020204030204" pitchFamily="34" charset="0"/>
                <a:cs typeface="+mn-cs"/>
              </a:rPr>
              <a:t>Because of its many functions, protecting the central nervous system is vital.</a:t>
            </a:r>
          </a:p>
        </p:txBody>
      </p:sp>
      <p:sp>
        <p:nvSpPr>
          <p:cNvPr id="16" name="Content Placeholder 15"/>
          <p:cNvSpPr>
            <a:spLocks noGrp="1"/>
          </p:cNvSpPr>
          <p:nvPr>
            <p:ph sz="quarter" idx="21"/>
          </p:nvPr>
        </p:nvSpPr>
        <p:spPr>
          <a:xfrm>
            <a:off x="7146363" y="6460288"/>
            <a:ext cx="1540438" cy="397712"/>
          </a:xfrm>
        </p:spPr>
        <p:txBody>
          <a:bodyPr/>
          <a:lstStyle/>
          <a:p>
            <a:pPr marL="0" indent="0">
              <a:buNone/>
            </a:pPr>
            <a:r>
              <a:rPr lang="en-US" altLang="en-US" sz="2000" dirty="0"/>
              <a:t>Figure 26.14</a:t>
            </a:r>
          </a:p>
        </p:txBody>
      </p:sp>
      <p:pic>
        <p:nvPicPr>
          <p:cNvPr id="2" name="Picture 1" descr="The images shows the structures of the brain."/>
          <p:cNvPicPr>
            <a:picLocks noChangeAspect="1"/>
          </p:cNvPicPr>
          <p:nvPr/>
        </p:nvPicPr>
        <p:blipFill rotWithShape="1">
          <a:blip r:embed="rId3">
            <a:extLst>
              <a:ext uri="{28A0092B-C50C-407E-A947-70E740481C1C}">
                <a14:useLocalDpi xmlns:a14="http://schemas.microsoft.com/office/drawing/2010/main" val="0"/>
              </a:ext>
            </a:extLst>
          </a:blip>
          <a:srcRect t="6586"/>
          <a:stretch/>
        </p:blipFill>
        <p:spPr>
          <a:xfrm>
            <a:off x="2481388" y="2864224"/>
            <a:ext cx="3828801" cy="332211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13"/>
            <a:ext cx="8229601" cy="533219"/>
          </a:xfrm>
        </p:spPr>
        <p:txBody>
          <a:bodyPr/>
          <a:lstStyle/>
          <a:p>
            <a:pPr eaLnBrk="1" hangingPunct="1"/>
            <a:r>
              <a:rPr lang="en-US" altLang="en-US" sz="3800" dirty="0">
                <a:latin typeface="Calibri" panose="020F0502020204030204" pitchFamily="34" charset="0"/>
                <a:cs typeface="+mn-cs"/>
              </a:rPr>
              <a:t> The meninges and cerebrospinal fluid</a:t>
            </a:r>
            <a:endParaRPr lang="en-IN" sz="3800" dirty="0">
              <a:latin typeface="Calibri" panose="020F0502020204030204" pitchFamily="34" charset="0"/>
              <a:cs typeface="+mn-cs"/>
            </a:endParaRPr>
          </a:p>
        </p:txBody>
      </p:sp>
      <p:sp>
        <p:nvSpPr>
          <p:cNvPr id="7" name="Content Placeholder 6"/>
          <p:cNvSpPr>
            <a:spLocks noGrp="1"/>
          </p:cNvSpPr>
          <p:nvPr>
            <p:ph sz="quarter" idx="15"/>
          </p:nvPr>
        </p:nvSpPr>
        <p:spPr>
          <a:xfrm>
            <a:off x="5923" y="6460094"/>
            <a:ext cx="1554468" cy="377071"/>
          </a:xfrm>
        </p:spPr>
        <p:txBody>
          <a:bodyPr/>
          <a:lstStyle/>
          <a:p>
            <a:pPr marL="0" indent="0">
              <a:buNone/>
            </a:pPr>
            <a:r>
              <a:rPr lang="en-US" altLang="en-US" sz="2000" dirty="0"/>
              <a:t>Section 26.6</a:t>
            </a:r>
          </a:p>
        </p:txBody>
      </p:sp>
      <p:sp>
        <p:nvSpPr>
          <p:cNvPr id="3" name="Content Placeholder 2"/>
          <p:cNvSpPr>
            <a:spLocks noGrp="1"/>
          </p:cNvSpPr>
          <p:nvPr>
            <p:ph idx="1"/>
          </p:nvPr>
        </p:nvSpPr>
        <p:spPr>
          <a:xfrm>
            <a:off x="282389" y="1425389"/>
            <a:ext cx="8229600" cy="1231152"/>
          </a:xfrm>
        </p:spPr>
        <p:txBody>
          <a:bodyPr/>
          <a:lstStyle/>
          <a:p>
            <a:pPr marL="0" indent="0" algn="ctr">
              <a:spcBef>
                <a:spcPct val="0"/>
              </a:spcBef>
              <a:buNone/>
            </a:pPr>
            <a:r>
              <a:rPr lang="en-US" altLang="en-US" sz="2400" dirty="0">
                <a:latin typeface="Calibri" panose="020F0502020204030204" pitchFamily="34" charset="0"/>
                <a:cs typeface="+mn-cs"/>
              </a:rPr>
              <a:t>The CNS is surrounded by </a:t>
            </a:r>
            <a:r>
              <a:rPr lang="en-US" altLang="en-US" sz="2400" b="1" dirty="0">
                <a:latin typeface="Calibri" panose="020F0502020204030204" pitchFamily="34" charset="0"/>
                <a:cs typeface="+mn-cs"/>
              </a:rPr>
              <a:t>meninges, </a:t>
            </a:r>
            <a:r>
              <a:rPr lang="en-US" altLang="en-US" sz="2400" dirty="0">
                <a:latin typeface="Calibri" panose="020F0502020204030204" pitchFamily="34" charset="0"/>
                <a:cs typeface="+mn-cs"/>
              </a:rPr>
              <a:t>layered membranes that help protect it. </a:t>
            </a:r>
            <a:r>
              <a:rPr lang="en-US" altLang="en-US" sz="2400" b="1" dirty="0">
                <a:latin typeface="Calibri" panose="020F0502020204030204" pitchFamily="34" charset="0"/>
                <a:cs typeface="+mn-cs"/>
              </a:rPr>
              <a:t>Cerebrospinal fluid </a:t>
            </a:r>
            <a:r>
              <a:rPr lang="en-US" altLang="en-US" sz="2400" dirty="0">
                <a:latin typeface="Calibri" panose="020F0502020204030204" pitchFamily="34" charset="0"/>
                <a:cs typeface="+mn-cs"/>
              </a:rPr>
              <a:t>bathes and cushions the brain and spinal cord.</a:t>
            </a:r>
          </a:p>
        </p:txBody>
      </p:sp>
      <p:sp>
        <p:nvSpPr>
          <p:cNvPr id="19" name="Content Placeholder 18"/>
          <p:cNvSpPr>
            <a:spLocks noGrp="1"/>
          </p:cNvSpPr>
          <p:nvPr>
            <p:ph sz="quarter" idx="24"/>
          </p:nvPr>
        </p:nvSpPr>
        <p:spPr>
          <a:xfrm>
            <a:off x="7153833" y="6463258"/>
            <a:ext cx="1547410" cy="388908"/>
          </a:xfrm>
        </p:spPr>
        <p:txBody>
          <a:bodyPr/>
          <a:lstStyle/>
          <a:p>
            <a:pPr marL="0" indent="0">
              <a:buNone/>
            </a:pPr>
            <a:r>
              <a:rPr lang="en-US" altLang="en-US" sz="2000" dirty="0"/>
              <a:t>Figure 26.14</a:t>
            </a:r>
          </a:p>
        </p:txBody>
      </p:sp>
      <p:pic>
        <p:nvPicPr>
          <p:cNvPr id="9" name="Picture 8" descr="The images shows the structures of the brain."/>
          <p:cNvPicPr>
            <a:picLocks noChangeAspect="1"/>
          </p:cNvPicPr>
          <p:nvPr/>
        </p:nvPicPr>
        <p:blipFill rotWithShape="1">
          <a:blip r:embed="rId3">
            <a:extLst>
              <a:ext uri="{28A0092B-C50C-407E-A947-70E740481C1C}">
                <a14:useLocalDpi xmlns:a14="http://schemas.microsoft.com/office/drawing/2010/main" val="0"/>
              </a:ext>
            </a:extLst>
          </a:blip>
          <a:srcRect t="7720"/>
          <a:stretch/>
        </p:blipFill>
        <p:spPr>
          <a:xfrm>
            <a:off x="2481388" y="2904565"/>
            <a:ext cx="3828801" cy="3281769"/>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7033" y="147025"/>
            <a:ext cx="5109935" cy="645195"/>
          </a:xfrm>
        </p:spPr>
        <p:txBody>
          <a:bodyPr/>
          <a:lstStyle/>
          <a:p>
            <a:pPr eaLnBrk="1" hangingPunct="1"/>
            <a:r>
              <a:rPr lang="en-US" altLang="en-US" sz="3800" dirty="0">
                <a:latin typeface="Calibri" panose="020F0502020204030204" pitchFamily="34" charset="0"/>
                <a:cs typeface="+mn-cs"/>
              </a:rPr>
              <a:t>The blood-brain barrier</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7524" y="6453625"/>
            <a:ext cx="1554468" cy="414778"/>
          </a:xfrm>
        </p:spPr>
        <p:txBody>
          <a:bodyPr/>
          <a:lstStyle/>
          <a:p>
            <a:pPr marL="0" indent="0">
              <a:buNone/>
            </a:pPr>
            <a:r>
              <a:rPr lang="en-US" altLang="en-US" sz="2000" dirty="0"/>
              <a:t>Section 26.6</a:t>
            </a:r>
          </a:p>
        </p:txBody>
      </p:sp>
      <p:sp>
        <p:nvSpPr>
          <p:cNvPr id="6" name="Content Placeholder 5"/>
          <p:cNvSpPr>
            <a:spLocks noGrp="1"/>
          </p:cNvSpPr>
          <p:nvPr>
            <p:ph idx="1"/>
          </p:nvPr>
        </p:nvSpPr>
        <p:spPr>
          <a:xfrm>
            <a:off x="4277658" y="1419582"/>
            <a:ext cx="4827494" cy="1219200"/>
          </a:xfrm>
        </p:spPr>
        <p:txBody>
          <a:bodyPr/>
          <a:lstStyle/>
          <a:p>
            <a:pPr marL="0" indent="0">
              <a:spcBef>
                <a:spcPct val="0"/>
              </a:spcBef>
              <a:buNone/>
            </a:pPr>
            <a:r>
              <a:rPr lang="en-US" altLang="en-US" sz="2400" dirty="0">
                <a:latin typeface="Calibri" panose="020F0502020204030204" pitchFamily="34" charset="0"/>
                <a:cs typeface="+mn-cs"/>
              </a:rPr>
              <a:t>The </a:t>
            </a:r>
            <a:r>
              <a:rPr lang="en-US" altLang="en-US" sz="2400" b="1" dirty="0">
                <a:latin typeface="Calibri" panose="020F0502020204030204" pitchFamily="34" charset="0"/>
                <a:cs typeface="+mn-cs"/>
              </a:rPr>
              <a:t>blood-brain</a:t>
            </a:r>
            <a:r>
              <a:rPr lang="en-US" altLang="en-US" sz="2400" dirty="0">
                <a:latin typeface="Calibri" panose="020F0502020204030204" pitchFamily="34" charset="0"/>
                <a:cs typeface="+mn-cs"/>
              </a:rPr>
              <a:t> barrier protects the brain from extreme chemical fluctuations.</a:t>
            </a:r>
          </a:p>
        </p:txBody>
      </p:sp>
      <p:sp>
        <p:nvSpPr>
          <p:cNvPr id="12" name="Content Placeholder 11"/>
          <p:cNvSpPr>
            <a:spLocks noGrp="1"/>
          </p:cNvSpPr>
          <p:nvPr>
            <p:ph sz="quarter" idx="17"/>
          </p:nvPr>
        </p:nvSpPr>
        <p:spPr>
          <a:xfrm>
            <a:off x="7152801" y="6460158"/>
            <a:ext cx="1533999" cy="347645"/>
          </a:xfrm>
        </p:spPr>
        <p:txBody>
          <a:bodyPr/>
          <a:lstStyle/>
          <a:p>
            <a:pPr marL="0" indent="0">
              <a:buNone/>
            </a:pPr>
            <a:r>
              <a:rPr lang="en-US" altLang="en-US" sz="2000" dirty="0"/>
              <a:t>Figure 26.18</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649" b="2653"/>
          <a:stretch/>
        </p:blipFill>
        <p:spPr>
          <a:xfrm>
            <a:off x="159020" y="1177962"/>
            <a:ext cx="4126961" cy="4878593"/>
          </a:xfrm>
          <a:prstGeom prst="rect">
            <a:avLst/>
          </a:prstGeom>
        </p:spPr>
      </p:pic>
      <p:sp>
        <p:nvSpPr>
          <p:cNvPr id="7" name="Content Placeholder 6"/>
          <p:cNvSpPr>
            <a:spLocks noGrp="1"/>
          </p:cNvSpPr>
          <p:nvPr>
            <p:ph sz="quarter" idx="13"/>
          </p:nvPr>
        </p:nvSpPr>
        <p:spPr>
          <a:xfrm>
            <a:off x="755157" y="6008835"/>
            <a:ext cx="3093589" cy="173886"/>
          </a:xfrm>
        </p:spPr>
        <p:txBody>
          <a:bodyPr/>
          <a:lstStyle/>
          <a:p>
            <a:pPr marL="0" indent="0">
              <a:buNone/>
            </a:pPr>
            <a:r>
              <a:rPr lang="en-IN" sz="950" dirty="0"/>
              <a:t>©C.J. Guerin, PhD, MRC Toxicology Unit/Science Source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7250"/>
            <a:ext cx="8229601" cy="484745"/>
          </a:xfrm>
        </p:spPr>
        <p:txBody>
          <a:bodyPr/>
          <a:lstStyle/>
          <a:p>
            <a:pPr eaLnBrk="1" hangingPunct="1"/>
            <a:r>
              <a:rPr lang="en-US" altLang="en-US" sz="3800" dirty="0">
                <a:latin typeface="Calibri" panose="020F0502020204030204" pitchFamily="34" charset="0"/>
                <a:cs typeface="+mn-cs"/>
              </a:rPr>
              <a:t>Damage to the CNS can be devastating</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5915" y="6463783"/>
            <a:ext cx="1554468" cy="342792"/>
          </a:xfrm>
        </p:spPr>
        <p:txBody>
          <a:bodyPr/>
          <a:lstStyle/>
          <a:p>
            <a:pPr marL="0" indent="0" eaLnBrk="1" hangingPunct="1">
              <a:spcBef>
                <a:spcPct val="0"/>
              </a:spcBef>
              <a:buNone/>
            </a:pPr>
            <a:r>
              <a:rPr lang="en-US" altLang="en-US" sz="2000" dirty="0">
                <a:latin typeface="Calibri" panose="020F0502020204030204" pitchFamily="34" charset="0"/>
                <a:cs typeface="+mn-cs"/>
              </a:rPr>
              <a:t>Section 26.6</a:t>
            </a:r>
          </a:p>
        </p:txBody>
      </p:sp>
      <p:sp>
        <p:nvSpPr>
          <p:cNvPr id="6" name="Content Placeholder 5"/>
          <p:cNvSpPr>
            <a:spLocks noGrp="1"/>
          </p:cNvSpPr>
          <p:nvPr>
            <p:ph idx="1"/>
          </p:nvPr>
        </p:nvSpPr>
        <p:spPr>
          <a:xfrm>
            <a:off x="467005" y="1425390"/>
            <a:ext cx="4020166" cy="1874276"/>
          </a:xfrm>
        </p:spPr>
        <p:txBody>
          <a:bodyPr/>
          <a:lstStyle/>
          <a:p>
            <a:pPr marL="0" indent="0">
              <a:spcBef>
                <a:spcPct val="0"/>
              </a:spcBef>
              <a:buNone/>
            </a:pPr>
            <a:r>
              <a:rPr lang="en-US" altLang="en-US" sz="2400" dirty="0">
                <a:latin typeface="Calibri" panose="020F0502020204030204" pitchFamily="34" charset="0"/>
                <a:cs typeface="+mn-cs"/>
              </a:rPr>
              <a:t>Although these protections require energy to produce and maintain, their benefit exceeds their cost. Damage to the </a:t>
            </a:r>
            <a:r>
              <a:rPr lang="en-US" altLang="en-US" sz="2400" dirty="0">
                <a:solidFill>
                  <a:srgbClr val="FF0000"/>
                </a:solidFill>
                <a:latin typeface="Calibri" panose="020F0502020204030204" pitchFamily="34" charset="0"/>
                <a:cs typeface="+mn-cs"/>
              </a:rPr>
              <a:t>CNS</a:t>
            </a:r>
            <a:r>
              <a:rPr lang="en-US" altLang="en-US" sz="2400" dirty="0">
                <a:latin typeface="Calibri" panose="020F0502020204030204" pitchFamily="34" charset="0"/>
                <a:cs typeface="+mn-cs"/>
              </a:rPr>
              <a:t> can be devastating.</a:t>
            </a:r>
          </a:p>
        </p:txBody>
      </p:sp>
      <p:sp>
        <p:nvSpPr>
          <p:cNvPr id="17" name="Content Placeholder 16"/>
          <p:cNvSpPr>
            <a:spLocks noGrp="1"/>
          </p:cNvSpPr>
          <p:nvPr>
            <p:ph sz="quarter" idx="22"/>
          </p:nvPr>
        </p:nvSpPr>
        <p:spPr>
          <a:xfrm>
            <a:off x="7153832" y="6463465"/>
            <a:ext cx="1597680" cy="320469"/>
          </a:xfrm>
        </p:spPr>
        <p:txBody>
          <a:bodyPr/>
          <a:lstStyle/>
          <a:p>
            <a:pPr marL="0" indent="0" eaLnBrk="1" hangingPunct="1">
              <a:spcBef>
                <a:spcPct val="0"/>
              </a:spcBef>
              <a:buNone/>
            </a:pPr>
            <a:r>
              <a:rPr lang="en-US" altLang="en-US" sz="2000" dirty="0">
                <a:latin typeface="Calibri" panose="020F0502020204030204" pitchFamily="34" charset="0"/>
                <a:cs typeface="+mn-cs"/>
              </a:rPr>
              <a:t>Figure 26.19</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776" b="1894"/>
          <a:stretch/>
        </p:blipFill>
        <p:spPr>
          <a:xfrm>
            <a:off x="4795837" y="1318953"/>
            <a:ext cx="3386328" cy="4583083"/>
          </a:xfrm>
          <a:prstGeom prst="rect">
            <a:avLst/>
          </a:prstGeom>
        </p:spPr>
      </p:pic>
      <p:sp>
        <p:nvSpPr>
          <p:cNvPr id="8" name="Content Placeholder 7"/>
          <p:cNvSpPr>
            <a:spLocks noGrp="1"/>
          </p:cNvSpPr>
          <p:nvPr>
            <p:ph sz="quarter" idx="14"/>
          </p:nvPr>
        </p:nvSpPr>
        <p:spPr>
          <a:xfrm>
            <a:off x="5855102" y="5853341"/>
            <a:ext cx="1390659" cy="156075"/>
          </a:xfrm>
        </p:spPr>
        <p:txBody>
          <a:bodyPr/>
          <a:lstStyle/>
          <a:p>
            <a:pPr marL="0" indent="0">
              <a:buNone/>
            </a:pPr>
            <a:r>
              <a:rPr lang="en-IN" sz="680" dirty="0"/>
              <a:t>©Natalie Behring/Getty Images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289625"/>
            <a:ext cx="4223086" cy="440677"/>
          </a:xfrm>
        </p:spPr>
        <p:txBody>
          <a:bodyPr/>
          <a:lstStyle/>
          <a:p>
            <a:pPr eaLnBrk="1" hangingPunct="1"/>
            <a:r>
              <a:rPr lang="en-US" altLang="en-US" sz="4000" dirty="0">
                <a:latin typeface="Calibri" panose="020F0502020204030204" pitchFamily="34" charset="0"/>
                <a:cs typeface="+mn-cs"/>
              </a:rPr>
              <a:t>Clicker question #4</a:t>
            </a:r>
            <a:endParaRPr lang="en-IN" sz="4000" dirty="0">
              <a:latin typeface="Calibri" panose="020F0502020204030204" pitchFamily="34" charset="0"/>
              <a:cs typeface="+mn-cs"/>
            </a:endParaRPr>
          </a:p>
        </p:txBody>
      </p:sp>
      <p:sp>
        <p:nvSpPr>
          <p:cNvPr id="4" name="Content Placeholder 3"/>
          <p:cNvSpPr>
            <a:spLocks noGrp="1"/>
          </p:cNvSpPr>
          <p:nvPr>
            <p:ph sz="quarter" idx="13"/>
          </p:nvPr>
        </p:nvSpPr>
        <p:spPr>
          <a:xfrm>
            <a:off x="3281083" y="1500188"/>
            <a:ext cx="5703260" cy="4473575"/>
          </a:xfrm>
        </p:spPr>
        <p:txBody>
          <a:bodyPr/>
          <a:lstStyle/>
          <a:p>
            <a:pPr marL="0" indent="0" eaLnBrk="1" hangingPunct="1">
              <a:spcBef>
                <a:spcPct val="0"/>
              </a:spcBef>
              <a:spcAft>
                <a:spcPts val="2900"/>
              </a:spcAft>
              <a:buNone/>
            </a:pPr>
            <a:r>
              <a:rPr lang="en-US" altLang="en-US" sz="2400" dirty="0">
                <a:latin typeface="Calibri" panose="020F0502020204030204" pitchFamily="34" charset="0"/>
                <a:cs typeface="+mn-cs"/>
              </a:rPr>
              <a:t>How many of the following items are part of the central nervous system?</a:t>
            </a:r>
          </a:p>
          <a:p>
            <a:pPr marL="0" indent="0" eaLnBrk="1" hangingPunct="1">
              <a:spcBef>
                <a:spcPct val="0"/>
              </a:spcBef>
              <a:spcAft>
                <a:spcPts val="2900"/>
              </a:spcAft>
              <a:buNone/>
            </a:pPr>
            <a:r>
              <a:rPr lang="en-US" altLang="en-US" sz="2400" i="1" dirty="0">
                <a:latin typeface="Calibri" panose="020F0502020204030204" pitchFamily="34" charset="0"/>
                <a:cs typeface="+mn-cs"/>
              </a:rPr>
              <a:t>sensory neurons, spinal cord, cerebrum, sympathetic nervous system, brainstem, motor neurons</a:t>
            </a:r>
            <a:endParaRPr lang="en-US" altLang="en-US" sz="2400" dirty="0">
              <a:latin typeface="Calibri" panose="020F0502020204030204" pitchFamily="34" charset="0"/>
              <a:cs typeface="+mn-cs"/>
            </a:endParaRPr>
          </a:p>
          <a:p>
            <a:pPr marL="268288" indent="-268288" eaLnBrk="1" hangingPunct="1">
              <a:spcBef>
                <a:spcPct val="0"/>
              </a:spcBef>
              <a:buFontTx/>
              <a:buAutoNum type="alphaUcPeriod"/>
            </a:pPr>
            <a:r>
              <a:rPr lang="en-US" altLang="en-US" sz="2400" dirty="0">
                <a:latin typeface="Calibri" panose="020F0502020204030204" pitchFamily="34" charset="0"/>
                <a:cs typeface="+mn-cs"/>
              </a:rPr>
              <a:t> one</a:t>
            </a:r>
          </a:p>
          <a:p>
            <a:pPr marL="268288" indent="-268288" eaLnBrk="1" hangingPunct="1">
              <a:spcBef>
                <a:spcPct val="0"/>
              </a:spcBef>
              <a:buFontTx/>
              <a:buAutoNum type="alphaUcPeriod"/>
            </a:pPr>
            <a:r>
              <a:rPr lang="en-US" altLang="en-US" sz="2400" dirty="0">
                <a:latin typeface="Calibri" panose="020F0502020204030204" pitchFamily="34" charset="0"/>
                <a:cs typeface="+mn-cs"/>
              </a:rPr>
              <a:t> two</a:t>
            </a:r>
          </a:p>
          <a:p>
            <a:pPr marL="268288" indent="-268288" eaLnBrk="1" hangingPunct="1">
              <a:spcBef>
                <a:spcPct val="0"/>
              </a:spcBef>
              <a:buFontTx/>
              <a:buAutoNum type="alphaUcPeriod"/>
            </a:pPr>
            <a:r>
              <a:rPr lang="en-US" altLang="en-US" sz="2400" dirty="0">
                <a:latin typeface="Calibri" panose="020F0502020204030204" pitchFamily="34" charset="0"/>
                <a:cs typeface="+mn-cs"/>
              </a:rPr>
              <a:t> three</a:t>
            </a:r>
          </a:p>
          <a:p>
            <a:pPr marL="268288" indent="-268288" eaLnBrk="1" hangingPunct="1">
              <a:spcBef>
                <a:spcPct val="0"/>
              </a:spcBef>
              <a:buFontTx/>
              <a:buAutoNum type="alphaUcPeriod"/>
            </a:pPr>
            <a:r>
              <a:rPr lang="en-US" altLang="en-US" sz="2400" dirty="0">
                <a:latin typeface="Calibri" panose="020F0502020204030204" pitchFamily="34" charset="0"/>
                <a:cs typeface="+mn-cs"/>
              </a:rPr>
              <a:t> four</a:t>
            </a:r>
          </a:p>
          <a:p>
            <a:pPr marL="268288" indent="-268288" eaLnBrk="1" hangingPunct="1">
              <a:spcBef>
                <a:spcPct val="0"/>
              </a:spcBef>
              <a:buFontTx/>
              <a:buAutoNum type="alphaUcPeriod"/>
            </a:pPr>
            <a:r>
              <a:rPr lang="en-US" altLang="en-US" sz="2400" dirty="0">
                <a:latin typeface="Calibri" panose="020F0502020204030204" pitchFamily="34" charset="0"/>
                <a:cs typeface="+mn-cs"/>
              </a:rPr>
              <a:t> five</a:t>
            </a:r>
          </a:p>
        </p:txBody>
      </p:sp>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267591"/>
            <a:ext cx="6183021" cy="484745"/>
          </a:xfrm>
        </p:spPr>
        <p:txBody>
          <a:bodyPr/>
          <a:lstStyle/>
          <a:p>
            <a:pPr eaLnBrk="1" hangingPunct="1"/>
            <a:r>
              <a:rPr lang="en-US" altLang="en-US" sz="4000" dirty="0">
                <a:latin typeface="Calibri" panose="020F0502020204030204" pitchFamily="34" charset="0"/>
                <a:cs typeface="+mn-cs"/>
              </a:rPr>
              <a:t>Clicker question #4, solution</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3284538" y="1506071"/>
            <a:ext cx="5740400" cy="3065929"/>
          </a:xfrm>
        </p:spPr>
        <p:txBody>
          <a:bodyPr/>
          <a:lstStyle/>
          <a:p>
            <a:pPr marL="0" indent="0" eaLnBrk="1" hangingPunct="1">
              <a:spcBef>
                <a:spcPct val="0"/>
              </a:spcBef>
              <a:spcAft>
                <a:spcPts val="2900"/>
              </a:spcAft>
              <a:buNone/>
            </a:pPr>
            <a:r>
              <a:rPr lang="en-US" altLang="en-US" sz="2400" dirty="0">
                <a:latin typeface="Calibri" panose="020F0502020204030204" pitchFamily="34" charset="0"/>
                <a:cs typeface="+mn-cs"/>
              </a:rPr>
              <a:t>How many of the following items are part of the central nervous system?</a:t>
            </a:r>
          </a:p>
          <a:p>
            <a:pPr marL="0" indent="0" eaLnBrk="1" hangingPunct="1">
              <a:spcBef>
                <a:spcPct val="0"/>
              </a:spcBef>
              <a:spcAft>
                <a:spcPts val="3000"/>
              </a:spcAft>
              <a:buNone/>
            </a:pPr>
            <a:r>
              <a:rPr lang="en-US" altLang="en-US" sz="2400" i="1" dirty="0">
                <a:latin typeface="Calibri" panose="020F0502020204030204" pitchFamily="34" charset="0"/>
                <a:cs typeface="+mn-cs"/>
              </a:rPr>
              <a:t>sensory neurons, spinal cord, cerebrum, sympathetic nervous system, brainstem, motor neurons</a:t>
            </a:r>
            <a:endParaRPr lang="en-US" altLang="en-US" sz="2400" dirty="0">
              <a:latin typeface="Calibri" panose="020F0502020204030204" pitchFamily="34" charset="0"/>
              <a:cs typeface="+mn-cs"/>
            </a:endParaRPr>
          </a:p>
          <a:p>
            <a:pPr marL="457200" indent="-457200" eaLnBrk="1" hangingPunct="1">
              <a:spcBef>
                <a:spcPct val="0"/>
              </a:spcBef>
              <a:buFont typeface="+mj-lt"/>
              <a:buAutoNum type="alphaUcPeriod" startAt="3"/>
            </a:pPr>
            <a:r>
              <a:rPr lang="en-US" altLang="en-US" sz="2400" dirty="0">
                <a:latin typeface="Calibri" panose="020F0502020204030204" pitchFamily="34" charset="0"/>
                <a:cs typeface="+mn-cs"/>
              </a:rPr>
              <a:t>three</a:t>
            </a:r>
          </a:p>
        </p:txBody>
      </p:sp>
      <p:cxnSp>
        <p:nvCxnSpPr>
          <p:cNvPr id="112646" name="Straight Connector 2"/>
          <p:cNvCxnSpPr>
            <a:cxnSpLocks noChangeShapeType="1"/>
          </p:cNvCxnSpPr>
          <p:nvPr/>
        </p:nvCxnSpPr>
        <p:spPr bwMode="auto">
          <a:xfrm>
            <a:off x="5546725" y="3011261"/>
            <a:ext cx="1347788" cy="0"/>
          </a:xfrm>
          <a:prstGeom prst="line">
            <a:avLst/>
          </a:prstGeom>
          <a:noFill/>
          <a:ln w="25400">
            <a:solidFill>
              <a:srgbClr val="FF00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12647" name="Straight Connector 10"/>
          <p:cNvCxnSpPr>
            <a:cxnSpLocks noChangeShapeType="1"/>
          </p:cNvCxnSpPr>
          <p:nvPr/>
        </p:nvCxnSpPr>
        <p:spPr bwMode="auto">
          <a:xfrm>
            <a:off x="7046913" y="3011261"/>
            <a:ext cx="1136650" cy="0"/>
          </a:xfrm>
          <a:prstGeom prst="line">
            <a:avLst/>
          </a:prstGeom>
          <a:noFill/>
          <a:ln w="25400">
            <a:solidFill>
              <a:srgbClr val="FF00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12648" name="Straight Connector 11"/>
          <p:cNvCxnSpPr>
            <a:cxnSpLocks noChangeShapeType="1"/>
          </p:cNvCxnSpPr>
          <p:nvPr/>
        </p:nvCxnSpPr>
        <p:spPr bwMode="auto">
          <a:xfrm>
            <a:off x="6991350" y="3377974"/>
            <a:ext cx="1244600" cy="0"/>
          </a:xfrm>
          <a:prstGeom prst="line">
            <a:avLst/>
          </a:prstGeom>
          <a:noFill/>
          <a:ln w="25400">
            <a:solidFill>
              <a:srgbClr val="FF0000"/>
            </a:solidFill>
            <a:round/>
            <a:headEnd/>
            <a:tailEnd/>
          </a:ln>
          <a:effectLst>
            <a:outerShdw dist="20000" dir="5400000" rotWithShape="0">
              <a:srgbClr val="808080">
                <a:alpha val="37999"/>
              </a:srgbClr>
            </a:outerShdw>
          </a:effectLst>
          <a:extLst>
            <a:ext uri="{909E8E84-426E-40dd-AFC4-6F175D3DCCD1}">
              <a14:hiddenFill xmlns="" xmlns:a14="http://schemas.microsoft.com/office/drawing/2010/main">
                <a:noFill/>
              </a14:hiddenFill>
            </a:ext>
          </a:extLst>
        </p:spPr>
      </p:cxnSp>
      <p:pic>
        <p:nvPicPr>
          <p:cNvPr id="1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240697"/>
            <a:ext cx="5620929" cy="484745"/>
          </a:xfrm>
        </p:spPr>
        <p:txBody>
          <a:bodyPr/>
          <a:lstStyle/>
          <a:p>
            <a:pPr eaLnBrk="1" hangingPunct="1"/>
            <a:r>
              <a:rPr lang="en-US" altLang="en-US" sz="4000" dirty="0">
                <a:latin typeface="Calibri" panose="020F0502020204030204" pitchFamily="34" charset="0"/>
                <a:cs typeface="+mn-cs"/>
              </a:rPr>
              <a:t>26.6 Mastering concepts</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3824288" y="3166316"/>
            <a:ext cx="5077665" cy="823912"/>
          </a:xfrm>
        </p:spPr>
        <p:txBody>
          <a:bodyPr/>
          <a:lstStyle/>
          <a:p>
            <a:pPr marL="0" indent="0">
              <a:spcBef>
                <a:spcPct val="0"/>
              </a:spcBef>
              <a:buNone/>
            </a:pPr>
            <a:r>
              <a:rPr lang="en-US" altLang="en-US" sz="2400" dirty="0">
                <a:latin typeface="Calibri" panose="020F0502020204030204" pitchFamily="34" charset="0"/>
                <a:cs typeface="+mn-cs"/>
              </a:rPr>
              <a:t>What are the parts and functions of the cerebral cortex?</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815" b="2426"/>
          <a:stretch/>
        </p:blipFill>
        <p:spPr>
          <a:xfrm>
            <a:off x="146527" y="2521258"/>
            <a:ext cx="3549173" cy="2243092"/>
          </a:xfrm>
          <a:prstGeom prst="rect">
            <a:avLst/>
          </a:prstGeom>
        </p:spPr>
      </p:pic>
      <p:sp>
        <p:nvSpPr>
          <p:cNvPr id="4" name="Content Placeholder 3"/>
          <p:cNvSpPr>
            <a:spLocks noGrp="1"/>
          </p:cNvSpPr>
          <p:nvPr>
            <p:ph sz="quarter" idx="13"/>
          </p:nvPr>
        </p:nvSpPr>
        <p:spPr>
          <a:xfrm>
            <a:off x="1397225" y="4716417"/>
            <a:ext cx="1084285" cy="105059"/>
          </a:xfrm>
        </p:spPr>
        <p:txBody>
          <a:bodyPr/>
          <a:lstStyle/>
          <a:p>
            <a:pPr marL="0" indent="0">
              <a:buNone/>
            </a:pPr>
            <a:r>
              <a:rPr lang="en-IN" sz="450" dirty="0"/>
              <a:t>©Henrik Sorensen/Riser/Getty Images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73" y="19145"/>
            <a:ext cx="7481455" cy="1143000"/>
          </a:xfrm>
        </p:spPr>
        <p:txBody>
          <a:bodyPr/>
          <a:lstStyle/>
          <a:p>
            <a:pPr eaLnBrk="1" hangingPunct="1"/>
            <a:r>
              <a:rPr lang="en-US" altLang="en-US" sz="2400" b="1" dirty="0">
                <a:latin typeface="Calibri" panose="020F0502020204030204" pitchFamily="34" charset="0"/>
                <a:cs typeface="+mn-cs"/>
              </a:rPr>
              <a:t>Investigating life: </a:t>
            </a:r>
            <a:br>
              <a:rPr lang="en-US" altLang="en-US" sz="2400" b="1" dirty="0">
                <a:latin typeface="Calibri" panose="020F0502020204030204" pitchFamily="34" charset="0"/>
                <a:cs typeface="+mn-cs"/>
              </a:rPr>
            </a:br>
            <a:r>
              <a:rPr lang="en-US" altLang="en-US" sz="3000" dirty="0">
                <a:latin typeface="Calibri" panose="020F0502020204030204" pitchFamily="34" charset="0"/>
                <a:cs typeface="+mn-cs"/>
              </a:rPr>
              <a:t>Scorpion stings don’t faze grasshopper mice</a:t>
            </a:r>
            <a:endParaRPr lang="en-IN" sz="3000" dirty="0">
              <a:latin typeface="Calibri" panose="020F0502020204030204" pitchFamily="34" charset="0"/>
              <a:cs typeface="+mn-cs"/>
            </a:endParaRPr>
          </a:p>
        </p:txBody>
      </p:sp>
      <p:sp>
        <p:nvSpPr>
          <p:cNvPr id="8" name="Content Placeholder 7"/>
          <p:cNvSpPr>
            <a:spLocks noGrp="1"/>
          </p:cNvSpPr>
          <p:nvPr>
            <p:ph sz="quarter" idx="15"/>
          </p:nvPr>
        </p:nvSpPr>
        <p:spPr>
          <a:xfrm>
            <a:off x="6990" y="6453619"/>
            <a:ext cx="1554468" cy="414778"/>
          </a:xfrm>
        </p:spPr>
        <p:txBody>
          <a:bodyPr/>
          <a:lstStyle/>
          <a:p>
            <a:pPr marL="0" indent="0">
              <a:buNone/>
            </a:pPr>
            <a:r>
              <a:rPr lang="en-US" altLang="en-US" sz="2000" dirty="0"/>
              <a:t>Section 26.7</a:t>
            </a:r>
          </a:p>
        </p:txBody>
      </p:sp>
      <p:sp>
        <p:nvSpPr>
          <p:cNvPr id="4" name="Content Placeholder 3"/>
          <p:cNvSpPr>
            <a:spLocks noGrp="1"/>
          </p:cNvSpPr>
          <p:nvPr>
            <p:ph idx="1"/>
          </p:nvPr>
        </p:nvSpPr>
        <p:spPr>
          <a:xfrm>
            <a:off x="163527" y="1336957"/>
            <a:ext cx="4506897" cy="1849156"/>
          </a:xfrm>
        </p:spPr>
        <p:txBody>
          <a:bodyPr/>
          <a:lstStyle/>
          <a:p>
            <a:pPr marL="0" indent="0">
              <a:buNone/>
            </a:pPr>
            <a:r>
              <a:rPr lang="en-US" sz="2400" dirty="0">
                <a:latin typeface="Calibri" panose="020F0502020204030204" pitchFamily="34" charset="0"/>
                <a:cs typeface="+mn-cs"/>
              </a:rPr>
              <a:t>Scorpion venom causes intense pain in many mammals, including humans and most rodents. However, grasshopper mice are an exception.</a:t>
            </a:r>
          </a:p>
        </p:txBody>
      </p:sp>
      <p:sp>
        <p:nvSpPr>
          <p:cNvPr id="15" name="Content Placeholder 14"/>
          <p:cNvSpPr>
            <a:spLocks noGrp="1"/>
          </p:cNvSpPr>
          <p:nvPr>
            <p:ph sz="quarter" idx="21"/>
          </p:nvPr>
        </p:nvSpPr>
        <p:spPr>
          <a:xfrm>
            <a:off x="7160087" y="6460285"/>
            <a:ext cx="1538287" cy="397715"/>
          </a:xfrm>
        </p:spPr>
        <p:txBody>
          <a:bodyPr/>
          <a:lstStyle/>
          <a:p>
            <a:pPr marL="0" indent="0">
              <a:buNone/>
            </a:pPr>
            <a:r>
              <a:rPr lang="en-US" altLang="en-US" sz="2000" dirty="0"/>
              <a:t>Figure 26.20</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153" b="3447"/>
          <a:stretch/>
        </p:blipFill>
        <p:spPr>
          <a:xfrm>
            <a:off x="4123340" y="3120785"/>
            <a:ext cx="4527488" cy="3097305"/>
          </a:xfrm>
          <a:prstGeom prst="rect">
            <a:avLst/>
          </a:prstGeom>
        </p:spPr>
      </p:pic>
      <p:sp>
        <p:nvSpPr>
          <p:cNvPr id="11" name="Content Placeholder 10"/>
          <p:cNvSpPr>
            <a:spLocks noGrp="1"/>
          </p:cNvSpPr>
          <p:nvPr>
            <p:ph sz="quarter" idx="17"/>
          </p:nvPr>
        </p:nvSpPr>
        <p:spPr>
          <a:xfrm>
            <a:off x="5358706" y="6146529"/>
            <a:ext cx="2081214" cy="215860"/>
          </a:xfrm>
        </p:spPr>
        <p:txBody>
          <a:bodyPr/>
          <a:lstStyle/>
          <a:p>
            <a:pPr marL="0" indent="0">
              <a:buNone/>
            </a:pPr>
            <a:r>
              <a:rPr lang="en-IN" sz="900" dirty="0"/>
              <a:t>Photo by Ashlee and Matthew Rowe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7062"/>
            <a:ext cx="8229600" cy="1143000"/>
          </a:xfrm>
        </p:spPr>
        <p:txBody>
          <a:bodyPr/>
          <a:lstStyle/>
          <a:p>
            <a:pPr eaLnBrk="1" hangingPunct="1"/>
            <a:r>
              <a:rPr lang="en-US" altLang="en-US" sz="2400" b="1" dirty="0">
                <a:latin typeface="Calibri" panose="020F0502020204030204" pitchFamily="34" charset="0"/>
                <a:cs typeface="+mn-cs"/>
              </a:rPr>
              <a:t>Investigating life:</a:t>
            </a:r>
            <a:br>
              <a:rPr lang="en-US" altLang="en-US" sz="3600" b="1" dirty="0"/>
            </a:br>
            <a:r>
              <a:rPr lang="en-US" altLang="en-US" sz="3000" dirty="0">
                <a:latin typeface="Calibri" panose="020F0502020204030204" pitchFamily="34" charset="0"/>
                <a:cs typeface="+mn-cs"/>
              </a:rPr>
              <a:t>The effects of scorpion venom on lab mice vs. grasshopper mice</a:t>
            </a:r>
            <a:endParaRPr lang="en-IN" sz="3000" dirty="0">
              <a:latin typeface="Calibri" panose="020F0502020204030204" pitchFamily="34" charset="0"/>
              <a:cs typeface="+mn-cs"/>
            </a:endParaRPr>
          </a:p>
        </p:txBody>
      </p:sp>
      <p:sp>
        <p:nvSpPr>
          <p:cNvPr id="9" name="Content Placeholder 8"/>
          <p:cNvSpPr>
            <a:spLocks noGrp="1"/>
          </p:cNvSpPr>
          <p:nvPr>
            <p:ph sz="quarter" idx="15"/>
          </p:nvPr>
        </p:nvSpPr>
        <p:spPr>
          <a:xfrm>
            <a:off x="-7524" y="6460096"/>
            <a:ext cx="1554468" cy="377071"/>
          </a:xfrm>
        </p:spPr>
        <p:txBody>
          <a:bodyPr/>
          <a:lstStyle/>
          <a:p>
            <a:pPr marL="0" indent="0">
              <a:buNone/>
            </a:pPr>
            <a:r>
              <a:rPr lang="en-US" altLang="en-US" sz="2000" dirty="0"/>
              <a:t>Section 26.7</a:t>
            </a:r>
          </a:p>
        </p:txBody>
      </p:sp>
      <p:sp>
        <p:nvSpPr>
          <p:cNvPr id="4" name="Content Placeholder 3"/>
          <p:cNvSpPr>
            <a:spLocks noGrp="1"/>
          </p:cNvSpPr>
          <p:nvPr>
            <p:ph idx="1"/>
          </p:nvPr>
        </p:nvSpPr>
        <p:spPr>
          <a:xfrm>
            <a:off x="57492" y="1506071"/>
            <a:ext cx="3966130" cy="1871663"/>
          </a:xfrm>
        </p:spPr>
        <p:txBody>
          <a:bodyPr/>
          <a:lstStyle/>
          <a:p>
            <a:pPr marL="0" indent="0">
              <a:buNone/>
            </a:pPr>
            <a:r>
              <a:rPr lang="en-US" sz="2400" dirty="0">
                <a:latin typeface="Calibri" panose="020F0502020204030204" pitchFamily="34" charset="0"/>
                <a:cs typeface="+mn-cs"/>
              </a:rPr>
              <a:t>Researchers injected scorpion venom or a control solution into the hind paws of typical lab mice and of grasshopper mice.</a:t>
            </a:r>
          </a:p>
        </p:txBody>
      </p:sp>
      <p:sp>
        <p:nvSpPr>
          <p:cNvPr id="6" name="Content Placeholder 5"/>
          <p:cNvSpPr>
            <a:spLocks noGrp="1"/>
          </p:cNvSpPr>
          <p:nvPr>
            <p:ph sz="quarter" idx="13"/>
          </p:nvPr>
        </p:nvSpPr>
        <p:spPr>
          <a:xfrm>
            <a:off x="7154022" y="6463434"/>
            <a:ext cx="1587500" cy="372739"/>
          </a:xfrm>
        </p:spPr>
        <p:txBody>
          <a:bodyPr/>
          <a:lstStyle/>
          <a:p>
            <a:pPr marL="0" indent="0">
              <a:buNone/>
            </a:pPr>
            <a:r>
              <a:rPr lang="en-US" altLang="en-US" sz="2000" dirty="0"/>
              <a:t>Figure 26.20</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349" b="4125"/>
          <a:stretch/>
        </p:blipFill>
        <p:spPr>
          <a:xfrm>
            <a:off x="4060856" y="2724151"/>
            <a:ext cx="4527488" cy="3067050"/>
          </a:xfrm>
          <a:prstGeom prst="rect">
            <a:avLst/>
          </a:prstGeom>
        </p:spPr>
      </p:pic>
      <p:sp>
        <p:nvSpPr>
          <p:cNvPr id="11" name="Content Placeholder 10"/>
          <p:cNvSpPr>
            <a:spLocks noGrp="1"/>
          </p:cNvSpPr>
          <p:nvPr>
            <p:ph sz="quarter" idx="17"/>
          </p:nvPr>
        </p:nvSpPr>
        <p:spPr>
          <a:xfrm>
            <a:off x="5297028" y="5765167"/>
            <a:ext cx="1936376" cy="215862"/>
          </a:xfrm>
        </p:spPr>
        <p:txBody>
          <a:bodyPr/>
          <a:lstStyle/>
          <a:p>
            <a:pPr marL="0" indent="0">
              <a:buNone/>
            </a:pPr>
            <a:r>
              <a:rPr lang="en-IN" sz="900" dirty="0"/>
              <a:t>Photo by Ashlee and Matthew Rowe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23" y="19145"/>
            <a:ext cx="8367712" cy="1143000"/>
          </a:xfrm>
        </p:spPr>
        <p:txBody>
          <a:bodyPr/>
          <a:lstStyle/>
          <a:p>
            <a:pPr eaLnBrk="1" hangingPunct="1"/>
            <a:r>
              <a:rPr lang="en-US" altLang="en-US" sz="2400" b="1" dirty="0">
                <a:latin typeface="Calibri" panose="020F0502020204030204" pitchFamily="34" charset="0"/>
                <a:cs typeface="+mn-cs"/>
              </a:rPr>
              <a:t>Investigating life:</a:t>
            </a:r>
            <a:br>
              <a:rPr lang="en-US" altLang="en-US" sz="3600" b="1" dirty="0"/>
            </a:br>
            <a:r>
              <a:rPr lang="en-US" altLang="en-US" sz="3000" dirty="0">
                <a:latin typeface="Calibri" panose="020F0502020204030204" pitchFamily="34" charset="0"/>
                <a:cs typeface="+mn-cs"/>
              </a:rPr>
              <a:t>Scorpion venom has little effect on grasshopper mice</a:t>
            </a:r>
            <a:endParaRPr lang="en-IN" sz="3000" dirty="0">
              <a:latin typeface="Calibri" panose="020F0502020204030204" pitchFamily="34" charset="0"/>
              <a:cs typeface="+mn-cs"/>
            </a:endParaRPr>
          </a:p>
        </p:txBody>
      </p:sp>
      <p:sp>
        <p:nvSpPr>
          <p:cNvPr id="6" name="Content Placeholder 5"/>
          <p:cNvSpPr>
            <a:spLocks noGrp="1"/>
          </p:cNvSpPr>
          <p:nvPr>
            <p:ph sz="quarter" idx="13"/>
          </p:nvPr>
        </p:nvSpPr>
        <p:spPr>
          <a:xfrm>
            <a:off x="184" y="6458243"/>
            <a:ext cx="1587500" cy="399758"/>
          </a:xfrm>
        </p:spPr>
        <p:txBody>
          <a:bodyPr/>
          <a:lstStyle/>
          <a:p>
            <a:pPr marL="0" indent="0">
              <a:buNone/>
            </a:pPr>
            <a:r>
              <a:rPr lang="en-US" altLang="en-US" sz="2000" dirty="0"/>
              <a:t>Section 26.7</a:t>
            </a:r>
          </a:p>
        </p:txBody>
      </p:sp>
      <p:sp>
        <p:nvSpPr>
          <p:cNvPr id="7" name="Content Placeholder 6"/>
          <p:cNvSpPr>
            <a:spLocks noGrp="1"/>
          </p:cNvSpPr>
          <p:nvPr>
            <p:ph sz="quarter" idx="14"/>
          </p:nvPr>
        </p:nvSpPr>
        <p:spPr>
          <a:xfrm>
            <a:off x="325812" y="1486964"/>
            <a:ext cx="4414276" cy="2294461"/>
          </a:xfrm>
        </p:spPr>
        <p:txBody>
          <a:bodyPr/>
          <a:lstStyle/>
          <a:p>
            <a:pPr marL="0" indent="0">
              <a:spcBef>
                <a:spcPct val="0"/>
              </a:spcBef>
              <a:buNone/>
            </a:pPr>
            <a:r>
              <a:rPr lang="en-US" sz="2400" dirty="0">
                <a:latin typeface="Calibri" panose="020F0502020204030204" pitchFamily="34" charset="0"/>
                <a:cs typeface="+mn-cs"/>
              </a:rPr>
              <a:t>The lab mice licked a venom-injected paw far more vigorously than they did a control paw, an indication of pain. But venom did not induce the paw-licking behavior in grasshopper mice.</a:t>
            </a:r>
            <a:endParaRPr lang="en-US" altLang="en-US" sz="2400" dirty="0">
              <a:latin typeface="Calibri" panose="020F0502020204030204" pitchFamily="34" charset="0"/>
              <a:cs typeface="+mn-cs"/>
            </a:endParaRPr>
          </a:p>
        </p:txBody>
      </p:sp>
      <p:sp>
        <p:nvSpPr>
          <p:cNvPr id="18" name="Content Placeholder 17"/>
          <p:cNvSpPr>
            <a:spLocks noGrp="1"/>
          </p:cNvSpPr>
          <p:nvPr>
            <p:ph sz="quarter" idx="23"/>
          </p:nvPr>
        </p:nvSpPr>
        <p:spPr>
          <a:xfrm>
            <a:off x="7153833" y="6449473"/>
            <a:ext cx="1586753" cy="377331"/>
          </a:xfrm>
        </p:spPr>
        <p:txBody>
          <a:bodyPr/>
          <a:lstStyle/>
          <a:p>
            <a:pPr marL="0" indent="0">
              <a:buNone/>
            </a:pPr>
            <a:r>
              <a:rPr lang="en-US" altLang="en-US" sz="2000" dirty="0"/>
              <a:t>Figure 26.21</a:t>
            </a:r>
          </a:p>
        </p:txBody>
      </p:sp>
      <p:pic>
        <p:nvPicPr>
          <p:cNvPr id="3" name="Picture 2" descr="The red arrow emphasizes the data that shows that while lab mice react negatively to scorpion venom, grasshopper mice do not."/>
          <p:cNvPicPr>
            <a:picLocks noChangeAspect="1"/>
          </p:cNvPicPr>
          <p:nvPr/>
        </p:nvPicPr>
        <p:blipFill rotWithShape="1">
          <a:blip r:embed="rId3">
            <a:extLst>
              <a:ext uri="{28A0092B-C50C-407E-A947-70E740481C1C}">
                <a14:useLocalDpi xmlns:a14="http://schemas.microsoft.com/office/drawing/2010/main" val="0"/>
              </a:ext>
            </a:extLst>
          </a:blip>
          <a:srcRect l="51791" t="29254" r="12090" b="14626"/>
          <a:stretch/>
        </p:blipFill>
        <p:spPr>
          <a:xfrm>
            <a:off x="4735772" y="2006221"/>
            <a:ext cx="3302759" cy="38486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898" y="176352"/>
            <a:ext cx="2622205" cy="586541"/>
          </a:xfrm>
        </p:spPr>
        <p:txBody>
          <a:bodyPr/>
          <a:lstStyle/>
          <a:p>
            <a:r>
              <a:rPr lang="en-US" altLang="en-US" sz="3800" dirty="0"/>
              <a:t>Arthropods</a:t>
            </a:r>
            <a:endParaRPr lang="en-IN" sz="3800" dirty="0"/>
          </a:p>
        </p:txBody>
      </p:sp>
      <p:sp>
        <p:nvSpPr>
          <p:cNvPr id="6" name="Content Placeholder 5"/>
          <p:cNvSpPr>
            <a:spLocks noGrp="1"/>
          </p:cNvSpPr>
          <p:nvPr>
            <p:ph sz="quarter" idx="15"/>
          </p:nvPr>
        </p:nvSpPr>
        <p:spPr>
          <a:xfrm>
            <a:off x="5922" y="6468138"/>
            <a:ext cx="1554468" cy="414778"/>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2" y="1116108"/>
            <a:ext cx="3544888" cy="2065228"/>
          </a:xfrm>
        </p:spPr>
        <p:txBody>
          <a:bodyPr/>
          <a:lstStyle/>
          <a:p>
            <a:pPr marL="0" indent="0">
              <a:spcBef>
                <a:spcPct val="0"/>
              </a:spcBef>
              <a:buNone/>
              <a:defRPr/>
            </a:pPr>
            <a:r>
              <a:rPr lang="en-US" sz="2400" dirty="0">
                <a:latin typeface="Calibri" charset="0"/>
                <a:ea typeface="ＭＳ Ｐゴシック" charset="0"/>
              </a:rPr>
              <a:t>Arthropods have a brain, a ventral nerve cord, and organs that detect light, sound, chemicals, and balance. </a:t>
            </a:r>
          </a:p>
        </p:txBody>
      </p:sp>
      <p:sp>
        <p:nvSpPr>
          <p:cNvPr id="4" name="Content Placeholder 3"/>
          <p:cNvSpPr>
            <a:spLocks noGrp="1"/>
          </p:cNvSpPr>
          <p:nvPr>
            <p:ph sz="quarter" idx="13"/>
          </p:nvPr>
        </p:nvSpPr>
        <p:spPr>
          <a:xfrm>
            <a:off x="7226169" y="6458239"/>
            <a:ext cx="1443182" cy="410013"/>
          </a:xfrm>
        </p:spPr>
        <p:txBody>
          <a:bodyPr/>
          <a:lstStyle/>
          <a:p>
            <a:pPr marL="0" indent="0">
              <a:buNone/>
            </a:pPr>
            <a:r>
              <a:rPr lang="en-US" altLang="en-US" sz="2000" dirty="0"/>
              <a:t>Figure 26.2</a:t>
            </a:r>
          </a:p>
        </p:txBody>
      </p:sp>
      <p:pic>
        <p:nvPicPr>
          <p:cNvPr id="5" name="Picture 4" descr="Red circle shows the location of arthropods."/>
          <p:cNvPicPr>
            <a:picLocks noChangeAspect="1"/>
          </p:cNvPicPr>
          <p:nvPr/>
        </p:nvPicPr>
        <p:blipFill rotWithShape="1">
          <a:blip r:embed="rId3">
            <a:extLst>
              <a:ext uri="{28A0092B-C50C-407E-A947-70E740481C1C}">
                <a14:useLocalDpi xmlns:a14="http://schemas.microsoft.com/office/drawing/2010/main" val="0"/>
              </a:ext>
            </a:extLst>
          </a:blip>
          <a:srcRect l="16717" t="40199" b="5871"/>
          <a:stretch/>
        </p:blipFill>
        <p:spPr>
          <a:xfrm>
            <a:off x="1526375" y="2752352"/>
            <a:ext cx="7615451" cy="3698543"/>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1" y="222672"/>
            <a:ext cx="8673352" cy="1218965"/>
          </a:xfrm>
        </p:spPr>
        <p:txBody>
          <a:bodyPr/>
          <a:lstStyle/>
          <a:p>
            <a:pPr>
              <a:spcBef>
                <a:spcPts val="3000"/>
              </a:spcBef>
              <a:spcAft>
                <a:spcPts val="3000"/>
              </a:spcAft>
            </a:pPr>
            <a:r>
              <a:rPr lang="en-US" sz="2400" b="1" dirty="0">
                <a:latin typeface="Calibri" panose="020F0502020204030204" pitchFamily="34" charset="0"/>
                <a:cs typeface="+mn-cs"/>
              </a:rPr>
              <a:t>Investigating life:</a:t>
            </a:r>
            <a:br>
              <a:rPr lang="en-US" sz="1800" b="1" dirty="0"/>
            </a:br>
            <a:r>
              <a:rPr lang="en-US" sz="3000" dirty="0">
                <a:latin typeface="Calibri" panose="020F0502020204030204" pitchFamily="34" charset="0"/>
                <a:cs typeface="+mn-cs"/>
              </a:rPr>
              <a:t>Scorpion venom inhibits action potentials in the pain receptors of grasshopper mice </a:t>
            </a:r>
          </a:p>
        </p:txBody>
      </p:sp>
      <p:sp>
        <p:nvSpPr>
          <p:cNvPr id="11" name="Content Placeholder 10"/>
          <p:cNvSpPr>
            <a:spLocks noGrp="1"/>
          </p:cNvSpPr>
          <p:nvPr>
            <p:ph sz="quarter" idx="15"/>
          </p:nvPr>
        </p:nvSpPr>
        <p:spPr>
          <a:xfrm>
            <a:off x="5923" y="6447971"/>
            <a:ext cx="1554468" cy="312274"/>
          </a:xfrm>
        </p:spPr>
        <p:txBody>
          <a:bodyPr/>
          <a:lstStyle/>
          <a:p>
            <a:pPr marL="0" indent="0">
              <a:buNone/>
            </a:pPr>
            <a:r>
              <a:rPr lang="en-US" altLang="en-US" sz="2000" dirty="0"/>
              <a:t>Section 26.7</a:t>
            </a:r>
          </a:p>
        </p:txBody>
      </p:sp>
      <p:sp>
        <p:nvSpPr>
          <p:cNvPr id="7" name="Content Placeholder 6"/>
          <p:cNvSpPr>
            <a:spLocks noGrp="1"/>
          </p:cNvSpPr>
          <p:nvPr>
            <p:ph idx="1"/>
          </p:nvPr>
        </p:nvSpPr>
        <p:spPr>
          <a:xfrm>
            <a:off x="322730" y="1473574"/>
            <a:ext cx="4388686" cy="4525963"/>
          </a:xfrm>
        </p:spPr>
        <p:txBody>
          <a:bodyPr/>
          <a:lstStyle/>
          <a:p>
            <a:pPr marL="0" indent="0">
              <a:spcAft>
                <a:spcPts val="3400"/>
              </a:spcAft>
              <a:buNone/>
            </a:pPr>
            <a:r>
              <a:rPr lang="en-US" sz="2400" dirty="0">
                <a:latin typeface="Calibri" panose="020F0502020204030204" pitchFamily="34" charset="0"/>
                <a:cs typeface="+mn-cs"/>
              </a:rPr>
              <a:t>In a lab mouse, scorpion venom causes sodium channels in pain receptor cells to open and the mouse feels pain.</a:t>
            </a:r>
          </a:p>
          <a:p>
            <a:pPr marL="0" indent="0">
              <a:buNone/>
            </a:pPr>
            <a:r>
              <a:rPr lang="en-US" sz="2400" dirty="0">
                <a:latin typeface="Calibri" panose="020F0502020204030204" pitchFamily="34" charset="0"/>
                <a:cs typeface="+mn-cs"/>
              </a:rPr>
              <a:t>A grasshopper mouse has unique, specialized sodium channels that do not open when the mouse is bitten. Therefore, the grasshopper mouse does not feel pain.</a:t>
            </a:r>
          </a:p>
        </p:txBody>
      </p:sp>
      <p:sp>
        <p:nvSpPr>
          <p:cNvPr id="17" name="Content Placeholder 16"/>
          <p:cNvSpPr>
            <a:spLocks noGrp="1"/>
          </p:cNvSpPr>
          <p:nvPr>
            <p:ph sz="quarter" idx="21"/>
          </p:nvPr>
        </p:nvSpPr>
        <p:spPr>
          <a:xfrm>
            <a:off x="7159248" y="6443506"/>
            <a:ext cx="1565878" cy="338731"/>
          </a:xfrm>
        </p:spPr>
        <p:txBody>
          <a:bodyPr/>
          <a:lstStyle/>
          <a:p>
            <a:pPr marL="0" indent="0">
              <a:buNone/>
            </a:pPr>
            <a:r>
              <a:rPr lang="en-US" altLang="en-US" sz="2000" dirty="0"/>
              <a:t>Figure 26.22</a:t>
            </a:r>
          </a:p>
        </p:txBody>
      </p:sp>
      <p:pic>
        <p:nvPicPr>
          <p:cNvPr id="3" name="Picture 2" descr="The red arrow emphasizes the data that show that as a grasshopper mouse receives more venom, the nervous system generates fewer action potentials."/>
          <p:cNvPicPr>
            <a:picLocks noChangeAspect="1"/>
          </p:cNvPicPr>
          <p:nvPr/>
        </p:nvPicPr>
        <p:blipFill rotWithShape="1">
          <a:blip r:embed="rId3">
            <a:extLst>
              <a:ext uri="{28A0092B-C50C-407E-A947-70E740481C1C}">
                <a14:useLocalDpi xmlns:a14="http://schemas.microsoft.com/office/drawing/2010/main" val="0"/>
              </a:ext>
            </a:extLst>
          </a:blip>
          <a:srcRect l="52088" t="30845" r="1045" b="6270"/>
          <a:stretch/>
        </p:blipFill>
        <p:spPr>
          <a:xfrm>
            <a:off x="4763069" y="2134453"/>
            <a:ext cx="4285398" cy="431269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0898" y="203013"/>
            <a:ext cx="2622205" cy="533219"/>
          </a:xfrm>
        </p:spPr>
        <p:txBody>
          <a:bodyPr/>
          <a:lstStyle/>
          <a:p>
            <a:r>
              <a:rPr lang="en-US" altLang="en-US" sz="3800" dirty="0"/>
              <a:t>Vertebrates</a:t>
            </a:r>
            <a:endParaRPr lang="en-IN" sz="3800" dirty="0"/>
          </a:p>
        </p:txBody>
      </p:sp>
      <p:sp>
        <p:nvSpPr>
          <p:cNvPr id="8" name="Content Placeholder 7"/>
          <p:cNvSpPr>
            <a:spLocks noGrp="1"/>
          </p:cNvSpPr>
          <p:nvPr>
            <p:ph sz="quarter" idx="15"/>
          </p:nvPr>
        </p:nvSpPr>
        <p:spPr>
          <a:xfrm>
            <a:off x="0" y="6444057"/>
            <a:ext cx="1562986" cy="392111"/>
          </a:xfrm>
        </p:spPr>
        <p:txBody>
          <a:bodyPr/>
          <a:lstStyle/>
          <a:p>
            <a:pPr marL="0" indent="0">
              <a:buNone/>
            </a:pPr>
            <a:r>
              <a:rPr lang="en-US" altLang="en-US" sz="2000" dirty="0"/>
              <a:t>Section 26.1</a:t>
            </a:r>
          </a:p>
        </p:txBody>
      </p:sp>
      <p:sp>
        <p:nvSpPr>
          <p:cNvPr id="5" name="Content Placeholder 4"/>
          <p:cNvSpPr>
            <a:spLocks noGrp="1"/>
          </p:cNvSpPr>
          <p:nvPr>
            <p:ph idx="1"/>
          </p:nvPr>
        </p:nvSpPr>
        <p:spPr>
          <a:xfrm>
            <a:off x="5041900" y="1264026"/>
            <a:ext cx="3644900" cy="1464006"/>
          </a:xfrm>
        </p:spPr>
        <p:txBody>
          <a:bodyPr/>
          <a:lstStyle/>
          <a:p>
            <a:pPr marL="0" indent="0">
              <a:spcBef>
                <a:spcPct val="0"/>
              </a:spcBef>
              <a:buNone/>
            </a:pPr>
            <a:r>
              <a:rPr lang="en-US" altLang="en-US" sz="2400" dirty="0">
                <a:latin typeface="Calibri" panose="020F0502020204030204" pitchFamily="34" charset="0"/>
                <a:cs typeface="+mn-cs"/>
              </a:rPr>
              <a:t>Vertebrate nervous systems are divided into the central and peripheral nervous systems.</a:t>
            </a:r>
          </a:p>
        </p:txBody>
      </p:sp>
      <p:sp>
        <p:nvSpPr>
          <p:cNvPr id="11" name="Content Placeholder 10"/>
          <p:cNvSpPr>
            <a:spLocks noGrp="1"/>
          </p:cNvSpPr>
          <p:nvPr>
            <p:ph sz="quarter" idx="16"/>
          </p:nvPr>
        </p:nvSpPr>
        <p:spPr>
          <a:xfrm>
            <a:off x="5041900" y="2943316"/>
            <a:ext cx="3792818" cy="1857375"/>
          </a:xfrm>
        </p:spPr>
        <p:txBody>
          <a:bodyPr/>
          <a:lstStyle/>
          <a:p>
            <a:pPr marL="0" indent="0">
              <a:spcBef>
                <a:spcPct val="0"/>
              </a:spcBef>
              <a:buNone/>
            </a:pPr>
            <a:r>
              <a:rPr lang="en-US" altLang="en-US" sz="2400" dirty="0">
                <a:latin typeface="Calibri" panose="020F0502020204030204" pitchFamily="34" charset="0"/>
                <a:cs typeface="+mn-cs"/>
              </a:rPr>
              <a:t>Even seemingly simple tasks, like this lynx seeing and chasing a hare, require interactions among many neurons in both divisions.</a:t>
            </a:r>
          </a:p>
        </p:txBody>
      </p:sp>
      <p:sp>
        <p:nvSpPr>
          <p:cNvPr id="6" name="Content Placeholder 5"/>
          <p:cNvSpPr>
            <a:spLocks noGrp="1"/>
          </p:cNvSpPr>
          <p:nvPr>
            <p:ph sz="quarter" idx="13"/>
          </p:nvPr>
        </p:nvSpPr>
        <p:spPr>
          <a:xfrm>
            <a:off x="7226185" y="6463429"/>
            <a:ext cx="1443182" cy="372739"/>
          </a:xfrm>
        </p:spPr>
        <p:txBody>
          <a:bodyPr/>
          <a:lstStyle/>
          <a:p>
            <a:pPr marL="0" indent="0">
              <a:buNone/>
            </a:pPr>
            <a:r>
              <a:rPr lang="en-US" altLang="en-US" sz="2000" dirty="0"/>
              <a:t>Figure 26.3</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75" y="919874"/>
            <a:ext cx="4693720" cy="4940977"/>
          </a:xfrm>
          <a:prstGeom prst="rect">
            <a:avLst/>
          </a:prstGeom>
        </p:spPr>
      </p:pic>
      <p:sp>
        <p:nvSpPr>
          <p:cNvPr id="12" name="Content Placeholder 11"/>
          <p:cNvSpPr>
            <a:spLocks noGrp="1"/>
          </p:cNvSpPr>
          <p:nvPr>
            <p:ph sz="quarter" idx="17"/>
          </p:nvPr>
        </p:nvSpPr>
        <p:spPr>
          <a:xfrm>
            <a:off x="322153" y="1277557"/>
            <a:ext cx="3444850" cy="196236"/>
          </a:xfrm>
        </p:spPr>
        <p:txBody>
          <a:bodyPr anchor="ctr"/>
          <a:lstStyle/>
          <a:p>
            <a:pPr marL="0" indent="0">
              <a:buNone/>
            </a:pPr>
            <a:r>
              <a:rPr lang="en-IN" sz="1200" b="1" dirty="0"/>
              <a:t>Sensory input (ears, eyes, and nose detect prey)</a:t>
            </a:r>
          </a:p>
        </p:txBody>
      </p:sp>
      <p:sp>
        <p:nvSpPr>
          <p:cNvPr id="17" name="Content Placeholder 8"/>
          <p:cNvSpPr>
            <a:spLocks noGrp="1"/>
          </p:cNvSpPr>
          <p:nvPr>
            <p:ph sz="quarter" idx="18"/>
          </p:nvPr>
        </p:nvSpPr>
        <p:spPr>
          <a:xfrm>
            <a:off x="307647" y="2835585"/>
            <a:ext cx="4385534" cy="182416"/>
          </a:xfrm>
        </p:spPr>
        <p:txBody>
          <a:bodyPr anchor="ctr"/>
          <a:lstStyle/>
          <a:p>
            <a:pPr marL="0" lvl="0" indent="0">
              <a:buNone/>
            </a:pPr>
            <a:r>
              <a:rPr lang="en-IN" sz="1200" b="1" dirty="0"/>
              <a:t>Sensory integration (brain and spinal cord interpret sensory input)</a:t>
            </a:r>
          </a:p>
        </p:txBody>
      </p:sp>
      <p:sp>
        <p:nvSpPr>
          <p:cNvPr id="7" name="Content Placeholder 6"/>
          <p:cNvSpPr>
            <a:spLocks noGrp="1"/>
          </p:cNvSpPr>
          <p:nvPr>
            <p:ph sz="quarter" idx="14"/>
          </p:nvPr>
        </p:nvSpPr>
        <p:spPr>
          <a:xfrm>
            <a:off x="301299" y="4439745"/>
            <a:ext cx="2994626" cy="192860"/>
          </a:xfrm>
        </p:spPr>
        <p:txBody>
          <a:bodyPr anchor="ctr"/>
          <a:lstStyle/>
          <a:p>
            <a:pPr marL="0" indent="0">
              <a:buNone/>
            </a:pPr>
            <a:r>
              <a:rPr lang="en-IN" sz="1200" b="1" dirty="0"/>
              <a:t>Motor response (muscles and glands react)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765"/>
            <a:ext cx="9144000" cy="709714"/>
          </a:xfrm>
        </p:spPr>
        <p:txBody>
          <a:bodyPr/>
          <a:lstStyle/>
          <a:p>
            <a:r>
              <a:rPr lang="en-US" altLang="en-US" sz="3800" dirty="0"/>
              <a:t>The peripheral nervous system: sensory input</a:t>
            </a:r>
            <a:endParaRPr lang="en-IN" sz="3800" dirty="0"/>
          </a:p>
        </p:txBody>
      </p:sp>
      <p:sp>
        <p:nvSpPr>
          <p:cNvPr id="7" name="Content Placeholder 6"/>
          <p:cNvSpPr>
            <a:spLocks noGrp="1"/>
          </p:cNvSpPr>
          <p:nvPr>
            <p:ph sz="quarter" idx="15"/>
          </p:nvPr>
        </p:nvSpPr>
        <p:spPr>
          <a:xfrm>
            <a:off x="-7524" y="6463784"/>
            <a:ext cx="1554468" cy="342792"/>
          </a:xfrm>
        </p:spPr>
        <p:txBody>
          <a:bodyPr/>
          <a:lstStyle/>
          <a:p>
            <a:pPr marL="0" indent="0">
              <a:buNone/>
            </a:pPr>
            <a:r>
              <a:rPr lang="en-US" altLang="en-US" sz="2000" dirty="0"/>
              <a:t>Section 26.1</a:t>
            </a:r>
          </a:p>
        </p:txBody>
      </p:sp>
      <p:sp>
        <p:nvSpPr>
          <p:cNvPr id="5" name="Content Placeholder 4"/>
          <p:cNvSpPr>
            <a:spLocks noGrp="1"/>
          </p:cNvSpPr>
          <p:nvPr>
            <p:ph sz="quarter" idx="13"/>
          </p:nvPr>
        </p:nvSpPr>
        <p:spPr>
          <a:xfrm>
            <a:off x="5041900" y="1263651"/>
            <a:ext cx="3689526" cy="1570038"/>
          </a:xfrm>
        </p:spPr>
        <p:txBody>
          <a:bodyPr/>
          <a:lstStyle/>
          <a:p>
            <a:pPr marL="0" indent="0">
              <a:spcBef>
                <a:spcPct val="0"/>
              </a:spcBef>
              <a:buNone/>
            </a:pPr>
            <a:r>
              <a:rPr lang="en-US" altLang="en-US" sz="2400" dirty="0">
                <a:latin typeface="Calibri" panose="020F0502020204030204" pitchFamily="34" charset="0"/>
                <a:cs typeface="+mn-cs"/>
              </a:rPr>
              <a:t>Neurons in the </a:t>
            </a:r>
            <a:r>
              <a:rPr lang="en-US" altLang="en-US" sz="2400" b="1" dirty="0">
                <a:solidFill>
                  <a:srgbClr val="FF0000"/>
                </a:solidFill>
                <a:latin typeface="Calibri" panose="020F0502020204030204" pitchFamily="34" charset="0"/>
                <a:cs typeface="+mn-cs"/>
              </a:rPr>
              <a:t>peripheral</a:t>
            </a:r>
            <a:r>
              <a:rPr lang="en-US" altLang="en-US" sz="2400" dirty="0">
                <a:latin typeface="Calibri" panose="020F0502020204030204" pitchFamily="34" charset="0"/>
                <a:cs typeface="+mn-cs"/>
              </a:rPr>
              <a:t> </a:t>
            </a:r>
            <a:r>
              <a:rPr lang="en-US" altLang="en-US" sz="2400" b="1" dirty="0">
                <a:latin typeface="Calibri" panose="020F0502020204030204" pitchFamily="34" charset="0"/>
                <a:cs typeface="+mn-cs"/>
              </a:rPr>
              <a:t>nervous system </a:t>
            </a:r>
            <a:r>
              <a:rPr lang="en-US" altLang="en-US" sz="2400" dirty="0">
                <a:latin typeface="Calibri" panose="020F0502020204030204" pitchFamily="34" charset="0"/>
                <a:cs typeface="+mn-cs"/>
              </a:rPr>
              <a:t>carry information to or from the central nervous system. </a:t>
            </a:r>
          </a:p>
        </p:txBody>
      </p:sp>
      <p:sp>
        <p:nvSpPr>
          <p:cNvPr id="6" name="Content Placeholder 5"/>
          <p:cNvSpPr>
            <a:spLocks noGrp="1"/>
          </p:cNvSpPr>
          <p:nvPr>
            <p:ph sz="quarter" idx="14"/>
          </p:nvPr>
        </p:nvSpPr>
        <p:spPr>
          <a:xfrm>
            <a:off x="5041900" y="3036926"/>
            <a:ext cx="3979862" cy="1179512"/>
          </a:xfrm>
        </p:spPr>
        <p:txBody>
          <a:bodyPr/>
          <a:lstStyle/>
          <a:p>
            <a:pPr marL="0" indent="0">
              <a:spcBef>
                <a:spcPct val="0"/>
              </a:spcBef>
              <a:buNone/>
            </a:pPr>
            <a:r>
              <a:rPr lang="en-US" altLang="en-US" sz="2400" dirty="0">
                <a:latin typeface="Calibri" panose="020F0502020204030204" pitchFamily="34" charset="0"/>
                <a:cs typeface="+mn-cs"/>
              </a:rPr>
              <a:t>For example, neurons in sense organs respond to sensory input.</a:t>
            </a:r>
          </a:p>
        </p:txBody>
      </p:sp>
      <p:sp>
        <p:nvSpPr>
          <p:cNvPr id="8" name="Content Placeholder 7"/>
          <p:cNvSpPr>
            <a:spLocks noGrp="1"/>
          </p:cNvSpPr>
          <p:nvPr>
            <p:ph sz="quarter" idx="16"/>
          </p:nvPr>
        </p:nvSpPr>
        <p:spPr>
          <a:xfrm>
            <a:off x="7233675" y="6463070"/>
            <a:ext cx="1392091" cy="349062"/>
          </a:xfrm>
        </p:spPr>
        <p:txBody>
          <a:bodyPr/>
          <a:lstStyle/>
          <a:p>
            <a:pPr marL="0" indent="0">
              <a:buNone/>
            </a:pPr>
            <a:r>
              <a:rPr lang="en-US" altLang="en-US" sz="2000" dirty="0"/>
              <a:t>Figure 26.3</a:t>
            </a:r>
          </a:p>
        </p:txBody>
      </p:sp>
      <p:pic>
        <p:nvPicPr>
          <p:cNvPr id="12" name="Picture 11" descr="Red arrow emphasizes sensory input which is gathered by the peripheral nervous system."/>
          <p:cNvPicPr>
            <a:picLocks noChangeAspect="1"/>
          </p:cNvPicPr>
          <p:nvPr/>
        </p:nvPicPr>
        <p:blipFill rotWithShape="1">
          <a:blip r:embed="rId3">
            <a:extLst>
              <a:ext uri="{28A0092B-C50C-407E-A947-70E740481C1C}">
                <a14:useLocalDpi xmlns:a14="http://schemas.microsoft.com/office/drawing/2010/main" val="0"/>
              </a:ext>
            </a:extLst>
          </a:blip>
          <a:srcRect t="15920" r="44925" b="11244"/>
          <a:stretch/>
        </p:blipFill>
        <p:spPr>
          <a:xfrm>
            <a:off x="1" y="1091821"/>
            <a:ext cx="5036024" cy="5008728"/>
          </a:xfrm>
          <a:prstGeom prst="rect">
            <a:avLst/>
          </a:prstGeom>
        </p:spPr>
      </p:pic>
      <p:sp>
        <p:nvSpPr>
          <p:cNvPr id="4" name="Content Placeholder 3"/>
          <p:cNvSpPr>
            <a:spLocks noGrp="1"/>
          </p:cNvSpPr>
          <p:nvPr>
            <p:ph idx="1"/>
          </p:nvPr>
        </p:nvSpPr>
        <p:spPr>
          <a:xfrm>
            <a:off x="420587" y="1251490"/>
            <a:ext cx="3365237" cy="287194"/>
          </a:xfrm>
        </p:spPr>
        <p:txBody>
          <a:bodyPr/>
          <a:lstStyle/>
          <a:p>
            <a:pPr marL="0" indent="0">
              <a:buNone/>
            </a:pPr>
            <a:r>
              <a:rPr lang="en-IN" sz="1200" b="1" dirty="0"/>
              <a:t>Sensory input (ears, eyes, and nose detect prey)</a:t>
            </a:r>
          </a:p>
        </p:txBody>
      </p:sp>
      <p:sp>
        <p:nvSpPr>
          <p:cNvPr id="13" name="Content Placeholder 12"/>
          <p:cNvSpPr>
            <a:spLocks noGrp="1"/>
          </p:cNvSpPr>
          <p:nvPr>
            <p:ph sz="quarter" idx="18"/>
          </p:nvPr>
        </p:nvSpPr>
        <p:spPr>
          <a:xfrm>
            <a:off x="399821" y="2779775"/>
            <a:ext cx="4733158" cy="323162"/>
          </a:xfrm>
        </p:spPr>
        <p:txBody>
          <a:bodyPr/>
          <a:lstStyle/>
          <a:p>
            <a:pPr marL="0" lvl="0" indent="0">
              <a:buNone/>
            </a:pPr>
            <a:r>
              <a:rPr lang="en-IN" sz="1200" b="1" dirty="0"/>
              <a:t>Sensory integration (brain and spinal cord interpret sensory input)</a:t>
            </a:r>
          </a:p>
        </p:txBody>
      </p:sp>
      <p:sp>
        <p:nvSpPr>
          <p:cNvPr id="9" name="Content Placeholder 8"/>
          <p:cNvSpPr>
            <a:spLocks noGrp="1"/>
          </p:cNvSpPr>
          <p:nvPr>
            <p:ph sz="quarter" idx="17"/>
          </p:nvPr>
        </p:nvSpPr>
        <p:spPr>
          <a:xfrm>
            <a:off x="390209" y="4392187"/>
            <a:ext cx="3008073" cy="261191"/>
          </a:xfrm>
        </p:spPr>
        <p:txBody>
          <a:bodyPr/>
          <a:lstStyle/>
          <a:p>
            <a:pPr marL="0" indent="0">
              <a:buNone/>
            </a:pPr>
            <a:r>
              <a:rPr lang="en-IN" sz="1200" b="1" dirty="0"/>
              <a:t>Motor response (muscles and glands react)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6275"/>
            <a:ext cx="8987625" cy="1039095"/>
          </a:xfrm>
        </p:spPr>
        <p:txBody>
          <a:bodyPr/>
          <a:lstStyle/>
          <a:p>
            <a:r>
              <a:rPr lang="en-US" altLang="en-US" sz="3800" dirty="0"/>
              <a:t>The nervous system: rapid communication, 2</a:t>
            </a:r>
            <a:endParaRPr lang="en-IN" sz="3800" dirty="0"/>
          </a:p>
        </p:txBody>
      </p:sp>
      <p:sp>
        <p:nvSpPr>
          <p:cNvPr id="6" name="Content Placeholder 5"/>
          <p:cNvSpPr>
            <a:spLocks noGrp="1"/>
          </p:cNvSpPr>
          <p:nvPr>
            <p:ph sz="quarter" idx="15"/>
          </p:nvPr>
        </p:nvSpPr>
        <p:spPr>
          <a:xfrm>
            <a:off x="-7525" y="6447748"/>
            <a:ext cx="1554468" cy="335074"/>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5041600" y="1263651"/>
            <a:ext cx="3939821" cy="1652588"/>
          </a:xfrm>
        </p:spPr>
        <p:txBody>
          <a:bodyPr/>
          <a:lstStyle/>
          <a:p>
            <a:pPr marL="0" indent="0">
              <a:spcBef>
                <a:spcPct val="0"/>
              </a:spcBef>
              <a:buNone/>
            </a:pPr>
            <a:r>
              <a:rPr lang="en-US" altLang="en-US" sz="2400" dirty="0">
                <a:latin typeface="Calibri" panose="020F0502020204030204" pitchFamily="34" charset="0"/>
                <a:cs typeface="+mn-cs"/>
              </a:rPr>
              <a:t>The </a:t>
            </a:r>
            <a:r>
              <a:rPr lang="en-US" altLang="en-US" sz="2400" b="1" dirty="0">
                <a:latin typeface="Calibri" panose="020F0502020204030204" pitchFamily="34" charset="0"/>
                <a:cs typeface="+mn-cs"/>
              </a:rPr>
              <a:t>central nervous system </a:t>
            </a:r>
            <a:r>
              <a:rPr lang="en-US" altLang="en-US" sz="2400" dirty="0">
                <a:latin typeface="Calibri" panose="020F0502020204030204" pitchFamily="34" charset="0"/>
                <a:cs typeface="+mn-cs"/>
              </a:rPr>
              <a:t>interprets signals it receives from the peripheral nervous system.</a:t>
            </a:r>
          </a:p>
        </p:txBody>
      </p:sp>
      <p:sp>
        <p:nvSpPr>
          <p:cNvPr id="7" name="Content Placeholder 6"/>
          <p:cNvSpPr>
            <a:spLocks noGrp="1"/>
          </p:cNvSpPr>
          <p:nvPr>
            <p:ph sz="quarter" idx="16"/>
          </p:nvPr>
        </p:nvSpPr>
        <p:spPr>
          <a:xfrm>
            <a:off x="7228257" y="6449451"/>
            <a:ext cx="1349137" cy="317329"/>
          </a:xfrm>
        </p:spPr>
        <p:txBody>
          <a:bodyPr/>
          <a:lstStyle/>
          <a:p>
            <a:pPr marL="0" indent="0">
              <a:buNone/>
            </a:pPr>
            <a:r>
              <a:rPr lang="en-US" altLang="en-US" sz="2000" dirty="0"/>
              <a:t>Figure 26.3</a:t>
            </a:r>
          </a:p>
        </p:txBody>
      </p:sp>
      <p:pic>
        <p:nvPicPr>
          <p:cNvPr id="8" name="Picture 7" descr="Red arrow emphasizes the process of sensory integration, which is the function of the central nervous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2" y="1166711"/>
            <a:ext cx="5096256" cy="4760976"/>
          </a:xfrm>
          <a:prstGeom prst="rect">
            <a:avLst/>
          </a:prstGeom>
        </p:spPr>
      </p:pic>
      <p:sp>
        <p:nvSpPr>
          <p:cNvPr id="4" name="Content Placeholder 3"/>
          <p:cNvSpPr>
            <a:spLocks noGrp="1"/>
          </p:cNvSpPr>
          <p:nvPr>
            <p:ph sz="quarter" idx="13"/>
          </p:nvPr>
        </p:nvSpPr>
        <p:spPr>
          <a:xfrm>
            <a:off x="416860" y="1237823"/>
            <a:ext cx="3482788" cy="254586"/>
          </a:xfrm>
        </p:spPr>
        <p:txBody>
          <a:bodyPr/>
          <a:lstStyle/>
          <a:p>
            <a:pPr marL="0" indent="0">
              <a:buNone/>
            </a:pPr>
            <a:r>
              <a:rPr lang="en-IN" sz="1200" b="1" dirty="0"/>
              <a:t>Sensory input (ears, eyes, and nose detect prey)</a:t>
            </a:r>
          </a:p>
        </p:txBody>
      </p:sp>
      <p:sp>
        <p:nvSpPr>
          <p:cNvPr id="9" name="Content Placeholder 8"/>
          <p:cNvSpPr>
            <a:spLocks noGrp="1"/>
          </p:cNvSpPr>
          <p:nvPr>
            <p:ph sz="quarter" idx="18"/>
          </p:nvPr>
        </p:nvSpPr>
        <p:spPr>
          <a:xfrm>
            <a:off x="389965" y="2793064"/>
            <a:ext cx="4392611" cy="242796"/>
          </a:xfrm>
        </p:spPr>
        <p:txBody>
          <a:bodyPr/>
          <a:lstStyle/>
          <a:p>
            <a:pPr marL="0" lvl="0" indent="0">
              <a:buNone/>
            </a:pPr>
            <a:r>
              <a:rPr lang="en-IN" sz="1200" b="1" dirty="0"/>
              <a:t>Sensory integration (brain and spinal cord interpret sensory input)</a:t>
            </a:r>
          </a:p>
        </p:txBody>
      </p:sp>
      <p:sp>
        <p:nvSpPr>
          <p:cNvPr id="5" name="Content Placeholder 4"/>
          <p:cNvSpPr>
            <a:spLocks noGrp="1"/>
          </p:cNvSpPr>
          <p:nvPr>
            <p:ph sz="quarter" idx="14"/>
          </p:nvPr>
        </p:nvSpPr>
        <p:spPr>
          <a:xfrm>
            <a:off x="388223" y="4385779"/>
            <a:ext cx="2908754" cy="310604"/>
          </a:xfrm>
        </p:spPr>
        <p:txBody>
          <a:bodyPr/>
          <a:lstStyle/>
          <a:p>
            <a:pPr marL="0" indent="0">
              <a:buNone/>
            </a:pPr>
            <a:r>
              <a:rPr lang="en-IN" sz="1200" b="1" dirty="0"/>
              <a:t>Motor response (muscles and glands react)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32" y="227250"/>
            <a:ext cx="8842946" cy="484745"/>
          </a:xfrm>
        </p:spPr>
        <p:txBody>
          <a:bodyPr/>
          <a:lstStyle/>
          <a:p>
            <a:r>
              <a:rPr lang="en-US" altLang="en-US" sz="3800" dirty="0"/>
              <a:t>Peripheral nervous system: motor response</a:t>
            </a:r>
            <a:endParaRPr lang="en-IN" sz="3800" dirty="0"/>
          </a:p>
        </p:txBody>
      </p:sp>
      <p:sp>
        <p:nvSpPr>
          <p:cNvPr id="7" name="Content Placeholder 6"/>
          <p:cNvSpPr>
            <a:spLocks noGrp="1"/>
          </p:cNvSpPr>
          <p:nvPr>
            <p:ph sz="quarter" idx="16"/>
          </p:nvPr>
        </p:nvSpPr>
        <p:spPr>
          <a:xfrm>
            <a:off x="8" y="6459065"/>
            <a:ext cx="1565221" cy="383968"/>
          </a:xfrm>
        </p:spPr>
        <p:txBody>
          <a:bodyPr/>
          <a:lstStyle/>
          <a:p>
            <a:pPr eaLnBrk="1" hangingPunct="1">
              <a:spcBef>
                <a:spcPct val="0"/>
              </a:spcBef>
              <a:buFontTx/>
              <a:buNone/>
            </a:pPr>
            <a:r>
              <a:rPr lang="en-US" altLang="en-US" sz="2000" dirty="0"/>
              <a:t>Section 26.1</a:t>
            </a:r>
          </a:p>
        </p:txBody>
      </p:sp>
      <p:sp>
        <p:nvSpPr>
          <p:cNvPr id="3" name="Content Placeholder 2"/>
          <p:cNvSpPr>
            <a:spLocks noGrp="1"/>
          </p:cNvSpPr>
          <p:nvPr>
            <p:ph idx="1"/>
          </p:nvPr>
        </p:nvSpPr>
        <p:spPr>
          <a:xfrm>
            <a:off x="5051498" y="1269557"/>
            <a:ext cx="4092502" cy="1561501"/>
          </a:xfrm>
        </p:spPr>
        <p:txBody>
          <a:bodyPr/>
          <a:lstStyle/>
          <a:p>
            <a:pPr marL="0" indent="0">
              <a:spcBef>
                <a:spcPct val="0"/>
              </a:spcBef>
              <a:buNone/>
            </a:pPr>
            <a:r>
              <a:rPr lang="en-US" altLang="en-US" sz="2400" dirty="0">
                <a:latin typeface="Calibri" panose="020F0502020204030204" pitchFamily="34" charset="0"/>
                <a:cs typeface="+mn-cs"/>
              </a:rPr>
              <a:t>In a fraction of a second, the central nervous system signals the peripheral nervous system to stimulate a motor response.</a:t>
            </a:r>
          </a:p>
        </p:txBody>
      </p:sp>
      <p:sp>
        <p:nvSpPr>
          <p:cNvPr id="5" name="Content Placeholder 4"/>
          <p:cNvSpPr>
            <a:spLocks noGrp="1"/>
          </p:cNvSpPr>
          <p:nvPr>
            <p:ph sz="quarter" idx="14"/>
          </p:nvPr>
        </p:nvSpPr>
        <p:spPr>
          <a:xfrm>
            <a:off x="7227630" y="6451947"/>
            <a:ext cx="1348614" cy="341664"/>
          </a:xfrm>
        </p:spPr>
        <p:txBody>
          <a:bodyPr/>
          <a:lstStyle/>
          <a:p>
            <a:pPr marL="0" indent="0">
              <a:buNone/>
            </a:pPr>
            <a:r>
              <a:rPr lang="en-US" altLang="en-US" sz="2000" dirty="0"/>
              <a:t>Figure 26.3</a:t>
            </a:r>
          </a:p>
        </p:txBody>
      </p:sp>
      <p:pic>
        <p:nvPicPr>
          <p:cNvPr id="10" name="Picture 9" descr="Red arrow emphasizes the process of motor response, which is a function of the peripheral nervous system."/>
          <p:cNvPicPr>
            <a:picLocks noChangeAspect="1"/>
          </p:cNvPicPr>
          <p:nvPr/>
        </p:nvPicPr>
        <p:blipFill rotWithShape="1">
          <a:blip r:embed="rId3">
            <a:extLst>
              <a:ext uri="{28A0092B-C50C-407E-A947-70E740481C1C}">
                <a14:useLocalDpi xmlns:a14="http://schemas.microsoft.com/office/drawing/2010/main" val="0"/>
              </a:ext>
            </a:extLst>
          </a:blip>
          <a:srcRect t="16717" r="44328" b="14030"/>
          <a:stretch/>
        </p:blipFill>
        <p:spPr>
          <a:xfrm>
            <a:off x="0" y="1146412"/>
            <a:ext cx="5090615" cy="4749421"/>
          </a:xfrm>
          <a:prstGeom prst="rect">
            <a:avLst/>
          </a:prstGeom>
        </p:spPr>
      </p:pic>
      <p:sp>
        <p:nvSpPr>
          <p:cNvPr id="6" name="Content Placeholder 5"/>
          <p:cNvSpPr>
            <a:spLocks noGrp="1"/>
          </p:cNvSpPr>
          <p:nvPr>
            <p:ph sz="quarter" idx="15"/>
          </p:nvPr>
        </p:nvSpPr>
        <p:spPr>
          <a:xfrm>
            <a:off x="416856" y="1248620"/>
            <a:ext cx="3540966" cy="257545"/>
          </a:xfrm>
        </p:spPr>
        <p:txBody>
          <a:bodyPr/>
          <a:lstStyle/>
          <a:p>
            <a:pPr marL="0" indent="0">
              <a:buNone/>
            </a:pPr>
            <a:r>
              <a:rPr lang="en-IN" sz="1200" b="1" dirty="0"/>
              <a:t>Sensory input (ears, eyes, and nose detect prey)</a:t>
            </a:r>
          </a:p>
        </p:txBody>
      </p:sp>
      <p:sp>
        <p:nvSpPr>
          <p:cNvPr id="4" name="Content Placeholder 3"/>
          <p:cNvSpPr>
            <a:spLocks noGrp="1"/>
          </p:cNvSpPr>
          <p:nvPr>
            <p:ph sz="quarter" idx="13"/>
          </p:nvPr>
        </p:nvSpPr>
        <p:spPr>
          <a:xfrm>
            <a:off x="403415" y="2795800"/>
            <a:ext cx="4672387" cy="231442"/>
          </a:xfrm>
        </p:spPr>
        <p:txBody>
          <a:bodyPr/>
          <a:lstStyle/>
          <a:p>
            <a:pPr marL="0" lvl="0" indent="0">
              <a:buNone/>
            </a:pPr>
            <a:r>
              <a:rPr lang="en-IN" sz="1200" b="1" dirty="0"/>
              <a:t>Sensory integration (brain and spinal cord interpret sensory input)</a:t>
            </a:r>
          </a:p>
        </p:txBody>
      </p:sp>
      <p:sp>
        <p:nvSpPr>
          <p:cNvPr id="9" name="Content Placeholder 8"/>
          <p:cNvSpPr>
            <a:spLocks noGrp="1"/>
          </p:cNvSpPr>
          <p:nvPr>
            <p:ph sz="quarter" idx="18"/>
          </p:nvPr>
        </p:nvSpPr>
        <p:spPr>
          <a:xfrm>
            <a:off x="393615" y="4393258"/>
            <a:ext cx="2980286" cy="242796"/>
          </a:xfrm>
        </p:spPr>
        <p:txBody>
          <a:bodyPr/>
          <a:lstStyle/>
          <a:p>
            <a:pPr marL="0" indent="0">
              <a:buNone/>
            </a:pPr>
            <a:r>
              <a:rPr lang="en-IN" sz="1200" b="1" dirty="0"/>
              <a:t>Motor response (muscles and glands react)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536" y="160472"/>
            <a:ext cx="5620928" cy="645195"/>
          </a:xfrm>
        </p:spPr>
        <p:txBody>
          <a:bodyPr/>
          <a:lstStyle/>
          <a:p>
            <a:pPr eaLnBrk="1" hangingPunct="1"/>
            <a:r>
              <a:rPr lang="en-US" altLang="en-US" sz="4000" dirty="0">
                <a:latin typeface="Calibri" panose="020F0502020204030204" pitchFamily="34" charset="0"/>
                <a:cs typeface="+mn-cs"/>
              </a:rPr>
              <a:t>26.1 Mastering concepts</a:t>
            </a:r>
            <a:endParaRPr lang="en-IN" sz="4000" dirty="0">
              <a:latin typeface="Calibri" panose="020F0502020204030204" pitchFamily="34" charset="0"/>
              <a:cs typeface="+mn-cs"/>
            </a:endParaRPr>
          </a:p>
        </p:txBody>
      </p:sp>
      <p:sp>
        <p:nvSpPr>
          <p:cNvPr id="5" name="Content Placeholder 4"/>
          <p:cNvSpPr>
            <a:spLocks noGrp="1"/>
          </p:cNvSpPr>
          <p:nvPr>
            <p:ph sz="quarter" idx="13"/>
          </p:nvPr>
        </p:nvSpPr>
        <p:spPr>
          <a:xfrm>
            <a:off x="3832411" y="3183754"/>
            <a:ext cx="4881282" cy="966788"/>
          </a:xfrm>
        </p:spPr>
        <p:txBody>
          <a:bodyPr/>
          <a:lstStyle/>
          <a:p>
            <a:pPr marL="0" indent="0">
              <a:spcBef>
                <a:spcPct val="0"/>
              </a:spcBef>
              <a:buNone/>
            </a:pPr>
            <a:r>
              <a:rPr lang="en-US" altLang="en-US" sz="2400" dirty="0">
                <a:latin typeface="Calibri" panose="020F0502020204030204" pitchFamily="34" charset="0"/>
                <a:cs typeface="+mn-cs"/>
              </a:rPr>
              <a:t>Distinguish between the central and peripheral nervous systems.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897" b="2582"/>
          <a:stretch/>
        </p:blipFill>
        <p:spPr>
          <a:xfrm>
            <a:off x="146527" y="2498558"/>
            <a:ext cx="3549173" cy="2261938"/>
          </a:xfrm>
          <a:prstGeom prst="rect">
            <a:avLst/>
          </a:prstGeom>
        </p:spPr>
      </p:pic>
      <p:sp>
        <p:nvSpPr>
          <p:cNvPr id="8" name="Content Placeholder 7"/>
          <p:cNvSpPr>
            <a:spLocks noGrp="1"/>
          </p:cNvSpPr>
          <p:nvPr>
            <p:ph sz="quarter" idx="16"/>
          </p:nvPr>
        </p:nvSpPr>
        <p:spPr>
          <a:xfrm>
            <a:off x="1400600" y="4720236"/>
            <a:ext cx="1177568" cy="137237"/>
          </a:xfrm>
        </p:spPr>
        <p:txBody>
          <a:bodyPr/>
          <a:lstStyle/>
          <a:p>
            <a:pPr marL="0" indent="0">
              <a:buNone/>
            </a:pPr>
            <a:r>
              <a:rPr lang="en-IN" sz="430" dirty="0"/>
              <a:t>©Henrik Sorensen/Riser/Getty Images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73" y="176352"/>
            <a:ext cx="7481455" cy="586541"/>
          </a:xfrm>
        </p:spPr>
        <p:txBody>
          <a:bodyPr/>
          <a:lstStyle/>
          <a:p>
            <a:pPr eaLnBrk="1" hangingPunct="1"/>
            <a:r>
              <a:rPr lang="en-US" altLang="en-US" sz="3800" dirty="0">
                <a:latin typeface="Calibri" panose="020F0502020204030204" pitchFamily="34" charset="0"/>
                <a:cs typeface="+mn-cs"/>
              </a:rPr>
              <a:t>Neuron structure and arrangement</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0" y="6444055"/>
            <a:ext cx="1560391" cy="413945"/>
          </a:xfrm>
        </p:spPr>
        <p:txBody>
          <a:bodyPr/>
          <a:lstStyle/>
          <a:p>
            <a:pPr eaLnBrk="1" hangingPunct="1">
              <a:spcBef>
                <a:spcPct val="0"/>
              </a:spcBef>
              <a:buFontTx/>
              <a:buNone/>
            </a:pPr>
            <a:r>
              <a:rPr lang="en-US" altLang="en-US" sz="2000" dirty="0"/>
              <a:t>Section 26.2</a:t>
            </a:r>
          </a:p>
        </p:txBody>
      </p:sp>
      <p:sp>
        <p:nvSpPr>
          <p:cNvPr id="8" name="Content Placeholder 7"/>
          <p:cNvSpPr>
            <a:spLocks noGrp="1"/>
          </p:cNvSpPr>
          <p:nvPr>
            <p:ph sz="quarter" idx="14"/>
          </p:nvPr>
        </p:nvSpPr>
        <p:spPr>
          <a:xfrm>
            <a:off x="4561635" y="1272306"/>
            <a:ext cx="3546941" cy="2182972"/>
          </a:xfrm>
        </p:spPr>
        <p:txBody>
          <a:bodyPr/>
          <a:lstStyle/>
          <a:p>
            <a:pPr marL="0" indent="0">
              <a:spcBef>
                <a:spcPct val="0"/>
              </a:spcBef>
              <a:spcAft>
                <a:spcPts val="3000"/>
              </a:spcAft>
              <a:buNone/>
            </a:pPr>
            <a:r>
              <a:rPr lang="en-US" altLang="en-US" sz="2400" dirty="0">
                <a:latin typeface="Calibri" panose="020F0502020204030204" pitchFamily="34" charset="0"/>
                <a:cs typeface="+mn-cs"/>
              </a:rPr>
              <a:t>All neurons have the same basic parts:</a:t>
            </a:r>
            <a:endParaRPr lang="en-US" altLang="en-US" sz="2400" dirty="0"/>
          </a:p>
          <a:p>
            <a:pPr>
              <a:spcBef>
                <a:spcPct val="0"/>
              </a:spcBef>
            </a:pPr>
            <a:r>
              <a:rPr lang="en-US" altLang="en-US" sz="2400" dirty="0">
                <a:latin typeface="Calibri" panose="020F0502020204030204" pitchFamily="34" charset="0"/>
                <a:cs typeface="+mn-cs"/>
              </a:rPr>
              <a:t>Cell body</a:t>
            </a:r>
          </a:p>
          <a:p>
            <a:pPr>
              <a:spcBef>
                <a:spcPct val="0"/>
              </a:spcBef>
            </a:pPr>
            <a:r>
              <a:rPr lang="en-US" altLang="en-US" sz="2400" dirty="0">
                <a:latin typeface="Calibri" panose="020F0502020204030204" pitchFamily="34" charset="0"/>
                <a:cs typeface="+mn-cs"/>
              </a:rPr>
              <a:t>Dendrites</a:t>
            </a:r>
          </a:p>
          <a:p>
            <a:pPr>
              <a:spcBef>
                <a:spcPct val="0"/>
              </a:spcBef>
            </a:pPr>
            <a:r>
              <a:rPr lang="en-US" altLang="en-US" sz="2400" dirty="0">
                <a:latin typeface="Calibri" panose="020F0502020204030204" pitchFamily="34" charset="0"/>
                <a:cs typeface="+mn-cs"/>
              </a:rPr>
              <a:t>Axon</a:t>
            </a:r>
          </a:p>
        </p:txBody>
      </p:sp>
      <p:sp>
        <p:nvSpPr>
          <p:cNvPr id="10" name="Content Placeholder 9"/>
          <p:cNvSpPr>
            <a:spLocks noGrp="1"/>
          </p:cNvSpPr>
          <p:nvPr>
            <p:ph sz="quarter" idx="16"/>
          </p:nvPr>
        </p:nvSpPr>
        <p:spPr>
          <a:xfrm>
            <a:off x="7228384" y="6447028"/>
            <a:ext cx="1380677" cy="349062"/>
          </a:xfrm>
        </p:spPr>
        <p:txBody>
          <a:bodyPr/>
          <a:lstStyle/>
          <a:p>
            <a:pPr marL="0" indent="0">
              <a:buNone/>
            </a:pPr>
            <a:r>
              <a:rPr lang="en-US" altLang="en-US" sz="2000" dirty="0"/>
              <a:t>Figure 26.4</a:t>
            </a:r>
          </a:p>
        </p:txBody>
      </p:sp>
      <p:pic>
        <p:nvPicPr>
          <p:cNvPr id="4" name="Picture 3" descr="The parts of a neuron are shown.">
            <a:extLst>
              <a:ext uri="{FF2B5EF4-FFF2-40B4-BE49-F238E27FC236}">
                <a16:creationId xmlns:a16="http://schemas.microsoft.com/office/drawing/2014/main" id="{B8DADEFF-37B0-4796-A854-82490225D261}"/>
              </a:ext>
            </a:extLst>
          </p:cNvPr>
          <p:cNvPicPr>
            <a:picLocks noChangeAspect="1"/>
          </p:cNvPicPr>
          <p:nvPr/>
        </p:nvPicPr>
        <p:blipFill>
          <a:blip r:embed="rId3"/>
          <a:stretch>
            <a:fillRect/>
          </a:stretch>
        </p:blipFill>
        <p:spPr>
          <a:xfrm>
            <a:off x="207102" y="1049095"/>
            <a:ext cx="3566160" cy="53949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80089" y="147025"/>
            <a:ext cx="2383823" cy="645195"/>
          </a:xfrm>
        </p:spPr>
        <p:txBody>
          <a:bodyPr/>
          <a:lstStyle/>
          <a:p>
            <a:pPr eaLnBrk="1" hangingPunct="1"/>
            <a:r>
              <a:rPr lang="en-US" altLang="en-US" sz="3800" dirty="0">
                <a:latin typeface="Calibri" panose="020F0502020204030204" pitchFamily="34" charset="0"/>
                <a:cs typeface="+mn-cs"/>
              </a:rPr>
              <a:t>Cell body</a:t>
            </a:r>
            <a:endParaRPr lang="en-IN" sz="3800" dirty="0">
              <a:latin typeface="Calibri" panose="020F0502020204030204" pitchFamily="34" charset="0"/>
              <a:cs typeface="+mn-cs"/>
            </a:endParaRPr>
          </a:p>
        </p:txBody>
      </p:sp>
      <p:sp>
        <p:nvSpPr>
          <p:cNvPr id="12" name="Content Placeholder 11"/>
          <p:cNvSpPr>
            <a:spLocks noGrp="1"/>
          </p:cNvSpPr>
          <p:nvPr>
            <p:ph sz="quarter" idx="15"/>
          </p:nvPr>
        </p:nvSpPr>
        <p:spPr>
          <a:xfrm>
            <a:off x="5923" y="6454907"/>
            <a:ext cx="1554468" cy="377071"/>
          </a:xfrm>
        </p:spPr>
        <p:txBody>
          <a:bodyPr/>
          <a:lstStyle/>
          <a:p>
            <a:pPr marL="0" indent="0">
              <a:buNone/>
            </a:pPr>
            <a:r>
              <a:rPr lang="en-US" altLang="en-US" sz="2000" dirty="0"/>
              <a:t>Section 26.2</a:t>
            </a:r>
            <a:endParaRPr lang="en-IN" altLang="en-US" sz="2000" dirty="0"/>
          </a:p>
        </p:txBody>
      </p:sp>
      <p:sp>
        <p:nvSpPr>
          <p:cNvPr id="11" name="Content Placeholder 10"/>
          <p:cNvSpPr>
            <a:spLocks noGrp="1"/>
          </p:cNvSpPr>
          <p:nvPr>
            <p:ph sz="quarter" idx="14"/>
          </p:nvPr>
        </p:nvSpPr>
        <p:spPr>
          <a:xfrm>
            <a:off x="4568582" y="1261922"/>
            <a:ext cx="3580336" cy="1179512"/>
          </a:xfrm>
        </p:spPr>
        <p:txBody>
          <a:bodyPr/>
          <a:lstStyle/>
          <a:p>
            <a:pPr marL="0" indent="0">
              <a:buNone/>
            </a:pPr>
            <a:r>
              <a:rPr lang="en-US" altLang="en-US" sz="2400" dirty="0"/>
              <a:t>The </a:t>
            </a:r>
            <a:r>
              <a:rPr lang="en-US" altLang="en-US" sz="2400" b="1" dirty="0"/>
              <a:t>cell body </a:t>
            </a:r>
            <a:r>
              <a:rPr lang="en-US" altLang="en-US" sz="2400" dirty="0"/>
              <a:t>contains the nucleus, mitochondria, and other </a:t>
            </a:r>
            <a:r>
              <a:rPr lang="en-US" altLang="en-US" sz="2400" dirty="0">
                <a:solidFill>
                  <a:srgbClr val="FF0000"/>
                </a:solidFill>
              </a:rPr>
              <a:t>organelles</a:t>
            </a:r>
            <a:r>
              <a:rPr lang="en-US" altLang="en-US" sz="2400" dirty="0"/>
              <a:t>.</a:t>
            </a:r>
          </a:p>
        </p:txBody>
      </p:sp>
      <p:sp>
        <p:nvSpPr>
          <p:cNvPr id="15" name="Content Placeholder 14"/>
          <p:cNvSpPr>
            <a:spLocks noGrp="1"/>
          </p:cNvSpPr>
          <p:nvPr>
            <p:ph sz="quarter" idx="18"/>
          </p:nvPr>
        </p:nvSpPr>
        <p:spPr>
          <a:xfrm>
            <a:off x="7224610" y="6449470"/>
            <a:ext cx="1361868" cy="293784"/>
          </a:xfrm>
        </p:spPr>
        <p:txBody>
          <a:bodyPr/>
          <a:lstStyle/>
          <a:p>
            <a:pPr marL="0" indent="0">
              <a:buNone/>
            </a:pPr>
            <a:r>
              <a:rPr lang="en-US" altLang="en-US" sz="2000" dirty="0"/>
              <a:t>Figure 26.4</a:t>
            </a:r>
          </a:p>
        </p:txBody>
      </p:sp>
      <p:pic>
        <p:nvPicPr>
          <p:cNvPr id="4" name="Picture 3" descr="The parts of a neuron are shown. Red box emphasizes the location of the cell body.">
            <a:extLst>
              <a:ext uri="{FF2B5EF4-FFF2-40B4-BE49-F238E27FC236}">
                <a16:creationId xmlns:a16="http://schemas.microsoft.com/office/drawing/2014/main" id="{B49769A2-DE5F-4419-8A7B-3F298B020C9E}"/>
              </a:ext>
            </a:extLst>
          </p:cNvPr>
          <p:cNvPicPr>
            <a:picLocks noChangeAspect="1"/>
          </p:cNvPicPr>
          <p:nvPr/>
        </p:nvPicPr>
        <p:blipFill rotWithShape="1">
          <a:blip r:embed="rId3"/>
          <a:srcRect l="3284" t="14509" r="54178" b="5877"/>
          <a:stretch/>
        </p:blipFill>
        <p:spPr>
          <a:xfrm>
            <a:off x="300250" y="995082"/>
            <a:ext cx="3889611" cy="54598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88444" y="203013"/>
            <a:ext cx="2167112" cy="533219"/>
          </a:xfrm>
        </p:spPr>
        <p:txBody>
          <a:bodyPr/>
          <a:lstStyle/>
          <a:p>
            <a:pPr eaLnBrk="1" hangingPunct="1"/>
            <a:r>
              <a:rPr lang="en-US" altLang="en-US" sz="3800" dirty="0">
                <a:latin typeface="Calibri" panose="020F0502020204030204" pitchFamily="34" charset="0"/>
                <a:cs typeface="+mn-cs"/>
              </a:rPr>
              <a:t>Dendrites</a:t>
            </a:r>
            <a:endParaRPr lang="en-IN" sz="3800" dirty="0">
              <a:latin typeface="Calibri" panose="020F0502020204030204" pitchFamily="34" charset="0"/>
              <a:cs typeface="+mn-cs"/>
            </a:endParaRPr>
          </a:p>
        </p:txBody>
      </p:sp>
      <p:sp>
        <p:nvSpPr>
          <p:cNvPr id="11" name="Content Placeholder 10"/>
          <p:cNvSpPr>
            <a:spLocks noGrp="1"/>
          </p:cNvSpPr>
          <p:nvPr>
            <p:ph sz="quarter" idx="18"/>
          </p:nvPr>
        </p:nvSpPr>
        <p:spPr>
          <a:xfrm>
            <a:off x="4" y="6445516"/>
            <a:ext cx="1615982" cy="355478"/>
          </a:xfrm>
        </p:spPr>
        <p:txBody>
          <a:bodyPr/>
          <a:lstStyle/>
          <a:p>
            <a:pPr marL="0" indent="0">
              <a:buNone/>
            </a:pPr>
            <a:r>
              <a:rPr lang="en-US" altLang="en-US" sz="2000" dirty="0"/>
              <a:t>Section 26.2</a:t>
            </a:r>
          </a:p>
        </p:txBody>
      </p:sp>
      <p:sp>
        <p:nvSpPr>
          <p:cNvPr id="6" name="Content Placeholder 5"/>
          <p:cNvSpPr>
            <a:spLocks noGrp="1"/>
          </p:cNvSpPr>
          <p:nvPr>
            <p:ph sz="quarter" idx="13"/>
          </p:nvPr>
        </p:nvSpPr>
        <p:spPr>
          <a:xfrm>
            <a:off x="4565650" y="1261971"/>
            <a:ext cx="4103688" cy="1494676"/>
          </a:xfrm>
        </p:spPr>
        <p:txBody>
          <a:bodyPr/>
          <a:lstStyle/>
          <a:p>
            <a:pPr marL="0" indent="0">
              <a:buNone/>
            </a:pPr>
            <a:r>
              <a:rPr lang="en-US" altLang="en-US" sz="2400" b="1" dirty="0"/>
              <a:t>Dendrites </a:t>
            </a:r>
            <a:r>
              <a:rPr lang="en-US" altLang="en-US" sz="2400" dirty="0"/>
              <a:t>are short, branched extensions that transmit information toward the cell body.</a:t>
            </a:r>
            <a:endParaRPr lang="en-US" altLang="en-US" sz="2400" b="1" dirty="0"/>
          </a:p>
        </p:txBody>
      </p:sp>
      <p:sp>
        <p:nvSpPr>
          <p:cNvPr id="9" name="Content Placeholder 8"/>
          <p:cNvSpPr>
            <a:spLocks noGrp="1"/>
          </p:cNvSpPr>
          <p:nvPr>
            <p:ph sz="quarter" idx="16"/>
          </p:nvPr>
        </p:nvSpPr>
        <p:spPr>
          <a:xfrm>
            <a:off x="7228889" y="6449451"/>
            <a:ext cx="1428548" cy="317329"/>
          </a:xfrm>
        </p:spPr>
        <p:txBody>
          <a:bodyPr/>
          <a:lstStyle/>
          <a:p>
            <a:pPr marL="0" indent="0">
              <a:buNone/>
            </a:pPr>
            <a:r>
              <a:rPr lang="en-US" altLang="en-US" sz="2000" dirty="0"/>
              <a:t>Figure 26.4</a:t>
            </a:r>
          </a:p>
        </p:txBody>
      </p:sp>
      <p:pic>
        <p:nvPicPr>
          <p:cNvPr id="4" name="Picture 3" descr="The parts of a neuron are shown.&#10;Red box emphasizes the location of the dendrites. Red arrows point in direction of signal transmission.">
            <a:extLst>
              <a:ext uri="{FF2B5EF4-FFF2-40B4-BE49-F238E27FC236}">
                <a16:creationId xmlns:a16="http://schemas.microsoft.com/office/drawing/2014/main" id="{E7A45692-9936-49E7-9242-D8B2FCB2A764}"/>
              </a:ext>
            </a:extLst>
          </p:cNvPr>
          <p:cNvPicPr>
            <a:picLocks noChangeAspect="1"/>
          </p:cNvPicPr>
          <p:nvPr/>
        </p:nvPicPr>
        <p:blipFill rotWithShape="1">
          <a:blip r:embed="rId3"/>
          <a:srcRect t="14527" r="58070" b="5957"/>
          <a:stretch/>
        </p:blipFill>
        <p:spPr>
          <a:xfrm>
            <a:off x="0" y="996286"/>
            <a:ext cx="3834063" cy="54531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8" y="45325"/>
            <a:ext cx="9005004" cy="1039095"/>
          </a:xfrm>
        </p:spPr>
        <p:txBody>
          <a:bodyPr/>
          <a:lstStyle/>
          <a:p>
            <a:pPr eaLnBrk="1" hangingPunct="1"/>
            <a:r>
              <a:rPr lang="en-US" altLang="en-US" sz="3800" dirty="0">
                <a:latin typeface="Calibri" panose="020F0502020204030204" pitchFamily="34" charset="0"/>
                <a:cs typeface="+mn-cs"/>
              </a:rPr>
              <a:t>The nervous system: rapid communication, 1</a:t>
            </a:r>
            <a:endParaRPr lang="en-IN" sz="3800" dirty="0">
              <a:latin typeface="Calibri" panose="020F0502020204030204" pitchFamily="34" charset="0"/>
              <a:cs typeface="+mn-cs"/>
            </a:endParaRPr>
          </a:p>
        </p:txBody>
      </p:sp>
      <p:sp>
        <p:nvSpPr>
          <p:cNvPr id="6" name="Content Placeholder 5"/>
          <p:cNvSpPr>
            <a:spLocks noGrp="1"/>
          </p:cNvSpPr>
          <p:nvPr>
            <p:ph sz="quarter" idx="15"/>
          </p:nvPr>
        </p:nvSpPr>
        <p:spPr>
          <a:xfrm>
            <a:off x="5923" y="6460095"/>
            <a:ext cx="1554468" cy="377071"/>
          </a:xfrm>
        </p:spPr>
        <p:txBody>
          <a:bodyPr/>
          <a:lstStyle/>
          <a:p>
            <a:pPr marL="0" indent="0" eaLnBrk="1" hangingPunct="1">
              <a:spcBef>
                <a:spcPct val="0"/>
              </a:spcBef>
              <a:buNone/>
            </a:pPr>
            <a:r>
              <a:rPr lang="en-US" altLang="en-US" sz="2000" dirty="0">
                <a:latin typeface="Calibri" panose="020F0502020204030204" pitchFamily="34" charset="0"/>
                <a:cs typeface="+mn-cs"/>
              </a:rPr>
              <a:t>Section 26.1</a:t>
            </a:r>
          </a:p>
        </p:txBody>
      </p:sp>
      <p:sp>
        <p:nvSpPr>
          <p:cNvPr id="3" name="Content Placeholder 2"/>
          <p:cNvSpPr>
            <a:spLocks noGrp="1"/>
          </p:cNvSpPr>
          <p:nvPr>
            <p:ph idx="1"/>
          </p:nvPr>
        </p:nvSpPr>
        <p:spPr>
          <a:xfrm>
            <a:off x="403412" y="1775012"/>
            <a:ext cx="3846412" cy="1569474"/>
          </a:xfrm>
        </p:spPr>
        <p:txBody>
          <a:bodyPr/>
          <a:lstStyle/>
          <a:p>
            <a:pPr marL="0" indent="0">
              <a:spcBef>
                <a:spcPct val="0"/>
              </a:spcBef>
              <a:buNone/>
              <a:defRPr/>
            </a:pPr>
            <a:r>
              <a:rPr lang="en-US" sz="2400" dirty="0">
                <a:latin typeface="Calibri" charset="0"/>
                <a:ea typeface="ＭＳ Ｐゴシック" charset="0"/>
              </a:rPr>
              <a:t>Rapid communication between cells is fundamental to the function of the animal nervous system.</a:t>
            </a:r>
          </a:p>
        </p:txBody>
      </p:sp>
      <p:sp>
        <p:nvSpPr>
          <p:cNvPr id="4" name="Content Placeholder 3"/>
          <p:cNvSpPr>
            <a:spLocks noGrp="1"/>
          </p:cNvSpPr>
          <p:nvPr>
            <p:ph sz="quarter" idx="13"/>
          </p:nvPr>
        </p:nvSpPr>
        <p:spPr>
          <a:xfrm>
            <a:off x="7221255" y="6454372"/>
            <a:ext cx="1587500" cy="308049"/>
          </a:xfrm>
        </p:spPr>
        <p:txBody>
          <a:bodyPr/>
          <a:lstStyle/>
          <a:p>
            <a:pPr eaLnBrk="1" hangingPunct="1">
              <a:spcBef>
                <a:spcPct val="0"/>
              </a:spcBef>
              <a:buFontTx/>
              <a:buNone/>
            </a:pPr>
            <a:r>
              <a:rPr lang="en-US" altLang="en-US" sz="2000" dirty="0"/>
              <a:t>Figure 26.1</a:t>
            </a:r>
          </a:p>
        </p:txBody>
      </p:sp>
      <p:pic>
        <p:nvPicPr>
          <p:cNvPr id="3078" name="Picture 2"/>
          <p:cNvPicPr>
            <a:picLocks noChangeAspect="1"/>
          </p:cNvPicPr>
          <p:nvPr/>
        </p:nvPicPr>
        <p:blipFill rotWithShape="1">
          <a:blip r:embed="rId3">
            <a:extLst>
              <a:ext uri="{28A0092B-C50C-407E-A947-70E740481C1C}">
                <a14:useLocalDpi xmlns:a14="http://schemas.microsoft.com/office/drawing/2010/main" val="0"/>
              </a:ext>
            </a:extLst>
          </a:blip>
          <a:srcRect t="5354" b="2415"/>
          <a:stretch/>
        </p:blipFill>
        <p:spPr bwMode="auto">
          <a:xfrm>
            <a:off x="4303612" y="1625601"/>
            <a:ext cx="4649988" cy="416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6102460" y="5726547"/>
            <a:ext cx="1238314" cy="262255"/>
          </a:xfrm>
        </p:spPr>
        <p:txBody>
          <a:bodyPr/>
          <a:lstStyle/>
          <a:p>
            <a:pPr marL="0" indent="0">
              <a:buNone/>
            </a:pPr>
            <a:r>
              <a:rPr lang="en-IN" sz="900" dirty="0"/>
              <a:t>©Digital Vision RF</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31917" y="227250"/>
            <a:ext cx="1480167" cy="484745"/>
          </a:xfrm>
        </p:spPr>
        <p:txBody>
          <a:bodyPr/>
          <a:lstStyle/>
          <a:p>
            <a:pPr eaLnBrk="1" hangingPunct="1"/>
            <a:r>
              <a:rPr lang="en-US" altLang="en-US" sz="3800" dirty="0">
                <a:latin typeface="Calibri" panose="020F0502020204030204" pitchFamily="34" charset="0"/>
                <a:cs typeface="+mn-cs"/>
              </a:rPr>
              <a:t>Axon</a:t>
            </a:r>
            <a:endParaRPr lang="en-IN" sz="3800" dirty="0">
              <a:latin typeface="Calibri" panose="020F0502020204030204" pitchFamily="34" charset="0"/>
              <a:cs typeface="+mn-cs"/>
            </a:endParaRPr>
          </a:p>
        </p:txBody>
      </p:sp>
      <p:sp>
        <p:nvSpPr>
          <p:cNvPr id="12" name="Content Placeholder 11"/>
          <p:cNvSpPr>
            <a:spLocks noGrp="1"/>
          </p:cNvSpPr>
          <p:nvPr>
            <p:ph sz="quarter" idx="15"/>
          </p:nvPr>
        </p:nvSpPr>
        <p:spPr>
          <a:xfrm>
            <a:off x="5923" y="6452091"/>
            <a:ext cx="1554468" cy="414778"/>
          </a:xfrm>
        </p:spPr>
        <p:txBody>
          <a:bodyPr/>
          <a:lstStyle/>
          <a:p>
            <a:pPr marL="0" indent="0">
              <a:buNone/>
            </a:pPr>
            <a:r>
              <a:rPr lang="en-US" altLang="en-US" sz="2000" dirty="0"/>
              <a:t>Section 26.2</a:t>
            </a:r>
          </a:p>
        </p:txBody>
      </p:sp>
      <p:sp>
        <p:nvSpPr>
          <p:cNvPr id="7" name="Content Placeholder 6"/>
          <p:cNvSpPr>
            <a:spLocks noGrp="1"/>
          </p:cNvSpPr>
          <p:nvPr>
            <p:ph sz="quarter" idx="13"/>
          </p:nvPr>
        </p:nvSpPr>
        <p:spPr>
          <a:xfrm>
            <a:off x="4565650" y="1263651"/>
            <a:ext cx="4103688" cy="1358526"/>
          </a:xfrm>
        </p:spPr>
        <p:txBody>
          <a:bodyPr/>
          <a:lstStyle/>
          <a:p>
            <a:pPr marL="0" indent="0">
              <a:buNone/>
            </a:pPr>
            <a:r>
              <a:rPr lang="en-US" altLang="en-US" sz="2400" dirty="0"/>
              <a:t>The </a:t>
            </a:r>
            <a:r>
              <a:rPr lang="en-US" altLang="en-US" sz="2400" b="1" dirty="0"/>
              <a:t>axon</a:t>
            </a:r>
            <a:r>
              <a:rPr lang="en-US" altLang="en-US" sz="2400" dirty="0"/>
              <a:t>, or nerve fiber, conducts nerve impulses away from the cell body.</a:t>
            </a:r>
          </a:p>
        </p:txBody>
      </p:sp>
      <p:sp>
        <p:nvSpPr>
          <p:cNvPr id="13" name="Content Placeholder 12"/>
          <p:cNvSpPr>
            <a:spLocks noGrp="1"/>
          </p:cNvSpPr>
          <p:nvPr>
            <p:ph sz="quarter" idx="16"/>
          </p:nvPr>
        </p:nvSpPr>
        <p:spPr>
          <a:xfrm>
            <a:off x="7222973" y="6459067"/>
            <a:ext cx="1388930" cy="383968"/>
          </a:xfrm>
        </p:spPr>
        <p:txBody>
          <a:bodyPr/>
          <a:lstStyle/>
          <a:p>
            <a:pPr marL="0" indent="0">
              <a:buNone/>
            </a:pPr>
            <a:r>
              <a:rPr lang="en-US" altLang="en-US" sz="2000" dirty="0"/>
              <a:t>Figure 26.4</a:t>
            </a:r>
          </a:p>
        </p:txBody>
      </p:sp>
      <p:pic>
        <p:nvPicPr>
          <p:cNvPr id="4" name="Picture 3" descr="The parts of a neuron are shown.&#10;Red box emphasizes the location of the axon.">
            <a:extLst>
              <a:ext uri="{FF2B5EF4-FFF2-40B4-BE49-F238E27FC236}">
                <a16:creationId xmlns:a16="http://schemas.microsoft.com/office/drawing/2014/main" id="{5DC8291D-3B00-4393-A2A4-801CC2F1F75A}"/>
              </a:ext>
            </a:extLst>
          </p:cNvPr>
          <p:cNvPicPr>
            <a:picLocks noChangeAspect="1"/>
          </p:cNvPicPr>
          <p:nvPr/>
        </p:nvPicPr>
        <p:blipFill rotWithShape="1">
          <a:blip r:embed="rId3"/>
          <a:srcRect t="15300" r="55614" b="5817"/>
          <a:stretch/>
        </p:blipFill>
        <p:spPr>
          <a:xfrm>
            <a:off x="0" y="1049270"/>
            <a:ext cx="4058653" cy="540979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0898" y="249284"/>
            <a:ext cx="2622205" cy="440677"/>
          </a:xfrm>
        </p:spPr>
        <p:txBody>
          <a:bodyPr/>
          <a:lstStyle/>
          <a:p>
            <a:r>
              <a:rPr lang="en-US" altLang="en-US" sz="3800" dirty="0"/>
              <a:t>Synapses, 1 </a:t>
            </a:r>
            <a:endParaRPr lang="en-IN" sz="3800" dirty="0"/>
          </a:p>
        </p:txBody>
      </p:sp>
      <p:sp>
        <p:nvSpPr>
          <p:cNvPr id="11" name="Content Placeholder 10"/>
          <p:cNvSpPr>
            <a:spLocks noGrp="1"/>
          </p:cNvSpPr>
          <p:nvPr>
            <p:ph sz="quarter" idx="15"/>
          </p:nvPr>
        </p:nvSpPr>
        <p:spPr>
          <a:xfrm>
            <a:off x="5921" y="6460095"/>
            <a:ext cx="1554468" cy="377071"/>
          </a:xfrm>
        </p:spPr>
        <p:txBody>
          <a:bodyPr/>
          <a:lstStyle/>
          <a:p>
            <a:pPr marL="0" indent="0">
              <a:buNone/>
            </a:pPr>
            <a:r>
              <a:rPr lang="en-US" altLang="en-US" sz="2000" dirty="0"/>
              <a:t>Section 26.2</a:t>
            </a:r>
          </a:p>
        </p:txBody>
      </p:sp>
      <p:sp>
        <p:nvSpPr>
          <p:cNvPr id="6" name="Content Placeholder 5"/>
          <p:cNvSpPr>
            <a:spLocks noGrp="1"/>
          </p:cNvSpPr>
          <p:nvPr>
            <p:ph sz="quarter" idx="13"/>
          </p:nvPr>
        </p:nvSpPr>
        <p:spPr>
          <a:xfrm>
            <a:off x="4569071" y="1263651"/>
            <a:ext cx="3687423" cy="1382712"/>
          </a:xfrm>
        </p:spPr>
        <p:txBody>
          <a:bodyPr/>
          <a:lstStyle/>
          <a:p>
            <a:pPr marL="0" indent="0">
              <a:spcBef>
                <a:spcPct val="0"/>
              </a:spcBef>
              <a:buNone/>
            </a:pPr>
            <a:r>
              <a:rPr lang="en-US" altLang="en-US" sz="2400" dirty="0">
                <a:latin typeface="Calibri" panose="020F0502020204030204" pitchFamily="34" charset="0"/>
                <a:cs typeface="+mn-cs"/>
              </a:rPr>
              <a:t>The end of the axon meets another cell, forming one or more synapses.</a:t>
            </a:r>
          </a:p>
        </p:txBody>
      </p:sp>
      <p:sp>
        <p:nvSpPr>
          <p:cNvPr id="5" name="Content Placeholder 4"/>
          <p:cNvSpPr>
            <a:spLocks noGrp="1"/>
          </p:cNvSpPr>
          <p:nvPr>
            <p:ph idx="1"/>
          </p:nvPr>
        </p:nvSpPr>
        <p:spPr>
          <a:xfrm>
            <a:off x="7234064" y="6464747"/>
            <a:ext cx="1345606" cy="417728"/>
          </a:xfrm>
        </p:spPr>
        <p:txBody>
          <a:bodyPr/>
          <a:lstStyle/>
          <a:p>
            <a:pPr marL="0" indent="0">
              <a:buNone/>
            </a:pPr>
            <a:r>
              <a:rPr lang="en-US" altLang="en-US" sz="2000" dirty="0"/>
              <a:t>Figure 26.4</a:t>
            </a:r>
          </a:p>
        </p:txBody>
      </p:sp>
      <p:pic>
        <p:nvPicPr>
          <p:cNvPr id="2" name="Picture 1" descr="The parts of a neuron are shown.&#10;Red box emphasizes the location of the synapses."/>
          <p:cNvPicPr>
            <a:picLocks noChangeAspect="1"/>
          </p:cNvPicPr>
          <p:nvPr/>
        </p:nvPicPr>
        <p:blipFill rotWithShape="1">
          <a:blip r:embed="rId3">
            <a:extLst>
              <a:ext uri="{28A0092B-C50C-407E-A947-70E740481C1C}">
                <a14:useLocalDpi xmlns:a14="http://schemas.microsoft.com/office/drawing/2010/main" val="0"/>
              </a:ext>
            </a:extLst>
          </a:blip>
          <a:srcRect l="3433" t="13333" r="56418" b="5074"/>
          <a:stretch/>
        </p:blipFill>
        <p:spPr>
          <a:xfrm>
            <a:off x="313899" y="914400"/>
            <a:ext cx="3671247" cy="559558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85567" y="160015"/>
            <a:ext cx="3172867" cy="484745"/>
          </a:xfrm>
        </p:spPr>
        <p:txBody>
          <a:bodyPr/>
          <a:lstStyle/>
          <a:p>
            <a:pPr eaLnBrk="1" hangingPunct="1"/>
            <a:r>
              <a:rPr lang="en-US" altLang="en-US" sz="3800" dirty="0">
                <a:latin typeface="Calibri" panose="020F0502020204030204" pitchFamily="34" charset="0"/>
                <a:cs typeface="+mn-cs"/>
              </a:rPr>
              <a:t>Myelin sheath</a:t>
            </a:r>
            <a:endParaRPr lang="en-IN" sz="3800" dirty="0">
              <a:latin typeface="Calibri" panose="020F0502020204030204" pitchFamily="34" charset="0"/>
              <a:cs typeface="+mn-cs"/>
            </a:endParaRPr>
          </a:p>
        </p:txBody>
      </p:sp>
      <p:sp>
        <p:nvSpPr>
          <p:cNvPr id="12" name="Content Placeholder 11"/>
          <p:cNvSpPr>
            <a:spLocks noGrp="1"/>
          </p:cNvSpPr>
          <p:nvPr>
            <p:ph sz="quarter" idx="15"/>
          </p:nvPr>
        </p:nvSpPr>
        <p:spPr>
          <a:xfrm>
            <a:off x="5923" y="6460097"/>
            <a:ext cx="1554468" cy="377071"/>
          </a:xfrm>
        </p:spPr>
        <p:txBody>
          <a:bodyPr/>
          <a:lstStyle/>
          <a:p>
            <a:pPr marL="0" indent="0">
              <a:buNone/>
            </a:pPr>
            <a:r>
              <a:rPr lang="en-US" altLang="en-US" sz="2000" dirty="0"/>
              <a:t>Section 26.2</a:t>
            </a:r>
          </a:p>
        </p:txBody>
      </p:sp>
      <p:sp>
        <p:nvSpPr>
          <p:cNvPr id="7" name="Content Placeholder 6"/>
          <p:cNvSpPr>
            <a:spLocks noGrp="1"/>
          </p:cNvSpPr>
          <p:nvPr>
            <p:ph sz="quarter" idx="13"/>
          </p:nvPr>
        </p:nvSpPr>
        <p:spPr>
          <a:xfrm>
            <a:off x="4571999" y="1263650"/>
            <a:ext cx="4141781" cy="2407598"/>
          </a:xfrm>
        </p:spPr>
        <p:txBody>
          <a:bodyPr/>
          <a:lstStyle/>
          <a:p>
            <a:pPr marL="0" indent="0">
              <a:spcBef>
                <a:spcPct val="0"/>
              </a:spcBef>
              <a:buNone/>
            </a:pPr>
            <a:r>
              <a:rPr lang="en-US" altLang="en-US" sz="2400" dirty="0">
                <a:latin typeface="Calibri" panose="020F0502020204030204" pitchFamily="34" charset="0"/>
                <a:cs typeface="+mn-cs"/>
              </a:rPr>
              <a:t>Some neurons also have a </a:t>
            </a:r>
            <a:r>
              <a:rPr lang="en-US" altLang="en-US" sz="2400" b="1" dirty="0">
                <a:latin typeface="Calibri" panose="020F0502020204030204" pitchFamily="34" charset="0"/>
                <a:cs typeface="+mn-cs"/>
              </a:rPr>
              <a:t>myelin sheath </a:t>
            </a:r>
            <a:r>
              <a:rPr lang="en-US" altLang="en-US" sz="2400" dirty="0">
                <a:latin typeface="Calibri" panose="020F0502020204030204" pitchFamily="34" charset="0"/>
                <a:cs typeface="+mn-cs"/>
              </a:rPr>
              <a:t>made of fatty neuroglia cells. The myelin sheath coats sections of the axon and speeds neural impulses.</a:t>
            </a:r>
          </a:p>
        </p:txBody>
      </p:sp>
      <p:sp>
        <p:nvSpPr>
          <p:cNvPr id="13" name="Content Placeholder 12"/>
          <p:cNvSpPr>
            <a:spLocks noGrp="1"/>
          </p:cNvSpPr>
          <p:nvPr>
            <p:ph sz="quarter" idx="16"/>
          </p:nvPr>
        </p:nvSpPr>
        <p:spPr>
          <a:xfrm>
            <a:off x="7231325" y="6465489"/>
            <a:ext cx="1495808" cy="317329"/>
          </a:xfrm>
        </p:spPr>
        <p:txBody>
          <a:bodyPr/>
          <a:lstStyle/>
          <a:p>
            <a:pPr marL="0" indent="0">
              <a:buNone/>
            </a:pPr>
            <a:r>
              <a:rPr lang="en-US" altLang="en-US" sz="2000" dirty="0"/>
              <a:t>Figure 26.4</a:t>
            </a:r>
          </a:p>
        </p:txBody>
      </p:sp>
      <p:pic>
        <p:nvPicPr>
          <p:cNvPr id="5" name="Picture 4" descr="The parts of a neuron are shown.&#10;Red box emphasizes the location of the myelin sheath.">
            <a:extLst>
              <a:ext uri="{FF2B5EF4-FFF2-40B4-BE49-F238E27FC236}">
                <a16:creationId xmlns:a16="http://schemas.microsoft.com/office/drawing/2014/main" id="{D13F2FC9-60A7-41B2-A6E4-225B1D513B70}"/>
              </a:ext>
            </a:extLst>
          </p:cNvPr>
          <p:cNvPicPr>
            <a:picLocks noChangeAspect="1"/>
          </p:cNvPicPr>
          <p:nvPr/>
        </p:nvPicPr>
        <p:blipFill rotWithShape="1">
          <a:blip r:embed="rId3"/>
          <a:srcRect l="1755" t="14528" r="55614" b="5723"/>
          <a:stretch/>
        </p:blipFill>
        <p:spPr>
          <a:xfrm>
            <a:off x="160421" y="996286"/>
            <a:ext cx="3898232" cy="54692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2414" y="176352"/>
            <a:ext cx="3839172" cy="586541"/>
          </a:xfrm>
        </p:spPr>
        <p:txBody>
          <a:bodyPr/>
          <a:lstStyle/>
          <a:p>
            <a:pPr eaLnBrk="1" hangingPunct="1"/>
            <a:r>
              <a:rPr lang="en-US" altLang="en-US" sz="3800" dirty="0">
                <a:latin typeface="Calibri" panose="020F0502020204030204" pitchFamily="34" charset="0"/>
                <a:cs typeface="+mn-cs"/>
              </a:rPr>
              <a:t>Nodes of Ranvier</a:t>
            </a:r>
            <a:endParaRPr lang="en-IN" sz="3800" dirty="0">
              <a:latin typeface="Calibri" panose="020F0502020204030204" pitchFamily="34" charset="0"/>
              <a:cs typeface="+mn-cs"/>
            </a:endParaRPr>
          </a:p>
        </p:txBody>
      </p:sp>
      <p:sp>
        <p:nvSpPr>
          <p:cNvPr id="11" name="Content Placeholder 10"/>
          <p:cNvSpPr>
            <a:spLocks noGrp="1"/>
          </p:cNvSpPr>
          <p:nvPr>
            <p:ph sz="quarter" idx="15"/>
          </p:nvPr>
        </p:nvSpPr>
        <p:spPr>
          <a:xfrm>
            <a:off x="-7524" y="6444061"/>
            <a:ext cx="1554468" cy="377071"/>
          </a:xfrm>
        </p:spPr>
        <p:txBody>
          <a:bodyPr/>
          <a:lstStyle/>
          <a:p>
            <a:pPr marL="0" indent="0">
              <a:buNone/>
            </a:pPr>
            <a:r>
              <a:rPr lang="en-US" altLang="en-US" sz="2000" dirty="0"/>
              <a:t>Section 26.2</a:t>
            </a:r>
          </a:p>
        </p:txBody>
      </p:sp>
      <p:sp>
        <p:nvSpPr>
          <p:cNvPr id="14" name="Content Placeholder 13"/>
          <p:cNvSpPr>
            <a:spLocks noGrp="1"/>
          </p:cNvSpPr>
          <p:nvPr>
            <p:ph sz="quarter" idx="18"/>
          </p:nvPr>
        </p:nvSpPr>
        <p:spPr>
          <a:xfrm>
            <a:off x="4571998" y="1276476"/>
            <a:ext cx="3898234" cy="1831082"/>
          </a:xfrm>
        </p:spPr>
        <p:txBody>
          <a:bodyPr/>
          <a:lstStyle/>
          <a:p>
            <a:pPr marL="0" indent="0">
              <a:buNone/>
            </a:pPr>
            <a:r>
              <a:rPr lang="en-US" altLang="en-US" sz="2400" dirty="0"/>
              <a:t>The myelin sheath is made of either </a:t>
            </a:r>
            <a:r>
              <a:rPr lang="en-US" altLang="en-US" sz="2400" b="1" dirty="0">
                <a:solidFill>
                  <a:srgbClr val="FF0000"/>
                </a:solidFill>
              </a:rPr>
              <a:t>Schwann</a:t>
            </a:r>
            <a:r>
              <a:rPr lang="en-US" altLang="en-US" sz="2400" b="1" dirty="0"/>
              <a:t> cells </a:t>
            </a:r>
            <a:r>
              <a:rPr lang="en-US" altLang="en-US" sz="2400" dirty="0"/>
              <a:t>or </a:t>
            </a:r>
            <a:r>
              <a:rPr lang="en-US" altLang="en-US" sz="2400" b="1" dirty="0" err="1"/>
              <a:t>oligodendrocytes</a:t>
            </a:r>
            <a:r>
              <a:rPr lang="en-US" altLang="en-US" sz="2400" dirty="0"/>
              <a:t>. The spaces between myelin sheath cells are called </a:t>
            </a:r>
            <a:r>
              <a:rPr lang="en-US" altLang="en-US" sz="2400" b="1" dirty="0"/>
              <a:t>Nodes of Ranvier</a:t>
            </a:r>
            <a:r>
              <a:rPr lang="en-US" altLang="en-US" sz="2400" dirty="0"/>
              <a:t>.</a:t>
            </a:r>
          </a:p>
        </p:txBody>
      </p:sp>
      <p:sp>
        <p:nvSpPr>
          <p:cNvPr id="18" name="Content Placeholder 17"/>
          <p:cNvSpPr>
            <a:spLocks noGrp="1"/>
          </p:cNvSpPr>
          <p:nvPr>
            <p:ph sz="quarter" idx="16"/>
          </p:nvPr>
        </p:nvSpPr>
        <p:spPr>
          <a:xfrm>
            <a:off x="7224975" y="6449451"/>
            <a:ext cx="1422928" cy="317329"/>
          </a:xfrm>
        </p:spPr>
        <p:txBody>
          <a:bodyPr/>
          <a:lstStyle/>
          <a:p>
            <a:pPr marL="0" indent="0">
              <a:buNone/>
            </a:pPr>
            <a:r>
              <a:rPr lang="en-US" altLang="en-US" sz="2000" dirty="0"/>
              <a:t>Figure 26.4</a:t>
            </a:r>
          </a:p>
        </p:txBody>
      </p:sp>
      <p:pic>
        <p:nvPicPr>
          <p:cNvPr id="5" name="Picture 4" descr="The parts of a neuron are shown.&#10;Red box emphasizes the location of a Node of Ranvier.">
            <a:extLst>
              <a:ext uri="{FF2B5EF4-FFF2-40B4-BE49-F238E27FC236}">
                <a16:creationId xmlns:a16="http://schemas.microsoft.com/office/drawing/2014/main" id="{259545A1-4515-4CF6-B7BC-DB29B128CA2F}"/>
              </a:ext>
            </a:extLst>
          </p:cNvPr>
          <p:cNvPicPr>
            <a:picLocks noChangeAspect="1"/>
          </p:cNvPicPr>
          <p:nvPr/>
        </p:nvPicPr>
        <p:blipFill rotWithShape="1">
          <a:blip r:embed="rId3"/>
          <a:srcRect l="1754" t="15124" r="58246" b="5871"/>
          <a:stretch/>
        </p:blipFill>
        <p:spPr>
          <a:xfrm>
            <a:off x="160421" y="1037230"/>
            <a:ext cx="3657600" cy="541816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33" y="249947"/>
            <a:ext cx="5109935" cy="440677"/>
          </a:xfrm>
        </p:spPr>
        <p:txBody>
          <a:bodyPr/>
          <a:lstStyle/>
          <a:p>
            <a:pPr eaLnBrk="1" hangingPunct="1"/>
            <a:r>
              <a:rPr lang="en-US" altLang="en-US" sz="3800" dirty="0">
                <a:latin typeface="Calibri" panose="020F0502020204030204" pitchFamily="34" charset="0"/>
                <a:cs typeface="+mn-cs"/>
              </a:rPr>
              <a:t>Three classes of neurons</a:t>
            </a:r>
            <a:endParaRPr lang="en-IN" sz="3800" dirty="0">
              <a:latin typeface="Calibri" panose="020F0502020204030204" pitchFamily="34" charset="0"/>
              <a:cs typeface="+mn-cs"/>
            </a:endParaRPr>
          </a:p>
        </p:txBody>
      </p:sp>
      <p:sp>
        <p:nvSpPr>
          <p:cNvPr id="10" name="Content Placeholder 9"/>
          <p:cNvSpPr>
            <a:spLocks noGrp="1"/>
          </p:cNvSpPr>
          <p:nvPr>
            <p:ph sz="quarter" idx="16"/>
          </p:nvPr>
        </p:nvSpPr>
        <p:spPr>
          <a:xfrm>
            <a:off x="3" y="6466759"/>
            <a:ext cx="1766927" cy="422365"/>
          </a:xfrm>
        </p:spPr>
        <p:txBody>
          <a:bodyPr/>
          <a:lstStyle/>
          <a:p>
            <a:pPr marL="0" indent="0">
              <a:buNone/>
            </a:pPr>
            <a:r>
              <a:rPr lang="en-US" altLang="en-US" sz="2000" dirty="0"/>
              <a:t>Section 26.2</a:t>
            </a:r>
          </a:p>
        </p:txBody>
      </p:sp>
      <p:sp>
        <p:nvSpPr>
          <p:cNvPr id="3" name="Content Placeholder 2"/>
          <p:cNvSpPr>
            <a:spLocks noGrp="1"/>
          </p:cNvSpPr>
          <p:nvPr>
            <p:ph idx="1"/>
          </p:nvPr>
        </p:nvSpPr>
        <p:spPr>
          <a:xfrm>
            <a:off x="147920" y="1344707"/>
            <a:ext cx="2755702" cy="2288520"/>
          </a:xfrm>
        </p:spPr>
        <p:txBody>
          <a:bodyPr/>
          <a:lstStyle/>
          <a:p>
            <a:pPr marL="0" indent="0">
              <a:spcBef>
                <a:spcPct val="0"/>
              </a:spcBef>
              <a:buNone/>
              <a:defRPr/>
            </a:pPr>
            <a:r>
              <a:rPr lang="en-US" sz="2400" dirty="0">
                <a:latin typeface="Calibri" charset="0"/>
                <a:ea typeface="ＭＳ Ｐゴシック" charset="0"/>
              </a:rPr>
              <a:t>Biologists divide neurons into three classes: </a:t>
            </a:r>
          </a:p>
          <a:p>
            <a:pPr>
              <a:spcBef>
                <a:spcPct val="0"/>
              </a:spcBef>
              <a:buFont typeface="Arial"/>
              <a:buChar char="•"/>
              <a:defRPr/>
            </a:pPr>
            <a:r>
              <a:rPr lang="en-US" sz="2400" dirty="0">
                <a:latin typeface="Calibri" charset="0"/>
                <a:ea typeface="ＭＳ Ｐゴシック" charset="0"/>
              </a:rPr>
              <a:t>Sensory neurons</a:t>
            </a:r>
          </a:p>
          <a:p>
            <a:pPr>
              <a:spcBef>
                <a:spcPct val="0"/>
              </a:spcBef>
              <a:buFont typeface="Arial"/>
              <a:buChar char="•"/>
              <a:defRPr/>
            </a:pPr>
            <a:r>
              <a:rPr lang="en-US" sz="2400" dirty="0">
                <a:latin typeface="Calibri" charset="0"/>
                <a:ea typeface="ＭＳ Ｐゴシック" charset="0"/>
              </a:rPr>
              <a:t>Interneurons</a:t>
            </a:r>
          </a:p>
          <a:p>
            <a:pPr>
              <a:spcBef>
                <a:spcPct val="0"/>
              </a:spcBef>
              <a:buFont typeface="Arial"/>
              <a:buChar char="•"/>
              <a:defRPr/>
            </a:pPr>
            <a:r>
              <a:rPr lang="en-US" sz="2400" dirty="0">
                <a:latin typeface="Calibri" charset="0"/>
                <a:ea typeface="ＭＳ Ｐゴシック" charset="0"/>
              </a:rPr>
              <a:t>Motor neurons</a:t>
            </a:r>
          </a:p>
        </p:txBody>
      </p:sp>
      <p:sp>
        <p:nvSpPr>
          <p:cNvPr id="7" name="Content Placeholder 6"/>
          <p:cNvSpPr>
            <a:spLocks noGrp="1"/>
          </p:cNvSpPr>
          <p:nvPr>
            <p:ph sz="quarter" idx="15"/>
          </p:nvPr>
        </p:nvSpPr>
        <p:spPr>
          <a:xfrm>
            <a:off x="144463" y="3633227"/>
            <a:ext cx="2589188" cy="1946836"/>
          </a:xfrm>
        </p:spPr>
        <p:txBody>
          <a:bodyPr/>
          <a:lstStyle/>
          <a:p>
            <a:pPr marL="0" indent="0">
              <a:spcBef>
                <a:spcPct val="0"/>
              </a:spcBef>
              <a:buNone/>
            </a:pPr>
            <a:r>
              <a:rPr lang="en-US" altLang="en-US" sz="2400" dirty="0">
                <a:latin typeface="Calibri" panose="020F0502020204030204" pitchFamily="34" charset="0"/>
                <a:cs typeface="+mn-cs"/>
              </a:rPr>
              <a:t>These neurons work together to coordinate reactions to </a:t>
            </a:r>
            <a:r>
              <a:rPr lang="en-US" altLang="en-US" sz="2400" dirty="0">
                <a:solidFill>
                  <a:srgbClr val="FF0000"/>
                </a:solidFill>
                <a:latin typeface="Calibri" panose="020F0502020204030204" pitchFamily="34" charset="0"/>
                <a:cs typeface="+mn-cs"/>
              </a:rPr>
              <a:t>stimuli</a:t>
            </a:r>
            <a:r>
              <a:rPr lang="en-US" altLang="en-US" sz="2400" dirty="0">
                <a:latin typeface="Calibri" panose="020F0502020204030204" pitchFamily="34" charset="0"/>
                <a:cs typeface="+mn-cs"/>
              </a:rPr>
              <a:t> such as pain.</a:t>
            </a:r>
          </a:p>
        </p:txBody>
      </p:sp>
      <p:sp>
        <p:nvSpPr>
          <p:cNvPr id="6" name="Content Placeholder 5"/>
          <p:cNvSpPr>
            <a:spLocks noGrp="1"/>
          </p:cNvSpPr>
          <p:nvPr>
            <p:ph sz="quarter" idx="14"/>
          </p:nvPr>
        </p:nvSpPr>
        <p:spPr>
          <a:xfrm>
            <a:off x="7234512" y="6464356"/>
            <a:ext cx="1587442" cy="375830"/>
          </a:xfrm>
        </p:spPr>
        <p:txBody>
          <a:bodyPr/>
          <a:lstStyle/>
          <a:p>
            <a:pPr eaLnBrk="1" hangingPunct="1">
              <a:spcBef>
                <a:spcPct val="0"/>
              </a:spcBef>
              <a:buFontTx/>
              <a:buNone/>
            </a:pPr>
            <a:r>
              <a:rPr lang="en-US" altLang="en-US" sz="2000" dirty="0"/>
              <a:t>Figure 26.5</a:t>
            </a:r>
          </a:p>
        </p:txBody>
      </p:sp>
      <p:pic>
        <p:nvPicPr>
          <p:cNvPr id="9" name="Picture 8">
            <a:extLst>
              <a:ext uri="{FF2B5EF4-FFF2-40B4-BE49-F238E27FC236}">
                <a16:creationId xmlns:a16="http://schemas.microsoft.com/office/drawing/2014/main" id="{03333133-9402-4B68-9F52-A8048F313AE6}"/>
              </a:ext>
            </a:extLst>
          </p:cNvPr>
          <p:cNvPicPr>
            <a:picLocks noChangeAspect="1"/>
          </p:cNvPicPr>
          <p:nvPr/>
        </p:nvPicPr>
        <p:blipFill rotWithShape="1">
          <a:blip r:embed="rId3"/>
          <a:srcRect l="29529" t="25540" r="471" b="10727"/>
          <a:stretch/>
        </p:blipFill>
        <p:spPr>
          <a:xfrm>
            <a:off x="2700122" y="1751558"/>
            <a:ext cx="6400801" cy="437083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923" y="203013"/>
            <a:ext cx="3490154" cy="533219"/>
          </a:xfrm>
        </p:spPr>
        <p:txBody>
          <a:bodyPr/>
          <a:lstStyle/>
          <a:p>
            <a:pPr eaLnBrk="1" hangingPunct="1"/>
            <a:r>
              <a:rPr lang="en-US" altLang="en-US" sz="3800" dirty="0">
                <a:latin typeface="Calibri" panose="020F0502020204030204" pitchFamily="34" charset="0"/>
                <a:cs typeface="+mn-cs"/>
              </a:rPr>
              <a:t>Sensory neurons</a:t>
            </a:r>
            <a:endParaRPr lang="en-IN" sz="3800" dirty="0">
              <a:latin typeface="Calibri" panose="020F0502020204030204" pitchFamily="34" charset="0"/>
              <a:cs typeface="+mn-cs"/>
            </a:endParaRPr>
          </a:p>
        </p:txBody>
      </p:sp>
      <p:sp>
        <p:nvSpPr>
          <p:cNvPr id="4" name="Content Placeholder 3"/>
          <p:cNvSpPr>
            <a:spLocks noGrp="1"/>
          </p:cNvSpPr>
          <p:nvPr>
            <p:ph sz="quarter" idx="13"/>
          </p:nvPr>
        </p:nvSpPr>
        <p:spPr>
          <a:xfrm>
            <a:off x="193" y="6463436"/>
            <a:ext cx="1587500" cy="372739"/>
          </a:xfrm>
        </p:spPr>
        <p:txBody>
          <a:bodyPr/>
          <a:lstStyle/>
          <a:p>
            <a:pPr marL="0" indent="0">
              <a:buNone/>
            </a:pPr>
            <a:r>
              <a:rPr lang="en-US" altLang="en-US" sz="2000" dirty="0"/>
              <a:t>Section 26.2</a:t>
            </a:r>
          </a:p>
        </p:txBody>
      </p:sp>
      <p:sp>
        <p:nvSpPr>
          <p:cNvPr id="7" name="Content Placeholder 6"/>
          <p:cNvSpPr>
            <a:spLocks noGrp="1"/>
          </p:cNvSpPr>
          <p:nvPr>
            <p:ph sz="quarter" idx="15"/>
          </p:nvPr>
        </p:nvSpPr>
        <p:spPr>
          <a:xfrm>
            <a:off x="144463" y="1344707"/>
            <a:ext cx="2509837" cy="3062194"/>
          </a:xfrm>
        </p:spPr>
        <p:txBody>
          <a:bodyPr/>
          <a:lstStyle/>
          <a:p>
            <a:pPr marL="0" indent="0">
              <a:spcBef>
                <a:spcPct val="0"/>
              </a:spcBef>
              <a:buNone/>
            </a:pPr>
            <a:r>
              <a:rPr lang="en-US" altLang="en-US" sz="2400" b="1" dirty="0">
                <a:latin typeface="Calibri" panose="020F0502020204030204" pitchFamily="34" charset="0"/>
                <a:cs typeface="+mn-cs"/>
              </a:rPr>
              <a:t>Sensory neurons </a:t>
            </a:r>
            <a:r>
              <a:rPr lang="en-US" altLang="en-US" sz="2400" dirty="0">
                <a:latin typeface="Calibri" panose="020F0502020204030204" pitchFamily="34" charset="0"/>
                <a:cs typeface="+mn-cs"/>
              </a:rPr>
              <a:t>bring information from the body’s organs (such as heat, pain, taste, etc.) </a:t>
            </a:r>
            <a:r>
              <a:rPr lang="en-US" altLang="en-US" sz="2400" dirty="0">
                <a:solidFill>
                  <a:srgbClr val="FF0000"/>
                </a:solidFill>
                <a:latin typeface="Calibri" panose="020F0502020204030204" pitchFamily="34" charset="0"/>
                <a:cs typeface="+mn-cs"/>
              </a:rPr>
              <a:t>toward</a:t>
            </a:r>
            <a:r>
              <a:rPr lang="en-US" altLang="en-US" sz="2400" dirty="0">
                <a:latin typeface="Calibri" panose="020F0502020204030204" pitchFamily="34" charset="0"/>
                <a:cs typeface="+mn-cs"/>
              </a:rPr>
              <a:t> the central nervous system.</a:t>
            </a:r>
          </a:p>
        </p:txBody>
      </p:sp>
      <p:sp>
        <p:nvSpPr>
          <p:cNvPr id="12" name="Content Placeholder 11"/>
          <p:cNvSpPr>
            <a:spLocks noGrp="1"/>
          </p:cNvSpPr>
          <p:nvPr>
            <p:ph sz="quarter" idx="18"/>
          </p:nvPr>
        </p:nvSpPr>
        <p:spPr>
          <a:xfrm>
            <a:off x="7230821" y="6464270"/>
            <a:ext cx="1713808" cy="323162"/>
          </a:xfrm>
        </p:spPr>
        <p:txBody>
          <a:bodyPr/>
          <a:lstStyle/>
          <a:p>
            <a:pPr marL="0" indent="0">
              <a:buNone/>
            </a:pPr>
            <a:r>
              <a:rPr lang="en-US" altLang="en-US" sz="2000" dirty="0"/>
              <a:t>Figure 26.5</a:t>
            </a:r>
          </a:p>
        </p:txBody>
      </p:sp>
      <p:pic>
        <p:nvPicPr>
          <p:cNvPr id="9" name="Picture 8" descr="Red arrow points to a sensory neuron.">
            <a:extLst>
              <a:ext uri="{FF2B5EF4-FFF2-40B4-BE49-F238E27FC236}">
                <a16:creationId xmlns:a16="http://schemas.microsoft.com/office/drawing/2014/main" id="{B7F0F960-365F-445E-A013-84E9AA558F3A}"/>
              </a:ext>
            </a:extLst>
          </p:cNvPr>
          <p:cNvPicPr>
            <a:picLocks noChangeAspect="1"/>
          </p:cNvPicPr>
          <p:nvPr/>
        </p:nvPicPr>
        <p:blipFill rotWithShape="1">
          <a:blip r:embed="rId3"/>
          <a:srcRect l="27910" t="21293" r="1052" b="11841"/>
          <a:stretch/>
        </p:blipFill>
        <p:spPr>
          <a:xfrm>
            <a:off x="2552130" y="1460310"/>
            <a:ext cx="6495617" cy="458564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788" y="227250"/>
            <a:ext cx="2884425" cy="484745"/>
          </a:xfrm>
        </p:spPr>
        <p:txBody>
          <a:bodyPr/>
          <a:lstStyle/>
          <a:p>
            <a:pPr eaLnBrk="1" hangingPunct="1"/>
            <a:r>
              <a:rPr lang="en-US" altLang="en-US" sz="3800" dirty="0">
                <a:latin typeface="Calibri" panose="020F0502020204030204" pitchFamily="34" charset="0"/>
                <a:cs typeface="+mn-cs"/>
              </a:rPr>
              <a:t>Interneurons</a:t>
            </a:r>
            <a:endParaRPr lang="en-IN" sz="3800" dirty="0">
              <a:latin typeface="Calibri" panose="020F0502020204030204" pitchFamily="34" charset="0"/>
              <a:cs typeface="+mn-cs"/>
            </a:endParaRPr>
          </a:p>
        </p:txBody>
      </p:sp>
      <p:sp>
        <p:nvSpPr>
          <p:cNvPr id="12" name="Content Placeholder 11"/>
          <p:cNvSpPr>
            <a:spLocks noGrp="1"/>
          </p:cNvSpPr>
          <p:nvPr>
            <p:ph sz="quarter" idx="18"/>
          </p:nvPr>
        </p:nvSpPr>
        <p:spPr>
          <a:xfrm>
            <a:off x="349" y="6461557"/>
            <a:ext cx="1697927" cy="355478"/>
          </a:xfrm>
        </p:spPr>
        <p:txBody>
          <a:bodyPr/>
          <a:lstStyle/>
          <a:p>
            <a:pPr marL="0" indent="0">
              <a:buNone/>
            </a:pPr>
            <a:r>
              <a:rPr lang="en-US" altLang="en-US" sz="2000" dirty="0"/>
              <a:t>Section 26.2</a:t>
            </a:r>
          </a:p>
        </p:txBody>
      </p:sp>
      <p:sp>
        <p:nvSpPr>
          <p:cNvPr id="3" name="Content Placeholder 2"/>
          <p:cNvSpPr>
            <a:spLocks noGrp="1"/>
          </p:cNvSpPr>
          <p:nvPr>
            <p:ph idx="1"/>
          </p:nvPr>
        </p:nvSpPr>
        <p:spPr>
          <a:xfrm>
            <a:off x="144149" y="1332676"/>
            <a:ext cx="2683272" cy="3508279"/>
          </a:xfrm>
        </p:spPr>
        <p:txBody>
          <a:bodyPr/>
          <a:lstStyle/>
          <a:p>
            <a:pPr marL="0" indent="0">
              <a:buNone/>
            </a:pPr>
            <a:r>
              <a:rPr lang="en-US" altLang="en-US" sz="2400" b="1" dirty="0"/>
              <a:t>Interneurons </a:t>
            </a:r>
            <a:r>
              <a:rPr lang="en-US" altLang="en-US" sz="2400" dirty="0"/>
              <a:t>in the central nervous system receive signals from sensory neurons. The message is processed, and a signal is sent to a motor neuron.</a:t>
            </a:r>
          </a:p>
        </p:txBody>
      </p:sp>
      <p:sp>
        <p:nvSpPr>
          <p:cNvPr id="4" name="Content Placeholder 3"/>
          <p:cNvSpPr>
            <a:spLocks noGrp="1"/>
          </p:cNvSpPr>
          <p:nvPr>
            <p:ph sz="quarter" idx="13"/>
          </p:nvPr>
        </p:nvSpPr>
        <p:spPr>
          <a:xfrm>
            <a:off x="7221251" y="6463436"/>
            <a:ext cx="1587500" cy="372739"/>
          </a:xfrm>
        </p:spPr>
        <p:txBody>
          <a:bodyPr/>
          <a:lstStyle/>
          <a:p>
            <a:pPr marL="0" indent="0">
              <a:buNone/>
            </a:pPr>
            <a:r>
              <a:rPr lang="en-US" altLang="en-US" sz="2000" dirty="0"/>
              <a:t>Figure 26.5</a:t>
            </a:r>
          </a:p>
        </p:txBody>
      </p:sp>
      <p:pic>
        <p:nvPicPr>
          <p:cNvPr id="7" name="Picture 6" descr="Red arrow points to an interneuron.">
            <a:extLst>
              <a:ext uri="{FF2B5EF4-FFF2-40B4-BE49-F238E27FC236}">
                <a16:creationId xmlns:a16="http://schemas.microsoft.com/office/drawing/2014/main" id="{CA6A391D-2F69-47EB-85CE-5D9BBC5039A1}"/>
              </a:ext>
            </a:extLst>
          </p:cNvPr>
          <p:cNvPicPr>
            <a:picLocks noChangeAspect="1"/>
          </p:cNvPicPr>
          <p:nvPr/>
        </p:nvPicPr>
        <p:blipFill rotWithShape="1">
          <a:blip r:embed="rId3"/>
          <a:srcRect l="29701" t="20586" r="877" b="14627"/>
          <a:stretch/>
        </p:blipFill>
        <p:spPr>
          <a:xfrm>
            <a:off x="2715904" y="1411704"/>
            <a:ext cx="6347885" cy="444318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567" y="176352"/>
            <a:ext cx="3172867" cy="586541"/>
          </a:xfrm>
        </p:spPr>
        <p:txBody>
          <a:bodyPr/>
          <a:lstStyle/>
          <a:p>
            <a:pPr eaLnBrk="1" hangingPunct="1"/>
            <a:r>
              <a:rPr lang="en-US" altLang="en-US" sz="3800" dirty="0">
                <a:latin typeface="Calibri" panose="020F0502020204030204" pitchFamily="34" charset="0"/>
                <a:cs typeface="+mn-cs"/>
              </a:rPr>
              <a:t>Motor neurons</a:t>
            </a:r>
            <a:endParaRPr lang="en-IN" sz="3800" dirty="0">
              <a:latin typeface="Calibri" panose="020F0502020204030204" pitchFamily="34" charset="0"/>
              <a:cs typeface="+mn-cs"/>
            </a:endParaRPr>
          </a:p>
        </p:txBody>
      </p:sp>
      <p:sp>
        <p:nvSpPr>
          <p:cNvPr id="7" name="Content Placeholder 6"/>
          <p:cNvSpPr>
            <a:spLocks noGrp="1"/>
          </p:cNvSpPr>
          <p:nvPr>
            <p:ph sz="quarter" idx="15"/>
          </p:nvPr>
        </p:nvSpPr>
        <p:spPr>
          <a:xfrm>
            <a:off x="-4565" y="6460099"/>
            <a:ext cx="1709915" cy="377071"/>
          </a:xfrm>
        </p:spPr>
        <p:txBody>
          <a:bodyPr/>
          <a:lstStyle/>
          <a:p>
            <a:pPr marL="0" indent="0">
              <a:buNone/>
            </a:pPr>
            <a:r>
              <a:rPr lang="en-US" altLang="en-US" sz="2000" dirty="0"/>
              <a:t>Section 26.2</a:t>
            </a:r>
          </a:p>
        </p:txBody>
      </p:sp>
      <p:sp>
        <p:nvSpPr>
          <p:cNvPr id="3" name="Content Placeholder 2"/>
          <p:cNvSpPr>
            <a:spLocks noGrp="1"/>
          </p:cNvSpPr>
          <p:nvPr>
            <p:ph idx="1"/>
          </p:nvPr>
        </p:nvSpPr>
        <p:spPr>
          <a:xfrm>
            <a:off x="94465" y="1335663"/>
            <a:ext cx="2696868" cy="3211060"/>
          </a:xfrm>
        </p:spPr>
        <p:txBody>
          <a:bodyPr/>
          <a:lstStyle/>
          <a:p>
            <a:pPr marL="0" indent="0">
              <a:buNone/>
            </a:pPr>
            <a:r>
              <a:rPr lang="en-US" altLang="en-US" sz="2400" dirty="0"/>
              <a:t>A </a:t>
            </a:r>
            <a:r>
              <a:rPr lang="en-US" altLang="en-US" sz="2400" b="1" dirty="0"/>
              <a:t>motor neuron </a:t>
            </a:r>
            <a:r>
              <a:rPr lang="en-US" altLang="en-US" sz="2400" dirty="0"/>
              <a:t>conducts a message from the central nervous system to a muscle or gland, stimulating contraction or secretion.</a:t>
            </a:r>
          </a:p>
        </p:txBody>
      </p:sp>
      <p:sp>
        <p:nvSpPr>
          <p:cNvPr id="15" name="Content Placeholder 14"/>
          <p:cNvSpPr>
            <a:spLocks noGrp="1"/>
          </p:cNvSpPr>
          <p:nvPr>
            <p:ph sz="quarter" idx="21"/>
          </p:nvPr>
        </p:nvSpPr>
        <p:spPr>
          <a:xfrm>
            <a:off x="7227322" y="6460279"/>
            <a:ext cx="1538287" cy="376891"/>
          </a:xfrm>
        </p:spPr>
        <p:txBody>
          <a:bodyPr/>
          <a:lstStyle/>
          <a:p>
            <a:pPr marL="0" indent="0">
              <a:buNone/>
            </a:pPr>
            <a:r>
              <a:rPr lang="en-US" altLang="en-US" sz="2000" dirty="0"/>
              <a:t>Figure 26.5</a:t>
            </a:r>
          </a:p>
        </p:txBody>
      </p:sp>
      <p:pic>
        <p:nvPicPr>
          <p:cNvPr id="9" name="Picture 8" descr="Red arrow points to a motor neuron.">
            <a:extLst>
              <a:ext uri="{FF2B5EF4-FFF2-40B4-BE49-F238E27FC236}">
                <a16:creationId xmlns:a16="http://schemas.microsoft.com/office/drawing/2014/main" id="{FE5447C3-6826-450A-9AAA-A3838EB75B2A}"/>
              </a:ext>
            </a:extLst>
          </p:cNvPr>
          <p:cNvPicPr>
            <a:picLocks noChangeAspect="1"/>
          </p:cNvPicPr>
          <p:nvPr/>
        </p:nvPicPr>
        <p:blipFill rotWithShape="1">
          <a:blip r:embed="rId3"/>
          <a:srcRect l="29404" t="25472" r="1044" b="11443"/>
          <a:stretch/>
        </p:blipFill>
        <p:spPr>
          <a:xfrm>
            <a:off x="2688608" y="1746912"/>
            <a:ext cx="6359859" cy="432634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243354"/>
            <a:ext cx="4223086" cy="533219"/>
          </a:xfrm>
        </p:spPr>
        <p:txBody>
          <a:bodyPr/>
          <a:lstStyle/>
          <a:p>
            <a:pPr eaLnBrk="1" hangingPunct="1"/>
            <a:r>
              <a:rPr lang="en-US" altLang="en-US" sz="4000" dirty="0">
                <a:latin typeface="Calibri" panose="020F0502020204030204" pitchFamily="34" charset="0"/>
                <a:cs typeface="+mn-cs"/>
              </a:rPr>
              <a:t>Clicker question #1</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3281082" y="1492624"/>
            <a:ext cx="5472953" cy="3550023"/>
          </a:xfrm>
        </p:spPr>
        <p:txBody>
          <a:bodyPr/>
          <a:lstStyle/>
          <a:p>
            <a:pPr marL="0" indent="0" eaLnBrk="1" hangingPunct="1">
              <a:spcBef>
                <a:spcPct val="0"/>
              </a:spcBef>
              <a:spcAft>
                <a:spcPts val="2900"/>
              </a:spcAft>
              <a:buNone/>
            </a:pPr>
            <a:r>
              <a:rPr lang="en-US" altLang="en-US" sz="2400" dirty="0">
                <a:latin typeface="Calibri" panose="020F0502020204030204" pitchFamily="34" charset="0"/>
                <a:cs typeface="+mn-cs"/>
              </a:rPr>
              <a:t>In a typical neuron, the ___ receive(s) information and the ___ communicate(s) that information to a neighboring cell.</a:t>
            </a:r>
            <a:endParaRPr lang="en-US" altLang="en-US" sz="2400" dirty="0"/>
          </a:p>
          <a:p>
            <a:pPr marL="177800" indent="-177800" eaLnBrk="1" hangingPunct="1">
              <a:spcBef>
                <a:spcPct val="0"/>
              </a:spcBef>
              <a:buFontTx/>
              <a:buAutoNum type="alphaUcPeriod"/>
            </a:pPr>
            <a:r>
              <a:rPr lang="en-US" altLang="en-US" sz="2400" dirty="0">
                <a:latin typeface="Calibri" panose="020F0502020204030204" pitchFamily="34" charset="0"/>
                <a:cs typeface="+mn-cs"/>
              </a:rPr>
              <a:t> cell body; dendrites</a:t>
            </a:r>
          </a:p>
          <a:p>
            <a:pPr marL="177800" indent="-177800" eaLnBrk="1" hangingPunct="1">
              <a:spcBef>
                <a:spcPct val="0"/>
              </a:spcBef>
              <a:buFontTx/>
              <a:buAutoNum type="alphaUcPeriod"/>
            </a:pPr>
            <a:r>
              <a:rPr lang="en-US" altLang="en-US" sz="2400" dirty="0">
                <a:latin typeface="Calibri" panose="020F0502020204030204" pitchFamily="34" charset="0"/>
                <a:cs typeface="+mn-cs"/>
              </a:rPr>
              <a:t> dendrites; axon</a:t>
            </a:r>
          </a:p>
          <a:p>
            <a:pPr marL="177800" indent="-177800" eaLnBrk="1" hangingPunct="1">
              <a:spcBef>
                <a:spcPct val="0"/>
              </a:spcBef>
              <a:buFontTx/>
              <a:buAutoNum type="alphaUcPeriod"/>
            </a:pPr>
            <a:r>
              <a:rPr lang="en-US" altLang="en-US" sz="2400" dirty="0">
                <a:latin typeface="Calibri" panose="020F0502020204030204" pitchFamily="34" charset="0"/>
                <a:cs typeface="+mn-cs"/>
              </a:rPr>
              <a:t> axon; cell body</a:t>
            </a:r>
          </a:p>
          <a:p>
            <a:pPr marL="177800" indent="-177800" eaLnBrk="1" hangingPunct="1">
              <a:spcBef>
                <a:spcPct val="0"/>
              </a:spcBef>
              <a:buFontTx/>
              <a:buAutoNum type="alphaUcPeriod"/>
            </a:pPr>
            <a:r>
              <a:rPr lang="en-US" altLang="en-US" sz="2400" dirty="0">
                <a:latin typeface="Calibri" panose="020F0502020204030204" pitchFamily="34" charset="0"/>
                <a:cs typeface="+mn-cs"/>
              </a:rPr>
              <a:t> axon; dendrites</a:t>
            </a:r>
          </a:p>
          <a:p>
            <a:pPr marL="177800" indent="-177800" eaLnBrk="1" hangingPunct="1">
              <a:spcBef>
                <a:spcPct val="0"/>
              </a:spcBef>
              <a:buFontTx/>
              <a:buAutoNum type="alphaUcPeriod"/>
            </a:pPr>
            <a:r>
              <a:rPr lang="en-US" altLang="en-US" sz="2400" dirty="0">
                <a:latin typeface="Calibri" panose="020F0502020204030204" pitchFamily="34" charset="0"/>
                <a:cs typeface="+mn-cs"/>
              </a:rPr>
              <a:t> dendrites; cell body</a:t>
            </a:r>
          </a:p>
        </p:txBody>
      </p:sp>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216693"/>
            <a:ext cx="6183021" cy="586541"/>
          </a:xfrm>
        </p:spPr>
        <p:txBody>
          <a:bodyPr/>
          <a:lstStyle/>
          <a:p>
            <a:pPr eaLnBrk="1" hangingPunct="1"/>
            <a:r>
              <a:rPr lang="en-US" altLang="en-US" sz="4000" dirty="0">
                <a:latin typeface="Calibri" panose="020F0502020204030204" pitchFamily="34" charset="0"/>
                <a:cs typeface="+mn-cs"/>
              </a:rPr>
              <a:t>Clicker question #1, solution</a:t>
            </a:r>
            <a:endParaRPr lang="en-IN" sz="4000" dirty="0">
              <a:latin typeface="Calibri" panose="020F0502020204030204" pitchFamily="34" charset="0"/>
              <a:cs typeface="+mn-cs"/>
            </a:endParaRPr>
          </a:p>
        </p:txBody>
      </p:sp>
      <p:sp>
        <p:nvSpPr>
          <p:cNvPr id="4" name="Content Placeholder 3"/>
          <p:cNvSpPr>
            <a:spLocks noGrp="1"/>
          </p:cNvSpPr>
          <p:nvPr>
            <p:ph sz="quarter" idx="13"/>
          </p:nvPr>
        </p:nvSpPr>
        <p:spPr>
          <a:xfrm>
            <a:off x="3281082" y="1506070"/>
            <a:ext cx="5412976" cy="1976718"/>
          </a:xfrm>
        </p:spPr>
        <p:txBody>
          <a:bodyPr/>
          <a:lstStyle/>
          <a:p>
            <a:pPr marL="0" indent="0" eaLnBrk="1" hangingPunct="1">
              <a:spcBef>
                <a:spcPct val="0"/>
              </a:spcBef>
              <a:spcAft>
                <a:spcPts val="2900"/>
              </a:spcAft>
              <a:buNone/>
            </a:pPr>
            <a:r>
              <a:rPr lang="en-US" altLang="en-US" sz="2400" dirty="0">
                <a:latin typeface="Calibri" panose="020F0502020204030204" pitchFamily="34" charset="0"/>
                <a:cs typeface="+mn-cs"/>
              </a:rPr>
              <a:t>In a typical neuron, the ___ receive(s) information and the ___ communicate(s) that information to a neighboring cell.</a:t>
            </a:r>
            <a:endParaRPr lang="en-US" altLang="en-US" sz="2400" dirty="0"/>
          </a:p>
          <a:p>
            <a:pPr marL="320040" indent="-320040" eaLnBrk="1" hangingPunct="1">
              <a:spcBef>
                <a:spcPct val="0"/>
              </a:spcBef>
              <a:buFont typeface="+mj-lt"/>
              <a:buAutoNum type="alphaUcPeriod" startAt="2"/>
            </a:pPr>
            <a:r>
              <a:rPr lang="en-US" altLang="en-US" sz="2400" dirty="0">
                <a:latin typeface="Calibri" panose="020F0502020204030204" pitchFamily="34" charset="0"/>
                <a:cs typeface="+mn-cs"/>
              </a:rPr>
              <a:t>dendrites; axon</a:t>
            </a:r>
          </a:p>
        </p:txBody>
      </p:sp>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858" y="270248"/>
            <a:ext cx="5158206" cy="533219"/>
          </a:xfrm>
        </p:spPr>
        <p:txBody>
          <a:bodyPr/>
          <a:lstStyle/>
          <a:p>
            <a:pPr eaLnBrk="1" hangingPunct="1"/>
            <a:r>
              <a:rPr lang="en-US" altLang="en-US" sz="3800" dirty="0">
                <a:latin typeface="Calibri" panose="020F0502020204030204" pitchFamily="34" charset="0"/>
                <a:cs typeface="+mn-cs"/>
              </a:rPr>
              <a:t>Neurons and neuroglia, 1</a:t>
            </a:r>
            <a:endParaRPr lang="en-IN" sz="3800" dirty="0">
              <a:latin typeface="Calibri" panose="020F0502020204030204" pitchFamily="34" charset="0"/>
              <a:cs typeface="+mn-cs"/>
            </a:endParaRPr>
          </a:p>
        </p:txBody>
      </p:sp>
      <p:sp>
        <p:nvSpPr>
          <p:cNvPr id="6" name="Content Placeholder 5"/>
          <p:cNvSpPr>
            <a:spLocks noGrp="1"/>
          </p:cNvSpPr>
          <p:nvPr>
            <p:ph sz="quarter" idx="15"/>
          </p:nvPr>
        </p:nvSpPr>
        <p:spPr>
          <a:xfrm>
            <a:off x="5923" y="6444056"/>
            <a:ext cx="1554469" cy="377071"/>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2" y="1464616"/>
            <a:ext cx="3846412" cy="1462229"/>
          </a:xfrm>
        </p:spPr>
        <p:txBody>
          <a:bodyPr/>
          <a:lstStyle/>
          <a:p>
            <a:pPr marL="0" indent="0">
              <a:spcBef>
                <a:spcPct val="0"/>
              </a:spcBef>
              <a:buNone/>
              <a:defRPr/>
            </a:pPr>
            <a:r>
              <a:rPr lang="en-US" sz="2400" dirty="0">
                <a:latin typeface="Calibri" charset="0"/>
                <a:ea typeface="ＭＳ Ｐゴシック" charset="0"/>
              </a:rPr>
              <a:t>The nervous system consists mainly of nervous tissue, which has two types of cells: neurons and </a:t>
            </a:r>
            <a:r>
              <a:rPr lang="en-US" sz="2400" dirty="0">
                <a:solidFill>
                  <a:srgbClr val="FF0000"/>
                </a:solidFill>
                <a:latin typeface="Calibri" charset="0"/>
                <a:ea typeface="ＭＳ Ｐゴシック" charset="0"/>
              </a:rPr>
              <a:t>neuroglia</a:t>
            </a:r>
            <a:r>
              <a:rPr lang="en-US" sz="2400" dirty="0">
                <a:latin typeface="Calibri" charset="0"/>
                <a:ea typeface="ＭＳ Ｐゴシック" charset="0"/>
              </a:rPr>
              <a:t>. </a:t>
            </a:r>
          </a:p>
        </p:txBody>
      </p:sp>
      <p:sp>
        <p:nvSpPr>
          <p:cNvPr id="7" name="Content Placeholder 6"/>
          <p:cNvSpPr>
            <a:spLocks noGrp="1"/>
          </p:cNvSpPr>
          <p:nvPr>
            <p:ph sz="quarter" idx="16"/>
          </p:nvPr>
        </p:nvSpPr>
        <p:spPr>
          <a:xfrm>
            <a:off x="6974132" y="6505834"/>
            <a:ext cx="1696025" cy="317329"/>
          </a:xfrm>
        </p:spPr>
        <p:txBody>
          <a:bodyPr/>
          <a:lstStyle/>
          <a:p>
            <a:pPr marL="0" indent="0">
              <a:buNone/>
            </a:pPr>
            <a:r>
              <a:rPr lang="en-US" altLang="en-US" sz="1600" dirty="0"/>
              <a:t>Figures 26.1, 26.5</a:t>
            </a:r>
          </a:p>
        </p:txBody>
      </p:sp>
      <p:pic>
        <p:nvPicPr>
          <p:cNvPr id="11" name="Picture 10" descr="Two interneurons are shown.">
            <a:extLst>
              <a:ext uri="{FF2B5EF4-FFF2-40B4-BE49-F238E27FC236}">
                <a16:creationId xmlns:a16="http://schemas.microsoft.com/office/drawing/2014/main" id="{E1FA5E63-9B86-4BE1-9417-24C48D54ADD6}"/>
              </a:ext>
            </a:extLst>
          </p:cNvPr>
          <p:cNvPicPr>
            <a:picLocks noChangeAspect="1"/>
          </p:cNvPicPr>
          <p:nvPr/>
        </p:nvPicPr>
        <p:blipFill>
          <a:blip r:embed="rId3"/>
          <a:stretch>
            <a:fillRect/>
          </a:stretch>
        </p:blipFill>
        <p:spPr>
          <a:xfrm>
            <a:off x="951918" y="3228986"/>
            <a:ext cx="2087880" cy="3118104"/>
          </a:xfrm>
          <a:prstGeom prst="rect">
            <a:avLst/>
          </a:prstGeom>
        </p:spPr>
      </p:pic>
      <p:sp>
        <p:nvSpPr>
          <p:cNvPr id="5" name="Content Placeholder 4"/>
          <p:cNvSpPr>
            <a:spLocks noGrp="1"/>
          </p:cNvSpPr>
          <p:nvPr>
            <p:ph sz="quarter" idx="14"/>
          </p:nvPr>
        </p:nvSpPr>
        <p:spPr>
          <a:xfrm>
            <a:off x="1264337" y="3228986"/>
            <a:ext cx="1404351" cy="317652"/>
          </a:xfrm>
        </p:spPr>
        <p:txBody>
          <a:bodyPr/>
          <a:lstStyle/>
          <a:p>
            <a:pPr marL="0" indent="0" algn="ctr">
              <a:buNone/>
            </a:pPr>
            <a:r>
              <a:rPr lang="en-IN" sz="800" b="1" dirty="0"/>
              <a:t>Central nervous system (brain and spinal cord)</a:t>
            </a:r>
          </a:p>
        </p:txBody>
      </p:sp>
      <p:sp>
        <p:nvSpPr>
          <p:cNvPr id="8" name="Content Placeholder 7"/>
          <p:cNvSpPr>
            <a:spLocks noGrp="1"/>
          </p:cNvSpPr>
          <p:nvPr>
            <p:ph sz="quarter" idx="17"/>
          </p:nvPr>
        </p:nvSpPr>
        <p:spPr>
          <a:xfrm>
            <a:off x="1430058" y="3575008"/>
            <a:ext cx="1097803" cy="215861"/>
          </a:xfrm>
        </p:spPr>
        <p:txBody>
          <a:bodyPr/>
          <a:lstStyle/>
          <a:p>
            <a:pPr marL="0" indent="0" algn="ctr">
              <a:buNone/>
            </a:pPr>
            <a:r>
              <a:rPr lang="en-IN" sz="800" b="1" dirty="0"/>
              <a:t>Sensory integration</a:t>
            </a:r>
          </a:p>
        </p:txBody>
      </p:sp>
      <p:pic>
        <p:nvPicPr>
          <p:cNvPr id="12" name="Picture 2"/>
          <p:cNvPicPr>
            <a:picLocks noChangeAspect="1"/>
          </p:cNvPicPr>
          <p:nvPr/>
        </p:nvPicPr>
        <p:blipFill rotWithShape="1">
          <a:blip r:embed="rId4">
            <a:extLst>
              <a:ext uri="{28A0092B-C50C-407E-A947-70E740481C1C}">
                <a14:useLocalDpi xmlns:a14="http://schemas.microsoft.com/office/drawing/2010/main" val="0"/>
              </a:ext>
            </a:extLst>
          </a:blip>
          <a:srcRect t="5431" b="3207"/>
          <a:stretch/>
        </p:blipFill>
        <p:spPr bwMode="auto">
          <a:xfrm>
            <a:off x="4303612" y="1629103"/>
            <a:ext cx="4649988" cy="4130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3"/>
          </p:nvPr>
        </p:nvSpPr>
        <p:spPr>
          <a:xfrm>
            <a:off x="6101258" y="5727258"/>
            <a:ext cx="1084285" cy="231442"/>
          </a:xfrm>
        </p:spPr>
        <p:txBody>
          <a:bodyPr/>
          <a:lstStyle/>
          <a:p>
            <a:pPr marL="0" indent="0">
              <a:buNone/>
            </a:pPr>
            <a:r>
              <a:rPr lang="en-IN" sz="900" dirty="0"/>
              <a:t>©Digital Vision RF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89799"/>
            <a:ext cx="5620929" cy="586541"/>
          </a:xfrm>
        </p:spPr>
        <p:txBody>
          <a:bodyPr/>
          <a:lstStyle/>
          <a:p>
            <a:pPr eaLnBrk="1" hangingPunct="1"/>
            <a:r>
              <a:rPr lang="en-US" altLang="en-US" sz="4000" dirty="0">
                <a:latin typeface="Calibri" panose="020F0502020204030204" pitchFamily="34" charset="0"/>
                <a:cs typeface="+mn-cs"/>
              </a:rPr>
              <a:t>26.2 Mastering concepts</a:t>
            </a:r>
            <a:endParaRPr lang="en-IN" sz="4000" dirty="0">
              <a:latin typeface="Calibri" panose="020F0502020204030204" pitchFamily="34" charset="0"/>
              <a:cs typeface="+mn-cs"/>
            </a:endParaRPr>
          </a:p>
        </p:txBody>
      </p:sp>
      <p:sp>
        <p:nvSpPr>
          <p:cNvPr id="17" name="Content Placeholder 21"/>
          <p:cNvSpPr>
            <a:spLocks noGrp="1"/>
          </p:cNvSpPr>
          <p:nvPr>
            <p:ph sz="quarter" idx="22"/>
          </p:nvPr>
        </p:nvSpPr>
        <p:spPr>
          <a:xfrm>
            <a:off x="3924113" y="3193401"/>
            <a:ext cx="4883710" cy="755650"/>
          </a:xfrm>
        </p:spPr>
        <p:txBody>
          <a:bodyPr/>
          <a:lstStyle/>
          <a:p>
            <a:pPr marL="0" indent="0">
              <a:buNone/>
            </a:pPr>
            <a:r>
              <a:rPr lang="en-US" altLang="en-US" sz="2400" dirty="0"/>
              <a:t>What are the functions of each of the three classes of neurons?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828" b="2348"/>
          <a:stretch/>
        </p:blipFill>
        <p:spPr>
          <a:xfrm>
            <a:off x="146527" y="2496833"/>
            <a:ext cx="3549173" cy="2269418"/>
          </a:xfrm>
          <a:prstGeom prst="rect">
            <a:avLst/>
          </a:prstGeom>
        </p:spPr>
      </p:pic>
      <p:sp>
        <p:nvSpPr>
          <p:cNvPr id="13" name="Content Placeholder 12"/>
          <p:cNvSpPr>
            <a:spLocks noGrp="1"/>
          </p:cNvSpPr>
          <p:nvPr>
            <p:ph sz="quarter" idx="21"/>
          </p:nvPr>
        </p:nvSpPr>
        <p:spPr>
          <a:xfrm>
            <a:off x="1395910" y="4713456"/>
            <a:ext cx="1095375" cy="118723"/>
          </a:xfrm>
        </p:spPr>
        <p:txBody>
          <a:bodyPr/>
          <a:lstStyle/>
          <a:p>
            <a:pPr marL="0" indent="0">
              <a:buNone/>
            </a:pPr>
            <a:r>
              <a:rPr lang="en-IN" sz="430" dirty="0"/>
              <a:t>©Henrik Sorensen/Riser/Getty Images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284"/>
            <a:ext cx="8229600" cy="440677"/>
          </a:xfrm>
        </p:spPr>
        <p:txBody>
          <a:bodyPr/>
          <a:lstStyle/>
          <a:p>
            <a:pPr eaLnBrk="1" hangingPunct="1"/>
            <a:r>
              <a:rPr lang="en-US" altLang="en-US" sz="3800" dirty="0">
                <a:latin typeface="Calibri" panose="020F0502020204030204" pitchFamily="34" charset="0"/>
                <a:cs typeface="+mn-cs"/>
              </a:rPr>
              <a:t>Action potentials convey information</a:t>
            </a:r>
            <a:endParaRPr lang="en-IN" sz="3800" dirty="0">
              <a:latin typeface="Calibri" panose="020F0502020204030204" pitchFamily="34" charset="0"/>
              <a:cs typeface="+mn-cs"/>
            </a:endParaRPr>
          </a:p>
        </p:txBody>
      </p:sp>
      <p:sp>
        <p:nvSpPr>
          <p:cNvPr id="7" name="Content Placeholder 6"/>
          <p:cNvSpPr>
            <a:spLocks noGrp="1"/>
          </p:cNvSpPr>
          <p:nvPr>
            <p:ph sz="quarter" idx="15"/>
          </p:nvPr>
        </p:nvSpPr>
        <p:spPr>
          <a:xfrm>
            <a:off x="-4565" y="6465921"/>
            <a:ext cx="1709915" cy="311629"/>
          </a:xfrm>
        </p:spPr>
        <p:txBody>
          <a:bodyPr/>
          <a:lstStyle/>
          <a:p>
            <a:pPr eaLnBrk="1" hangingPunct="1">
              <a:spcBef>
                <a:spcPct val="0"/>
              </a:spcBef>
              <a:buFontTx/>
              <a:buNone/>
            </a:pPr>
            <a:r>
              <a:rPr lang="en-US" altLang="en-US" sz="2000" dirty="0"/>
              <a:t>Section 26.3</a:t>
            </a:r>
          </a:p>
        </p:txBody>
      </p:sp>
      <p:sp>
        <p:nvSpPr>
          <p:cNvPr id="3" name="Content Placeholder 2"/>
          <p:cNvSpPr>
            <a:spLocks noGrp="1"/>
          </p:cNvSpPr>
          <p:nvPr>
            <p:ph idx="1"/>
          </p:nvPr>
        </p:nvSpPr>
        <p:spPr>
          <a:xfrm>
            <a:off x="100013" y="1344707"/>
            <a:ext cx="2655199" cy="3206751"/>
          </a:xfrm>
        </p:spPr>
        <p:txBody>
          <a:bodyPr/>
          <a:lstStyle/>
          <a:p>
            <a:pPr marL="0" indent="0">
              <a:buNone/>
            </a:pPr>
            <a:r>
              <a:rPr lang="en-US" altLang="en-US" sz="2400" dirty="0"/>
              <a:t>Each neuron in this network sends a message to the next cell. How is information carried through a neuron to its connection with another cell?</a:t>
            </a:r>
          </a:p>
        </p:txBody>
      </p:sp>
      <p:sp>
        <p:nvSpPr>
          <p:cNvPr id="15" name="Content Placeholder 14"/>
          <p:cNvSpPr>
            <a:spLocks noGrp="1"/>
          </p:cNvSpPr>
          <p:nvPr>
            <p:ph sz="quarter" idx="22"/>
          </p:nvPr>
        </p:nvSpPr>
        <p:spPr>
          <a:xfrm>
            <a:off x="7221066" y="6456705"/>
            <a:ext cx="1382526" cy="387768"/>
          </a:xfrm>
        </p:spPr>
        <p:txBody>
          <a:bodyPr/>
          <a:lstStyle/>
          <a:p>
            <a:pPr marL="0" indent="0">
              <a:buNone/>
            </a:pPr>
            <a:r>
              <a:rPr lang="en-US" altLang="en-US" sz="2000" dirty="0"/>
              <a:t>Figure 26.5</a:t>
            </a:r>
          </a:p>
        </p:txBody>
      </p:sp>
      <p:pic>
        <p:nvPicPr>
          <p:cNvPr id="9" name="Picture 8">
            <a:extLst>
              <a:ext uri="{FF2B5EF4-FFF2-40B4-BE49-F238E27FC236}">
                <a16:creationId xmlns:a16="http://schemas.microsoft.com/office/drawing/2014/main" id="{64BB69F3-37D4-40FA-B5FD-C49C0C180969}"/>
              </a:ext>
            </a:extLst>
          </p:cNvPr>
          <p:cNvPicPr>
            <a:picLocks noChangeAspect="1"/>
          </p:cNvPicPr>
          <p:nvPr/>
        </p:nvPicPr>
        <p:blipFill rotWithShape="1">
          <a:blip r:embed="rId3"/>
          <a:srcRect l="29475" t="25775" r="701" b="10492"/>
          <a:stretch/>
        </p:blipFill>
        <p:spPr>
          <a:xfrm>
            <a:off x="2695074" y="1767650"/>
            <a:ext cx="6384758" cy="437083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2416" y="203013"/>
            <a:ext cx="3839169" cy="533219"/>
          </a:xfrm>
        </p:spPr>
        <p:txBody>
          <a:bodyPr/>
          <a:lstStyle/>
          <a:p>
            <a:pPr eaLnBrk="1" hangingPunct="1"/>
            <a:r>
              <a:rPr lang="en-US" altLang="en-US" sz="3800" dirty="0">
                <a:latin typeface="Calibri" panose="020F0502020204030204" pitchFamily="34" charset="0"/>
                <a:cs typeface="+mn-cs"/>
              </a:rPr>
              <a:t>Action potentials</a:t>
            </a:r>
            <a:endParaRPr lang="en-IN" sz="3800" dirty="0">
              <a:latin typeface="Calibri" panose="020F0502020204030204" pitchFamily="34" charset="0"/>
              <a:cs typeface="+mn-cs"/>
            </a:endParaRPr>
          </a:p>
        </p:txBody>
      </p:sp>
      <p:sp>
        <p:nvSpPr>
          <p:cNvPr id="21" name="Content Placeholder 23"/>
          <p:cNvSpPr>
            <a:spLocks noGrp="1"/>
          </p:cNvSpPr>
          <p:nvPr>
            <p:ph sz="quarter" idx="23"/>
          </p:nvPr>
        </p:nvSpPr>
        <p:spPr>
          <a:xfrm>
            <a:off x="6954" y="6463975"/>
            <a:ext cx="1501042" cy="377331"/>
          </a:xfrm>
        </p:spPr>
        <p:txBody>
          <a:bodyPr/>
          <a:lstStyle/>
          <a:p>
            <a:pPr marL="0" indent="0">
              <a:buNone/>
            </a:pPr>
            <a:r>
              <a:rPr lang="en-US" altLang="en-US" sz="2000" dirty="0"/>
              <a:t>Section 26.3</a:t>
            </a:r>
          </a:p>
        </p:txBody>
      </p:sp>
      <p:sp>
        <p:nvSpPr>
          <p:cNvPr id="4" name="Content Placeholder 3"/>
          <p:cNvSpPr>
            <a:spLocks noGrp="1"/>
          </p:cNvSpPr>
          <p:nvPr>
            <p:ph idx="1"/>
          </p:nvPr>
        </p:nvSpPr>
        <p:spPr>
          <a:xfrm>
            <a:off x="100013" y="1335284"/>
            <a:ext cx="2941754" cy="2231048"/>
          </a:xfrm>
        </p:spPr>
        <p:txBody>
          <a:bodyPr/>
          <a:lstStyle/>
          <a:p>
            <a:pPr marL="0" indent="0">
              <a:buNone/>
            </a:pPr>
            <a:r>
              <a:rPr lang="en-US" altLang="en-US" sz="2400" dirty="0"/>
              <a:t>The message is an electrical impulse called an </a:t>
            </a:r>
            <a:r>
              <a:rPr lang="en-US" altLang="en-US" sz="2400" b="1" dirty="0">
                <a:solidFill>
                  <a:srgbClr val="FF0000"/>
                </a:solidFill>
              </a:rPr>
              <a:t>action</a:t>
            </a:r>
            <a:r>
              <a:rPr lang="en-US" altLang="en-US" sz="2400" b="1" dirty="0"/>
              <a:t> potential</a:t>
            </a:r>
            <a:r>
              <a:rPr lang="en-US" altLang="en-US" sz="2400" dirty="0"/>
              <a:t>, which travels along a neuron’s axon. </a:t>
            </a:r>
          </a:p>
        </p:txBody>
      </p:sp>
      <p:sp>
        <p:nvSpPr>
          <p:cNvPr id="22" name="Content Placeholder 25"/>
          <p:cNvSpPr>
            <a:spLocks noGrp="1"/>
          </p:cNvSpPr>
          <p:nvPr>
            <p:ph sz="quarter" idx="24"/>
          </p:nvPr>
        </p:nvSpPr>
        <p:spPr>
          <a:xfrm>
            <a:off x="7230688" y="6470901"/>
            <a:ext cx="1378935" cy="427799"/>
          </a:xfrm>
        </p:spPr>
        <p:txBody>
          <a:bodyPr/>
          <a:lstStyle/>
          <a:p>
            <a:pPr marL="0" indent="0">
              <a:buNone/>
            </a:pPr>
            <a:r>
              <a:rPr lang="en-US" altLang="en-US" sz="2000" dirty="0"/>
              <a:t>Figure 26.8</a:t>
            </a:r>
          </a:p>
        </p:txBody>
      </p:sp>
      <p:pic>
        <p:nvPicPr>
          <p:cNvPr id="9" name="Picture 8" descr="The direction of the traveling action potential is shown."/>
          <p:cNvPicPr>
            <a:picLocks noChangeAspect="1"/>
          </p:cNvPicPr>
          <p:nvPr/>
        </p:nvPicPr>
        <p:blipFill rotWithShape="1">
          <a:blip r:embed="rId3">
            <a:extLst>
              <a:ext uri="{28A0092B-C50C-407E-A947-70E740481C1C}">
                <a14:useLocalDpi xmlns:a14="http://schemas.microsoft.com/office/drawing/2010/main" val="0"/>
              </a:ext>
            </a:extLst>
          </a:blip>
          <a:srcRect t="4881" b="3612"/>
          <a:stretch/>
        </p:blipFill>
        <p:spPr>
          <a:xfrm>
            <a:off x="3041767" y="1363578"/>
            <a:ext cx="5275638" cy="4295275"/>
          </a:xfrm>
          <a:prstGeom prst="rect">
            <a:avLst/>
          </a:prstGeom>
        </p:spPr>
      </p:pic>
      <p:sp>
        <p:nvSpPr>
          <p:cNvPr id="7" name="Content Placeholder 6"/>
          <p:cNvSpPr>
            <a:spLocks noGrp="1"/>
          </p:cNvSpPr>
          <p:nvPr>
            <p:ph sz="quarter" idx="14"/>
          </p:nvPr>
        </p:nvSpPr>
        <p:spPr>
          <a:xfrm>
            <a:off x="4649350" y="5600624"/>
            <a:ext cx="2096811" cy="282367"/>
          </a:xfrm>
        </p:spPr>
        <p:txBody>
          <a:bodyPr/>
          <a:lstStyle/>
          <a:p>
            <a:pPr marL="0" indent="0">
              <a:buNone/>
            </a:pPr>
            <a:r>
              <a:rPr lang="en-IN" sz="1200" dirty="0"/>
              <a:t>(a): ©Fawcett/Science Source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216459"/>
            <a:ext cx="5620928" cy="533220"/>
          </a:xfrm>
        </p:spPr>
        <p:txBody>
          <a:bodyPr/>
          <a:lstStyle/>
          <a:p>
            <a:pPr eaLnBrk="1" hangingPunct="1"/>
            <a:r>
              <a:rPr lang="en-US" altLang="en-US" sz="3800" dirty="0">
                <a:latin typeface="Calibri" panose="020F0502020204030204" pitchFamily="34" charset="0"/>
                <a:cs typeface="+mn-cs"/>
              </a:rPr>
              <a:t>Action potentials and ions</a:t>
            </a:r>
            <a:endParaRPr lang="en-IN" sz="3800" dirty="0">
              <a:latin typeface="Calibri" panose="020F0502020204030204" pitchFamily="34" charset="0"/>
              <a:cs typeface="+mn-cs"/>
            </a:endParaRPr>
          </a:p>
        </p:txBody>
      </p:sp>
      <p:sp>
        <p:nvSpPr>
          <p:cNvPr id="11" name="Content Placeholder 10"/>
          <p:cNvSpPr>
            <a:spLocks noGrp="1"/>
          </p:cNvSpPr>
          <p:nvPr>
            <p:ph sz="quarter" idx="17"/>
          </p:nvPr>
        </p:nvSpPr>
        <p:spPr>
          <a:xfrm>
            <a:off x="329" y="6462504"/>
            <a:ext cx="1545755" cy="316041"/>
          </a:xfrm>
        </p:spPr>
        <p:txBody>
          <a:bodyPr/>
          <a:lstStyle/>
          <a:p>
            <a:pPr marL="0" indent="0">
              <a:buNone/>
            </a:pPr>
            <a:r>
              <a:rPr lang="en-US" altLang="en-US" sz="2000" dirty="0"/>
              <a:t>Section 26.3</a:t>
            </a:r>
          </a:p>
        </p:txBody>
      </p:sp>
      <p:sp>
        <p:nvSpPr>
          <p:cNvPr id="3" name="Content Placeholder 2"/>
          <p:cNvSpPr>
            <a:spLocks noGrp="1"/>
          </p:cNvSpPr>
          <p:nvPr>
            <p:ph idx="1"/>
          </p:nvPr>
        </p:nvSpPr>
        <p:spPr>
          <a:xfrm>
            <a:off x="100013" y="1344707"/>
            <a:ext cx="2366217" cy="2214847"/>
          </a:xfrm>
        </p:spPr>
        <p:txBody>
          <a:bodyPr/>
          <a:lstStyle/>
          <a:p>
            <a:pPr marL="0" indent="0">
              <a:buNone/>
            </a:pPr>
            <a:r>
              <a:rPr lang="en-US" altLang="en-US" sz="2400" dirty="0"/>
              <a:t>Action potentials result from the movement of charged particles (ions) across the cell membrane.</a:t>
            </a:r>
          </a:p>
        </p:txBody>
      </p:sp>
      <p:sp>
        <p:nvSpPr>
          <p:cNvPr id="12" name="Content Placeholder 11"/>
          <p:cNvSpPr>
            <a:spLocks noGrp="1"/>
          </p:cNvSpPr>
          <p:nvPr>
            <p:ph sz="quarter" idx="18"/>
          </p:nvPr>
        </p:nvSpPr>
        <p:spPr>
          <a:xfrm>
            <a:off x="7226678" y="6457236"/>
            <a:ext cx="1467379" cy="391026"/>
          </a:xfrm>
        </p:spPr>
        <p:txBody>
          <a:bodyPr/>
          <a:lstStyle/>
          <a:p>
            <a:pPr eaLnBrk="1" hangingPunct="1">
              <a:spcBef>
                <a:spcPct val="0"/>
              </a:spcBef>
              <a:buFontTx/>
              <a:buNone/>
            </a:pPr>
            <a:r>
              <a:rPr lang="en-US" altLang="en-US" sz="2000" dirty="0"/>
              <a:t>Figure 26.6</a:t>
            </a:r>
          </a:p>
        </p:txBody>
      </p:sp>
      <p:pic>
        <p:nvPicPr>
          <p:cNvPr id="9" name="Picture 8" descr="The figure shows sodium ions entering the cell through membrane channels."/>
          <p:cNvPicPr>
            <a:picLocks noChangeAspect="1"/>
          </p:cNvPicPr>
          <p:nvPr/>
        </p:nvPicPr>
        <p:blipFill rotWithShape="1">
          <a:blip r:embed="rId3">
            <a:extLst>
              <a:ext uri="{28A0092B-C50C-407E-A947-70E740481C1C}">
                <a14:useLocalDpi xmlns:a14="http://schemas.microsoft.com/office/drawing/2010/main" val="0"/>
              </a:ext>
            </a:extLst>
          </a:blip>
          <a:srcRect t="9023"/>
          <a:stretch/>
        </p:blipFill>
        <p:spPr>
          <a:xfrm>
            <a:off x="218078" y="3947531"/>
            <a:ext cx="8744925" cy="213304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0490" y="227250"/>
            <a:ext cx="6183021" cy="484745"/>
          </a:xfrm>
        </p:spPr>
        <p:txBody>
          <a:bodyPr/>
          <a:lstStyle/>
          <a:p>
            <a:pPr eaLnBrk="1" hangingPunct="1"/>
            <a:r>
              <a:rPr lang="en-US" altLang="en-US" sz="3800" dirty="0">
                <a:latin typeface="Calibri" panose="020F0502020204030204" pitchFamily="34" charset="0"/>
                <a:cs typeface="+mn-cs"/>
              </a:rPr>
              <a:t>Triggering an action potential</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4565" y="6463790"/>
            <a:ext cx="1709915" cy="342792"/>
          </a:xfrm>
        </p:spPr>
        <p:txBody>
          <a:bodyPr/>
          <a:lstStyle/>
          <a:p>
            <a:pPr eaLnBrk="1" hangingPunct="1">
              <a:spcBef>
                <a:spcPct val="0"/>
              </a:spcBef>
              <a:buFontTx/>
              <a:buNone/>
            </a:pPr>
            <a:r>
              <a:rPr lang="en-US" altLang="en-US" sz="2000" dirty="0"/>
              <a:t>Section 26.3</a:t>
            </a:r>
          </a:p>
        </p:txBody>
      </p:sp>
      <p:sp>
        <p:nvSpPr>
          <p:cNvPr id="6" name="Content Placeholder 5"/>
          <p:cNvSpPr>
            <a:spLocks noGrp="1"/>
          </p:cNvSpPr>
          <p:nvPr>
            <p:ph sz="quarter" idx="13"/>
          </p:nvPr>
        </p:nvSpPr>
        <p:spPr>
          <a:xfrm>
            <a:off x="105996" y="1352568"/>
            <a:ext cx="2724150" cy="1538754"/>
          </a:xfrm>
        </p:spPr>
        <p:txBody>
          <a:bodyPr/>
          <a:lstStyle/>
          <a:p>
            <a:pPr marL="0" indent="0">
              <a:buNone/>
            </a:pPr>
            <a:r>
              <a:rPr lang="en-US" altLang="en-US" sz="2400" dirty="0"/>
              <a:t>Action potentials are triggered by changes in other parts of the neuron.</a:t>
            </a:r>
          </a:p>
        </p:txBody>
      </p:sp>
      <p:sp>
        <p:nvSpPr>
          <p:cNvPr id="19" name="Content Placeholder 18"/>
          <p:cNvSpPr>
            <a:spLocks noGrp="1"/>
          </p:cNvSpPr>
          <p:nvPr>
            <p:ph sz="quarter" idx="24"/>
          </p:nvPr>
        </p:nvSpPr>
        <p:spPr>
          <a:xfrm>
            <a:off x="7231081" y="6463253"/>
            <a:ext cx="1590191" cy="388908"/>
          </a:xfrm>
        </p:spPr>
        <p:txBody>
          <a:bodyPr/>
          <a:lstStyle/>
          <a:p>
            <a:pPr marL="0" indent="0">
              <a:buNone/>
            </a:pPr>
            <a:r>
              <a:rPr lang="en-US" altLang="en-US" sz="2000" dirty="0"/>
              <a:t>Figure 26.8</a:t>
            </a:r>
          </a:p>
        </p:txBody>
      </p:sp>
      <p:pic>
        <p:nvPicPr>
          <p:cNvPr id="5" name="Picture 4" descr="The figure shows the propagation of an action potential. The arrow points to changes happening at a node of Ranvier. Changes at one node will lead to changes at the next node and so on.">
            <a:extLst>
              <a:ext uri="{FF2B5EF4-FFF2-40B4-BE49-F238E27FC236}">
                <a16:creationId xmlns:a16="http://schemas.microsoft.com/office/drawing/2014/main" id="{F7FA849B-D68D-4047-979F-78837C024436}"/>
              </a:ext>
            </a:extLst>
          </p:cNvPr>
          <p:cNvPicPr>
            <a:picLocks noChangeAspect="1"/>
          </p:cNvPicPr>
          <p:nvPr/>
        </p:nvPicPr>
        <p:blipFill rotWithShape="1">
          <a:blip r:embed="rId3"/>
          <a:srcRect l="30950" t="17114" r="9851" b="6070"/>
          <a:stretch/>
        </p:blipFill>
        <p:spPr>
          <a:xfrm>
            <a:off x="2830146" y="1173706"/>
            <a:ext cx="5413103" cy="526803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599" y="40246"/>
            <a:ext cx="8686800" cy="858753"/>
          </a:xfrm>
        </p:spPr>
        <p:txBody>
          <a:bodyPr/>
          <a:lstStyle/>
          <a:p>
            <a:pPr eaLnBrk="1" hangingPunct="1"/>
            <a:r>
              <a:rPr lang="en-US" altLang="en-US" sz="3800" dirty="0">
                <a:latin typeface="Calibri" panose="020F0502020204030204" pitchFamily="34" charset="0"/>
                <a:cs typeface="+mn-cs"/>
              </a:rPr>
              <a:t>Dendrites receive and transmit information</a:t>
            </a:r>
            <a:endParaRPr lang="en-IN" sz="3800" dirty="0">
              <a:latin typeface="Calibri" panose="020F0502020204030204" pitchFamily="34" charset="0"/>
              <a:cs typeface="+mn-cs"/>
            </a:endParaRPr>
          </a:p>
        </p:txBody>
      </p:sp>
      <p:sp>
        <p:nvSpPr>
          <p:cNvPr id="14" name="Content Placeholder 13"/>
          <p:cNvSpPr>
            <a:spLocks noGrp="1"/>
          </p:cNvSpPr>
          <p:nvPr>
            <p:ph sz="quarter" idx="18"/>
          </p:nvPr>
        </p:nvSpPr>
        <p:spPr>
          <a:xfrm>
            <a:off x="2" y="6461559"/>
            <a:ext cx="1548747" cy="355478"/>
          </a:xfrm>
        </p:spPr>
        <p:txBody>
          <a:bodyPr/>
          <a:lstStyle/>
          <a:p>
            <a:pPr marL="0" indent="0">
              <a:buNone/>
            </a:pPr>
            <a:r>
              <a:rPr lang="en-US" altLang="en-US" sz="2000" dirty="0"/>
              <a:t>Section 26.3</a:t>
            </a:r>
          </a:p>
        </p:txBody>
      </p:sp>
      <p:sp>
        <p:nvSpPr>
          <p:cNvPr id="9" name="Content Placeholder 8"/>
          <p:cNvSpPr>
            <a:spLocks noGrp="1"/>
          </p:cNvSpPr>
          <p:nvPr>
            <p:ph sz="quarter" idx="15"/>
          </p:nvPr>
        </p:nvSpPr>
        <p:spPr>
          <a:xfrm>
            <a:off x="100014" y="1336091"/>
            <a:ext cx="3590924" cy="3065420"/>
          </a:xfrm>
        </p:spPr>
        <p:txBody>
          <a:bodyPr/>
          <a:lstStyle/>
          <a:p>
            <a:pPr marL="0" indent="0" eaLnBrk="1" hangingPunct="1">
              <a:spcBef>
                <a:spcPct val="0"/>
              </a:spcBef>
              <a:buNone/>
            </a:pPr>
            <a:r>
              <a:rPr lang="en-US" altLang="en-US" sz="2400" dirty="0">
                <a:latin typeface="Calibri" panose="020F0502020204030204" pitchFamily="34" charset="0"/>
                <a:cs typeface="+mn-cs"/>
              </a:rPr>
              <a:t>A change in pH, a touch, or a signal from another neuron may cause some sodium channel gates in a neuron’s membrane to open, usually at the dendrites or cell</a:t>
            </a:r>
          </a:p>
          <a:p>
            <a:pPr marL="0" indent="0" eaLnBrk="1" hangingPunct="1">
              <a:spcBef>
                <a:spcPct val="0"/>
              </a:spcBef>
              <a:buNone/>
            </a:pPr>
            <a:r>
              <a:rPr lang="en-US" altLang="en-US" sz="2400" dirty="0">
                <a:latin typeface="Calibri" panose="020F0502020204030204" pitchFamily="34" charset="0"/>
                <a:cs typeface="+mn-cs"/>
              </a:rPr>
              <a:t>body.</a:t>
            </a:r>
          </a:p>
        </p:txBody>
      </p:sp>
      <p:sp>
        <p:nvSpPr>
          <p:cNvPr id="18" name="Content Placeholder 17"/>
          <p:cNvSpPr>
            <a:spLocks noGrp="1"/>
          </p:cNvSpPr>
          <p:nvPr>
            <p:ph sz="quarter" idx="22"/>
          </p:nvPr>
        </p:nvSpPr>
        <p:spPr>
          <a:xfrm>
            <a:off x="7234513" y="6460888"/>
            <a:ext cx="1401487" cy="352516"/>
          </a:xfrm>
        </p:spPr>
        <p:txBody>
          <a:bodyPr/>
          <a:lstStyle/>
          <a:p>
            <a:pPr marL="0" indent="0">
              <a:buNone/>
            </a:pPr>
            <a:r>
              <a:rPr lang="en-US" altLang="en-US" sz="2000" dirty="0"/>
              <a:t>Figure 26.4</a:t>
            </a:r>
          </a:p>
        </p:txBody>
      </p:sp>
      <p:pic>
        <p:nvPicPr>
          <p:cNvPr id="3" name="Picture 2" descr="The parts of a neuron are shown.&#10;Red arrow points to the dendrites."/>
          <p:cNvPicPr>
            <a:picLocks noChangeAspect="1"/>
          </p:cNvPicPr>
          <p:nvPr/>
        </p:nvPicPr>
        <p:blipFill rotWithShape="1">
          <a:blip r:embed="rId3">
            <a:extLst>
              <a:ext uri="{28A0092B-C50C-407E-A947-70E740481C1C}">
                <a14:useLocalDpi xmlns:a14="http://schemas.microsoft.com/office/drawing/2010/main" val="0"/>
              </a:ext>
            </a:extLst>
          </a:blip>
          <a:srcRect l="39117" t="15721" r="21344" b="6070"/>
          <a:stretch/>
        </p:blipFill>
        <p:spPr>
          <a:xfrm>
            <a:off x="3562349" y="1078172"/>
            <a:ext cx="3615507" cy="536357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49303" y="227250"/>
            <a:ext cx="4645395" cy="484745"/>
          </a:xfrm>
        </p:spPr>
        <p:txBody>
          <a:bodyPr/>
          <a:lstStyle/>
          <a:p>
            <a:pPr eaLnBrk="1" hangingPunct="1"/>
            <a:r>
              <a:rPr lang="en-US" altLang="en-US" sz="3800" dirty="0">
                <a:latin typeface="Calibri" panose="020F0502020204030204" pitchFamily="34" charset="0"/>
                <a:cs typeface="+mn-cs"/>
              </a:rPr>
              <a:t>Membrane potential</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5923" y="6460094"/>
            <a:ext cx="1554468" cy="377071"/>
          </a:xfrm>
        </p:spPr>
        <p:txBody>
          <a:bodyPr/>
          <a:lstStyle/>
          <a:p>
            <a:pPr marL="0" indent="0">
              <a:buNone/>
            </a:pPr>
            <a:r>
              <a:rPr lang="en-US" altLang="en-US" sz="2000" dirty="0"/>
              <a:t>Section 26.3</a:t>
            </a:r>
          </a:p>
        </p:txBody>
      </p:sp>
      <mc:AlternateContent xmlns:mc="http://schemas.openxmlformats.org/markup-compatibility/2006" xmlns:a14="http://schemas.microsoft.com/office/drawing/2010/main">
        <mc:Choice Requires="a14">
          <p:sp>
            <p:nvSpPr>
              <p:cNvPr id="14" name="Content Placeholder 13"/>
              <p:cNvSpPr>
                <a:spLocks noGrp="1"/>
              </p:cNvSpPr>
              <p:nvPr>
                <p:ph sz="quarter" idx="18"/>
              </p:nvPr>
            </p:nvSpPr>
            <p:spPr>
              <a:xfrm>
                <a:off x="214313" y="1064420"/>
                <a:ext cx="3443060" cy="2499051"/>
              </a:xfrm>
            </p:spPr>
            <p:txBody>
              <a:bodyPr/>
              <a:lstStyle/>
              <a:p>
                <a:pPr marL="0" indent="0" eaLnBrk="1" hangingPunct="1">
                  <a:spcBef>
                    <a:spcPct val="0"/>
                  </a:spcBef>
                  <a:buNone/>
                </a:pPr>
                <a:r>
                  <a:rPr lang="en-US" altLang="en-US" sz="2400" dirty="0">
                    <a:latin typeface="Calibri" panose="020F0502020204030204" pitchFamily="34" charset="0"/>
                    <a:cs typeface="+mn-cs"/>
                  </a:rPr>
                  <a:t>A small amount of </a:t>
                </a:r>
                <a14:m>
                  <m:oMath xmlns:m="http://schemas.openxmlformats.org/officeDocument/2006/math">
                    <m:sSup>
                      <m:sSupPr>
                        <m:ctrlPr>
                          <a:rPr lang="en-US" altLang="en-US" sz="2400" i="1" smtClean="0">
                            <a:latin typeface="Cambria Math" panose="02040503050406030204" pitchFamily="18" charset="0"/>
                            <a:cs typeface="+mn-cs"/>
                          </a:rPr>
                        </m:ctrlPr>
                      </m:sSupPr>
                      <m:e>
                        <m:r>
                          <m:rPr>
                            <m:sty m:val="p"/>
                          </m:rPr>
                          <a:rPr lang="en-US" altLang="en-US" sz="2400" b="0" i="0" smtClean="0">
                            <a:latin typeface="Cambria Math" panose="02040503050406030204" pitchFamily="18" charset="0"/>
                            <a:cs typeface="+mn-cs"/>
                          </a:rPr>
                          <m:t>Na</m:t>
                        </m:r>
                      </m:e>
                      <m:sup>
                        <m:r>
                          <a:rPr lang="en-US" altLang="en-US" sz="2400" b="0" i="1" smtClean="0">
                            <a:latin typeface="Cambria Math" panose="02040503050406030204" pitchFamily="18" charset="0"/>
                            <a:cs typeface="+mn-cs"/>
                          </a:rPr>
                          <m:t>+</m:t>
                        </m:r>
                      </m:sup>
                    </m:sSup>
                  </m:oMath>
                </a14:m>
                <a:r>
                  <a:rPr lang="en-US" altLang="en-US" sz="2400" dirty="0">
                    <a:latin typeface="Calibri" panose="020F0502020204030204" pitchFamily="34" charset="0"/>
                    <a:cs typeface="+mn-cs"/>
                  </a:rPr>
                  <a:t> leaks into the cell through the open channels. These movements regulate the </a:t>
                </a:r>
                <a:r>
                  <a:rPr lang="en-US" altLang="en-US" sz="2400" b="1" dirty="0">
                    <a:latin typeface="Calibri" panose="020F0502020204030204" pitchFamily="34" charset="0"/>
                    <a:cs typeface="+mn-cs"/>
                  </a:rPr>
                  <a:t>membrane potential, </a:t>
                </a:r>
                <a:r>
                  <a:rPr lang="en-US" altLang="en-US" sz="2400" dirty="0">
                    <a:latin typeface="Calibri" panose="020F0502020204030204" pitchFamily="34" charset="0"/>
                    <a:cs typeface="+mn-cs"/>
                  </a:rPr>
                  <a:t>or charge difference across the membrane.</a:t>
                </a:r>
              </a:p>
            </p:txBody>
          </p:sp>
        </mc:Choice>
        <mc:Fallback xmlns="">
          <p:sp>
            <p:nvSpPr>
              <p:cNvPr id="14" name="Content Placeholder 13"/>
              <p:cNvSpPr>
                <a:spLocks noGrp="1" noRot="1" noChangeAspect="1" noMove="1" noResize="1" noEditPoints="1" noAdjustHandles="1" noChangeArrowheads="1" noChangeShapeType="1" noTextEdit="1"/>
              </p:cNvSpPr>
              <p:nvPr>
                <p:ph sz="quarter" idx="18"/>
              </p:nvPr>
            </p:nvSpPr>
            <p:spPr>
              <a:xfrm>
                <a:off x="214313" y="1064420"/>
                <a:ext cx="3443060" cy="2499051"/>
              </a:xfrm>
              <a:blipFill>
                <a:blip r:embed="rId3"/>
                <a:stretch>
                  <a:fillRect l="-2655" t="-1951" r="-3186" b="-11707"/>
                </a:stretch>
              </a:blipFill>
            </p:spPr>
            <p:txBody>
              <a:bodyPr/>
              <a:lstStyle/>
              <a:p>
                <a:r>
                  <a:rPr lang="en-US">
                    <a:noFill/>
                  </a:rPr>
                  <a:t> </a:t>
                </a:r>
              </a:p>
            </p:txBody>
          </p:sp>
        </mc:Fallback>
      </mc:AlternateContent>
      <p:sp>
        <p:nvSpPr>
          <p:cNvPr id="6" name="Content Placeholder 5"/>
          <p:cNvSpPr>
            <a:spLocks noGrp="1"/>
          </p:cNvSpPr>
          <p:nvPr>
            <p:ph sz="quarter" idx="13"/>
          </p:nvPr>
        </p:nvSpPr>
        <p:spPr>
          <a:xfrm>
            <a:off x="4069323" y="1069980"/>
            <a:ext cx="3084512" cy="1100138"/>
          </a:xfrm>
        </p:spPr>
        <p:txBody>
          <a:bodyPr/>
          <a:lstStyle/>
          <a:p>
            <a:pPr marL="0" indent="0">
              <a:buNone/>
            </a:pPr>
            <a:r>
              <a:rPr lang="en-US" altLang="en-US" sz="2400" dirty="0"/>
              <a:t>The resting membrane potential of a neuron is usually </a:t>
            </a:r>
            <a:r>
              <a:rPr lang="en-US" altLang="en-US" sz="2400" dirty="0">
                <a:solidFill>
                  <a:srgbClr val="FF0000"/>
                </a:solidFill>
              </a:rPr>
              <a:t>negative</a:t>
            </a:r>
            <a:r>
              <a:rPr lang="en-US" altLang="en-US" sz="2400" dirty="0"/>
              <a:t>.</a:t>
            </a:r>
          </a:p>
        </p:txBody>
      </p:sp>
      <p:sp>
        <p:nvSpPr>
          <p:cNvPr id="20" name="Content Placeholder 19"/>
          <p:cNvSpPr>
            <a:spLocks noGrp="1"/>
          </p:cNvSpPr>
          <p:nvPr>
            <p:ph sz="quarter" idx="24"/>
          </p:nvPr>
        </p:nvSpPr>
        <p:spPr>
          <a:xfrm>
            <a:off x="7230873" y="6463255"/>
            <a:ext cx="1400474" cy="388908"/>
          </a:xfrm>
        </p:spPr>
        <p:txBody>
          <a:bodyPr/>
          <a:lstStyle/>
          <a:p>
            <a:pPr marL="0" indent="0">
              <a:buNone/>
            </a:pPr>
            <a:r>
              <a:rPr lang="en-US" altLang="en-US" sz="2000" dirty="0"/>
              <a:t>Figure 26.6</a:t>
            </a:r>
          </a:p>
        </p:txBody>
      </p:sp>
      <p:pic>
        <p:nvPicPr>
          <p:cNvPr id="5" name="Picture 4" descr="These images show resting membrane potential. Red arrow points to the negative charge on the inside of the axon membrane.">
            <a:extLst>
              <a:ext uri="{FF2B5EF4-FFF2-40B4-BE49-F238E27FC236}">
                <a16:creationId xmlns:a16="http://schemas.microsoft.com/office/drawing/2014/main" id="{6970DA9C-2B82-4FBF-93B1-81747EF5AA61}"/>
              </a:ext>
            </a:extLst>
          </p:cNvPr>
          <p:cNvPicPr>
            <a:picLocks noChangeAspect="1"/>
          </p:cNvPicPr>
          <p:nvPr/>
        </p:nvPicPr>
        <p:blipFill rotWithShape="1">
          <a:blip r:embed="rId4"/>
          <a:srcRect l="17065" t="53930" r="4030" b="9851"/>
          <a:stretch/>
        </p:blipFill>
        <p:spPr>
          <a:xfrm>
            <a:off x="1560390" y="3698542"/>
            <a:ext cx="7215121" cy="248389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03013"/>
            <a:ext cx="9144000" cy="533219"/>
          </a:xfrm>
        </p:spPr>
        <p:txBody>
          <a:bodyPr/>
          <a:lstStyle/>
          <a:p>
            <a:pPr eaLnBrk="1" hangingPunct="1"/>
            <a:r>
              <a:rPr lang="en-US" altLang="en-US" sz="3800" dirty="0">
                <a:latin typeface="Calibri" panose="020F0502020204030204" pitchFamily="34" charset="0"/>
                <a:cs typeface="+mn-cs"/>
              </a:rPr>
              <a:t>Sodium ions change the membrane potential</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68139"/>
            <a:ext cx="1554468" cy="414778"/>
          </a:xfrm>
        </p:spPr>
        <p:txBody>
          <a:bodyPr/>
          <a:lstStyle/>
          <a:p>
            <a:pPr marL="0" indent="0">
              <a:buNone/>
            </a:pPr>
            <a:r>
              <a:rPr lang="en-US" altLang="en-US" sz="2000" dirty="0"/>
              <a:t>Section 26.3</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100014" y="1339851"/>
                <a:ext cx="3465665" cy="1492250"/>
              </a:xfrm>
            </p:spPr>
            <p:txBody>
              <a:bodyPr/>
              <a:lstStyle/>
              <a:p>
                <a:pPr marL="0" indent="0">
                  <a:buNone/>
                </a:pPr>
                <a14:m>
                  <m:oMath xmlns:m="http://schemas.openxmlformats.org/officeDocument/2006/math">
                    <m:sSup>
                      <m:sSupPr>
                        <m:ctrlPr>
                          <a:rPr lang="en-US" altLang="en-US" sz="2400" i="1" smtClean="0">
                            <a:latin typeface="Cambria Math" panose="02040503050406030204" pitchFamily="18" charset="0"/>
                          </a:rPr>
                        </m:ctrlPr>
                      </m:sSupPr>
                      <m:e>
                        <m:r>
                          <m:rPr>
                            <m:sty m:val="p"/>
                          </m:rPr>
                          <a:rPr lang="en-US" altLang="en-US" sz="2400">
                            <a:latin typeface="Cambria Math" panose="02040503050406030204" pitchFamily="18" charset="0"/>
                          </a:rPr>
                          <m:t>Na</m:t>
                        </m:r>
                      </m:e>
                      <m:sup>
                        <m:r>
                          <a:rPr lang="en-US" altLang="en-US" sz="2400" i="1">
                            <a:latin typeface="Cambria Math" panose="02040503050406030204" pitchFamily="18" charset="0"/>
                          </a:rPr>
                          <m:t>+</m:t>
                        </m:r>
                      </m:sup>
                    </m:sSup>
                  </m:oMath>
                </a14:m>
                <a:r>
                  <a:rPr lang="en-US" altLang="en-US" sz="2400" dirty="0"/>
                  <a:t> is a positive ion, so as it enters the cell, the interior becomes less negative.</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100014" y="1339851"/>
                <a:ext cx="3465665" cy="1492250"/>
              </a:xfrm>
              <a:blipFill>
                <a:blip r:embed="rId3"/>
                <a:stretch>
                  <a:fillRect l="-2636" t="-3265" r="-3866" b="-13469"/>
                </a:stretch>
              </a:blipFill>
            </p:spPr>
            <p:txBody>
              <a:bodyPr/>
              <a:lstStyle/>
              <a:p>
                <a:r>
                  <a:rPr lang="en-US">
                    <a:noFill/>
                  </a:rPr>
                  <a:t> </a:t>
                </a:r>
              </a:p>
            </p:txBody>
          </p:sp>
        </mc:Fallback>
      </mc:AlternateContent>
      <p:sp>
        <p:nvSpPr>
          <p:cNvPr id="13" name="Content Placeholder 12"/>
          <p:cNvSpPr>
            <a:spLocks noGrp="1"/>
          </p:cNvSpPr>
          <p:nvPr>
            <p:ph sz="quarter" idx="18"/>
          </p:nvPr>
        </p:nvSpPr>
        <p:spPr>
          <a:xfrm>
            <a:off x="7234520" y="6470880"/>
            <a:ext cx="1468064" cy="391026"/>
          </a:xfrm>
        </p:spPr>
        <p:txBody>
          <a:bodyPr/>
          <a:lstStyle/>
          <a:p>
            <a:pPr marL="0" indent="0">
              <a:buNone/>
            </a:pPr>
            <a:r>
              <a:rPr lang="en-US" altLang="en-US" sz="2000" dirty="0"/>
              <a:t>Figure 26.6</a:t>
            </a:r>
          </a:p>
        </p:txBody>
      </p:sp>
      <p:pic>
        <p:nvPicPr>
          <p:cNvPr id="2" name="Picture 1" descr="These images show how as positively charged sodium ions flow into the cell, the membrane potential is becomes less negative. Red circle emphasizes the flow of positively charged sodium ions into the cell."/>
          <p:cNvPicPr>
            <a:picLocks noChangeAspect="1"/>
          </p:cNvPicPr>
          <p:nvPr/>
        </p:nvPicPr>
        <p:blipFill rotWithShape="1">
          <a:blip r:embed="rId4">
            <a:extLst>
              <a:ext uri="{28A0092B-C50C-407E-A947-70E740481C1C}">
                <a14:useLocalDpi xmlns:a14="http://schemas.microsoft.com/office/drawing/2010/main" val="0"/>
              </a:ext>
            </a:extLst>
          </a:blip>
          <a:srcRect l="1493" t="56915" r="1343" b="10448"/>
          <a:stretch/>
        </p:blipFill>
        <p:spPr>
          <a:xfrm>
            <a:off x="136478" y="3903260"/>
            <a:ext cx="8884692" cy="223823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416" y="227250"/>
            <a:ext cx="3839169" cy="484745"/>
          </a:xfrm>
        </p:spPr>
        <p:txBody>
          <a:bodyPr/>
          <a:lstStyle/>
          <a:p>
            <a:pPr eaLnBrk="1" hangingPunct="1"/>
            <a:r>
              <a:rPr lang="en-US" altLang="en-US" sz="3800" dirty="0">
                <a:latin typeface="Calibri" panose="020F0502020204030204" pitchFamily="34" charset="0"/>
                <a:cs typeface="+mn-cs"/>
              </a:rPr>
              <a:t>Graded potential</a:t>
            </a:r>
            <a:endParaRPr lang="en-IN" sz="3800" dirty="0">
              <a:latin typeface="Calibri" panose="020F0502020204030204" pitchFamily="34" charset="0"/>
              <a:cs typeface="+mn-cs"/>
            </a:endParaRPr>
          </a:p>
        </p:txBody>
      </p:sp>
      <p:sp>
        <p:nvSpPr>
          <p:cNvPr id="17" name="Content Placeholder 16"/>
          <p:cNvSpPr>
            <a:spLocks noGrp="1"/>
          </p:cNvSpPr>
          <p:nvPr>
            <p:ph sz="quarter" idx="23"/>
          </p:nvPr>
        </p:nvSpPr>
        <p:spPr>
          <a:xfrm>
            <a:off x="-4" y="6463978"/>
            <a:ext cx="1559861" cy="377331"/>
          </a:xfrm>
        </p:spPr>
        <p:txBody>
          <a:bodyPr/>
          <a:lstStyle/>
          <a:p>
            <a:pPr marL="0" indent="0">
              <a:buNone/>
            </a:pPr>
            <a:r>
              <a:rPr lang="en-US" altLang="en-US" sz="2000" dirty="0"/>
              <a:t>Section 26.3</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00013" y="1339851"/>
                <a:ext cx="4325937" cy="2949762"/>
              </a:xfrm>
            </p:spPr>
            <p:txBody>
              <a:bodyPr/>
              <a:lstStyle/>
              <a:p>
                <a:pPr marL="0" indent="0" eaLnBrk="1" hangingPunct="1">
                  <a:spcBef>
                    <a:spcPct val="0"/>
                  </a:spcBef>
                  <a:buNone/>
                </a:pPr>
                <a:r>
                  <a:rPr lang="en-US" altLang="en-US" sz="2400" dirty="0">
                    <a:latin typeface="Calibri" panose="020F0502020204030204" pitchFamily="34" charset="0"/>
                    <a:cs typeface="+mn-cs"/>
                  </a:rPr>
                  <a:t>The electrical current caused by moving </a:t>
                </a:r>
                <a14:m>
                  <m:oMath xmlns:m="http://schemas.openxmlformats.org/officeDocument/2006/math">
                    <m:sSup>
                      <m:sSupPr>
                        <m:ctrlPr>
                          <a:rPr lang="en-US" altLang="en-US" sz="2400" i="1">
                            <a:latin typeface="Cambria Math" panose="02040503050406030204" pitchFamily="18" charset="0"/>
                          </a:rPr>
                        </m:ctrlPr>
                      </m:sSupPr>
                      <m:e>
                        <m:r>
                          <m:rPr>
                            <m:sty m:val="p"/>
                          </m:rPr>
                          <a:rPr lang="en-US" altLang="en-US" sz="2400">
                            <a:latin typeface="Cambria Math" panose="02040503050406030204" pitchFamily="18" charset="0"/>
                          </a:rPr>
                          <m:t>Na</m:t>
                        </m:r>
                      </m:e>
                      <m:sup>
                        <m:r>
                          <a:rPr lang="en-US" altLang="en-US" sz="2400" i="1">
                            <a:latin typeface="Cambria Math" panose="02040503050406030204" pitchFamily="18" charset="0"/>
                          </a:rPr>
                          <m:t>+</m:t>
                        </m:r>
                      </m:sup>
                    </m:sSup>
                  </m:oMath>
                </a14:m>
                <a:r>
                  <a:rPr lang="en-US" altLang="en-US" sz="2400" dirty="0">
                    <a:latin typeface="Calibri" panose="020F0502020204030204" pitchFamily="34" charset="0"/>
                    <a:cs typeface="+mn-cs"/>
                  </a:rPr>
                  <a:t> ions shown here is called a </a:t>
                </a:r>
                <a:r>
                  <a:rPr lang="en-US" altLang="en-US" sz="2400" b="1" dirty="0">
                    <a:latin typeface="Calibri" panose="020F0502020204030204" pitchFamily="34" charset="0"/>
                    <a:cs typeface="+mn-cs"/>
                  </a:rPr>
                  <a:t>graded potential: </a:t>
                </a:r>
                <a:r>
                  <a:rPr lang="en-US" altLang="en-US" sz="2400" dirty="0">
                    <a:latin typeface="Calibri" panose="020F0502020204030204" pitchFamily="34" charset="0"/>
                    <a:cs typeface="+mn-cs"/>
                  </a:rPr>
                  <a:t>it weakens with </a:t>
                </a:r>
                <a:r>
                  <a:rPr lang="en-US" altLang="en-US" sz="2400" dirty="0">
                    <a:solidFill>
                      <a:srgbClr val="FF0000"/>
                    </a:solidFill>
                    <a:latin typeface="Calibri" panose="020F0502020204030204" pitchFamily="34" charset="0"/>
                    <a:cs typeface="+mn-cs"/>
                  </a:rPr>
                  <a:t>distance</a:t>
                </a:r>
                <a:r>
                  <a:rPr lang="en-US" altLang="en-US" sz="2400" dirty="0">
                    <a:latin typeface="Calibri" panose="020F0502020204030204" pitchFamily="34" charset="0"/>
                    <a:cs typeface="+mn-cs"/>
                  </a:rPr>
                  <a:t> from the source of the stimulus and</a:t>
                </a:r>
                <a:br>
                  <a:rPr lang="en-US" altLang="en-US" sz="2400" dirty="0">
                    <a:latin typeface="Calibri" panose="020F0502020204030204" pitchFamily="34" charset="0"/>
                    <a:cs typeface="+mn-cs"/>
                  </a:rPr>
                </a:br>
                <a:r>
                  <a:rPr lang="en-US" altLang="en-US" sz="2400" dirty="0">
                    <a:latin typeface="Calibri" panose="020F0502020204030204" pitchFamily="34" charset="0"/>
                    <a:cs typeface="+mn-cs"/>
                  </a:rPr>
                  <a:t>its magnitude depends</a:t>
                </a:r>
                <a:br>
                  <a:rPr lang="en-US" altLang="en-US" sz="2400" dirty="0">
                    <a:latin typeface="Calibri" panose="020F0502020204030204" pitchFamily="34" charset="0"/>
                    <a:cs typeface="+mn-cs"/>
                  </a:rPr>
                </a:br>
                <a:r>
                  <a:rPr lang="en-US" altLang="en-US" sz="2400" dirty="0">
                    <a:latin typeface="Calibri" panose="020F0502020204030204" pitchFamily="34" charset="0"/>
                    <a:cs typeface="+mn-cs"/>
                  </a:rPr>
                  <a:t>on the signal’s</a:t>
                </a:r>
                <a:br>
                  <a:rPr lang="en-US" altLang="en-US" sz="2400" dirty="0">
                    <a:latin typeface="Calibri" panose="020F0502020204030204" pitchFamily="34" charset="0"/>
                    <a:cs typeface="+mn-cs"/>
                  </a:rPr>
                </a:br>
                <a:r>
                  <a:rPr lang="en-US" altLang="en-US" sz="2400" dirty="0">
                    <a:latin typeface="Calibri" panose="020F0502020204030204" pitchFamily="34" charset="0"/>
                    <a:cs typeface="+mn-cs"/>
                  </a:rPr>
                  <a:t>strength.</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00013" y="1339851"/>
                <a:ext cx="4325937" cy="2949762"/>
              </a:xfrm>
              <a:blipFill>
                <a:blip r:embed="rId3"/>
                <a:stretch>
                  <a:fillRect l="-2047" t="-1717" b="-6438"/>
                </a:stretch>
              </a:blipFill>
            </p:spPr>
            <p:txBody>
              <a:bodyPr/>
              <a:lstStyle/>
              <a:p>
                <a:r>
                  <a:rPr lang="en-US">
                    <a:noFill/>
                  </a:rPr>
                  <a:t> </a:t>
                </a:r>
              </a:p>
            </p:txBody>
          </p:sp>
        </mc:Fallback>
      </mc:AlternateContent>
      <p:sp>
        <p:nvSpPr>
          <p:cNvPr id="18" name="Content Placeholder 17"/>
          <p:cNvSpPr>
            <a:spLocks noGrp="1"/>
          </p:cNvSpPr>
          <p:nvPr>
            <p:ph sz="quarter" idx="24"/>
          </p:nvPr>
        </p:nvSpPr>
        <p:spPr>
          <a:xfrm>
            <a:off x="7221068" y="6463255"/>
            <a:ext cx="1571643" cy="388908"/>
          </a:xfrm>
        </p:spPr>
        <p:txBody>
          <a:bodyPr/>
          <a:lstStyle/>
          <a:p>
            <a:pPr marL="0" indent="0">
              <a:buNone/>
            </a:pPr>
            <a:r>
              <a:rPr lang="en-US" altLang="en-US" sz="2000" dirty="0"/>
              <a:t>Figure 26.6</a:t>
            </a:r>
          </a:p>
        </p:txBody>
      </p:sp>
      <p:pic>
        <p:nvPicPr>
          <p:cNvPr id="9" name="Picture 8" descr="These images show how as positively charged sodium ions flow into the cell, the membrane potential becomes less negative."/>
          <p:cNvPicPr>
            <a:picLocks noChangeAspect="1"/>
          </p:cNvPicPr>
          <p:nvPr/>
        </p:nvPicPr>
        <p:blipFill rotWithShape="1">
          <a:blip r:embed="rId4">
            <a:extLst>
              <a:ext uri="{28A0092B-C50C-407E-A947-70E740481C1C}">
                <a14:useLocalDpi xmlns:a14="http://schemas.microsoft.com/office/drawing/2010/main" val="0"/>
              </a:ext>
            </a:extLst>
          </a:blip>
          <a:srcRect t="9527"/>
          <a:stretch/>
        </p:blipFill>
        <p:spPr>
          <a:xfrm>
            <a:off x="753178" y="4341845"/>
            <a:ext cx="8075792" cy="195893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80490" y="147025"/>
            <a:ext cx="6183021" cy="645195"/>
          </a:xfrm>
        </p:spPr>
        <p:txBody>
          <a:bodyPr/>
          <a:lstStyle/>
          <a:p>
            <a:pPr eaLnBrk="1" hangingPunct="1"/>
            <a:r>
              <a:rPr lang="en-US" altLang="en-US" sz="3800" dirty="0">
                <a:latin typeface="Calibri" panose="020F0502020204030204" pitchFamily="34" charset="0"/>
                <a:cs typeface="+mn-cs"/>
              </a:rPr>
              <a:t>Initiating an action potential</a:t>
            </a:r>
            <a:endParaRPr lang="en-IN" sz="3800" dirty="0">
              <a:latin typeface="Calibri" panose="020F0502020204030204" pitchFamily="34" charset="0"/>
              <a:cs typeface="+mn-cs"/>
            </a:endParaRPr>
          </a:p>
        </p:txBody>
      </p:sp>
      <p:sp>
        <p:nvSpPr>
          <p:cNvPr id="11" name="Content Placeholder 10"/>
          <p:cNvSpPr>
            <a:spLocks noGrp="1"/>
          </p:cNvSpPr>
          <p:nvPr>
            <p:ph sz="quarter" idx="15"/>
          </p:nvPr>
        </p:nvSpPr>
        <p:spPr>
          <a:xfrm>
            <a:off x="5923" y="6463791"/>
            <a:ext cx="1554468" cy="342792"/>
          </a:xfrm>
        </p:spPr>
        <p:txBody>
          <a:bodyPr/>
          <a:lstStyle/>
          <a:p>
            <a:pPr marL="0" indent="0">
              <a:buNone/>
            </a:pPr>
            <a:r>
              <a:rPr lang="en-US" altLang="en-US" sz="2000" dirty="0"/>
              <a:t>Section 26.3</a:t>
            </a:r>
          </a:p>
        </p:txBody>
      </p:sp>
      <p:sp>
        <p:nvSpPr>
          <p:cNvPr id="8" name="Content Placeholder 7"/>
          <p:cNvSpPr>
            <a:spLocks noGrp="1"/>
          </p:cNvSpPr>
          <p:nvPr>
            <p:ph idx="1"/>
          </p:nvPr>
        </p:nvSpPr>
        <p:spPr>
          <a:xfrm>
            <a:off x="100013" y="1344707"/>
            <a:ext cx="4082021" cy="1512793"/>
          </a:xfrm>
        </p:spPr>
        <p:txBody>
          <a:bodyPr/>
          <a:lstStyle/>
          <a:p>
            <a:pPr marL="0" indent="0">
              <a:buNone/>
            </a:pPr>
            <a:r>
              <a:rPr lang="en-US" altLang="en-US" sz="2400" dirty="0"/>
              <a:t>If the graded potential that reaches the axon is strong enough (green arrow), then an action potential will initiate.</a:t>
            </a:r>
          </a:p>
        </p:txBody>
      </p:sp>
      <p:sp>
        <p:nvSpPr>
          <p:cNvPr id="9" name="Content Placeholder 8"/>
          <p:cNvSpPr>
            <a:spLocks noGrp="1"/>
          </p:cNvSpPr>
          <p:nvPr>
            <p:ph sz="quarter" idx="13"/>
          </p:nvPr>
        </p:nvSpPr>
        <p:spPr>
          <a:xfrm>
            <a:off x="7226173" y="6458246"/>
            <a:ext cx="1443182" cy="410013"/>
          </a:xfrm>
        </p:spPr>
        <p:txBody>
          <a:bodyPr/>
          <a:lstStyle/>
          <a:p>
            <a:pPr eaLnBrk="1" hangingPunct="1">
              <a:spcBef>
                <a:spcPct val="0"/>
              </a:spcBef>
              <a:buFontTx/>
              <a:buNone/>
            </a:pPr>
            <a:r>
              <a:rPr lang="en-US" altLang="en-US" sz="2000" dirty="0"/>
              <a:t>Figure 26.6</a:t>
            </a:r>
          </a:p>
        </p:txBody>
      </p:sp>
      <p:pic>
        <p:nvPicPr>
          <p:cNvPr id="3" name="Picture 2" descr="The graph shows the initiation of an action potential. The red circle emphasizes the location of threshold potential on the graph."/>
          <p:cNvPicPr>
            <a:picLocks noChangeAspect="1"/>
          </p:cNvPicPr>
          <p:nvPr/>
        </p:nvPicPr>
        <p:blipFill rotWithShape="1">
          <a:blip r:embed="rId3">
            <a:extLst>
              <a:ext uri="{28A0092B-C50C-407E-A947-70E740481C1C}">
                <a14:useLocalDpi xmlns:a14="http://schemas.microsoft.com/office/drawing/2010/main" val="0"/>
              </a:ext>
            </a:extLst>
          </a:blip>
          <a:srcRect l="35523" t="48756" r="26567" b="6866"/>
          <a:stretch/>
        </p:blipFill>
        <p:spPr>
          <a:xfrm>
            <a:off x="3248167" y="3343701"/>
            <a:ext cx="3466532" cy="3043452"/>
          </a:xfrm>
          <a:prstGeom prst="rect">
            <a:avLst/>
          </a:prstGeom>
        </p:spPr>
      </p:pic>
      <p:sp>
        <p:nvSpPr>
          <p:cNvPr id="2" name="Arrow: Down 1">
            <a:extLst>
              <a:ext uri="{FF2B5EF4-FFF2-40B4-BE49-F238E27FC236}">
                <a16:creationId xmlns:a16="http://schemas.microsoft.com/office/drawing/2014/main" id="{0BDF7661-38A5-422D-90E5-E83B311D17D3}"/>
              </a:ext>
            </a:extLst>
          </p:cNvPr>
          <p:cNvSpPr/>
          <p:nvPr/>
        </p:nvSpPr>
        <p:spPr>
          <a:xfrm rot="5400000">
            <a:off x="6945434" y="4572911"/>
            <a:ext cx="410013" cy="978408"/>
          </a:xfrm>
          <a:prstGeom prst="down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227250"/>
            <a:ext cx="5620928" cy="484745"/>
          </a:xfrm>
        </p:spPr>
        <p:txBody>
          <a:bodyPr/>
          <a:lstStyle/>
          <a:p>
            <a:pPr eaLnBrk="1" hangingPunct="1"/>
            <a:r>
              <a:rPr lang="en-US" altLang="en-US" sz="3800" dirty="0">
                <a:latin typeface="Calibri" panose="020F0502020204030204" pitchFamily="34" charset="0"/>
                <a:cs typeface="+mn-cs"/>
              </a:rPr>
              <a:t>Neurons and neuroglia, 2</a:t>
            </a:r>
            <a:endParaRPr lang="en-IN" sz="3800" dirty="0">
              <a:latin typeface="Calibri" panose="020F0502020204030204" pitchFamily="34" charset="0"/>
              <a:cs typeface="+mn-cs"/>
            </a:endParaRPr>
          </a:p>
        </p:txBody>
      </p:sp>
      <p:sp>
        <p:nvSpPr>
          <p:cNvPr id="6" name="Content Placeholder 5"/>
          <p:cNvSpPr>
            <a:spLocks noGrp="1"/>
          </p:cNvSpPr>
          <p:nvPr>
            <p:ph sz="quarter" idx="15"/>
          </p:nvPr>
        </p:nvSpPr>
        <p:spPr>
          <a:xfrm>
            <a:off x="5923" y="6444053"/>
            <a:ext cx="1554468" cy="377071"/>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2" y="1467732"/>
            <a:ext cx="3697941" cy="1555858"/>
          </a:xfrm>
        </p:spPr>
        <p:txBody>
          <a:bodyPr/>
          <a:lstStyle/>
          <a:p>
            <a:pPr marL="0" indent="0">
              <a:spcBef>
                <a:spcPct val="0"/>
              </a:spcBef>
              <a:buNone/>
              <a:defRPr/>
            </a:pPr>
            <a:r>
              <a:rPr lang="en-US" sz="2400" b="1" dirty="0">
                <a:latin typeface="Calibri" charset="0"/>
                <a:ea typeface="ＭＳ Ｐゴシック" charset="0"/>
              </a:rPr>
              <a:t>Neurons </a:t>
            </a:r>
            <a:r>
              <a:rPr lang="en-US" sz="2400" dirty="0">
                <a:latin typeface="Calibri" charset="0"/>
                <a:ea typeface="ＭＳ Ｐゴシック" charset="0"/>
              </a:rPr>
              <a:t>are interconnected cells that communicate via electrical impulses.</a:t>
            </a:r>
          </a:p>
          <a:p>
            <a:pPr marL="0" indent="0">
              <a:spcBef>
                <a:spcPct val="0"/>
              </a:spcBef>
              <a:buNone/>
              <a:defRPr/>
            </a:pPr>
            <a:r>
              <a:rPr lang="en-US" sz="2400" b="1" dirty="0">
                <a:latin typeface="Calibri" charset="0"/>
                <a:ea typeface="ＭＳ Ｐゴシック" charset="0"/>
              </a:rPr>
              <a:t>Neuroglia </a:t>
            </a:r>
            <a:r>
              <a:rPr lang="en-US" sz="2400" dirty="0">
                <a:latin typeface="Calibri" charset="0"/>
                <a:ea typeface="ＭＳ Ｐゴシック" charset="0"/>
              </a:rPr>
              <a:t>support neurons. </a:t>
            </a:r>
          </a:p>
        </p:txBody>
      </p:sp>
      <p:sp>
        <p:nvSpPr>
          <p:cNvPr id="4" name="Content Placeholder 3"/>
          <p:cNvSpPr>
            <a:spLocks noGrp="1"/>
          </p:cNvSpPr>
          <p:nvPr>
            <p:ph sz="quarter" idx="13"/>
          </p:nvPr>
        </p:nvSpPr>
        <p:spPr>
          <a:xfrm>
            <a:off x="6980511" y="6496336"/>
            <a:ext cx="1746250" cy="280045"/>
          </a:xfrm>
        </p:spPr>
        <p:txBody>
          <a:bodyPr/>
          <a:lstStyle/>
          <a:p>
            <a:pPr marL="0" indent="0">
              <a:buNone/>
            </a:pPr>
            <a:r>
              <a:rPr lang="en-US" altLang="en-US" sz="1600" dirty="0"/>
              <a:t>Figures 26.1, 26.5</a:t>
            </a:r>
            <a:endParaRPr lang="en-IN" sz="1600" dirty="0"/>
          </a:p>
        </p:txBody>
      </p:sp>
      <p:pic>
        <p:nvPicPr>
          <p:cNvPr id="12" name="Picture 11" descr="Two interneurons are shown.">
            <a:extLst>
              <a:ext uri="{FF2B5EF4-FFF2-40B4-BE49-F238E27FC236}">
                <a16:creationId xmlns:a16="http://schemas.microsoft.com/office/drawing/2014/main" id="{5C1F0F33-0E0E-43ED-905E-793C26B67087}"/>
              </a:ext>
            </a:extLst>
          </p:cNvPr>
          <p:cNvPicPr>
            <a:picLocks noChangeAspect="1"/>
          </p:cNvPicPr>
          <p:nvPr/>
        </p:nvPicPr>
        <p:blipFill>
          <a:blip r:embed="rId3"/>
          <a:stretch>
            <a:fillRect/>
          </a:stretch>
        </p:blipFill>
        <p:spPr>
          <a:xfrm>
            <a:off x="990393" y="3250084"/>
            <a:ext cx="2078736" cy="3206496"/>
          </a:xfrm>
          <a:prstGeom prst="rect">
            <a:avLst/>
          </a:prstGeom>
        </p:spPr>
      </p:pic>
      <p:sp>
        <p:nvSpPr>
          <p:cNvPr id="7" name="Content Placeholder 6"/>
          <p:cNvSpPr>
            <a:spLocks noGrp="1"/>
          </p:cNvSpPr>
          <p:nvPr>
            <p:ph sz="quarter" idx="16"/>
          </p:nvPr>
        </p:nvSpPr>
        <p:spPr>
          <a:xfrm>
            <a:off x="1264024" y="3235789"/>
            <a:ext cx="1385047" cy="329269"/>
          </a:xfrm>
        </p:spPr>
        <p:txBody>
          <a:bodyPr/>
          <a:lstStyle/>
          <a:p>
            <a:pPr marL="0" indent="0" algn="ctr">
              <a:buNone/>
            </a:pPr>
            <a:r>
              <a:rPr lang="en-IN" sz="800" b="1" dirty="0"/>
              <a:t>Central nervous system (brain and spinal cord)</a:t>
            </a:r>
          </a:p>
        </p:txBody>
      </p:sp>
      <p:sp>
        <p:nvSpPr>
          <p:cNvPr id="5" name="Content Placeholder 4"/>
          <p:cNvSpPr>
            <a:spLocks noGrp="1"/>
          </p:cNvSpPr>
          <p:nvPr>
            <p:ph sz="quarter" idx="14"/>
          </p:nvPr>
        </p:nvSpPr>
        <p:spPr>
          <a:xfrm>
            <a:off x="1339853" y="3590684"/>
            <a:ext cx="1247537" cy="233361"/>
          </a:xfrm>
        </p:spPr>
        <p:txBody>
          <a:bodyPr/>
          <a:lstStyle/>
          <a:p>
            <a:pPr marL="0" indent="0" algn="ctr">
              <a:buNone/>
            </a:pPr>
            <a:r>
              <a:rPr lang="en-IN" sz="800" b="1" dirty="0"/>
              <a:t>Sensory integration</a:t>
            </a:r>
          </a:p>
        </p:txBody>
      </p:sp>
      <p:pic>
        <p:nvPicPr>
          <p:cNvPr id="11" name="Picture 2"/>
          <p:cNvPicPr>
            <a:picLocks noChangeAspect="1"/>
          </p:cNvPicPr>
          <p:nvPr/>
        </p:nvPicPr>
        <p:blipFill rotWithShape="1">
          <a:blip r:embed="rId4">
            <a:extLst>
              <a:ext uri="{28A0092B-C50C-407E-A947-70E740481C1C}">
                <a14:useLocalDpi xmlns:a14="http://schemas.microsoft.com/office/drawing/2010/main" val="0"/>
              </a:ext>
            </a:extLst>
          </a:blip>
          <a:srcRect t="5129" b="2424"/>
          <a:stretch/>
        </p:blipFill>
        <p:spPr bwMode="auto">
          <a:xfrm>
            <a:off x="4303612" y="1615440"/>
            <a:ext cx="4649988" cy="4179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7"/>
          <p:cNvSpPr>
            <a:spLocks noGrp="1"/>
          </p:cNvSpPr>
          <p:nvPr>
            <p:ph sz="quarter" idx="17"/>
          </p:nvPr>
        </p:nvSpPr>
        <p:spPr>
          <a:xfrm>
            <a:off x="6104206" y="5725684"/>
            <a:ext cx="1093787" cy="237446"/>
          </a:xfrm>
        </p:spPr>
        <p:txBody>
          <a:bodyPr/>
          <a:lstStyle/>
          <a:p>
            <a:pPr marL="0" indent="0">
              <a:buNone/>
            </a:pPr>
            <a:r>
              <a:rPr lang="en-IN" sz="900" dirty="0"/>
              <a:t>©Digital Vision RF</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8510" y="39449"/>
            <a:ext cx="6218722" cy="645195"/>
          </a:xfrm>
        </p:spPr>
        <p:txBody>
          <a:bodyPr/>
          <a:lstStyle/>
          <a:p>
            <a:pPr eaLnBrk="1" hangingPunct="1"/>
            <a:r>
              <a:rPr lang="en-US" altLang="en-US" sz="3800" dirty="0">
                <a:latin typeface="Calibri" panose="020F0502020204030204" pitchFamily="34" charset="0"/>
                <a:cs typeface="+mn-cs"/>
              </a:rPr>
              <a:t>Action potentials: a closer look</a:t>
            </a:r>
            <a:endParaRPr lang="en-IN" sz="3800" dirty="0">
              <a:latin typeface="Calibri" panose="020F0502020204030204" pitchFamily="34" charset="0"/>
              <a:cs typeface="+mn-cs"/>
            </a:endParaRPr>
          </a:p>
        </p:txBody>
      </p:sp>
      <p:sp>
        <p:nvSpPr>
          <p:cNvPr id="6" name="Content Placeholder 5"/>
          <p:cNvSpPr>
            <a:spLocks noGrp="1"/>
          </p:cNvSpPr>
          <p:nvPr>
            <p:ph sz="quarter" idx="13"/>
          </p:nvPr>
        </p:nvSpPr>
        <p:spPr>
          <a:xfrm>
            <a:off x="190" y="6463436"/>
            <a:ext cx="1587500" cy="372739"/>
          </a:xfrm>
        </p:spPr>
        <p:txBody>
          <a:bodyPr/>
          <a:lstStyle/>
          <a:p>
            <a:pPr marL="0" indent="0">
              <a:buNone/>
            </a:pPr>
            <a:r>
              <a:rPr lang="en-US" altLang="en-US" sz="2000" dirty="0"/>
              <a:t>Section 26.3</a:t>
            </a:r>
          </a:p>
        </p:txBody>
      </p:sp>
      <p:sp>
        <p:nvSpPr>
          <p:cNvPr id="4" name="Content Placeholder 3"/>
          <p:cNvSpPr>
            <a:spLocks noGrp="1"/>
          </p:cNvSpPr>
          <p:nvPr>
            <p:ph idx="1"/>
          </p:nvPr>
        </p:nvSpPr>
        <p:spPr>
          <a:xfrm>
            <a:off x="403412" y="1344708"/>
            <a:ext cx="7732059" cy="849042"/>
          </a:xfrm>
        </p:spPr>
        <p:txBody>
          <a:bodyPr/>
          <a:lstStyle/>
          <a:p>
            <a:pPr marL="0" indent="0" algn="ctr">
              <a:buNone/>
            </a:pPr>
            <a:r>
              <a:rPr lang="en-US" altLang="en-US" sz="2400" dirty="0"/>
              <a:t>Zooming in on a small patch of an axon’s cell membrane reveals the events of an action potential.</a:t>
            </a:r>
          </a:p>
        </p:txBody>
      </p:sp>
      <p:sp>
        <p:nvSpPr>
          <p:cNvPr id="7" name="Content Placeholder 6"/>
          <p:cNvSpPr>
            <a:spLocks noGrp="1"/>
          </p:cNvSpPr>
          <p:nvPr>
            <p:ph sz="quarter" idx="14"/>
          </p:nvPr>
        </p:nvSpPr>
        <p:spPr>
          <a:xfrm>
            <a:off x="7229468" y="6464350"/>
            <a:ext cx="1511803" cy="375830"/>
          </a:xfrm>
        </p:spPr>
        <p:txBody>
          <a:bodyPr/>
          <a:lstStyle/>
          <a:p>
            <a:pPr marL="0" indent="0">
              <a:buNone/>
            </a:pPr>
            <a:r>
              <a:rPr lang="en-US" altLang="en-US" sz="2000" dirty="0"/>
              <a:t>Figure 26.6</a:t>
            </a:r>
          </a:p>
        </p:txBody>
      </p:sp>
      <p:pic>
        <p:nvPicPr>
          <p:cNvPr id="5" name="Picture 4" descr="A picture of a neuron is shown. The box emphasizes the location of the axon."/>
          <p:cNvPicPr>
            <a:picLocks noChangeAspect="1"/>
          </p:cNvPicPr>
          <p:nvPr/>
        </p:nvPicPr>
        <p:blipFill rotWithShape="1">
          <a:blip r:embed="rId3">
            <a:extLst>
              <a:ext uri="{28A0092B-C50C-407E-A947-70E740481C1C}">
                <a14:useLocalDpi xmlns:a14="http://schemas.microsoft.com/office/drawing/2010/main" val="0"/>
              </a:ext>
            </a:extLst>
          </a:blip>
          <a:srcRect l="23880" t="45771" r="37761" b="35920"/>
          <a:stretch/>
        </p:blipFill>
        <p:spPr>
          <a:xfrm>
            <a:off x="2183642" y="3138984"/>
            <a:ext cx="3507474" cy="125559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73" y="219017"/>
            <a:ext cx="7481455" cy="1039091"/>
          </a:xfrm>
        </p:spPr>
        <p:txBody>
          <a:bodyPr/>
          <a:lstStyle/>
          <a:p>
            <a:pPr eaLnBrk="1" hangingPunct="1"/>
            <a:r>
              <a:rPr lang="en-US" altLang="en-US" sz="3800" dirty="0">
                <a:latin typeface="Calibri" panose="020F0502020204030204" pitchFamily="34" charset="0"/>
                <a:cs typeface="+mn-cs"/>
              </a:rPr>
              <a:t>Action potentials require changes in membrane potential</a:t>
            </a:r>
            <a:endParaRPr lang="en-IN" sz="3800" dirty="0">
              <a:latin typeface="Calibri" panose="020F0502020204030204" pitchFamily="34" charset="0"/>
              <a:cs typeface="+mn-cs"/>
            </a:endParaRPr>
          </a:p>
        </p:txBody>
      </p:sp>
      <p:sp>
        <p:nvSpPr>
          <p:cNvPr id="6" name="Content Placeholder 5"/>
          <p:cNvSpPr>
            <a:spLocks noGrp="1"/>
          </p:cNvSpPr>
          <p:nvPr>
            <p:ph sz="quarter" idx="13"/>
          </p:nvPr>
        </p:nvSpPr>
        <p:spPr>
          <a:xfrm>
            <a:off x="184" y="6463434"/>
            <a:ext cx="1587500" cy="372739"/>
          </a:xfrm>
        </p:spPr>
        <p:txBody>
          <a:bodyPr/>
          <a:lstStyle/>
          <a:p>
            <a:pPr marL="0" indent="0">
              <a:buNone/>
            </a:pPr>
            <a:r>
              <a:rPr lang="en-US" altLang="en-US" sz="2000" dirty="0"/>
              <a:t>Section 26.3</a:t>
            </a:r>
          </a:p>
        </p:txBody>
      </p:sp>
      <p:sp>
        <p:nvSpPr>
          <p:cNvPr id="4" name="Content Placeholder 3"/>
          <p:cNvSpPr>
            <a:spLocks noGrp="1"/>
          </p:cNvSpPr>
          <p:nvPr>
            <p:ph idx="1"/>
          </p:nvPr>
        </p:nvSpPr>
        <p:spPr>
          <a:xfrm>
            <a:off x="1172163" y="1330194"/>
            <a:ext cx="6178979" cy="1174268"/>
          </a:xfrm>
        </p:spPr>
        <p:txBody>
          <a:bodyPr/>
          <a:lstStyle/>
          <a:p>
            <a:pPr marL="0" indent="0" algn="ctr">
              <a:spcBef>
                <a:spcPct val="0"/>
              </a:spcBef>
              <a:buNone/>
            </a:pPr>
            <a:r>
              <a:rPr lang="en-US" altLang="en-US" sz="2400" dirty="0">
                <a:latin typeface="Calibri" panose="020F0502020204030204" pitchFamily="34" charset="0"/>
                <a:cs typeface="+mn-cs"/>
              </a:rPr>
              <a:t>As an action potential passes this patch of axon, </a:t>
            </a:r>
          </a:p>
          <a:p>
            <a:pPr marL="0" indent="0" algn="ctr">
              <a:spcBef>
                <a:spcPct val="0"/>
              </a:spcBef>
              <a:buNone/>
            </a:pPr>
            <a:r>
              <a:rPr lang="en-US" altLang="en-US" sz="2400" dirty="0">
                <a:latin typeface="Calibri" panose="020F0502020204030204" pitchFamily="34" charset="0"/>
                <a:cs typeface="+mn-cs"/>
              </a:rPr>
              <a:t>ions move in and then out, causing </a:t>
            </a:r>
          </a:p>
          <a:p>
            <a:pPr marL="0" indent="0" algn="ctr">
              <a:spcBef>
                <a:spcPct val="0"/>
              </a:spcBef>
              <a:buNone/>
            </a:pPr>
            <a:r>
              <a:rPr lang="en-US" altLang="en-US" sz="2400" dirty="0">
                <a:latin typeface="Calibri" panose="020F0502020204030204" pitchFamily="34" charset="0"/>
                <a:cs typeface="+mn-cs"/>
              </a:rPr>
              <a:t>the charge in the axon to change.</a:t>
            </a:r>
          </a:p>
        </p:txBody>
      </p:sp>
      <p:sp>
        <p:nvSpPr>
          <p:cNvPr id="7" name="Content Placeholder 6"/>
          <p:cNvSpPr>
            <a:spLocks noGrp="1"/>
          </p:cNvSpPr>
          <p:nvPr>
            <p:ph sz="quarter" idx="14"/>
          </p:nvPr>
        </p:nvSpPr>
        <p:spPr>
          <a:xfrm>
            <a:off x="7223151" y="6449836"/>
            <a:ext cx="1397098" cy="375830"/>
          </a:xfrm>
        </p:spPr>
        <p:txBody>
          <a:bodyPr/>
          <a:lstStyle/>
          <a:p>
            <a:pPr marL="0" indent="0">
              <a:buNone/>
            </a:pPr>
            <a:r>
              <a:rPr lang="en-US" altLang="en-US" sz="2000" dirty="0"/>
              <a:t>Figure 26.6</a:t>
            </a:r>
          </a:p>
        </p:txBody>
      </p:sp>
      <p:pic>
        <p:nvPicPr>
          <p:cNvPr id="5" name="Picture 4" descr="A picture of a neuron is shown.&#10;The graph shows the changes in membrane potential as an action potential is propagated along one section of an axon. The box emphasizes the location of the axon."/>
          <p:cNvPicPr>
            <a:picLocks noChangeAspect="1"/>
          </p:cNvPicPr>
          <p:nvPr/>
        </p:nvPicPr>
        <p:blipFill rotWithShape="1">
          <a:blip r:embed="rId3">
            <a:extLst>
              <a:ext uri="{28A0092B-C50C-407E-A947-70E740481C1C}">
                <a14:useLocalDpi xmlns:a14="http://schemas.microsoft.com/office/drawing/2010/main" val="0"/>
              </a:ext>
            </a:extLst>
          </a:blip>
          <a:srcRect l="24329" t="43581" r="10596" b="5473"/>
          <a:stretch/>
        </p:blipFill>
        <p:spPr>
          <a:xfrm>
            <a:off x="2224584" y="2988860"/>
            <a:ext cx="5950425" cy="349382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7" y="122532"/>
            <a:ext cx="8942295" cy="533219"/>
          </a:xfrm>
        </p:spPr>
        <p:txBody>
          <a:bodyPr/>
          <a:lstStyle/>
          <a:p>
            <a:pPr eaLnBrk="1" hangingPunct="1"/>
            <a:r>
              <a:rPr lang="en-US" altLang="en-US" sz="3600" dirty="0">
                <a:latin typeface="Calibri" panose="020F0502020204030204" pitchFamily="34" charset="0"/>
                <a:cs typeface="+mn-cs"/>
              </a:rPr>
              <a:t>Establishing action potentials: resting potential</a:t>
            </a:r>
            <a:endParaRPr lang="en-IN" sz="3600" dirty="0">
              <a:latin typeface="Calibri" panose="020F0502020204030204" pitchFamily="34" charset="0"/>
              <a:cs typeface="+mn-cs"/>
            </a:endParaRPr>
          </a:p>
        </p:txBody>
      </p:sp>
      <p:sp>
        <p:nvSpPr>
          <p:cNvPr id="21" name="Content Placeholder 20"/>
          <p:cNvSpPr>
            <a:spLocks noGrp="1"/>
          </p:cNvSpPr>
          <p:nvPr>
            <p:ph sz="quarter" idx="23"/>
          </p:nvPr>
        </p:nvSpPr>
        <p:spPr>
          <a:xfrm>
            <a:off x="-1663" y="6463980"/>
            <a:ext cx="1594798" cy="377331"/>
          </a:xfrm>
        </p:spPr>
        <p:txBody>
          <a:bodyPr/>
          <a:lstStyle/>
          <a:p>
            <a:pPr marL="0" indent="0">
              <a:buNone/>
            </a:pPr>
            <a:r>
              <a:rPr lang="en-US" altLang="en-US" sz="2000" dirty="0"/>
              <a:t>Section 26.3</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356404" y="1210501"/>
                <a:ext cx="8482793" cy="1168063"/>
              </a:xfrm>
            </p:spPr>
            <p:txBody>
              <a:bodyPr/>
              <a:lstStyle/>
              <a:p>
                <a:pPr marL="0" indent="0" algn="ctr">
                  <a:spcBef>
                    <a:spcPct val="0"/>
                  </a:spcBef>
                  <a:buFontTx/>
                  <a:buNone/>
                </a:pPr>
                <a:r>
                  <a:rPr lang="en-US" altLang="en-US" sz="2400" dirty="0"/>
                  <a:t>Notice that sodium (</a:t>
                </a:r>
                <a14:m>
                  <m:oMath xmlns:m="http://schemas.openxmlformats.org/officeDocument/2006/math">
                    <m:sSup>
                      <m:sSupPr>
                        <m:ctrlPr>
                          <a:rPr lang="en-US" altLang="en-US" sz="2400" i="1" smtClean="0">
                            <a:latin typeface="Cambria Math" panose="02040503050406030204" pitchFamily="18" charset="0"/>
                          </a:rPr>
                        </m:ctrlPr>
                      </m:sSupPr>
                      <m:e>
                        <m:r>
                          <m:rPr>
                            <m:sty m:val="p"/>
                          </m:rPr>
                          <a:rPr lang="en-US" altLang="en-US" sz="2400" b="0" i="0" smtClean="0">
                            <a:latin typeface="Cambria Math" panose="02040503050406030204" pitchFamily="18" charset="0"/>
                          </a:rPr>
                          <m:t>Na</m:t>
                        </m:r>
                      </m:e>
                      <m:sup>
                        <m:r>
                          <a:rPr lang="en-US" altLang="en-US" sz="2400" b="0" i="1" smtClean="0">
                            <a:latin typeface="Cambria Math" panose="02040503050406030204" pitchFamily="18" charset="0"/>
                          </a:rPr>
                          <m:t>+</m:t>
                        </m:r>
                      </m:sup>
                    </m:sSup>
                  </m:oMath>
                </a14:m>
                <a:r>
                  <a:rPr lang="en-US" altLang="en-US" sz="2400" dirty="0"/>
                  <a:t>) and potassium (</a:t>
                </a:r>
                <a14:m>
                  <m:oMath xmlns:m="http://schemas.openxmlformats.org/officeDocument/2006/math">
                    <m:sSup>
                      <m:sSupPr>
                        <m:ctrlPr>
                          <a:rPr lang="en-US" altLang="en-US" sz="2400" i="1">
                            <a:latin typeface="Cambria Math" panose="02040503050406030204" pitchFamily="18" charset="0"/>
                          </a:rPr>
                        </m:ctrlPr>
                      </m:sSupPr>
                      <m:e>
                        <m:r>
                          <m:rPr>
                            <m:sty m:val="p"/>
                          </m:rPr>
                          <a:rPr lang="en-US" altLang="en-US" sz="2400" b="0" i="0" smtClean="0">
                            <a:latin typeface="Cambria Math" panose="02040503050406030204" pitchFamily="18" charset="0"/>
                          </a:rPr>
                          <m:t>K</m:t>
                        </m:r>
                      </m:e>
                      <m:sup>
                        <m:r>
                          <a:rPr lang="en-US" altLang="en-US" sz="2400" i="1">
                            <a:latin typeface="Cambria Math" panose="02040503050406030204" pitchFamily="18" charset="0"/>
                          </a:rPr>
                          <m:t>+</m:t>
                        </m:r>
                      </m:sup>
                    </m:sSup>
                  </m:oMath>
                </a14:m>
                <a:r>
                  <a:rPr lang="en-US" altLang="en-US" sz="2400" dirty="0"/>
                  <a:t>) ions </a:t>
                </a:r>
                <a:br>
                  <a:rPr lang="en-US" altLang="en-US" sz="2400" dirty="0"/>
                </a:br>
                <a:r>
                  <a:rPr lang="en-US" altLang="en-US" sz="2400" dirty="0"/>
                  <a:t>are distributed near the </a:t>
                </a:r>
                <a:r>
                  <a:rPr lang="en-US" altLang="en-US" sz="2400" dirty="0">
                    <a:solidFill>
                      <a:srgbClr val="FF0000"/>
                    </a:solidFill>
                  </a:rPr>
                  <a:t>axon</a:t>
                </a:r>
                <a:r>
                  <a:rPr lang="en-US" altLang="en-US" sz="2400" dirty="0"/>
                  <a:t> membrane.</a:t>
                </a:r>
                <a:r>
                  <a:rPr lang="en-US" altLang="en-US" sz="2400" baseline="0" dirty="0"/>
                  <a:t> </a:t>
                </a:r>
                <a:br>
                  <a:rPr lang="en-US" altLang="en-US" sz="2400" baseline="0" dirty="0"/>
                </a:br>
                <a:r>
                  <a:rPr lang="en-US" altLang="en-US" sz="2400" dirty="0"/>
                  <a:t>Also, the inside of the axon has negatively charged proteins.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356404" y="1210501"/>
                <a:ext cx="8482793" cy="1168063"/>
              </a:xfrm>
              <a:blipFill>
                <a:blip r:embed="rId3"/>
                <a:stretch>
                  <a:fillRect t="-2151" b="-12903"/>
                </a:stretch>
              </a:blipFill>
            </p:spPr>
            <p:txBody>
              <a:bodyPr/>
              <a:lstStyle/>
              <a:p>
                <a:r>
                  <a:rPr lang="en-US">
                    <a:noFill/>
                  </a:rPr>
                  <a:t> </a:t>
                </a:r>
              </a:p>
            </p:txBody>
          </p:sp>
        </mc:Fallback>
      </mc:AlternateContent>
      <p:sp>
        <p:nvSpPr>
          <p:cNvPr id="18" name="Content Placeholder 17"/>
          <p:cNvSpPr>
            <a:spLocks noGrp="1"/>
          </p:cNvSpPr>
          <p:nvPr>
            <p:ph sz="quarter" idx="24"/>
          </p:nvPr>
        </p:nvSpPr>
        <p:spPr>
          <a:xfrm>
            <a:off x="7230098" y="6452974"/>
            <a:ext cx="1389791" cy="353553"/>
          </a:xfrm>
        </p:spPr>
        <p:txBody>
          <a:bodyPr/>
          <a:lstStyle/>
          <a:p>
            <a:pPr marL="0" indent="0">
              <a:buNone/>
            </a:pPr>
            <a:r>
              <a:rPr lang="en-US" altLang="en-US" sz="2000" dirty="0"/>
              <a:t>Figure 26.6</a:t>
            </a:r>
          </a:p>
        </p:txBody>
      </p:sp>
      <p:pic>
        <p:nvPicPr>
          <p:cNvPr id="6" name="Picture 5" descr="A picture of a neuron is shown. The red arrow emphasizes the location of the axon. The picture shows the protein channels in the axonal membrane and the location of ions and negatively charged proteins on both sides of the membrane. The box explains how the ions and charged proteins are shown in the picture. Red arrow points to the purple positively charged sphere. This represents a sodium ion in the picture. Red arrow points to the small yellow positively charged sphere. This represents a potassium ion in the picture. Red arrow points to the larger negatively charged purple image. This represents a protein in the picture.">
            <a:extLst>
              <a:ext uri="{FF2B5EF4-FFF2-40B4-BE49-F238E27FC236}">
                <a16:creationId xmlns:a16="http://schemas.microsoft.com/office/drawing/2014/main" id="{EEC0B44E-B43B-4CE1-84F8-F939249EEFD5}"/>
              </a:ext>
            </a:extLst>
          </p:cNvPr>
          <p:cNvPicPr>
            <a:picLocks noChangeAspect="1"/>
          </p:cNvPicPr>
          <p:nvPr/>
        </p:nvPicPr>
        <p:blipFill rotWithShape="1">
          <a:blip r:embed="rId4"/>
          <a:srcRect l="17423" t="37144" b="5745"/>
          <a:stretch/>
        </p:blipFill>
        <p:spPr>
          <a:xfrm>
            <a:off x="1593134" y="2547257"/>
            <a:ext cx="7550865" cy="391672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9827"/>
            <a:ext cx="8229600" cy="1143000"/>
          </a:xfrm>
        </p:spPr>
        <p:txBody>
          <a:bodyPr/>
          <a:lstStyle/>
          <a:p>
            <a:pPr eaLnBrk="1" hangingPunct="1"/>
            <a:r>
              <a:rPr lang="en-US" altLang="en-US" sz="3600" dirty="0">
                <a:latin typeface="Calibri" panose="020F0502020204030204" pitchFamily="34" charset="0"/>
                <a:cs typeface="+mn-cs"/>
              </a:rPr>
              <a:t>Membrane potential is regulated by the movement of ions</a:t>
            </a:r>
            <a:endParaRPr lang="en-IN" sz="3600" dirty="0">
              <a:latin typeface="Calibri" panose="020F0502020204030204" pitchFamily="34" charset="0"/>
              <a:cs typeface="+mn-cs"/>
            </a:endParaRPr>
          </a:p>
        </p:txBody>
      </p:sp>
      <p:sp>
        <p:nvSpPr>
          <p:cNvPr id="6" name="Content Placeholder 5"/>
          <p:cNvSpPr>
            <a:spLocks noGrp="1"/>
          </p:cNvSpPr>
          <p:nvPr>
            <p:ph sz="quarter" idx="13"/>
          </p:nvPr>
        </p:nvSpPr>
        <p:spPr>
          <a:xfrm>
            <a:off x="188" y="6463429"/>
            <a:ext cx="1587500" cy="372739"/>
          </a:xfrm>
        </p:spPr>
        <p:txBody>
          <a:bodyPr/>
          <a:lstStyle/>
          <a:p>
            <a:pPr marL="0" indent="0">
              <a:buNone/>
            </a:pPr>
            <a:r>
              <a:rPr lang="en-US" altLang="en-US" sz="2000" dirty="0"/>
              <a:t>Section 26.3</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470647" y="1216193"/>
                <a:ext cx="8229600" cy="803108"/>
              </a:xfrm>
            </p:spPr>
            <p:txBody>
              <a:bodyPr/>
              <a:lstStyle/>
              <a:p>
                <a:pPr marL="0" indent="0" algn="ctr">
                  <a:spcBef>
                    <a:spcPct val="0"/>
                  </a:spcBef>
                  <a:buNone/>
                </a:pPr>
                <a14:m>
                  <m:oMath xmlns:m="http://schemas.openxmlformats.org/officeDocument/2006/math">
                    <m:sSup>
                      <m:sSupPr>
                        <m:ctrlPr>
                          <a:rPr lang="en-US" altLang="en-US" sz="2400" i="1" smtClean="0">
                            <a:latin typeface="Cambria Math" panose="02040503050406030204" pitchFamily="18" charset="0"/>
                          </a:rPr>
                        </m:ctrlPr>
                      </m:sSupPr>
                      <m:e>
                        <m:r>
                          <m:rPr>
                            <m:sty m:val="p"/>
                          </m:rPr>
                          <a:rPr lang="en-US" altLang="en-US" sz="2400">
                            <a:latin typeface="Cambria Math" panose="02040503050406030204" pitchFamily="18" charset="0"/>
                          </a:rPr>
                          <m:t>Na</m:t>
                        </m:r>
                      </m:e>
                      <m:sup>
                        <m:r>
                          <a:rPr lang="en-US" altLang="en-US" sz="2400" i="1">
                            <a:latin typeface="Cambria Math" panose="02040503050406030204" pitchFamily="18" charset="0"/>
                          </a:rPr>
                          <m:t>+</m:t>
                        </m:r>
                      </m:sup>
                    </m:sSup>
                    <m:r>
                      <a:rPr lang="en-US" altLang="en-US" sz="2400" b="0" i="1" smtClean="0">
                        <a:latin typeface="Cambria Math" panose="02040503050406030204" pitchFamily="18" charset="0"/>
                      </a:rPr>
                      <m:t> </m:t>
                    </m:r>
                  </m:oMath>
                </a14:m>
                <a:r>
                  <a:rPr lang="en-US" altLang="en-US" sz="2400" dirty="0">
                    <a:latin typeface="Calibri" panose="020F0502020204030204" pitchFamily="34" charset="0"/>
                    <a:cs typeface="+mn-cs"/>
                  </a:rPr>
                  <a:t>and </a:t>
                </a:r>
                <a14:m>
                  <m:oMath xmlns:m="http://schemas.openxmlformats.org/officeDocument/2006/math">
                    <m:sSup>
                      <m:sSupPr>
                        <m:ctrlPr>
                          <a:rPr lang="en-US" altLang="en-US" sz="2400" i="1">
                            <a:latin typeface="Cambria Math" panose="02040503050406030204" pitchFamily="18" charset="0"/>
                          </a:rPr>
                        </m:ctrlPr>
                      </m:sSupPr>
                      <m:e>
                        <m:r>
                          <m:rPr>
                            <m:sty m:val="p"/>
                          </m:rPr>
                          <a:rPr lang="en-US" altLang="en-US" sz="2400" b="0" i="0" smtClean="0">
                            <a:latin typeface="Cambria Math" panose="02040503050406030204" pitchFamily="18" charset="0"/>
                          </a:rPr>
                          <m:t>K</m:t>
                        </m:r>
                      </m:e>
                      <m:sup>
                        <m:r>
                          <a:rPr lang="en-US" altLang="en-US" sz="2400" i="1">
                            <a:latin typeface="Cambria Math" panose="02040503050406030204" pitchFamily="18" charset="0"/>
                          </a:rPr>
                          <m:t>+</m:t>
                        </m:r>
                      </m:sup>
                    </m:sSup>
                    <m:r>
                      <a:rPr lang="en-US" altLang="en-US" sz="2400" i="1">
                        <a:latin typeface="Cambria Math" panose="02040503050406030204" pitchFamily="18" charset="0"/>
                      </a:rPr>
                      <m:t> </m:t>
                    </m:r>
                  </m:oMath>
                </a14:m>
                <a:r>
                  <a:rPr lang="en-US" altLang="en-US" sz="2400" dirty="0">
                    <a:latin typeface="Calibri" panose="020F0502020204030204" pitchFamily="34" charset="0"/>
                    <a:cs typeface="+mn-cs"/>
                  </a:rPr>
                  <a:t>move in and out through channels in the axon membrane.</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470647" y="1216193"/>
                <a:ext cx="8229600" cy="803108"/>
              </a:xfrm>
              <a:blipFill>
                <a:blip r:embed="rId3"/>
                <a:stretch>
                  <a:fillRect t="-6107" b="-20611"/>
                </a:stretch>
              </a:blipFill>
            </p:spPr>
            <p:txBody>
              <a:bodyPr/>
              <a:lstStyle/>
              <a:p>
                <a:r>
                  <a:rPr lang="en-US">
                    <a:noFill/>
                  </a:rPr>
                  <a:t> </a:t>
                </a:r>
              </a:p>
            </p:txBody>
          </p:sp>
        </mc:Fallback>
      </mc:AlternateContent>
      <p:sp>
        <p:nvSpPr>
          <p:cNvPr id="7" name="Content Placeholder 6"/>
          <p:cNvSpPr>
            <a:spLocks noGrp="1"/>
          </p:cNvSpPr>
          <p:nvPr>
            <p:ph sz="quarter" idx="14"/>
          </p:nvPr>
        </p:nvSpPr>
        <p:spPr>
          <a:xfrm>
            <a:off x="7234088" y="6467996"/>
            <a:ext cx="1417686" cy="341664"/>
          </a:xfrm>
        </p:spPr>
        <p:txBody>
          <a:bodyPr/>
          <a:lstStyle/>
          <a:p>
            <a:pPr marL="0" indent="0">
              <a:buNone/>
            </a:pPr>
            <a:r>
              <a:rPr lang="en-US" altLang="en-US" sz="2000" dirty="0"/>
              <a:t>Figure 26.6</a:t>
            </a:r>
          </a:p>
        </p:txBody>
      </p:sp>
      <p:pic>
        <p:nvPicPr>
          <p:cNvPr id="5" name="Picture 4" descr="A picture of a neuron is shown.&#10;The red arrow emphasizes the location of the axon.&#10;The picture shows the protein channels in the axonal membrane and the location of ions and negatively charged proteins on both sides of the membrane.&#10;The box explains how the ions and charged proteins are shown in the picture.&#10;Red arrow shows potassium leakage channel and potassium ions moving out of the axonal membrane into the extracellular space.&#10;Red arrow shows a gated sodium channel that is closed.&#10;Red arrow shows a gated potassium channel that is closed. &#10;Red arrow shows a sodium-potassium pump that is always using ATP energy to move 3 sodium out of the axon and 2 potassium into the axon."/>
          <p:cNvPicPr>
            <a:picLocks noChangeAspect="1"/>
          </p:cNvPicPr>
          <p:nvPr/>
        </p:nvPicPr>
        <p:blipFill rotWithShape="1">
          <a:blip r:embed="rId4">
            <a:extLst>
              <a:ext uri="{28A0092B-C50C-407E-A947-70E740481C1C}">
                <a14:useLocalDpi xmlns:a14="http://schemas.microsoft.com/office/drawing/2010/main" val="0"/>
              </a:ext>
            </a:extLst>
          </a:blip>
          <a:srcRect l="17910" t="35622" r="1791" b="4876"/>
          <a:stretch/>
        </p:blipFill>
        <p:spPr>
          <a:xfrm>
            <a:off x="1637731" y="2442949"/>
            <a:ext cx="7342496" cy="408068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1536" y="203013"/>
            <a:ext cx="5620928" cy="533219"/>
          </a:xfrm>
        </p:spPr>
        <p:txBody>
          <a:bodyPr/>
          <a:lstStyle/>
          <a:p>
            <a:pPr eaLnBrk="1" hangingPunct="1"/>
            <a:r>
              <a:rPr lang="en-US" altLang="en-US" sz="3800" dirty="0">
                <a:latin typeface="Calibri" panose="020F0502020204030204" pitchFamily="34" charset="0"/>
                <a:cs typeface="+mn-cs"/>
              </a:rPr>
              <a:t>Resting potential: -70mv</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5923" y="6460101"/>
            <a:ext cx="1554468" cy="377071"/>
          </a:xfrm>
        </p:spPr>
        <p:txBody>
          <a:bodyPr/>
          <a:lstStyle/>
          <a:p>
            <a:pPr marL="0" indent="0">
              <a:buNone/>
            </a:pPr>
            <a:r>
              <a:rPr lang="en-US" altLang="en-US" sz="2000" dirty="0"/>
              <a:t>Section 26.3</a:t>
            </a:r>
          </a:p>
        </p:txBody>
      </p:sp>
      <p:sp>
        <p:nvSpPr>
          <p:cNvPr id="21" name="Content Placeholder 20"/>
          <p:cNvSpPr>
            <a:spLocks noGrp="1"/>
          </p:cNvSpPr>
          <p:nvPr>
            <p:ph sz="quarter" idx="24"/>
          </p:nvPr>
        </p:nvSpPr>
        <p:spPr>
          <a:xfrm>
            <a:off x="574581" y="1216796"/>
            <a:ext cx="7976084" cy="1185092"/>
          </a:xfrm>
        </p:spPr>
        <p:txBody>
          <a:bodyPr/>
          <a:lstStyle/>
          <a:p>
            <a:pPr marL="0" indent="0" algn="ctr">
              <a:spcBef>
                <a:spcPct val="0"/>
              </a:spcBef>
              <a:buFontTx/>
              <a:buNone/>
            </a:pPr>
            <a:r>
              <a:rPr lang="en-US" altLang="en-US" sz="2400" dirty="0"/>
              <a:t>When not conducting a neural impulse, an axon maintains its </a:t>
            </a:r>
            <a:r>
              <a:rPr lang="en-US" altLang="en-US" sz="2400" b="1" dirty="0"/>
              <a:t>resting potential.</a:t>
            </a:r>
            <a:r>
              <a:rPr lang="en-US" altLang="en-US" sz="2400" dirty="0"/>
              <a:t> The axon’s interior is negatively charged relative to the outside.</a:t>
            </a:r>
          </a:p>
        </p:txBody>
      </p:sp>
      <p:sp>
        <p:nvSpPr>
          <p:cNvPr id="19" name="Content Placeholder 18"/>
          <p:cNvSpPr>
            <a:spLocks noGrp="1"/>
          </p:cNvSpPr>
          <p:nvPr>
            <p:ph sz="quarter" idx="23"/>
          </p:nvPr>
        </p:nvSpPr>
        <p:spPr>
          <a:xfrm>
            <a:off x="7228226" y="6463979"/>
            <a:ext cx="1424519" cy="377331"/>
          </a:xfrm>
        </p:spPr>
        <p:txBody>
          <a:bodyPr/>
          <a:lstStyle/>
          <a:p>
            <a:pPr marL="0" indent="0">
              <a:buNone/>
            </a:pPr>
            <a:r>
              <a:rPr lang="en-US" altLang="en-US" sz="2000" dirty="0"/>
              <a:t>Figure 26.6</a:t>
            </a:r>
          </a:p>
        </p:txBody>
      </p:sp>
      <p:pic>
        <p:nvPicPr>
          <p:cNvPr id="7" name="Picture 6" descr="Diagrams show resting membrane potential.&#10;The red arrow emphasizes that at rest, an axonal membrane has an electrical charge of -70mv.&#10;The red arrow emphasizes that at rest, an axonal membrane has an electrical charge of -70mv.&#10;The box explains how the ions and charged proteins are shown in the picture."/>
          <p:cNvPicPr>
            <a:picLocks noChangeAspect="1"/>
          </p:cNvPicPr>
          <p:nvPr/>
        </p:nvPicPr>
        <p:blipFill rotWithShape="1">
          <a:blip r:embed="rId3">
            <a:extLst>
              <a:ext uri="{28A0092B-C50C-407E-A947-70E740481C1C}">
                <a14:useLocalDpi xmlns:a14="http://schemas.microsoft.com/office/drawing/2010/main" val="0"/>
              </a:ext>
            </a:extLst>
          </a:blip>
          <a:srcRect l="3881" t="45373" r="3881" b="11642"/>
          <a:stretch/>
        </p:blipFill>
        <p:spPr>
          <a:xfrm>
            <a:off x="354842" y="3111690"/>
            <a:ext cx="8434316" cy="294791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536" y="176352"/>
            <a:ext cx="5620929" cy="586541"/>
          </a:xfrm>
        </p:spPr>
        <p:txBody>
          <a:bodyPr/>
          <a:lstStyle/>
          <a:p>
            <a:pPr eaLnBrk="1" hangingPunct="1"/>
            <a:r>
              <a:rPr lang="en-US" altLang="en-US" sz="3800" dirty="0">
                <a:latin typeface="Calibri" panose="020F0502020204030204" pitchFamily="34" charset="0"/>
                <a:cs typeface="+mn-cs"/>
              </a:rPr>
              <a:t>Sodium-potassium pumps</a:t>
            </a:r>
            <a:endParaRPr lang="en-IN" sz="3800" dirty="0">
              <a:latin typeface="Calibri" panose="020F0502020204030204" pitchFamily="34" charset="0"/>
              <a:cs typeface="+mn-cs"/>
            </a:endParaRPr>
          </a:p>
        </p:txBody>
      </p:sp>
      <p:sp>
        <p:nvSpPr>
          <p:cNvPr id="18" name="Content Placeholder 17"/>
          <p:cNvSpPr>
            <a:spLocks noGrp="1"/>
          </p:cNvSpPr>
          <p:nvPr>
            <p:ph sz="quarter" idx="24"/>
          </p:nvPr>
        </p:nvSpPr>
        <p:spPr>
          <a:xfrm>
            <a:off x="-5" y="6467487"/>
            <a:ext cx="1598537" cy="353553"/>
          </a:xfrm>
        </p:spPr>
        <p:txBody>
          <a:bodyPr/>
          <a:lstStyle/>
          <a:p>
            <a:pPr marL="0" indent="0">
              <a:buNone/>
            </a:pPr>
            <a:r>
              <a:rPr lang="en-US" altLang="en-US" sz="2000" dirty="0"/>
              <a:t>Section 26.3</a:t>
            </a:r>
          </a:p>
        </p:txBody>
      </p:sp>
      <mc:AlternateContent xmlns:mc="http://schemas.openxmlformats.org/markup-compatibility/2006">
        <mc:Choice xmlns:a14="http://schemas.microsoft.com/office/drawing/2010/main" Requires="a14">
          <p:sp>
            <p:nvSpPr>
              <p:cNvPr id="4" name="Content Placeholder 3"/>
              <p:cNvSpPr>
                <a:spLocks noGrp="1"/>
              </p:cNvSpPr>
              <p:nvPr>
                <p:ph idx="1"/>
              </p:nvPr>
            </p:nvSpPr>
            <p:spPr>
              <a:xfrm>
                <a:off x="685799" y="1102460"/>
                <a:ext cx="7772400" cy="1203417"/>
              </a:xfrm>
            </p:spPr>
            <p:txBody>
              <a:bodyPr/>
              <a:lstStyle/>
              <a:p>
                <a:pPr marL="0" indent="0" algn="ctr">
                  <a:buNone/>
                </a:pPr>
                <a:r>
                  <a:rPr lang="en-US" sz="2400" dirty="0"/>
                  <a:t>This charge difference results from the action of many </a:t>
                </a:r>
                <a:r>
                  <a:rPr lang="en-US" sz="2400" b="1" dirty="0"/>
                  <a:t>sodium-potassium pumps</a:t>
                </a:r>
                <a:r>
                  <a:rPr lang="en-US" sz="2400" dirty="0"/>
                  <a:t>, which use ATP to send three</a:t>
                </a:r>
                <a14:m>
                  <m:oMath xmlns:m="http://schemas.openxmlformats.org/officeDocument/2006/math">
                    <m:r>
                      <a:rPr lang="en-US" altLang="en-US" sz="2400" b="0" i="0" smtClean="0">
                        <a:latin typeface="Cambria Math" panose="02040503050406030204" pitchFamily="18" charset="0"/>
                      </a:rPr>
                      <m:t> </m:t>
                    </m:r>
                    <m:sSup>
                      <m:sSupPr>
                        <m:ctrlPr>
                          <a:rPr lang="en-US" altLang="en-US" sz="2400" i="1">
                            <a:latin typeface="Cambria Math" panose="02040503050406030204" pitchFamily="18" charset="0"/>
                          </a:rPr>
                        </m:ctrlPr>
                      </m:sSupPr>
                      <m:e>
                        <m:r>
                          <m:rPr>
                            <m:sty m:val="p"/>
                          </m:rPr>
                          <a:rPr lang="en-US" altLang="en-US" sz="2400">
                            <a:latin typeface="Cambria Math" panose="02040503050406030204" pitchFamily="18" charset="0"/>
                          </a:rPr>
                          <m:t>Na</m:t>
                        </m:r>
                      </m:e>
                      <m:sup>
                        <m:r>
                          <a:rPr lang="en-US" altLang="en-US" sz="2400" i="1">
                            <a:latin typeface="Cambria Math" panose="02040503050406030204" pitchFamily="18" charset="0"/>
                          </a:rPr>
                          <m:t>+</m:t>
                        </m:r>
                      </m:sup>
                    </m:sSup>
                  </m:oMath>
                </a14:m>
                <a:r>
                  <a:rPr lang="en-US" sz="2400" dirty="0"/>
                  <a:t> ions out of the cell for every </a:t>
                </a:r>
                <a:r>
                  <a:rPr lang="en-US" sz="2400" dirty="0">
                    <a:solidFill>
                      <a:srgbClr val="FF0000"/>
                    </a:solidFill>
                  </a:rPr>
                  <a:t>two</a:t>
                </a:r>
                <a:r>
                  <a:rPr lang="en-US" sz="2400" dirty="0"/>
                  <a:t> </a:t>
                </a:r>
                <a14:m>
                  <m:oMath xmlns:m="http://schemas.openxmlformats.org/officeDocument/2006/math">
                    <m:sSup>
                      <m:sSupPr>
                        <m:ctrlPr>
                          <a:rPr lang="en-US" altLang="en-US" sz="2400" i="1">
                            <a:latin typeface="Cambria Math" panose="02040503050406030204" pitchFamily="18" charset="0"/>
                          </a:rPr>
                        </m:ctrlPr>
                      </m:sSupPr>
                      <m:e>
                        <m:r>
                          <m:rPr>
                            <m:sty m:val="p"/>
                          </m:rPr>
                          <a:rPr lang="en-US" altLang="en-US" sz="2400" b="0" i="0" smtClean="0">
                            <a:latin typeface="Cambria Math" panose="02040503050406030204" pitchFamily="18" charset="0"/>
                          </a:rPr>
                          <m:t>K</m:t>
                        </m:r>
                      </m:e>
                      <m:sup>
                        <m:r>
                          <a:rPr lang="en-US" altLang="en-US" sz="2400" i="1">
                            <a:latin typeface="Cambria Math" panose="02040503050406030204" pitchFamily="18" charset="0"/>
                          </a:rPr>
                          <m:t>+</m:t>
                        </m:r>
                      </m:sup>
                    </m:sSup>
                    <m:r>
                      <a:rPr lang="en-US" altLang="en-US" sz="2400" i="1">
                        <a:latin typeface="Cambria Math" panose="02040503050406030204" pitchFamily="18" charset="0"/>
                      </a:rPr>
                      <m:t> </m:t>
                    </m:r>
                  </m:oMath>
                </a14:m>
                <a:r>
                  <a:rPr lang="en-US" sz="2400" dirty="0"/>
                  <a:t>ions they let in.</a:t>
                </a:r>
                <a:endParaRPr lang="en-US" sz="2400" strike="sngStrike" dirty="0"/>
              </a:p>
            </p:txBody>
          </p:sp>
        </mc:Choice>
        <mc:Fallback>
          <p:sp>
            <p:nvSpPr>
              <p:cNvPr id="4" name="Content Placeholder 3"/>
              <p:cNvSpPr>
                <a:spLocks noGrp="1" noRot="1" noChangeAspect="1" noMove="1" noResize="1" noEditPoints="1" noAdjustHandles="1" noChangeArrowheads="1" noChangeShapeType="1" noTextEdit="1"/>
              </p:cNvSpPr>
              <p:nvPr>
                <p:ph idx="1"/>
              </p:nvPr>
            </p:nvSpPr>
            <p:spPr>
              <a:xfrm>
                <a:off x="685799" y="1102460"/>
                <a:ext cx="7772400" cy="1203417"/>
              </a:xfrm>
              <a:blipFill>
                <a:blip r:embed="rId3"/>
                <a:stretch>
                  <a:fillRect l="-653" t="-3125" b="-9375"/>
                </a:stretch>
              </a:blipFill>
            </p:spPr>
            <p:txBody>
              <a:bodyPr/>
              <a:lstStyle/>
              <a:p>
                <a:r>
                  <a:rPr lang="en-US">
                    <a:noFill/>
                  </a:rPr>
                  <a:t> </a:t>
                </a:r>
              </a:p>
            </p:txBody>
          </p:sp>
        </mc:Fallback>
      </mc:AlternateContent>
      <p:sp>
        <p:nvSpPr>
          <p:cNvPr id="17" name="Content Placeholder 16"/>
          <p:cNvSpPr>
            <a:spLocks noGrp="1"/>
          </p:cNvSpPr>
          <p:nvPr>
            <p:ph sz="quarter" idx="23"/>
          </p:nvPr>
        </p:nvSpPr>
        <p:spPr>
          <a:xfrm>
            <a:off x="7231901" y="6470754"/>
            <a:ext cx="1408516" cy="350764"/>
          </a:xfrm>
        </p:spPr>
        <p:txBody>
          <a:bodyPr/>
          <a:lstStyle/>
          <a:p>
            <a:pPr marL="0" indent="0">
              <a:buNone/>
            </a:pPr>
            <a:r>
              <a:rPr lang="en-US" altLang="en-US" sz="2000" dirty="0"/>
              <a:t>Figure 26.6</a:t>
            </a:r>
          </a:p>
        </p:txBody>
      </p:sp>
      <p:pic>
        <p:nvPicPr>
          <p:cNvPr id="5" name="Picture 4" descr="Diagrams show resting membrane potential.&#10;The red arrow points to the location of a sodium-potassium pump.&#10;The box explains how the ions and charged proteins are shown in the picture."/>
          <p:cNvPicPr>
            <a:picLocks noChangeAspect="1"/>
          </p:cNvPicPr>
          <p:nvPr/>
        </p:nvPicPr>
        <p:blipFill rotWithShape="1">
          <a:blip r:embed="rId4">
            <a:extLst>
              <a:ext uri="{28A0092B-C50C-407E-A947-70E740481C1C}">
                <a14:useLocalDpi xmlns:a14="http://schemas.microsoft.com/office/drawing/2010/main" val="0"/>
              </a:ext>
            </a:extLst>
          </a:blip>
          <a:srcRect l="4777" t="45970" r="3582" b="11642"/>
          <a:stretch/>
        </p:blipFill>
        <p:spPr>
          <a:xfrm>
            <a:off x="436728" y="3152633"/>
            <a:ext cx="8379726" cy="290697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339" y="203013"/>
            <a:ext cx="6801323" cy="533219"/>
          </a:xfrm>
        </p:spPr>
        <p:txBody>
          <a:bodyPr/>
          <a:lstStyle/>
          <a:p>
            <a:pPr eaLnBrk="1" hangingPunct="1"/>
            <a:r>
              <a:rPr lang="en-US" altLang="en-US" sz="3800" dirty="0">
                <a:latin typeface="Calibri" panose="020F0502020204030204" pitchFamily="34" charset="0"/>
                <a:cs typeface="+mn-cs"/>
              </a:rPr>
              <a:t>An action potential begins</a:t>
            </a:r>
            <a:endParaRPr lang="en-IN" sz="3800" dirty="0">
              <a:latin typeface="Calibri" panose="020F0502020204030204" pitchFamily="34" charset="0"/>
              <a:cs typeface="+mn-cs"/>
            </a:endParaRPr>
          </a:p>
        </p:txBody>
      </p:sp>
      <p:sp>
        <p:nvSpPr>
          <p:cNvPr id="7" name="Content Placeholder 6"/>
          <p:cNvSpPr>
            <a:spLocks noGrp="1"/>
          </p:cNvSpPr>
          <p:nvPr>
            <p:ph sz="quarter" idx="13"/>
          </p:nvPr>
        </p:nvSpPr>
        <p:spPr>
          <a:xfrm>
            <a:off x="186" y="6463433"/>
            <a:ext cx="1587500" cy="372739"/>
          </a:xfrm>
        </p:spPr>
        <p:txBody>
          <a:bodyPr/>
          <a:lstStyle/>
          <a:p>
            <a:pPr marL="0" indent="0">
              <a:buNone/>
            </a:pPr>
            <a:r>
              <a:rPr lang="en-US" altLang="en-US" sz="2000" dirty="0"/>
              <a:t>Section 26.3</a:t>
            </a:r>
          </a:p>
        </p:txBody>
      </p:sp>
      <p:sp>
        <p:nvSpPr>
          <p:cNvPr id="6" name="Content Placeholder 5"/>
          <p:cNvSpPr>
            <a:spLocks noGrp="1"/>
          </p:cNvSpPr>
          <p:nvPr>
            <p:ph idx="1"/>
          </p:nvPr>
        </p:nvSpPr>
        <p:spPr>
          <a:xfrm>
            <a:off x="403412" y="1102461"/>
            <a:ext cx="8377518" cy="860612"/>
          </a:xfrm>
        </p:spPr>
        <p:txBody>
          <a:bodyPr/>
          <a:lstStyle/>
          <a:p>
            <a:pPr marL="0" indent="0" algn="ctr">
              <a:spcBef>
                <a:spcPct val="0"/>
              </a:spcBef>
              <a:buNone/>
            </a:pPr>
            <a:r>
              <a:rPr lang="en-US" altLang="en-US" sz="2400" dirty="0">
                <a:latin typeface="Calibri" panose="020F0502020204030204" pitchFamily="34" charset="0"/>
                <a:cs typeface="+mn-cs"/>
              </a:rPr>
              <a:t>When a graded potential reaches an axon, a few sodium channels open, allowing sodium ions to trickle into the axon.</a:t>
            </a:r>
          </a:p>
        </p:txBody>
      </p:sp>
      <p:sp>
        <p:nvSpPr>
          <p:cNvPr id="8" name="Content Placeholder 7"/>
          <p:cNvSpPr>
            <a:spLocks noGrp="1"/>
          </p:cNvSpPr>
          <p:nvPr>
            <p:ph sz="quarter" idx="14"/>
          </p:nvPr>
        </p:nvSpPr>
        <p:spPr>
          <a:xfrm>
            <a:off x="7222820" y="6467999"/>
            <a:ext cx="1407071" cy="341664"/>
          </a:xfrm>
        </p:spPr>
        <p:txBody>
          <a:bodyPr/>
          <a:lstStyle/>
          <a:p>
            <a:pPr marL="0" indent="0">
              <a:buNone/>
            </a:pPr>
            <a:r>
              <a:rPr lang="en-US" altLang="en-US" sz="2000" dirty="0"/>
              <a:t>Figure 26.6</a:t>
            </a:r>
          </a:p>
        </p:txBody>
      </p:sp>
      <p:pic>
        <p:nvPicPr>
          <p:cNvPr id="3" name="Picture 2" descr="A picture of a neuron is shown.&#10;Diagrams show the depolarization of the membrane.&#10;The red arrow points to a gated sodium channel that has opened and sodium ions are entering the axon.&#10;The box explains how the ions and charged proteins are shown in the picture.">
            <a:extLst>
              <a:ext uri="{FF2B5EF4-FFF2-40B4-BE49-F238E27FC236}">
                <a16:creationId xmlns:a16="http://schemas.microsoft.com/office/drawing/2014/main" id="{A72498EA-F06A-46D6-AD64-3D22FEA2EFF5}"/>
              </a:ext>
            </a:extLst>
          </p:cNvPr>
          <p:cNvPicPr>
            <a:picLocks noChangeAspect="1"/>
          </p:cNvPicPr>
          <p:nvPr/>
        </p:nvPicPr>
        <p:blipFill>
          <a:blip r:embed="rId3"/>
          <a:stretch>
            <a:fillRect/>
          </a:stretch>
        </p:blipFill>
        <p:spPr>
          <a:xfrm>
            <a:off x="-12700" y="2506167"/>
            <a:ext cx="9144000" cy="369417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2416" y="203013"/>
            <a:ext cx="3839169" cy="533219"/>
          </a:xfrm>
        </p:spPr>
        <p:txBody>
          <a:bodyPr/>
          <a:lstStyle/>
          <a:p>
            <a:pPr eaLnBrk="1" hangingPunct="1"/>
            <a:r>
              <a:rPr lang="en-US" altLang="en-US" sz="3800" dirty="0">
                <a:latin typeface="Calibri" panose="020F0502020204030204" pitchFamily="34" charset="0"/>
                <a:cs typeface="+mn-cs"/>
              </a:rPr>
              <a:t>Threshold: -50mv</a:t>
            </a:r>
            <a:endParaRPr lang="en-IN" sz="3800" dirty="0">
              <a:latin typeface="Calibri" panose="020F0502020204030204" pitchFamily="34" charset="0"/>
              <a:cs typeface="+mn-cs"/>
            </a:endParaRPr>
          </a:p>
        </p:txBody>
      </p:sp>
      <p:sp>
        <p:nvSpPr>
          <p:cNvPr id="6" name="Content Placeholder 5"/>
          <p:cNvSpPr>
            <a:spLocks noGrp="1"/>
          </p:cNvSpPr>
          <p:nvPr>
            <p:ph sz="quarter" idx="13"/>
          </p:nvPr>
        </p:nvSpPr>
        <p:spPr>
          <a:xfrm>
            <a:off x="190" y="6468883"/>
            <a:ext cx="1587500" cy="308049"/>
          </a:xfrm>
        </p:spPr>
        <p:txBody>
          <a:bodyPr/>
          <a:lstStyle/>
          <a:p>
            <a:pPr marL="0" indent="0">
              <a:buNone/>
            </a:pPr>
            <a:r>
              <a:rPr lang="en-US" altLang="en-US" sz="2000" dirty="0"/>
              <a:t>Section 26.3</a:t>
            </a:r>
          </a:p>
        </p:txBody>
      </p:sp>
      <p:sp>
        <p:nvSpPr>
          <p:cNvPr id="4" name="Content Placeholder 3"/>
          <p:cNvSpPr>
            <a:spLocks noGrp="1"/>
          </p:cNvSpPr>
          <p:nvPr>
            <p:ph idx="1"/>
          </p:nvPr>
        </p:nvSpPr>
        <p:spPr>
          <a:xfrm>
            <a:off x="0" y="1116108"/>
            <a:ext cx="9143999" cy="962467"/>
          </a:xfrm>
        </p:spPr>
        <p:txBody>
          <a:bodyPr/>
          <a:lstStyle/>
          <a:p>
            <a:pPr marL="0" indent="0" algn="ctr">
              <a:spcBef>
                <a:spcPct val="0"/>
              </a:spcBef>
              <a:buNone/>
            </a:pPr>
            <a:r>
              <a:rPr lang="en-US" altLang="en-US" sz="2400" dirty="0">
                <a:latin typeface="Calibri" panose="020F0502020204030204" pitchFamily="34" charset="0"/>
                <a:cs typeface="+mn-cs"/>
              </a:rPr>
              <a:t>These positively charged ions make the interior of the axon less negative near the membrane, a process called depolarization.</a:t>
            </a:r>
          </a:p>
        </p:txBody>
      </p:sp>
      <p:sp>
        <p:nvSpPr>
          <p:cNvPr id="20" name="Content Placeholder 19"/>
          <p:cNvSpPr>
            <a:spLocks noGrp="1"/>
          </p:cNvSpPr>
          <p:nvPr>
            <p:ph sz="quarter" idx="23"/>
          </p:nvPr>
        </p:nvSpPr>
        <p:spPr>
          <a:xfrm>
            <a:off x="7234718" y="6467689"/>
            <a:ext cx="1452282" cy="343028"/>
          </a:xfrm>
        </p:spPr>
        <p:txBody>
          <a:bodyPr/>
          <a:lstStyle/>
          <a:p>
            <a:pPr marL="0" indent="0">
              <a:buNone/>
            </a:pPr>
            <a:r>
              <a:rPr lang="en-US" altLang="en-US" sz="2000" dirty="0"/>
              <a:t>Figure 26.6</a:t>
            </a:r>
          </a:p>
        </p:txBody>
      </p:sp>
      <p:pic>
        <p:nvPicPr>
          <p:cNvPr id="5" name="Picture 4" descr="A picture of a neuron is shown.&#10;Diagrams show the depolarization of the membrane.&#10;The red arrow emphasizes that threshold requires the membrane potential to change from -70mv to -50mv.&#10;The red arrow emphasizes that threshold requires the membrane potential to change from -70mv to -50mv.&#10;The box explains how the ions and charged proteins are shown in the picture.">
            <a:extLst>
              <a:ext uri="{FF2B5EF4-FFF2-40B4-BE49-F238E27FC236}">
                <a16:creationId xmlns:a16="http://schemas.microsoft.com/office/drawing/2014/main" id="{EBE771CE-D614-47E8-B078-DBC8844E9BBF}"/>
              </a:ext>
            </a:extLst>
          </p:cNvPr>
          <p:cNvPicPr>
            <a:picLocks noChangeAspect="1"/>
          </p:cNvPicPr>
          <p:nvPr/>
        </p:nvPicPr>
        <p:blipFill>
          <a:blip r:embed="rId3"/>
          <a:stretch>
            <a:fillRect/>
          </a:stretch>
        </p:blipFill>
        <p:spPr>
          <a:xfrm>
            <a:off x="0" y="2482164"/>
            <a:ext cx="9144000" cy="373075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729" y="-101878"/>
            <a:ext cx="8498541" cy="1143000"/>
          </a:xfrm>
        </p:spPr>
        <p:txBody>
          <a:bodyPr/>
          <a:lstStyle/>
          <a:p>
            <a:pPr eaLnBrk="1" hangingPunct="1"/>
            <a:r>
              <a:rPr lang="en-US" altLang="en-US" sz="3800" dirty="0">
                <a:latin typeface="Calibri" panose="020F0502020204030204" pitchFamily="34" charset="0"/>
                <a:cs typeface="+mn-cs"/>
              </a:rPr>
              <a:t>At threshold, more sodium channels open</a:t>
            </a:r>
            <a:endParaRPr lang="en-IN" sz="3800" dirty="0">
              <a:latin typeface="Calibri" panose="020F0502020204030204" pitchFamily="34" charset="0"/>
              <a:cs typeface="+mn-cs"/>
            </a:endParaRPr>
          </a:p>
        </p:txBody>
      </p:sp>
      <p:sp>
        <p:nvSpPr>
          <p:cNvPr id="22" name="Content Placeholder 21"/>
          <p:cNvSpPr>
            <a:spLocks noGrp="1"/>
          </p:cNvSpPr>
          <p:nvPr>
            <p:ph sz="quarter" idx="23"/>
          </p:nvPr>
        </p:nvSpPr>
        <p:spPr>
          <a:xfrm>
            <a:off x="2" y="6458555"/>
            <a:ext cx="1479176" cy="415064"/>
          </a:xfrm>
        </p:spPr>
        <p:txBody>
          <a:bodyPr/>
          <a:lstStyle/>
          <a:p>
            <a:pPr marL="0" indent="0">
              <a:buNone/>
            </a:pPr>
            <a:r>
              <a:rPr lang="en-US" altLang="en-US" sz="2000" dirty="0"/>
              <a:t>Section 26.3</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1171339" y="1111720"/>
                <a:ext cx="6524861" cy="1273468"/>
              </a:xfrm>
            </p:spPr>
            <p:txBody>
              <a:bodyPr/>
              <a:lstStyle/>
              <a:p>
                <a:pPr marL="0" indent="0" algn="ctr">
                  <a:spcBef>
                    <a:spcPct val="0"/>
                  </a:spcBef>
                  <a:buNone/>
                </a:pPr>
                <a:r>
                  <a:rPr lang="en-US" altLang="en-US" sz="2400" dirty="0">
                    <a:latin typeface="Calibri" panose="020F0502020204030204" pitchFamily="34" charset="0"/>
                    <a:cs typeface="+mn-cs"/>
                  </a:rPr>
                  <a:t>If the membrane reaches </a:t>
                </a:r>
                <a:r>
                  <a:rPr lang="en-US" altLang="en-US" sz="2400" b="1" dirty="0">
                    <a:latin typeface="Calibri" panose="020F0502020204030204" pitchFamily="34" charset="0"/>
                    <a:cs typeface="+mn-cs"/>
                  </a:rPr>
                  <a:t>threshold potential, </a:t>
                </a:r>
                <a:r>
                  <a:rPr lang="en-US" altLang="en-US" sz="2400" dirty="0">
                    <a:latin typeface="Calibri" panose="020F0502020204030204" pitchFamily="34" charset="0"/>
                    <a:cs typeface="+mn-cs"/>
                  </a:rPr>
                  <a:t>more sodium channels open. </a:t>
                </a:r>
                <a14:m>
                  <m:oMath xmlns:m="http://schemas.openxmlformats.org/officeDocument/2006/math">
                    <m:sSup>
                      <m:sSupPr>
                        <m:ctrlPr>
                          <a:rPr lang="en-US" altLang="en-US" sz="2400" i="1" dirty="0" smtClean="0">
                            <a:latin typeface="Cambria Math" panose="02040503050406030204" pitchFamily="18" charset="0"/>
                          </a:rPr>
                        </m:ctrlPr>
                      </m:sSupPr>
                      <m:e>
                        <m:r>
                          <m:rPr>
                            <m:sty m:val="p"/>
                          </m:rPr>
                          <a:rPr lang="en-US" altLang="en-US" sz="2400" b="0" i="0" dirty="0" smtClean="0">
                            <a:latin typeface="Cambria Math" panose="02040503050406030204" pitchFamily="18" charset="0"/>
                          </a:rPr>
                          <m:t>Na</m:t>
                        </m:r>
                      </m:e>
                      <m:sup>
                        <m:r>
                          <a:rPr lang="en-US" altLang="en-US" sz="2400" b="0" i="1" dirty="0" smtClean="0">
                            <a:latin typeface="Cambria Math" panose="02040503050406030204" pitchFamily="18" charset="0"/>
                          </a:rPr>
                          <m:t>+</m:t>
                        </m:r>
                      </m:sup>
                    </m:sSup>
                  </m:oMath>
                </a14:m>
                <a:r>
                  <a:rPr lang="en-US" altLang="en-US" sz="2400" dirty="0"/>
                  <a:t> </a:t>
                </a:r>
                <a:r>
                  <a:rPr lang="en-US" altLang="en-US" sz="2400" dirty="0">
                    <a:latin typeface="Calibri" panose="020F0502020204030204" pitchFamily="34" charset="0"/>
                    <a:cs typeface="+mn-cs"/>
                  </a:rPr>
                  <a:t>pours into the cell, driving the membrane potential higher.</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1171339" y="1111720"/>
                <a:ext cx="6524861" cy="1273468"/>
              </a:xfrm>
              <a:blipFill>
                <a:blip r:embed="rId3"/>
                <a:stretch>
                  <a:fillRect t="-3828" b="-4306"/>
                </a:stretch>
              </a:blipFill>
            </p:spPr>
            <p:txBody>
              <a:bodyPr/>
              <a:lstStyle/>
              <a:p>
                <a:r>
                  <a:rPr lang="en-US">
                    <a:noFill/>
                  </a:rPr>
                  <a:t> </a:t>
                </a:r>
              </a:p>
            </p:txBody>
          </p:sp>
        </mc:Fallback>
      </mc:AlternateContent>
      <p:sp>
        <p:nvSpPr>
          <p:cNvPr id="23" name="Content Placeholder 22"/>
          <p:cNvSpPr>
            <a:spLocks noGrp="1"/>
          </p:cNvSpPr>
          <p:nvPr>
            <p:ph sz="quarter" idx="24"/>
          </p:nvPr>
        </p:nvSpPr>
        <p:spPr>
          <a:xfrm>
            <a:off x="7231082" y="6465095"/>
            <a:ext cx="1388484" cy="353553"/>
          </a:xfrm>
        </p:spPr>
        <p:txBody>
          <a:bodyPr/>
          <a:lstStyle/>
          <a:p>
            <a:pPr marL="0" indent="0">
              <a:buNone/>
            </a:pPr>
            <a:r>
              <a:rPr lang="en-US" altLang="en-US" sz="2000" dirty="0"/>
              <a:t>Figure 26.6</a:t>
            </a:r>
          </a:p>
        </p:txBody>
      </p:sp>
      <p:pic>
        <p:nvPicPr>
          <p:cNvPr id="5" name="Picture 4" descr="A picture of a neuron is shown.&#10;Diagrams show the depolarization of the membrane.&#10;The red arrow points to a gated sodium channel that has opened and sodium ions are entering the axon.&#10;The red arrow emphasizes that after reaching membrane potential, the interior of the axon continues to become more positive.&#10;The box explains how the ions and charged proteins are shown in the picture.">
            <a:extLst>
              <a:ext uri="{FF2B5EF4-FFF2-40B4-BE49-F238E27FC236}">
                <a16:creationId xmlns:a16="http://schemas.microsoft.com/office/drawing/2014/main" id="{6722BE44-0033-4AE9-88F9-4D30EB0F91CA}"/>
              </a:ext>
            </a:extLst>
          </p:cNvPr>
          <p:cNvPicPr>
            <a:picLocks noChangeAspect="1"/>
          </p:cNvPicPr>
          <p:nvPr/>
        </p:nvPicPr>
        <p:blipFill>
          <a:blip r:embed="rId4"/>
          <a:stretch>
            <a:fillRect/>
          </a:stretch>
        </p:blipFill>
        <p:spPr>
          <a:xfrm>
            <a:off x="2" y="2521533"/>
            <a:ext cx="9144000" cy="36576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1536" y="90200"/>
            <a:ext cx="5620928" cy="484745"/>
          </a:xfrm>
        </p:spPr>
        <p:txBody>
          <a:bodyPr/>
          <a:lstStyle/>
          <a:p>
            <a:pPr lvl="0" eaLnBrk="1" hangingPunct="1"/>
            <a:r>
              <a:rPr lang="en-US" altLang="en-US" sz="3600" dirty="0">
                <a:solidFill>
                  <a:prstClr val="black"/>
                </a:solidFill>
                <a:latin typeface="Calibri" panose="020F0502020204030204" pitchFamily="34" charset="0"/>
              </a:rPr>
              <a:t>Peak depolarization: +35mv</a:t>
            </a:r>
          </a:p>
        </p:txBody>
      </p:sp>
      <p:sp>
        <p:nvSpPr>
          <p:cNvPr id="27" name="Content Placeholder 26"/>
          <p:cNvSpPr>
            <a:spLocks noGrp="1"/>
          </p:cNvSpPr>
          <p:nvPr>
            <p:ph sz="quarter" idx="31"/>
          </p:nvPr>
        </p:nvSpPr>
        <p:spPr>
          <a:xfrm>
            <a:off x="1" y="6463604"/>
            <a:ext cx="1455932" cy="361950"/>
          </a:xfrm>
        </p:spPr>
        <p:txBody>
          <a:bodyPr/>
          <a:lstStyle/>
          <a:p>
            <a:pPr marL="0" lvl="0" indent="0" eaLnBrk="1" hangingPunct="1">
              <a:spcBef>
                <a:spcPct val="0"/>
              </a:spcBef>
              <a:buNone/>
            </a:pPr>
            <a:r>
              <a:rPr lang="en-US" altLang="en-US" sz="2000" dirty="0">
                <a:solidFill>
                  <a:prstClr val="black"/>
                </a:solidFill>
                <a:latin typeface="Calibri" panose="020F0502020204030204" pitchFamily="34" charset="0"/>
              </a:rPr>
              <a:t>Section 26.3</a:t>
            </a:r>
          </a:p>
        </p:txBody>
      </p:sp>
      <p:sp>
        <p:nvSpPr>
          <p:cNvPr id="4" name="Content Placeholder 3"/>
          <p:cNvSpPr>
            <a:spLocks noGrp="1"/>
          </p:cNvSpPr>
          <p:nvPr>
            <p:ph idx="1"/>
          </p:nvPr>
        </p:nvSpPr>
        <p:spPr>
          <a:xfrm>
            <a:off x="831273" y="1104339"/>
            <a:ext cx="7481455" cy="1083480"/>
          </a:xfrm>
        </p:spPr>
        <p:txBody>
          <a:bodyPr/>
          <a:lstStyle/>
          <a:p>
            <a:pPr marL="0" lvl="0" indent="0" algn="ctr" eaLnBrk="1" hangingPunct="1">
              <a:spcBef>
                <a:spcPct val="0"/>
              </a:spcBef>
              <a:buNone/>
            </a:pPr>
            <a:r>
              <a:rPr lang="en-US" altLang="en-US" sz="2400" dirty="0">
                <a:solidFill>
                  <a:prstClr val="black"/>
                </a:solidFill>
                <a:latin typeface="Calibri" panose="020F0502020204030204" pitchFamily="34" charset="0"/>
              </a:rPr>
              <a:t>Peak depolarization is achieved at +35mv.</a:t>
            </a:r>
          </a:p>
          <a:p>
            <a:pPr marL="0" lvl="0" indent="0" algn="ctr" eaLnBrk="1" hangingPunct="1">
              <a:spcBef>
                <a:spcPct val="0"/>
              </a:spcBef>
              <a:buNone/>
            </a:pPr>
            <a:r>
              <a:rPr lang="en-US" altLang="en-US" sz="2400" dirty="0">
                <a:solidFill>
                  <a:prstClr val="black"/>
                </a:solidFill>
                <a:latin typeface="Calibri" panose="020F0502020204030204" pitchFamily="34" charset="0"/>
              </a:rPr>
              <a:t>A split second after sodium ions flow into the axon, </a:t>
            </a:r>
          </a:p>
          <a:p>
            <a:pPr marL="0" lvl="0" indent="0" algn="ctr" eaLnBrk="1" hangingPunct="1">
              <a:spcBef>
                <a:spcPct val="0"/>
              </a:spcBef>
              <a:buNone/>
            </a:pPr>
            <a:r>
              <a:rPr lang="en-US" altLang="en-US" sz="2400" dirty="0">
                <a:solidFill>
                  <a:prstClr val="black"/>
                </a:solidFill>
                <a:latin typeface="Calibri" panose="020F0502020204030204" pitchFamily="34" charset="0"/>
              </a:rPr>
              <a:t>potassium ions exit. Sodium ion channels are now </a:t>
            </a:r>
            <a:r>
              <a:rPr lang="en-US" altLang="en-US" sz="2400" dirty="0">
                <a:solidFill>
                  <a:srgbClr val="FF0000"/>
                </a:solidFill>
                <a:latin typeface="Calibri" panose="020F0502020204030204" pitchFamily="34" charset="0"/>
              </a:rPr>
              <a:t>closed</a:t>
            </a:r>
            <a:r>
              <a:rPr lang="en-US" altLang="en-US" sz="2400" dirty="0">
                <a:solidFill>
                  <a:prstClr val="black"/>
                </a:solidFill>
                <a:latin typeface="Calibri" panose="020F0502020204030204" pitchFamily="34" charset="0"/>
              </a:rPr>
              <a:t>.</a:t>
            </a:r>
          </a:p>
        </p:txBody>
      </p:sp>
      <p:sp>
        <p:nvSpPr>
          <p:cNvPr id="26" name="Content Placeholder 25"/>
          <p:cNvSpPr>
            <a:spLocks noGrp="1"/>
          </p:cNvSpPr>
          <p:nvPr>
            <p:ph sz="quarter" idx="30"/>
          </p:nvPr>
        </p:nvSpPr>
        <p:spPr>
          <a:xfrm>
            <a:off x="7227510" y="6459156"/>
            <a:ext cx="1540788" cy="357188"/>
          </a:xfrm>
        </p:spPr>
        <p:txBody>
          <a:bodyPr/>
          <a:lstStyle/>
          <a:p>
            <a:pPr marL="0" lvl="0" indent="0" eaLnBrk="1" hangingPunct="1">
              <a:spcBef>
                <a:spcPct val="0"/>
              </a:spcBef>
              <a:buNone/>
            </a:pPr>
            <a:r>
              <a:rPr lang="en-US" altLang="en-US" sz="2000" dirty="0">
                <a:solidFill>
                  <a:prstClr val="black"/>
                </a:solidFill>
                <a:latin typeface="Calibri" panose="020F0502020204030204" pitchFamily="34" charset="0"/>
              </a:rPr>
              <a:t>Figure 26.6</a:t>
            </a:r>
          </a:p>
        </p:txBody>
      </p:sp>
      <p:pic>
        <p:nvPicPr>
          <p:cNvPr id="5" name="Picture 4" descr="A picture of a neuron is shown.&#10;Diagrams show the peak depolarization of the membrane.&#10;The red arrow emphasizes that peak depolarization occurs at +35 mv.&#10;The box explains how the ions and charged proteins are shown in the picture.">
            <a:extLst>
              <a:ext uri="{FF2B5EF4-FFF2-40B4-BE49-F238E27FC236}">
                <a16:creationId xmlns:a16="http://schemas.microsoft.com/office/drawing/2014/main" id="{26BB19A4-1D57-42C3-902A-EEC4FECBB1F7}"/>
              </a:ext>
            </a:extLst>
          </p:cNvPr>
          <p:cNvPicPr>
            <a:picLocks noChangeAspect="1"/>
          </p:cNvPicPr>
          <p:nvPr/>
        </p:nvPicPr>
        <p:blipFill>
          <a:blip r:embed="rId3"/>
          <a:stretch>
            <a:fillRect/>
          </a:stretch>
        </p:blipFill>
        <p:spPr>
          <a:xfrm>
            <a:off x="1" y="2621543"/>
            <a:ext cx="9144000" cy="35478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33" y="269315"/>
            <a:ext cx="5109935" cy="400615"/>
          </a:xfrm>
        </p:spPr>
        <p:txBody>
          <a:bodyPr/>
          <a:lstStyle/>
          <a:p>
            <a:pPr eaLnBrk="1" hangingPunct="1"/>
            <a:r>
              <a:rPr lang="en-US" altLang="en-US" sz="3800" dirty="0">
                <a:latin typeface="Calibri" panose="020F0502020204030204" pitchFamily="34" charset="0"/>
                <a:cs typeface="+mn-cs"/>
              </a:rPr>
              <a:t>Neurons work together</a:t>
            </a:r>
            <a:endParaRPr lang="en-IN" sz="3800" dirty="0">
              <a:latin typeface="Calibri" panose="020F0502020204030204" pitchFamily="34" charset="0"/>
              <a:cs typeface="+mn-cs"/>
            </a:endParaRPr>
          </a:p>
        </p:txBody>
      </p:sp>
      <p:sp>
        <p:nvSpPr>
          <p:cNvPr id="26" name="Content Placeholder 25"/>
          <p:cNvSpPr>
            <a:spLocks noGrp="1"/>
          </p:cNvSpPr>
          <p:nvPr>
            <p:ph sz="quarter" idx="31"/>
          </p:nvPr>
        </p:nvSpPr>
        <p:spPr>
          <a:xfrm>
            <a:off x="2058" y="6444248"/>
            <a:ext cx="1463675" cy="361950"/>
          </a:xfrm>
        </p:spPr>
        <p:txBody>
          <a:bodyPr/>
          <a:lstStyle/>
          <a:p>
            <a:pPr marL="0" lvl="0" indent="0" eaLnBrk="1" hangingPunct="1">
              <a:spcBef>
                <a:spcPct val="0"/>
              </a:spcBef>
              <a:buNone/>
            </a:pPr>
            <a:r>
              <a:rPr lang="en-US" altLang="en-US" sz="2000" dirty="0">
                <a:solidFill>
                  <a:prstClr val="black"/>
                </a:solidFill>
                <a:latin typeface="Calibri" panose="020F0502020204030204" pitchFamily="34" charset="0"/>
              </a:rPr>
              <a:t>Section 26.1</a:t>
            </a:r>
          </a:p>
        </p:txBody>
      </p:sp>
      <p:sp>
        <p:nvSpPr>
          <p:cNvPr id="3" name="Content Placeholder 2"/>
          <p:cNvSpPr>
            <a:spLocks noGrp="1"/>
          </p:cNvSpPr>
          <p:nvPr>
            <p:ph idx="1"/>
          </p:nvPr>
        </p:nvSpPr>
        <p:spPr>
          <a:xfrm>
            <a:off x="403412" y="1463135"/>
            <a:ext cx="4088377" cy="1871663"/>
          </a:xfrm>
        </p:spPr>
        <p:txBody>
          <a:bodyPr/>
          <a:lstStyle/>
          <a:p>
            <a:pPr marL="0" lvl="0" indent="0" eaLnBrk="1" hangingPunct="1">
              <a:spcBef>
                <a:spcPct val="0"/>
              </a:spcBef>
              <a:buNone/>
              <a:defRPr/>
            </a:pPr>
            <a:r>
              <a:rPr lang="en-US" sz="2400" dirty="0">
                <a:solidFill>
                  <a:prstClr val="black"/>
                </a:solidFill>
                <a:latin typeface="Calibri" panose="020F0502020204030204" pitchFamily="34" charset="0"/>
              </a:rPr>
              <a:t>Many neurons work together as an animal senses and reacts to its surroundings, makes decisions, and maintains </a:t>
            </a:r>
            <a:r>
              <a:rPr lang="en-US" sz="2400" dirty="0">
                <a:solidFill>
                  <a:srgbClr val="FF0000"/>
                </a:solidFill>
                <a:latin typeface="Calibri" panose="020F0502020204030204" pitchFamily="34" charset="0"/>
              </a:rPr>
              <a:t>homeostasis</a:t>
            </a:r>
            <a:r>
              <a:rPr lang="en-US" sz="2400" dirty="0">
                <a:solidFill>
                  <a:prstClr val="black"/>
                </a:solidFill>
                <a:latin typeface="Calibri" panose="020F0502020204030204" pitchFamily="34" charset="0"/>
              </a:rPr>
              <a:t>. </a:t>
            </a:r>
            <a:endParaRPr lang="en-US" sz="2400" strike="sngStrike" dirty="0">
              <a:solidFill>
                <a:prstClr val="black"/>
              </a:solidFill>
              <a:latin typeface="Calibri" panose="020F0502020204030204" pitchFamily="34" charset="0"/>
            </a:endParaRPr>
          </a:p>
        </p:txBody>
      </p:sp>
      <p:sp>
        <p:nvSpPr>
          <p:cNvPr id="24" name="Content Placeholder 23"/>
          <p:cNvSpPr>
            <a:spLocks noGrp="1"/>
          </p:cNvSpPr>
          <p:nvPr>
            <p:ph sz="quarter" idx="29"/>
          </p:nvPr>
        </p:nvSpPr>
        <p:spPr>
          <a:xfrm>
            <a:off x="6976450" y="6497138"/>
            <a:ext cx="1640541" cy="268360"/>
          </a:xfrm>
        </p:spPr>
        <p:txBody>
          <a:bodyPr/>
          <a:lstStyle/>
          <a:p>
            <a:pPr marL="0" lvl="0" indent="0" eaLnBrk="1" hangingPunct="1">
              <a:spcBef>
                <a:spcPct val="0"/>
              </a:spcBef>
              <a:buNone/>
            </a:pPr>
            <a:r>
              <a:rPr lang="en-US" altLang="en-US" sz="1600" dirty="0">
                <a:solidFill>
                  <a:prstClr val="black"/>
                </a:solidFill>
                <a:latin typeface="Calibri" panose="020F0502020204030204" pitchFamily="34" charset="0"/>
              </a:rPr>
              <a:t>Figures 26.1, 26.5</a:t>
            </a:r>
          </a:p>
        </p:txBody>
      </p:sp>
      <p:pic>
        <p:nvPicPr>
          <p:cNvPr id="5" name="Picture 4" descr="Two interneurons are shown.">
            <a:extLst>
              <a:ext uri="{FF2B5EF4-FFF2-40B4-BE49-F238E27FC236}">
                <a16:creationId xmlns:a16="http://schemas.microsoft.com/office/drawing/2014/main" id="{BADF1798-4E76-46C5-9259-5D81655B1DF2}"/>
              </a:ext>
            </a:extLst>
          </p:cNvPr>
          <p:cNvPicPr>
            <a:picLocks noChangeAspect="1"/>
          </p:cNvPicPr>
          <p:nvPr/>
        </p:nvPicPr>
        <p:blipFill>
          <a:blip r:embed="rId3"/>
          <a:stretch>
            <a:fillRect/>
          </a:stretch>
        </p:blipFill>
        <p:spPr>
          <a:xfrm>
            <a:off x="1025222" y="3546255"/>
            <a:ext cx="1926336" cy="2901696"/>
          </a:xfrm>
          <a:prstGeom prst="rect">
            <a:avLst/>
          </a:prstGeom>
        </p:spPr>
      </p:pic>
      <p:sp>
        <p:nvSpPr>
          <p:cNvPr id="25" name="Content Placeholder 24"/>
          <p:cNvSpPr>
            <a:spLocks noGrp="1"/>
          </p:cNvSpPr>
          <p:nvPr>
            <p:ph sz="quarter" idx="30"/>
          </p:nvPr>
        </p:nvSpPr>
        <p:spPr>
          <a:xfrm>
            <a:off x="1372524" y="3566623"/>
            <a:ext cx="1203138" cy="295196"/>
          </a:xfrm>
        </p:spPr>
        <p:txBody>
          <a:bodyPr/>
          <a:lstStyle/>
          <a:p>
            <a:pPr marL="0" lvl="0" indent="0" algn="ctr">
              <a:buNone/>
            </a:pPr>
            <a:r>
              <a:rPr lang="en-IN" sz="700" b="1" dirty="0">
                <a:solidFill>
                  <a:prstClr val="black"/>
                </a:solidFill>
              </a:rPr>
              <a:t>Central nervous system (brain and spinal cord)</a:t>
            </a:r>
          </a:p>
        </p:txBody>
      </p:sp>
      <p:sp>
        <p:nvSpPr>
          <p:cNvPr id="23" name="Content Placeholder 22"/>
          <p:cNvSpPr>
            <a:spLocks noGrp="1"/>
          </p:cNvSpPr>
          <p:nvPr>
            <p:ph sz="quarter" idx="28"/>
          </p:nvPr>
        </p:nvSpPr>
        <p:spPr>
          <a:xfrm>
            <a:off x="1506305" y="3866571"/>
            <a:ext cx="964170" cy="163274"/>
          </a:xfrm>
        </p:spPr>
        <p:txBody>
          <a:bodyPr/>
          <a:lstStyle/>
          <a:p>
            <a:pPr marL="0" lvl="0" indent="0" algn="ctr">
              <a:buNone/>
            </a:pPr>
            <a:r>
              <a:rPr lang="en-IN" sz="700" b="1" dirty="0">
                <a:solidFill>
                  <a:prstClr val="black"/>
                </a:solidFill>
              </a:rPr>
              <a:t>Sensory integration</a:t>
            </a:r>
          </a:p>
        </p:txBody>
      </p:sp>
      <p:pic>
        <p:nvPicPr>
          <p:cNvPr id="10" name="Picture 2"/>
          <p:cNvPicPr>
            <a:picLocks noChangeAspect="1"/>
          </p:cNvPicPr>
          <p:nvPr/>
        </p:nvPicPr>
        <p:blipFill rotWithShape="1">
          <a:blip r:embed="rId4">
            <a:extLst>
              <a:ext uri="{28A0092B-C50C-407E-A947-70E740481C1C}">
                <a14:useLocalDpi xmlns:a14="http://schemas.microsoft.com/office/drawing/2010/main" val="0"/>
              </a:ext>
            </a:extLst>
          </a:blip>
          <a:srcRect t="5138" b="3709"/>
          <a:stretch/>
        </p:blipFill>
        <p:spPr bwMode="auto">
          <a:xfrm>
            <a:off x="4303612" y="1615858"/>
            <a:ext cx="4649988" cy="412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6"/>
          <p:cNvSpPr>
            <a:spLocks noGrp="1"/>
          </p:cNvSpPr>
          <p:nvPr>
            <p:ph sz="quarter" idx="16"/>
          </p:nvPr>
        </p:nvSpPr>
        <p:spPr>
          <a:xfrm>
            <a:off x="6091513" y="5717850"/>
            <a:ext cx="1229045" cy="205307"/>
          </a:xfrm>
        </p:spPr>
        <p:txBody>
          <a:bodyPr/>
          <a:lstStyle/>
          <a:p>
            <a:pPr marL="0" lvl="0" indent="0">
              <a:buNone/>
            </a:pPr>
            <a:r>
              <a:rPr lang="en-IN" sz="900" dirty="0">
                <a:solidFill>
                  <a:prstClr val="black"/>
                </a:solidFill>
              </a:rPr>
              <a:t>©Digital Vision RF</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5567" y="227250"/>
            <a:ext cx="3172867" cy="484745"/>
          </a:xfrm>
        </p:spPr>
        <p:txBody>
          <a:bodyPr/>
          <a:lstStyle/>
          <a:p>
            <a:pPr eaLnBrk="1" hangingPunct="1"/>
            <a:r>
              <a:rPr lang="en-US" altLang="en-US" sz="3800" dirty="0">
                <a:latin typeface="Calibri" panose="020F0502020204030204" pitchFamily="34" charset="0"/>
                <a:cs typeface="+mn-cs"/>
              </a:rPr>
              <a:t>Repolarization</a:t>
            </a:r>
            <a:endParaRPr lang="en-IN" sz="3800" dirty="0">
              <a:latin typeface="Calibri" panose="020F0502020204030204" pitchFamily="34" charset="0"/>
              <a:cs typeface="+mn-cs"/>
            </a:endParaRPr>
          </a:p>
        </p:txBody>
      </p:sp>
      <p:sp>
        <p:nvSpPr>
          <p:cNvPr id="16" name="Content Placeholder 15"/>
          <p:cNvSpPr>
            <a:spLocks noGrp="1"/>
          </p:cNvSpPr>
          <p:nvPr>
            <p:ph sz="quarter" idx="18"/>
          </p:nvPr>
        </p:nvSpPr>
        <p:spPr>
          <a:xfrm>
            <a:off x="6" y="6461556"/>
            <a:ext cx="1642876" cy="355478"/>
          </a:xfrm>
        </p:spPr>
        <p:txBody>
          <a:bodyPr/>
          <a:lstStyle/>
          <a:p>
            <a:pPr marL="0" indent="0">
              <a:buNone/>
            </a:pPr>
            <a:r>
              <a:rPr lang="en-US" altLang="en-US" sz="2000" dirty="0"/>
              <a:t>Section 26.3</a:t>
            </a:r>
          </a:p>
        </p:txBody>
      </p:sp>
      <mc:AlternateContent xmlns:mc="http://schemas.openxmlformats.org/markup-compatibility/2006" xmlns:a14="http://schemas.microsoft.com/office/drawing/2010/main">
        <mc:Choice Requires="a14">
          <p:sp>
            <p:nvSpPr>
              <p:cNvPr id="21" name="Content Placeholder 20"/>
              <p:cNvSpPr>
                <a:spLocks noGrp="1"/>
              </p:cNvSpPr>
              <p:nvPr>
                <p:ph sz="quarter" idx="23"/>
              </p:nvPr>
            </p:nvSpPr>
            <p:spPr>
              <a:xfrm>
                <a:off x="470848" y="1104051"/>
                <a:ext cx="8229599" cy="712938"/>
              </a:xfrm>
            </p:spPr>
            <p:txBody>
              <a:bodyPr/>
              <a:lstStyle/>
              <a:p>
                <a:pPr marL="0" indent="0" algn="ctr">
                  <a:spcBef>
                    <a:spcPct val="0"/>
                  </a:spcBef>
                  <a:buNone/>
                </a:pPr>
                <a14:m>
                  <m:oMath xmlns:m="http://schemas.openxmlformats.org/officeDocument/2006/math">
                    <m:sSup>
                      <m:sSupPr>
                        <m:ctrlPr>
                          <a:rPr lang="en-US" altLang="en-US" sz="2400" i="1" smtClean="0">
                            <a:latin typeface="Cambria Math" panose="02040503050406030204" pitchFamily="18" charset="0"/>
                          </a:rPr>
                        </m:ctrlPr>
                      </m:sSupPr>
                      <m:e>
                        <m:r>
                          <m:rPr>
                            <m:sty m:val="p"/>
                          </m:rPr>
                          <a:rPr lang="en-US" altLang="en-US" sz="2400" b="0" i="0" smtClean="0">
                            <a:latin typeface="Cambria Math" panose="02040503050406030204" pitchFamily="18" charset="0"/>
                          </a:rPr>
                          <m:t>K</m:t>
                        </m:r>
                      </m:e>
                      <m:sup>
                        <m:r>
                          <a:rPr lang="en-US" altLang="en-US" sz="2400" b="0" i="1" smtClean="0">
                            <a:latin typeface="Cambria Math" panose="02040503050406030204" pitchFamily="18" charset="0"/>
                          </a:rPr>
                          <m:t>+</m:t>
                        </m:r>
                      </m:sup>
                    </m:sSup>
                  </m:oMath>
                </a14:m>
                <a:r>
                  <a:rPr lang="en-US" altLang="en-US" sz="2400" dirty="0"/>
                  <a:t> </a:t>
                </a:r>
                <a:r>
                  <a:rPr lang="en-US" altLang="en-US" sz="2400" dirty="0">
                    <a:latin typeface="Calibri" panose="020F0502020204030204" pitchFamily="34" charset="0"/>
                    <a:cs typeface="+mn-cs"/>
                  </a:rPr>
                  <a:t>ions leaving the cell cause the membrane potential to drop; this process is called repolarization.</a:t>
                </a:r>
              </a:p>
            </p:txBody>
          </p:sp>
        </mc:Choice>
        <mc:Fallback xmlns="">
          <p:sp>
            <p:nvSpPr>
              <p:cNvPr id="21" name="Content Placeholder 20"/>
              <p:cNvSpPr>
                <a:spLocks noGrp="1" noRot="1" noChangeAspect="1" noMove="1" noResize="1" noEditPoints="1" noAdjustHandles="1" noChangeArrowheads="1" noChangeShapeType="1" noTextEdit="1"/>
              </p:cNvSpPr>
              <p:nvPr>
                <p:ph sz="quarter" idx="23"/>
              </p:nvPr>
            </p:nvSpPr>
            <p:spPr>
              <a:xfrm>
                <a:off x="470848" y="1104051"/>
                <a:ext cx="8229599" cy="712938"/>
              </a:xfrm>
              <a:blipFill>
                <a:blip r:embed="rId3"/>
                <a:stretch>
                  <a:fillRect t="-6838" r="-519" b="-35043"/>
                </a:stretch>
              </a:blipFill>
            </p:spPr>
            <p:txBody>
              <a:bodyPr/>
              <a:lstStyle/>
              <a:p>
                <a:r>
                  <a:rPr lang="en-US">
                    <a:noFill/>
                  </a:rPr>
                  <a:t> </a:t>
                </a:r>
              </a:p>
            </p:txBody>
          </p:sp>
        </mc:Fallback>
      </mc:AlternateContent>
      <p:sp>
        <p:nvSpPr>
          <p:cNvPr id="7" name="Content Placeholder 6"/>
          <p:cNvSpPr>
            <a:spLocks noGrp="1"/>
          </p:cNvSpPr>
          <p:nvPr>
            <p:ph sz="quarter" idx="14"/>
          </p:nvPr>
        </p:nvSpPr>
        <p:spPr>
          <a:xfrm>
            <a:off x="7221065" y="6464351"/>
            <a:ext cx="1452971" cy="375830"/>
          </a:xfrm>
        </p:spPr>
        <p:txBody>
          <a:bodyPr/>
          <a:lstStyle/>
          <a:p>
            <a:pPr marL="0" indent="0">
              <a:buNone/>
            </a:pPr>
            <a:r>
              <a:rPr lang="en-US" altLang="en-US" sz="2000" dirty="0"/>
              <a:t>Figure 26.6</a:t>
            </a:r>
          </a:p>
        </p:txBody>
      </p:sp>
      <p:pic>
        <p:nvPicPr>
          <p:cNvPr id="4" name="Picture 3" descr="A picture of a neuron is shown.&#10;The box explains how the ions and charged proteins are shown in the picture.&#10;Diagrams show the repolarization of the membrane.&#10;The red arrow points to a potassium channel that has opened and potassium ions are exiting the axon into the extracellular space.">
            <a:extLst>
              <a:ext uri="{FF2B5EF4-FFF2-40B4-BE49-F238E27FC236}">
                <a16:creationId xmlns:a16="http://schemas.microsoft.com/office/drawing/2014/main" id="{9D587E69-016C-4A57-A584-E4BC81D5FC31}"/>
              </a:ext>
            </a:extLst>
          </p:cNvPr>
          <p:cNvPicPr>
            <a:picLocks noChangeAspect="1"/>
          </p:cNvPicPr>
          <p:nvPr/>
        </p:nvPicPr>
        <p:blipFill>
          <a:blip r:embed="rId4"/>
          <a:stretch>
            <a:fillRect/>
          </a:stretch>
        </p:blipFill>
        <p:spPr>
          <a:xfrm>
            <a:off x="0" y="2556764"/>
            <a:ext cx="9144000" cy="354787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2416" y="203013"/>
            <a:ext cx="3839169" cy="533219"/>
          </a:xfrm>
        </p:spPr>
        <p:txBody>
          <a:bodyPr/>
          <a:lstStyle/>
          <a:p>
            <a:pPr eaLnBrk="1" hangingPunct="1"/>
            <a:r>
              <a:rPr lang="en-US" altLang="en-US" sz="3800" dirty="0">
                <a:latin typeface="Calibri" panose="020F0502020204030204" pitchFamily="34" charset="0"/>
                <a:cs typeface="+mn-cs"/>
              </a:rPr>
              <a:t>Hyperpolarization</a:t>
            </a:r>
            <a:endParaRPr lang="en-IN" sz="3800" dirty="0">
              <a:latin typeface="Calibri" panose="020F0502020204030204" pitchFamily="34" charset="0"/>
              <a:cs typeface="+mn-cs"/>
            </a:endParaRPr>
          </a:p>
        </p:txBody>
      </p:sp>
      <p:sp>
        <p:nvSpPr>
          <p:cNvPr id="22" name="Content Placeholder 21"/>
          <p:cNvSpPr>
            <a:spLocks noGrp="1"/>
          </p:cNvSpPr>
          <p:nvPr>
            <p:ph sz="quarter" idx="24"/>
          </p:nvPr>
        </p:nvSpPr>
        <p:spPr>
          <a:xfrm>
            <a:off x="6696" y="6470307"/>
            <a:ext cx="1477572" cy="321412"/>
          </a:xfrm>
        </p:spPr>
        <p:txBody>
          <a:bodyPr/>
          <a:lstStyle/>
          <a:p>
            <a:pPr marL="0" indent="0">
              <a:buNone/>
            </a:pPr>
            <a:r>
              <a:rPr lang="en-US" altLang="en-US" sz="2000" dirty="0"/>
              <a:t>Section 26.3</a:t>
            </a:r>
          </a:p>
        </p:txBody>
      </p:sp>
      <p:sp>
        <p:nvSpPr>
          <p:cNvPr id="6" name="Content Placeholder 5"/>
          <p:cNvSpPr>
            <a:spLocks noGrp="1"/>
          </p:cNvSpPr>
          <p:nvPr>
            <p:ph idx="1"/>
          </p:nvPr>
        </p:nvSpPr>
        <p:spPr>
          <a:xfrm>
            <a:off x="564776" y="1102461"/>
            <a:ext cx="8014449" cy="1135022"/>
          </a:xfrm>
        </p:spPr>
        <p:txBody>
          <a:bodyPr/>
          <a:lstStyle/>
          <a:p>
            <a:pPr marL="0" indent="0" algn="ctr">
              <a:spcBef>
                <a:spcPct val="0"/>
              </a:spcBef>
              <a:buNone/>
            </a:pPr>
            <a:r>
              <a:rPr lang="en-US" altLang="en-US" sz="2400" dirty="0">
                <a:latin typeface="Calibri" panose="020F0502020204030204" pitchFamily="34" charset="0"/>
                <a:cs typeface="+mn-cs"/>
              </a:rPr>
              <a:t>During hyperpolarization, the membrane temporarily dips below resting potential, until the sodium-potassium pumps reestablish it.</a:t>
            </a:r>
          </a:p>
        </p:txBody>
      </p:sp>
      <p:sp>
        <p:nvSpPr>
          <p:cNvPr id="10" name="Content Placeholder 9"/>
          <p:cNvSpPr>
            <a:spLocks noGrp="1"/>
          </p:cNvSpPr>
          <p:nvPr>
            <p:ph sz="quarter" idx="16"/>
          </p:nvPr>
        </p:nvSpPr>
        <p:spPr>
          <a:xfrm>
            <a:off x="7234510" y="6463072"/>
            <a:ext cx="1511433" cy="349062"/>
          </a:xfrm>
        </p:spPr>
        <p:txBody>
          <a:bodyPr/>
          <a:lstStyle/>
          <a:p>
            <a:pPr marL="0" indent="0">
              <a:buNone/>
            </a:pPr>
            <a:r>
              <a:rPr lang="en-US" altLang="en-US" sz="2000" dirty="0"/>
              <a:t>Figure 26.6</a:t>
            </a:r>
          </a:p>
        </p:txBody>
      </p:sp>
      <p:pic>
        <p:nvPicPr>
          <p:cNvPr id="3" name="Picture 2" descr="A picture of a neuron is shown.&#10;The box explains how the ions and charged proteins are shown in the picture.&#10;Diagrams show the return to resting membrane potential.&#10;The red arrow emphasizes the location of hyperpolarization on the graph.">
            <a:extLst>
              <a:ext uri="{FF2B5EF4-FFF2-40B4-BE49-F238E27FC236}">
                <a16:creationId xmlns:a16="http://schemas.microsoft.com/office/drawing/2014/main" id="{AC8DBE86-2B12-4F0F-941F-C2A53451FB07}"/>
              </a:ext>
            </a:extLst>
          </p:cNvPr>
          <p:cNvPicPr>
            <a:picLocks noChangeAspect="1"/>
          </p:cNvPicPr>
          <p:nvPr/>
        </p:nvPicPr>
        <p:blipFill>
          <a:blip r:embed="rId3"/>
          <a:stretch>
            <a:fillRect/>
          </a:stretch>
        </p:blipFill>
        <p:spPr>
          <a:xfrm>
            <a:off x="498055" y="2237483"/>
            <a:ext cx="8247888" cy="378561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7250"/>
            <a:ext cx="8229601" cy="484745"/>
          </a:xfrm>
        </p:spPr>
        <p:txBody>
          <a:bodyPr/>
          <a:lstStyle/>
          <a:p>
            <a:pPr eaLnBrk="1" hangingPunct="1"/>
            <a:r>
              <a:rPr lang="en-US" altLang="en-US" sz="3800" dirty="0">
                <a:latin typeface="Calibri" panose="020F0502020204030204" pitchFamily="34" charset="0"/>
                <a:cs typeface="+mn-cs"/>
              </a:rPr>
              <a:t>One action potential triggers the next</a:t>
            </a:r>
            <a:endParaRPr lang="en-IN" sz="3800" dirty="0">
              <a:latin typeface="Calibri" panose="020F0502020204030204" pitchFamily="34" charset="0"/>
              <a:cs typeface="+mn-cs"/>
            </a:endParaRPr>
          </a:p>
        </p:txBody>
      </p:sp>
      <p:sp>
        <p:nvSpPr>
          <p:cNvPr id="7" name="Content Placeholder 6"/>
          <p:cNvSpPr>
            <a:spLocks noGrp="1"/>
          </p:cNvSpPr>
          <p:nvPr>
            <p:ph sz="quarter" idx="13"/>
          </p:nvPr>
        </p:nvSpPr>
        <p:spPr>
          <a:xfrm>
            <a:off x="191" y="6463435"/>
            <a:ext cx="1587500" cy="372739"/>
          </a:xfrm>
        </p:spPr>
        <p:txBody>
          <a:bodyPr/>
          <a:lstStyle/>
          <a:p>
            <a:pPr marL="0" indent="0">
              <a:buNone/>
            </a:pPr>
            <a:r>
              <a:rPr lang="en-US" altLang="en-US" sz="2000" dirty="0"/>
              <a:t>Section 26.3</a:t>
            </a:r>
          </a:p>
        </p:txBody>
      </p:sp>
      <p:sp>
        <p:nvSpPr>
          <p:cNvPr id="6" name="Content Placeholder 5"/>
          <p:cNvSpPr>
            <a:spLocks noGrp="1"/>
          </p:cNvSpPr>
          <p:nvPr>
            <p:ph idx="1"/>
          </p:nvPr>
        </p:nvSpPr>
        <p:spPr>
          <a:xfrm>
            <a:off x="457200" y="1112736"/>
            <a:ext cx="8229600" cy="1004604"/>
          </a:xfrm>
        </p:spPr>
        <p:txBody>
          <a:bodyPr/>
          <a:lstStyle/>
          <a:p>
            <a:pPr marL="0" indent="0" algn="ctr">
              <a:spcBef>
                <a:spcPct val="0"/>
              </a:spcBef>
              <a:buNone/>
            </a:pPr>
            <a:r>
              <a:rPr lang="en-US" altLang="en-US" sz="2400" dirty="0">
                <a:latin typeface="Calibri" panose="020F0502020204030204" pitchFamily="34" charset="0"/>
                <a:cs typeface="+mn-cs"/>
              </a:rPr>
              <a:t>The wave of ion movements progresses to the next patch </a:t>
            </a:r>
          </a:p>
          <a:p>
            <a:pPr marL="0" indent="0" algn="ctr">
              <a:spcBef>
                <a:spcPct val="0"/>
              </a:spcBef>
              <a:buNone/>
            </a:pPr>
            <a:r>
              <a:rPr lang="en-US" altLang="en-US" sz="2400" dirty="0">
                <a:latin typeface="Calibri" panose="020F0502020204030204" pitchFamily="34" charset="0"/>
                <a:cs typeface="+mn-cs"/>
              </a:rPr>
              <a:t>of membrane and continues to the end of the axon.</a:t>
            </a:r>
          </a:p>
        </p:txBody>
      </p:sp>
      <p:sp>
        <p:nvSpPr>
          <p:cNvPr id="8" name="Content Placeholder 7"/>
          <p:cNvSpPr>
            <a:spLocks noGrp="1"/>
          </p:cNvSpPr>
          <p:nvPr>
            <p:ph sz="quarter" idx="14"/>
          </p:nvPr>
        </p:nvSpPr>
        <p:spPr>
          <a:xfrm>
            <a:off x="7221065" y="6467996"/>
            <a:ext cx="1529528" cy="341664"/>
          </a:xfrm>
        </p:spPr>
        <p:txBody>
          <a:bodyPr/>
          <a:lstStyle/>
          <a:p>
            <a:pPr marL="0" indent="0">
              <a:buNone/>
            </a:pPr>
            <a:r>
              <a:rPr lang="en-US" altLang="en-US" sz="2000" dirty="0"/>
              <a:t>Figure 26.6</a:t>
            </a:r>
          </a:p>
        </p:txBody>
      </p:sp>
      <p:pic>
        <p:nvPicPr>
          <p:cNvPr id="2" name="Picture 1" descr="A picture of a neuron is shown.&#10;The red arrow emphasizes the location of the axon&#10;Diagrams show the return to resting membrane potential.&#10;The box explains how the ions and charged proteins are shown in the picture. The red arrow shows how as one action potential finishes, another begins."/>
          <p:cNvPicPr>
            <a:picLocks noChangeAspect="1"/>
          </p:cNvPicPr>
          <p:nvPr/>
        </p:nvPicPr>
        <p:blipFill rotWithShape="1">
          <a:blip r:embed="rId3">
            <a:extLst>
              <a:ext uri="{28A0092B-C50C-407E-A947-70E740481C1C}">
                <a14:useLocalDpi xmlns:a14="http://schemas.microsoft.com/office/drawing/2010/main" val="0"/>
              </a:ext>
            </a:extLst>
          </a:blip>
          <a:srcRect t="33831" r="7313" b="3880"/>
          <a:stretch/>
        </p:blipFill>
        <p:spPr>
          <a:xfrm>
            <a:off x="0" y="2224582"/>
            <a:ext cx="8475260" cy="427175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033" y="250020"/>
            <a:ext cx="5109935" cy="440677"/>
          </a:xfrm>
        </p:spPr>
        <p:txBody>
          <a:bodyPr/>
          <a:lstStyle/>
          <a:p>
            <a:pPr lvl="0" eaLnBrk="1" hangingPunct="1"/>
            <a:r>
              <a:rPr lang="en-US" altLang="en-US" sz="3800" dirty="0">
                <a:solidFill>
                  <a:prstClr val="black"/>
                </a:solidFill>
                <a:latin typeface="Calibri" panose="020F0502020204030204" pitchFamily="34" charset="0"/>
              </a:rPr>
              <a:t>Action potentials are fast</a:t>
            </a:r>
            <a:endParaRPr lang="en-IN" dirty="0"/>
          </a:p>
        </p:txBody>
      </p:sp>
      <p:sp>
        <p:nvSpPr>
          <p:cNvPr id="22" name="Content Placeholder 21"/>
          <p:cNvSpPr>
            <a:spLocks noGrp="1"/>
          </p:cNvSpPr>
          <p:nvPr>
            <p:ph sz="quarter" idx="27"/>
          </p:nvPr>
        </p:nvSpPr>
        <p:spPr>
          <a:xfrm>
            <a:off x="2" y="6461252"/>
            <a:ext cx="1565754" cy="335143"/>
          </a:xfrm>
        </p:spPr>
        <p:txBody>
          <a:bodyPr/>
          <a:lstStyle/>
          <a:p>
            <a:pPr marL="0" lvl="0" indent="0" eaLnBrk="1" hangingPunct="1">
              <a:spcBef>
                <a:spcPct val="0"/>
              </a:spcBef>
              <a:buNone/>
            </a:pPr>
            <a:r>
              <a:rPr lang="en-US" altLang="en-US" sz="2000" dirty="0">
                <a:solidFill>
                  <a:prstClr val="black"/>
                </a:solidFill>
                <a:latin typeface="Calibri" panose="020F0502020204030204" pitchFamily="34" charset="0"/>
              </a:rPr>
              <a:t>Section 26.3</a:t>
            </a:r>
          </a:p>
        </p:txBody>
      </p:sp>
      <mc:AlternateContent xmlns:mc="http://schemas.openxmlformats.org/markup-compatibility/2006">
        <mc:Choice xmlns:a14="http://schemas.microsoft.com/office/drawing/2010/main" Requires="a14">
          <p:sp>
            <p:nvSpPr>
              <p:cNvPr id="25" name="Content Placeholder 24"/>
              <p:cNvSpPr>
                <a:spLocks noGrp="1"/>
              </p:cNvSpPr>
              <p:nvPr>
                <p:ph sz="quarter" idx="30"/>
              </p:nvPr>
            </p:nvSpPr>
            <p:spPr>
              <a:xfrm>
                <a:off x="600195" y="2663778"/>
                <a:ext cx="3795751" cy="1920750"/>
              </a:xfrm>
            </p:spPr>
            <p:txBody>
              <a:bodyPr/>
              <a:lstStyle/>
              <a:p>
                <a:pPr marL="0" lvl="0" indent="0" eaLnBrk="1" hangingPunct="1">
                  <a:spcBef>
                    <a:spcPct val="0"/>
                  </a:spcBef>
                  <a:buNone/>
                </a:pPr>
                <a:r>
                  <a:rPr lang="en-US" altLang="en-US" sz="2400" dirty="0">
                    <a:solidFill>
                      <a:prstClr val="black"/>
                    </a:solidFill>
                    <a:latin typeface="Calibri" panose="020F0502020204030204" pitchFamily="34" charset="0"/>
                  </a:rPr>
                  <a:t>The entire process, from the initial influx of </a:t>
                </a:r>
                <a14:m>
                  <m:oMath xmlns:m="http://schemas.openxmlformats.org/officeDocument/2006/math">
                    <m:sSup>
                      <m:sSupPr>
                        <m:ctrlPr>
                          <a:rPr lang="en-US" altLang="en-US" sz="2400" i="1" smtClean="0">
                            <a:solidFill>
                              <a:srgbClr val="FF0000"/>
                            </a:solidFill>
                            <a:latin typeface="Cambria Math" panose="02040503050406030204" pitchFamily="18" charset="0"/>
                          </a:rPr>
                        </m:ctrlPr>
                      </m:sSupPr>
                      <m:e>
                        <m:r>
                          <m:rPr>
                            <m:sty m:val="p"/>
                          </m:rPr>
                          <a:rPr lang="en-US" altLang="en-US" sz="2400" b="0" i="0" smtClean="0">
                            <a:solidFill>
                              <a:srgbClr val="FF0000"/>
                            </a:solidFill>
                            <a:latin typeface="Cambria Math" panose="02040503050406030204" pitchFamily="18" charset="0"/>
                          </a:rPr>
                          <m:t>Na</m:t>
                        </m:r>
                      </m:e>
                      <m:sup>
                        <m:r>
                          <a:rPr lang="en-US" altLang="en-US" sz="2400" i="1">
                            <a:solidFill>
                              <a:srgbClr val="FF0000"/>
                            </a:solidFill>
                            <a:latin typeface="Cambria Math" panose="02040503050406030204" pitchFamily="18" charset="0"/>
                          </a:rPr>
                          <m:t>+</m:t>
                        </m:r>
                      </m:sup>
                    </m:sSup>
                    <m:r>
                      <a:rPr lang="en-US" altLang="en-US" sz="2400" i="1">
                        <a:solidFill>
                          <a:srgbClr val="FF0000"/>
                        </a:solidFill>
                        <a:latin typeface="Cambria Math" panose="02040503050406030204" pitchFamily="18" charset="0"/>
                      </a:rPr>
                      <m:t> </m:t>
                    </m:r>
                  </m:oMath>
                </a14:m>
                <a:r>
                  <a:rPr lang="en-US" altLang="en-US" sz="2400" dirty="0">
                    <a:solidFill>
                      <a:prstClr val="black"/>
                    </a:solidFill>
                    <a:latin typeface="Calibri" panose="020F0502020204030204" pitchFamily="34" charset="0"/>
                  </a:rPr>
                  <a:t>to the restoration of resting potential, takes only a few milliseconds.</a:t>
                </a:r>
              </a:p>
            </p:txBody>
          </p:sp>
        </mc:Choice>
        <mc:Fallback>
          <p:sp>
            <p:nvSpPr>
              <p:cNvPr id="25" name="Content Placeholder 24"/>
              <p:cNvSpPr>
                <a:spLocks noGrp="1" noRot="1" noChangeAspect="1" noMove="1" noResize="1" noEditPoints="1" noAdjustHandles="1" noChangeArrowheads="1" noChangeShapeType="1" noTextEdit="1"/>
              </p:cNvSpPr>
              <p:nvPr>
                <p:ph sz="quarter" idx="30"/>
              </p:nvPr>
            </p:nvSpPr>
            <p:spPr>
              <a:xfrm>
                <a:off x="600195" y="2663778"/>
                <a:ext cx="3795751" cy="1920750"/>
              </a:xfrm>
              <a:blipFill>
                <a:blip r:embed="rId3"/>
                <a:stretch>
                  <a:fillRect l="-2333" t="-2632" r="-1333" b="-7237"/>
                </a:stretch>
              </a:blipFill>
            </p:spPr>
            <p:txBody>
              <a:bodyPr/>
              <a:lstStyle/>
              <a:p>
                <a:r>
                  <a:rPr lang="en-US">
                    <a:noFill/>
                  </a:rPr>
                  <a:t> </a:t>
                </a:r>
              </a:p>
            </p:txBody>
          </p:sp>
        </mc:Fallback>
      </mc:AlternateContent>
      <p:sp>
        <p:nvSpPr>
          <p:cNvPr id="24" name="Content Placeholder 23"/>
          <p:cNvSpPr>
            <a:spLocks noGrp="1"/>
          </p:cNvSpPr>
          <p:nvPr>
            <p:ph sz="quarter" idx="29"/>
          </p:nvPr>
        </p:nvSpPr>
        <p:spPr>
          <a:xfrm>
            <a:off x="7131450" y="6463988"/>
            <a:ext cx="1571917" cy="324716"/>
          </a:xfrm>
        </p:spPr>
        <p:txBody>
          <a:bodyPr/>
          <a:lstStyle/>
          <a:p>
            <a:pPr marL="0" lvl="0" indent="0" eaLnBrk="1" hangingPunct="1">
              <a:spcBef>
                <a:spcPct val="0"/>
              </a:spcBef>
              <a:buNone/>
            </a:pPr>
            <a:r>
              <a:rPr lang="en-US" altLang="en-US" sz="2000" dirty="0">
                <a:solidFill>
                  <a:prstClr val="black"/>
                </a:solidFill>
                <a:latin typeface="Calibri" panose="020F0502020204030204" pitchFamily="34" charset="0"/>
              </a:rPr>
              <a:t>Figure 26.23</a:t>
            </a:r>
          </a:p>
        </p:txBody>
      </p:sp>
      <p:pic>
        <p:nvPicPr>
          <p:cNvPr id="6" name="Picture 5" descr="A picture of a neuron is shown.&#10;The graph shows the changes in membrane potential as an action potential is propagated along one section of an axon.&#10;The red arrow points to the process of depolarization.&#10;The red arrow points to the process of repolarization.&#10;The red arrow points to picture of resting membrane potential.&#10;The red arrow emphasizes that one action potential occurs in approximately 3 milliseconds."/>
          <p:cNvPicPr>
            <a:picLocks noChangeAspect="1"/>
          </p:cNvPicPr>
          <p:nvPr/>
        </p:nvPicPr>
        <p:blipFill rotWithShape="1">
          <a:blip r:embed="rId4">
            <a:extLst>
              <a:ext uri="{28A0092B-C50C-407E-A947-70E740481C1C}">
                <a14:useLocalDpi xmlns:a14="http://schemas.microsoft.com/office/drawing/2010/main" val="0"/>
              </a:ext>
            </a:extLst>
          </a:blip>
          <a:srcRect t="5062"/>
          <a:stretch/>
        </p:blipFill>
        <p:spPr>
          <a:xfrm>
            <a:off x="5007428" y="1430593"/>
            <a:ext cx="3647846" cy="489241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3" y="79280"/>
            <a:ext cx="7481455" cy="780685"/>
          </a:xfrm>
        </p:spPr>
        <p:txBody>
          <a:bodyPr/>
          <a:lstStyle/>
          <a:p>
            <a:pPr eaLnBrk="1" hangingPunct="1"/>
            <a:r>
              <a:rPr lang="en-US" altLang="en-US" sz="3800" dirty="0" err="1">
                <a:latin typeface="Calibri" panose="020F0502020204030204" pitchFamily="34" charset="0"/>
                <a:cs typeface="+mn-cs"/>
              </a:rPr>
              <a:t>Myelinated</a:t>
            </a:r>
            <a:r>
              <a:rPr lang="en-US" altLang="en-US" sz="3800" dirty="0">
                <a:latin typeface="Calibri" panose="020F0502020204030204" pitchFamily="34" charset="0"/>
                <a:cs typeface="+mn-cs"/>
              </a:rPr>
              <a:t> vs. unmyelinated axons</a:t>
            </a:r>
            <a:endParaRPr lang="en-IN" sz="3800" dirty="0">
              <a:latin typeface="Calibri" panose="020F0502020204030204" pitchFamily="34" charset="0"/>
              <a:cs typeface="+mn-cs"/>
            </a:endParaRPr>
          </a:p>
        </p:txBody>
      </p:sp>
      <p:sp>
        <p:nvSpPr>
          <p:cNvPr id="16" name="Content Placeholder 15"/>
          <p:cNvSpPr>
            <a:spLocks noGrp="1"/>
          </p:cNvSpPr>
          <p:nvPr>
            <p:ph sz="quarter" idx="22"/>
          </p:nvPr>
        </p:nvSpPr>
        <p:spPr>
          <a:xfrm>
            <a:off x="4" y="6463462"/>
            <a:ext cx="1624573" cy="320469"/>
          </a:xfrm>
        </p:spPr>
        <p:txBody>
          <a:bodyPr/>
          <a:lstStyle/>
          <a:p>
            <a:pPr marL="0" indent="0">
              <a:buNone/>
            </a:pPr>
            <a:r>
              <a:rPr lang="en-US" altLang="en-US" sz="2000" dirty="0"/>
              <a:t>Section 26.3</a:t>
            </a:r>
          </a:p>
        </p:txBody>
      </p:sp>
      <p:sp>
        <p:nvSpPr>
          <p:cNvPr id="3" name="Content Placeholder 2"/>
          <p:cNvSpPr>
            <a:spLocks noGrp="1"/>
          </p:cNvSpPr>
          <p:nvPr>
            <p:ph idx="1"/>
          </p:nvPr>
        </p:nvSpPr>
        <p:spPr>
          <a:xfrm>
            <a:off x="1772494" y="835986"/>
            <a:ext cx="6526788" cy="979367"/>
          </a:xfrm>
        </p:spPr>
        <p:txBody>
          <a:bodyPr/>
          <a:lstStyle/>
          <a:p>
            <a:pPr marL="0" indent="0">
              <a:spcBef>
                <a:spcPct val="0"/>
              </a:spcBef>
              <a:buNone/>
            </a:pPr>
            <a:r>
              <a:rPr lang="en-US" altLang="en-US" sz="2400" dirty="0" err="1">
                <a:latin typeface="Calibri" panose="020F0502020204030204" pitchFamily="34" charset="0"/>
                <a:cs typeface="+mn-cs"/>
              </a:rPr>
              <a:t>Myelinated</a:t>
            </a:r>
            <a:r>
              <a:rPr lang="en-US" altLang="en-US" sz="2400" dirty="0">
                <a:latin typeface="Calibri" panose="020F0502020204030204" pitchFamily="34" charset="0"/>
                <a:cs typeface="+mn-cs"/>
              </a:rPr>
              <a:t> axons conduct impulses more quickly than unmyelinated axons.</a:t>
            </a:r>
          </a:p>
        </p:txBody>
      </p:sp>
      <p:sp>
        <p:nvSpPr>
          <p:cNvPr id="15" name="Content Placeholder 14"/>
          <p:cNvSpPr>
            <a:spLocks noGrp="1"/>
          </p:cNvSpPr>
          <p:nvPr>
            <p:ph sz="quarter" idx="21"/>
          </p:nvPr>
        </p:nvSpPr>
        <p:spPr>
          <a:xfrm>
            <a:off x="7226483" y="6467335"/>
            <a:ext cx="1393078" cy="409864"/>
          </a:xfrm>
        </p:spPr>
        <p:txBody>
          <a:bodyPr/>
          <a:lstStyle/>
          <a:p>
            <a:pPr marL="0" indent="0">
              <a:buNone/>
            </a:pPr>
            <a:r>
              <a:rPr lang="en-US" altLang="en-US" sz="2000" dirty="0"/>
              <a:t>Figure 26.8</a:t>
            </a:r>
          </a:p>
        </p:txBody>
      </p:sp>
      <p:pic>
        <p:nvPicPr>
          <p:cNvPr id="6" name="Picture 5" descr="A picture of a neuron with a myelinated axon is shown. The figure shows that action potentials jump from gap to gap on a myelinated axon."/>
          <p:cNvPicPr>
            <a:picLocks noChangeAspect="1"/>
          </p:cNvPicPr>
          <p:nvPr/>
        </p:nvPicPr>
        <p:blipFill rotWithShape="1">
          <a:blip r:embed="rId3">
            <a:extLst>
              <a:ext uri="{28A0092B-C50C-407E-A947-70E740481C1C}">
                <a14:useLocalDpi xmlns:a14="http://schemas.microsoft.com/office/drawing/2010/main" val="0"/>
              </a:ext>
            </a:extLst>
          </a:blip>
          <a:srcRect t="6401" b="3543"/>
          <a:stretch/>
        </p:blipFill>
        <p:spPr>
          <a:xfrm>
            <a:off x="814324" y="2457729"/>
            <a:ext cx="7199376" cy="3318603"/>
          </a:xfrm>
          <a:prstGeom prst="rect">
            <a:avLst/>
          </a:prstGeom>
        </p:spPr>
      </p:pic>
      <p:sp>
        <p:nvSpPr>
          <p:cNvPr id="18" name="Content Placeholder 17"/>
          <p:cNvSpPr>
            <a:spLocks noGrp="1"/>
          </p:cNvSpPr>
          <p:nvPr>
            <p:ph sz="quarter" idx="24"/>
          </p:nvPr>
        </p:nvSpPr>
        <p:spPr>
          <a:xfrm>
            <a:off x="3643930" y="5724208"/>
            <a:ext cx="1677895" cy="199572"/>
          </a:xfrm>
        </p:spPr>
        <p:txBody>
          <a:bodyPr/>
          <a:lstStyle/>
          <a:p>
            <a:pPr marL="0" indent="0">
              <a:buNone/>
            </a:pPr>
            <a:r>
              <a:rPr lang="en-IN" sz="900" dirty="0"/>
              <a:t>(a): ©Fawcett/Science Source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8233" y="173462"/>
            <a:ext cx="6801323" cy="484745"/>
          </a:xfrm>
        </p:spPr>
        <p:txBody>
          <a:bodyPr/>
          <a:lstStyle/>
          <a:p>
            <a:pPr eaLnBrk="1" hangingPunct="1"/>
            <a:r>
              <a:rPr lang="en-US" altLang="en-US" sz="3800" dirty="0">
                <a:latin typeface="Calibri" panose="020F0502020204030204" pitchFamily="34" charset="0"/>
                <a:cs typeface="+mn-cs"/>
              </a:rPr>
              <a:t>There are gaps between myelin</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5923" y="6460097"/>
            <a:ext cx="1554468" cy="377071"/>
          </a:xfrm>
        </p:spPr>
        <p:txBody>
          <a:bodyPr/>
          <a:lstStyle/>
          <a:p>
            <a:pPr marL="0" indent="0">
              <a:buNone/>
            </a:pPr>
            <a:r>
              <a:rPr lang="en-US" altLang="en-US" sz="2000" dirty="0"/>
              <a:t>Section 26.3</a:t>
            </a:r>
          </a:p>
        </p:txBody>
      </p:sp>
      <p:sp>
        <p:nvSpPr>
          <p:cNvPr id="4" name="Content Placeholder 3"/>
          <p:cNvSpPr>
            <a:spLocks noGrp="1"/>
          </p:cNvSpPr>
          <p:nvPr>
            <p:ph idx="1"/>
          </p:nvPr>
        </p:nvSpPr>
        <p:spPr>
          <a:xfrm>
            <a:off x="443753" y="753039"/>
            <a:ext cx="4192962" cy="1036488"/>
          </a:xfrm>
        </p:spPr>
        <p:txBody>
          <a:bodyPr/>
          <a:lstStyle/>
          <a:p>
            <a:pPr marL="0" indent="0">
              <a:spcBef>
                <a:spcPct val="0"/>
              </a:spcBef>
              <a:buNone/>
            </a:pPr>
            <a:r>
              <a:rPr lang="en-US" altLang="en-US" sz="2400" dirty="0">
                <a:latin typeface="Calibri" panose="020F0502020204030204" pitchFamily="34" charset="0"/>
                <a:cs typeface="+mn-cs"/>
              </a:rPr>
              <a:t>Ion channels are concentrated in the gaps between myelin.</a:t>
            </a:r>
          </a:p>
        </p:txBody>
      </p:sp>
      <p:sp>
        <p:nvSpPr>
          <p:cNvPr id="15" name="Content Placeholder 14"/>
          <p:cNvSpPr>
            <a:spLocks noGrp="1"/>
          </p:cNvSpPr>
          <p:nvPr>
            <p:ph sz="quarter" idx="21"/>
          </p:nvPr>
        </p:nvSpPr>
        <p:spPr>
          <a:xfrm>
            <a:off x="7226483" y="6467336"/>
            <a:ext cx="1446866" cy="409864"/>
          </a:xfrm>
        </p:spPr>
        <p:txBody>
          <a:bodyPr/>
          <a:lstStyle/>
          <a:p>
            <a:pPr marL="0" indent="0">
              <a:buNone/>
            </a:pPr>
            <a:r>
              <a:rPr lang="en-US" altLang="en-US" sz="2000" dirty="0"/>
              <a:t>Figure 26.8</a:t>
            </a:r>
          </a:p>
        </p:txBody>
      </p:sp>
      <p:pic>
        <p:nvPicPr>
          <p:cNvPr id="2" name="Picture 1" descr="A picture of a neuron with a myelinated axon is shown.&#10;The figure shows that action potentials jump from gap to gap on a myelinated axon."/>
          <p:cNvPicPr>
            <a:picLocks noChangeAspect="1"/>
          </p:cNvPicPr>
          <p:nvPr/>
        </p:nvPicPr>
        <p:blipFill rotWithShape="1">
          <a:blip r:embed="rId3">
            <a:extLst>
              <a:ext uri="{28A0092B-C50C-407E-A947-70E740481C1C}">
                <a14:useLocalDpi xmlns:a14="http://schemas.microsoft.com/office/drawing/2010/main" val="0"/>
              </a:ext>
            </a:extLst>
          </a:blip>
          <a:srcRect t="6362" b="3065"/>
          <a:stretch/>
        </p:blipFill>
        <p:spPr>
          <a:xfrm>
            <a:off x="789604" y="2431622"/>
            <a:ext cx="7240943" cy="3356893"/>
          </a:xfrm>
          <a:prstGeom prst="rect">
            <a:avLst/>
          </a:prstGeom>
        </p:spPr>
      </p:pic>
      <p:sp>
        <p:nvSpPr>
          <p:cNvPr id="12" name="Content Placeholder 11"/>
          <p:cNvSpPr>
            <a:spLocks noGrp="1"/>
          </p:cNvSpPr>
          <p:nvPr>
            <p:ph sz="quarter" idx="18"/>
          </p:nvPr>
        </p:nvSpPr>
        <p:spPr>
          <a:xfrm>
            <a:off x="3575118" y="5756589"/>
            <a:ext cx="1725635" cy="220724"/>
          </a:xfrm>
        </p:spPr>
        <p:txBody>
          <a:bodyPr/>
          <a:lstStyle/>
          <a:p>
            <a:pPr marL="0" indent="0">
              <a:buNone/>
            </a:pPr>
            <a:r>
              <a:rPr lang="en-IN" sz="950" dirty="0"/>
              <a:t>(a): ©Fawcett/Science Source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6352"/>
            <a:ext cx="8229600" cy="586541"/>
          </a:xfrm>
        </p:spPr>
        <p:txBody>
          <a:bodyPr/>
          <a:lstStyle/>
          <a:p>
            <a:pPr eaLnBrk="1" hangingPunct="1"/>
            <a:r>
              <a:rPr lang="en-US" altLang="en-US" sz="3800" dirty="0">
                <a:latin typeface="Calibri" panose="020F0502020204030204" pitchFamily="34" charset="0"/>
                <a:cs typeface="+mn-cs"/>
              </a:rPr>
              <a:t>Action potentials move from gap to gap</a:t>
            </a:r>
            <a:endParaRPr lang="en-IN" sz="3800" dirty="0">
              <a:latin typeface="Calibri" panose="020F0502020204030204" pitchFamily="34" charset="0"/>
              <a:cs typeface="+mn-cs"/>
            </a:endParaRPr>
          </a:p>
        </p:txBody>
      </p:sp>
      <p:sp>
        <p:nvSpPr>
          <p:cNvPr id="8" name="Content Placeholder 7"/>
          <p:cNvSpPr>
            <a:spLocks noGrp="1"/>
          </p:cNvSpPr>
          <p:nvPr>
            <p:ph sz="quarter" idx="13"/>
          </p:nvPr>
        </p:nvSpPr>
        <p:spPr>
          <a:xfrm>
            <a:off x="188" y="6463428"/>
            <a:ext cx="1587500" cy="372739"/>
          </a:xfrm>
        </p:spPr>
        <p:txBody>
          <a:bodyPr/>
          <a:lstStyle/>
          <a:p>
            <a:pPr marL="0" indent="0">
              <a:buNone/>
            </a:pPr>
            <a:r>
              <a:rPr lang="en-US" altLang="en-US" sz="2000" dirty="0"/>
              <a:t>Section 26.3</a:t>
            </a:r>
          </a:p>
        </p:txBody>
      </p:sp>
      <p:sp>
        <p:nvSpPr>
          <p:cNvPr id="7" name="Content Placeholder 6"/>
          <p:cNvSpPr>
            <a:spLocks noGrp="1"/>
          </p:cNvSpPr>
          <p:nvPr>
            <p:ph idx="1"/>
          </p:nvPr>
        </p:nvSpPr>
        <p:spPr>
          <a:xfrm>
            <a:off x="377322" y="1075768"/>
            <a:ext cx="8485094" cy="1051712"/>
          </a:xfrm>
        </p:spPr>
        <p:txBody>
          <a:bodyPr/>
          <a:lstStyle/>
          <a:p>
            <a:pPr marL="0" indent="0">
              <a:spcBef>
                <a:spcPct val="0"/>
              </a:spcBef>
              <a:buNone/>
            </a:pPr>
            <a:r>
              <a:rPr lang="en-US" altLang="en-US" sz="2400" dirty="0">
                <a:latin typeface="Calibri" panose="020F0502020204030204" pitchFamily="34" charset="0"/>
                <a:cs typeface="+mn-cs"/>
              </a:rPr>
              <a:t>Some of the sodium ions flooding in at one gap diffuse to the next gap, cueing additional ion channels to open. The action potential therefore seems to jump from one gap to the next.</a:t>
            </a:r>
          </a:p>
        </p:txBody>
      </p:sp>
      <p:sp>
        <p:nvSpPr>
          <p:cNvPr id="10" name="Content Placeholder 9"/>
          <p:cNvSpPr>
            <a:spLocks noGrp="1"/>
          </p:cNvSpPr>
          <p:nvPr>
            <p:ph sz="quarter" idx="14"/>
          </p:nvPr>
        </p:nvSpPr>
        <p:spPr>
          <a:xfrm>
            <a:off x="7234714" y="6459012"/>
            <a:ext cx="1358842" cy="413413"/>
          </a:xfrm>
        </p:spPr>
        <p:txBody>
          <a:bodyPr/>
          <a:lstStyle/>
          <a:p>
            <a:pPr marL="0" indent="0">
              <a:buNone/>
            </a:pPr>
            <a:r>
              <a:rPr lang="en-US" altLang="en-US" sz="2000" dirty="0"/>
              <a:t>Figure 26.8</a:t>
            </a:r>
          </a:p>
        </p:txBody>
      </p:sp>
      <p:pic>
        <p:nvPicPr>
          <p:cNvPr id="3" name="Picture 2" descr="A picture of a neuron with a myelinated axon is shown. The figure shows that action potentials jump from gap to gap on a myelinated axon. Red arrow emphasizes the diffusion of sodium ions from one gap to the next."/>
          <p:cNvPicPr>
            <a:picLocks noChangeAspect="1"/>
          </p:cNvPicPr>
          <p:nvPr/>
        </p:nvPicPr>
        <p:blipFill rotWithShape="1">
          <a:blip r:embed="rId3">
            <a:extLst>
              <a:ext uri="{28A0092B-C50C-407E-A947-70E740481C1C}">
                <a14:useLocalDpi xmlns:a14="http://schemas.microsoft.com/office/drawing/2010/main" val="0"/>
              </a:ext>
            </a:extLst>
          </a:blip>
          <a:srcRect l="2389" t="32438" r="7014" b="8657"/>
          <a:stretch/>
        </p:blipFill>
        <p:spPr>
          <a:xfrm>
            <a:off x="218364" y="2224585"/>
            <a:ext cx="8284191" cy="4039738"/>
          </a:xfrm>
          <a:prstGeom prst="rect">
            <a:avLst/>
          </a:prstGeom>
        </p:spPr>
      </p:pic>
      <p:sp>
        <p:nvSpPr>
          <p:cNvPr id="20" name="Content Placeholder 19"/>
          <p:cNvSpPr>
            <a:spLocks noGrp="1"/>
          </p:cNvSpPr>
          <p:nvPr>
            <p:ph sz="quarter" idx="24"/>
          </p:nvPr>
        </p:nvSpPr>
        <p:spPr>
          <a:xfrm>
            <a:off x="3503256" y="6202162"/>
            <a:ext cx="1705523" cy="265630"/>
          </a:xfrm>
        </p:spPr>
        <p:txBody>
          <a:bodyPr/>
          <a:lstStyle/>
          <a:p>
            <a:pPr marL="0" indent="0">
              <a:buNone/>
            </a:pPr>
            <a:r>
              <a:rPr lang="en-IN" sz="950" dirty="0"/>
              <a:t>(a): ©Fawcett/Science Source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267591"/>
            <a:ext cx="4223086" cy="484745"/>
          </a:xfrm>
        </p:spPr>
        <p:txBody>
          <a:bodyPr/>
          <a:lstStyle/>
          <a:p>
            <a:pPr eaLnBrk="1" hangingPunct="1"/>
            <a:r>
              <a:rPr lang="en-US" altLang="en-US" sz="4000" dirty="0">
                <a:latin typeface="Calibri" panose="020F0502020204030204" pitchFamily="34" charset="0"/>
                <a:cs typeface="+mn-cs"/>
              </a:rPr>
              <a:t>Clicker question #2</a:t>
            </a:r>
            <a:endParaRPr lang="en-IN" sz="4000" dirty="0">
              <a:latin typeface="Calibri" panose="020F0502020204030204" pitchFamily="34" charset="0"/>
              <a:cs typeface="+mn-cs"/>
            </a:endParaRPr>
          </a:p>
        </p:txBody>
      </p:sp>
      <p:sp>
        <p:nvSpPr>
          <p:cNvPr id="16" name="Content Placeholder 15"/>
          <p:cNvSpPr>
            <a:spLocks noGrp="1"/>
          </p:cNvSpPr>
          <p:nvPr>
            <p:ph sz="quarter" idx="24"/>
          </p:nvPr>
        </p:nvSpPr>
        <p:spPr>
          <a:xfrm>
            <a:off x="3284538" y="1500189"/>
            <a:ext cx="5859462" cy="3310144"/>
          </a:xfrm>
        </p:spPr>
        <p:txBody>
          <a:bodyPr/>
          <a:lstStyle/>
          <a:p>
            <a:pPr marL="0" indent="0" eaLnBrk="1" hangingPunct="1">
              <a:spcBef>
                <a:spcPct val="0"/>
              </a:spcBef>
              <a:spcAft>
                <a:spcPts val="2900"/>
              </a:spcAft>
              <a:buNone/>
            </a:pPr>
            <a:r>
              <a:rPr lang="en-US" altLang="en-US" sz="2400" dirty="0">
                <a:latin typeface="Calibri" panose="020F0502020204030204" pitchFamily="34" charset="0"/>
                <a:cs typeface="+mn-cs"/>
              </a:rPr>
              <a:t>In several neurological diseases, axons lose their insulating myelin sheath. What is the consequence of this loss?</a:t>
            </a:r>
          </a:p>
          <a:p>
            <a:pPr marL="174625" indent="-174625" eaLnBrk="1" hangingPunct="1">
              <a:spcBef>
                <a:spcPct val="0"/>
              </a:spcBef>
              <a:buFontTx/>
              <a:buAutoNum type="alphaUcPeriod"/>
            </a:pPr>
            <a:r>
              <a:rPr lang="en-US" altLang="en-US" sz="2400" dirty="0">
                <a:latin typeface="Calibri" panose="020F0502020204030204" pitchFamily="34" charset="0"/>
                <a:cs typeface="+mn-cs"/>
              </a:rPr>
              <a:t> Nerve cells lose too much heat.</a:t>
            </a:r>
          </a:p>
          <a:p>
            <a:pPr marL="174625" indent="-174625" eaLnBrk="1" hangingPunct="1">
              <a:spcBef>
                <a:spcPct val="0"/>
              </a:spcBef>
              <a:buFontTx/>
              <a:buAutoNum type="alphaUcPeriod"/>
            </a:pPr>
            <a:r>
              <a:rPr lang="en-US" altLang="en-US" sz="2400" dirty="0">
                <a:latin typeface="Calibri" panose="020F0502020204030204" pitchFamily="34" charset="0"/>
                <a:cs typeface="+mn-cs"/>
              </a:rPr>
              <a:t> Nerve cells retain too much heat.</a:t>
            </a:r>
          </a:p>
          <a:p>
            <a:pPr marL="174625" indent="-174625" eaLnBrk="1" hangingPunct="1">
              <a:spcBef>
                <a:spcPct val="0"/>
              </a:spcBef>
              <a:buFontTx/>
              <a:buAutoNum type="alphaUcPeriod"/>
            </a:pPr>
            <a:r>
              <a:rPr lang="en-US" altLang="en-US" sz="2400" dirty="0">
                <a:latin typeface="Calibri" panose="020F0502020204030204" pitchFamily="34" charset="0"/>
                <a:cs typeface="+mn-cs"/>
              </a:rPr>
              <a:t> Action potential transmission slows down.</a:t>
            </a:r>
          </a:p>
          <a:p>
            <a:pPr marL="268288" indent="-268288" eaLnBrk="1" hangingPunct="1">
              <a:spcBef>
                <a:spcPct val="0"/>
              </a:spcBef>
              <a:buFontTx/>
              <a:buAutoNum type="alphaUcPeriod"/>
            </a:pPr>
            <a:r>
              <a:rPr lang="en-US" altLang="en-US" sz="2400" dirty="0">
                <a:latin typeface="Calibri" panose="020F0502020204030204" pitchFamily="34" charset="0"/>
                <a:cs typeface="+mn-cs"/>
              </a:rPr>
              <a:t> Action potential transmission speeds up.</a:t>
            </a:r>
          </a:p>
        </p:txBody>
      </p:sp>
      <p:pic>
        <p:nvPicPr>
          <p:cNvPr id="7"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983" y="243354"/>
            <a:ext cx="6183021" cy="533219"/>
          </a:xfrm>
        </p:spPr>
        <p:txBody>
          <a:bodyPr/>
          <a:lstStyle/>
          <a:p>
            <a:pPr eaLnBrk="1" hangingPunct="1"/>
            <a:r>
              <a:rPr lang="en-US" altLang="en-US" sz="4000" dirty="0">
                <a:latin typeface="Calibri" panose="020F0502020204030204" pitchFamily="34" charset="0"/>
                <a:cs typeface="+mn-cs"/>
              </a:rPr>
              <a:t>Clicker question #2, solution</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3281081" y="1506072"/>
            <a:ext cx="5862919" cy="2057399"/>
          </a:xfrm>
        </p:spPr>
        <p:txBody>
          <a:bodyPr/>
          <a:lstStyle/>
          <a:p>
            <a:pPr marL="0" indent="0" eaLnBrk="1" hangingPunct="1">
              <a:spcBef>
                <a:spcPct val="0"/>
              </a:spcBef>
              <a:spcAft>
                <a:spcPts val="3000"/>
              </a:spcAft>
              <a:buNone/>
            </a:pPr>
            <a:r>
              <a:rPr lang="en-US" altLang="en-US" sz="2400" dirty="0">
                <a:latin typeface="Calibri" panose="020F0502020204030204" pitchFamily="34" charset="0"/>
                <a:cs typeface="+mn-cs"/>
              </a:rPr>
              <a:t>In several neurological diseases, axons lose their insulating myelin sheath. What is the consequence of this loss?</a:t>
            </a:r>
          </a:p>
          <a:p>
            <a:pPr marL="457200" indent="-457200" eaLnBrk="1" hangingPunct="1">
              <a:spcBef>
                <a:spcPct val="0"/>
              </a:spcBef>
              <a:buFont typeface="+mj-lt"/>
              <a:buAutoNum type="alphaUcPeriod" startAt="3"/>
            </a:pPr>
            <a:r>
              <a:rPr lang="en-US" altLang="en-US" sz="2400" dirty="0">
                <a:latin typeface="Calibri" panose="020F0502020204030204" pitchFamily="34" charset="0"/>
                <a:cs typeface="+mn-cs"/>
              </a:rPr>
              <a:t>Action potential transmission slows down.</a:t>
            </a:r>
          </a:p>
        </p:txBody>
      </p:sp>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221697"/>
            <a:ext cx="5620928" cy="533219"/>
          </a:xfrm>
        </p:spPr>
        <p:txBody>
          <a:bodyPr/>
          <a:lstStyle/>
          <a:p>
            <a:pPr eaLnBrk="1" hangingPunct="1"/>
            <a:r>
              <a:rPr lang="en-US" altLang="en-US" sz="4000" dirty="0">
                <a:latin typeface="Calibri" panose="020F0502020204030204" pitchFamily="34" charset="0"/>
                <a:cs typeface="+mn-cs"/>
              </a:rPr>
              <a:t>26.3 Mastering concepts</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3843338" y="3170701"/>
            <a:ext cx="5300662" cy="863138"/>
          </a:xfrm>
        </p:spPr>
        <p:txBody>
          <a:bodyPr/>
          <a:lstStyle/>
          <a:p>
            <a:pPr marL="0" indent="0">
              <a:spcBef>
                <a:spcPct val="0"/>
              </a:spcBef>
              <a:buNone/>
            </a:pPr>
            <a:r>
              <a:rPr lang="en-US" altLang="en-US" sz="2400" dirty="0">
                <a:latin typeface="Calibri" panose="020F0502020204030204" pitchFamily="34" charset="0"/>
                <a:cs typeface="+mn-cs"/>
              </a:rPr>
              <a:t>How does an axon generate and transmit a neural impulse?</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915" b="2429"/>
          <a:stretch/>
        </p:blipFill>
        <p:spPr>
          <a:xfrm>
            <a:off x="146527" y="2499014"/>
            <a:ext cx="3549173" cy="2265218"/>
          </a:xfrm>
          <a:prstGeom prst="rect">
            <a:avLst/>
          </a:prstGeom>
        </p:spPr>
      </p:pic>
      <p:sp>
        <p:nvSpPr>
          <p:cNvPr id="16" name="Content Placeholder 15"/>
          <p:cNvSpPr>
            <a:spLocks noGrp="1"/>
          </p:cNvSpPr>
          <p:nvPr>
            <p:ph sz="quarter" idx="24"/>
          </p:nvPr>
        </p:nvSpPr>
        <p:spPr>
          <a:xfrm>
            <a:off x="1391531" y="4716059"/>
            <a:ext cx="1143852" cy="112653"/>
          </a:xfrm>
        </p:spPr>
        <p:txBody>
          <a:bodyPr/>
          <a:lstStyle/>
          <a:p>
            <a:pPr marL="0" indent="0">
              <a:buNone/>
            </a:pPr>
            <a:r>
              <a:rPr lang="en-IN" sz="450" dirty="0"/>
              <a:t>©Henrik Sorensen/Riser/Getty Images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509"/>
            <a:ext cx="8229600" cy="1143000"/>
          </a:xfrm>
        </p:spPr>
        <p:txBody>
          <a:bodyPr/>
          <a:lstStyle/>
          <a:p>
            <a:pPr eaLnBrk="1" hangingPunct="1"/>
            <a:r>
              <a:rPr lang="en-US" altLang="en-US" sz="3800" dirty="0">
                <a:latin typeface="Calibri" panose="020F0502020204030204" pitchFamily="34" charset="0"/>
                <a:cs typeface="+mn-cs"/>
              </a:rPr>
              <a:t>The evolutionary history of the nervous system</a:t>
            </a:r>
            <a:endParaRPr lang="en-IN" sz="3800" dirty="0">
              <a:latin typeface="Calibri" panose="020F0502020204030204" pitchFamily="34" charset="0"/>
              <a:cs typeface="+mn-cs"/>
            </a:endParaRPr>
          </a:p>
        </p:txBody>
      </p:sp>
      <p:sp>
        <p:nvSpPr>
          <p:cNvPr id="6" name="Content Placeholder 5"/>
          <p:cNvSpPr>
            <a:spLocks noGrp="1"/>
          </p:cNvSpPr>
          <p:nvPr>
            <p:ph sz="quarter" idx="15"/>
          </p:nvPr>
        </p:nvSpPr>
        <p:spPr>
          <a:xfrm>
            <a:off x="-7524" y="6460097"/>
            <a:ext cx="1554468" cy="377071"/>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2" y="1479178"/>
            <a:ext cx="4206709" cy="757108"/>
          </a:xfrm>
        </p:spPr>
        <p:txBody>
          <a:bodyPr/>
          <a:lstStyle/>
          <a:p>
            <a:pPr marL="0" indent="0">
              <a:spcBef>
                <a:spcPct val="0"/>
              </a:spcBef>
              <a:buNone/>
              <a:defRPr/>
            </a:pPr>
            <a:r>
              <a:rPr lang="en-US" sz="2400" dirty="0">
                <a:latin typeface="Calibri" charset="0"/>
                <a:ea typeface="ＭＳ Ｐゴシック" charset="0"/>
              </a:rPr>
              <a:t>Nervous system complexity reflects evolutionary history.</a:t>
            </a:r>
          </a:p>
        </p:txBody>
      </p:sp>
      <p:sp>
        <p:nvSpPr>
          <p:cNvPr id="5" name="Content Placeholder 4"/>
          <p:cNvSpPr>
            <a:spLocks noGrp="1"/>
          </p:cNvSpPr>
          <p:nvPr>
            <p:ph sz="quarter" idx="14"/>
          </p:nvPr>
        </p:nvSpPr>
        <p:spPr>
          <a:xfrm>
            <a:off x="7221064" y="6464361"/>
            <a:ext cx="1547102" cy="375830"/>
          </a:xfrm>
        </p:spPr>
        <p:txBody>
          <a:bodyPr/>
          <a:lstStyle/>
          <a:p>
            <a:pPr marL="0" indent="0">
              <a:buNone/>
            </a:pPr>
            <a:r>
              <a:rPr lang="en-US" altLang="en-US" sz="2000" dirty="0"/>
              <a:t>Figure 26.2</a:t>
            </a:r>
          </a:p>
        </p:txBody>
      </p:sp>
      <p:pic>
        <p:nvPicPr>
          <p:cNvPr id="7170" name="Picture 1"/>
          <p:cNvPicPr>
            <a:picLocks noChangeAspect="1"/>
          </p:cNvPicPr>
          <p:nvPr/>
        </p:nvPicPr>
        <p:blipFill rotWithShape="1">
          <a:blip r:embed="rId3">
            <a:extLst>
              <a:ext uri="{28A0092B-C50C-407E-A947-70E740481C1C}">
                <a14:useLocalDpi xmlns:a14="http://schemas.microsoft.com/office/drawing/2010/main" val="0"/>
              </a:ext>
            </a:extLst>
          </a:blip>
          <a:srcRect t="6423"/>
          <a:stretch/>
        </p:blipFill>
        <p:spPr bwMode="auto">
          <a:xfrm>
            <a:off x="782921" y="2622176"/>
            <a:ext cx="7578157" cy="3858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339" y="218000"/>
            <a:ext cx="6801323" cy="484745"/>
          </a:xfrm>
        </p:spPr>
        <p:txBody>
          <a:bodyPr/>
          <a:lstStyle/>
          <a:p>
            <a:pPr eaLnBrk="1" hangingPunct="1"/>
            <a:r>
              <a:rPr lang="en-US" altLang="en-US" sz="3800" dirty="0">
                <a:latin typeface="Calibri" panose="020F0502020204030204" pitchFamily="34" charset="0"/>
                <a:cs typeface="+mn-cs"/>
              </a:rPr>
              <a:t>Messages move from cell to cell</a:t>
            </a:r>
            <a:endParaRPr lang="en-IN" sz="3800" dirty="0">
              <a:latin typeface="Calibri" panose="020F0502020204030204" pitchFamily="34" charset="0"/>
              <a:cs typeface="+mn-cs"/>
            </a:endParaRPr>
          </a:p>
        </p:txBody>
      </p:sp>
      <p:sp>
        <p:nvSpPr>
          <p:cNvPr id="4" name="Content Placeholder 3"/>
          <p:cNvSpPr>
            <a:spLocks noGrp="1"/>
          </p:cNvSpPr>
          <p:nvPr>
            <p:ph idx="1"/>
          </p:nvPr>
        </p:nvSpPr>
        <p:spPr>
          <a:xfrm>
            <a:off x="2853" y="6459386"/>
            <a:ext cx="1480167" cy="379753"/>
          </a:xfrm>
        </p:spPr>
        <p:txBody>
          <a:bodyPr/>
          <a:lstStyle/>
          <a:p>
            <a:pPr marL="0" indent="0">
              <a:buNone/>
            </a:pPr>
            <a:r>
              <a:rPr lang="en-US" altLang="en-US" sz="2000" dirty="0"/>
              <a:t>Section 26.4</a:t>
            </a:r>
          </a:p>
        </p:txBody>
      </p:sp>
      <p:sp>
        <p:nvSpPr>
          <p:cNvPr id="6" name="Content Placeholder 5"/>
          <p:cNvSpPr>
            <a:spLocks noGrp="1"/>
          </p:cNvSpPr>
          <p:nvPr>
            <p:ph sz="quarter" idx="13"/>
          </p:nvPr>
        </p:nvSpPr>
        <p:spPr>
          <a:xfrm>
            <a:off x="5089736" y="1998660"/>
            <a:ext cx="3963777" cy="1908382"/>
          </a:xfrm>
        </p:spPr>
        <p:txBody>
          <a:bodyPr/>
          <a:lstStyle/>
          <a:p>
            <a:pPr marL="0" indent="0">
              <a:spcBef>
                <a:spcPct val="0"/>
              </a:spcBef>
              <a:buNone/>
            </a:pPr>
            <a:r>
              <a:rPr lang="en-US" altLang="en-US" sz="2400" dirty="0">
                <a:latin typeface="Calibri" panose="020F0502020204030204" pitchFamily="34" charset="0"/>
                <a:cs typeface="+mn-cs"/>
              </a:rPr>
              <a:t>We’ve seen how impulses travel along one axon. How do these impulses translate into messages conveyed to other cells?</a:t>
            </a:r>
          </a:p>
        </p:txBody>
      </p:sp>
      <p:sp>
        <p:nvSpPr>
          <p:cNvPr id="18" name="Content Placeholder 17"/>
          <p:cNvSpPr>
            <a:spLocks noGrp="1"/>
          </p:cNvSpPr>
          <p:nvPr>
            <p:ph sz="quarter" idx="24"/>
          </p:nvPr>
        </p:nvSpPr>
        <p:spPr>
          <a:xfrm>
            <a:off x="7229476" y="6462047"/>
            <a:ext cx="1451459" cy="292193"/>
          </a:xfrm>
        </p:spPr>
        <p:txBody>
          <a:bodyPr/>
          <a:lstStyle/>
          <a:p>
            <a:pPr marL="0" indent="0">
              <a:buNone/>
            </a:pPr>
            <a:r>
              <a:rPr lang="en-US" altLang="en-US" sz="2000" dirty="0"/>
              <a:t>Figure 26.9</a:t>
            </a:r>
          </a:p>
        </p:txBody>
      </p:sp>
      <p:pic>
        <p:nvPicPr>
          <p:cNvPr id="3" name="Picture 2" descr="A synapse is shown."/>
          <p:cNvPicPr>
            <a:picLocks noChangeAspect="1"/>
          </p:cNvPicPr>
          <p:nvPr/>
        </p:nvPicPr>
        <p:blipFill rotWithShape="1">
          <a:blip r:embed="rId3">
            <a:extLst>
              <a:ext uri="{28A0092B-C50C-407E-A947-70E740481C1C}">
                <a14:useLocalDpi xmlns:a14="http://schemas.microsoft.com/office/drawing/2010/main" val="0"/>
              </a:ext>
            </a:extLst>
          </a:blip>
          <a:srcRect t="4606"/>
          <a:stretch/>
        </p:blipFill>
        <p:spPr>
          <a:xfrm>
            <a:off x="634921" y="1454284"/>
            <a:ext cx="4263421" cy="429923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60898" y="269315"/>
            <a:ext cx="2622205" cy="400615"/>
          </a:xfrm>
        </p:spPr>
        <p:txBody>
          <a:bodyPr/>
          <a:lstStyle/>
          <a:p>
            <a:pPr eaLnBrk="1" hangingPunct="1"/>
            <a:r>
              <a:rPr lang="en-US" altLang="en-US" sz="3800" dirty="0">
                <a:latin typeface="Calibri" panose="020F0502020204030204" pitchFamily="34" charset="0"/>
                <a:cs typeface="+mn-cs"/>
              </a:rPr>
              <a:t>Synapses, 2</a:t>
            </a:r>
            <a:endParaRPr lang="en-IN" sz="3800" dirty="0">
              <a:latin typeface="Calibri" panose="020F0502020204030204" pitchFamily="34" charset="0"/>
              <a:cs typeface="+mn-cs"/>
            </a:endParaRPr>
          </a:p>
        </p:txBody>
      </p:sp>
      <p:sp>
        <p:nvSpPr>
          <p:cNvPr id="17" name="Content Placeholder 16"/>
          <p:cNvSpPr>
            <a:spLocks noGrp="1"/>
          </p:cNvSpPr>
          <p:nvPr>
            <p:ph sz="quarter" idx="20"/>
          </p:nvPr>
        </p:nvSpPr>
        <p:spPr>
          <a:xfrm>
            <a:off x="2523" y="6462010"/>
            <a:ext cx="1638018" cy="347645"/>
          </a:xfrm>
        </p:spPr>
        <p:txBody>
          <a:bodyPr/>
          <a:lstStyle/>
          <a:p>
            <a:pPr marL="0" indent="0">
              <a:buNone/>
            </a:pPr>
            <a:r>
              <a:rPr lang="en-US" altLang="en-US" sz="2000" dirty="0"/>
              <a:t>Section 26.4</a:t>
            </a:r>
          </a:p>
        </p:txBody>
      </p:sp>
      <p:sp>
        <p:nvSpPr>
          <p:cNvPr id="7" name="Content Placeholder 6"/>
          <p:cNvSpPr>
            <a:spLocks noGrp="1"/>
          </p:cNvSpPr>
          <p:nvPr>
            <p:ph sz="quarter" idx="32"/>
          </p:nvPr>
        </p:nvSpPr>
        <p:spPr>
          <a:xfrm>
            <a:off x="6933376" y="2335453"/>
            <a:ext cx="2115096" cy="3034833"/>
          </a:xfrm>
        </p:spPr>
        <p:txBody>
          <a:bodyPr/>
          <a:lstStyle/>
          <a:p>
            <a:pPr marL="0" lvl="0" indent="0" eaLnBrk="1" hangingPunct="1">
              <a:spcBef>
                <a:spcPct val="0"/>
              </a:spcBef>
              <a:buNone/>
            </a:pPr>
            <a:r>
              <a:rPr lang="en-US" altLang="en-US" sz="2400" dirty="0">
                <a:solidFill>
                  <a:prstClr val="black"/>
                </a:solidFill>
                <a:latin typeface="Calibri" panose="020F0502020204030204" pitchFamily="34" charset="0"/>
              </a:rPr>
              <a:t>This communication occurs at a </a:t>
            </a:r>
            <a:r>
              <a:rPr lang="en-US" altLang="en-US" sz="2400" b="1" dirty="0">
                <a:solidFill>
                  <a:srgbClr val="FF0000"/>
                </a:solidFill>
                <a:latin typeface="Calibri" panose="020F0502020204030204" pitchFamily="34" charset="0"/>
              </a:rPr>
              <a:t>synapse</a:t>
            </a:r>
            <a:r>
              <a:rPr lang="en-US" altLang="en-US" sz="2400" dirty="0">
                <a:solidFill>
                  <a:prstClr val="black"/>
                </a:solidFill>
                <a:latin typeface="Calibri" panose="020F0502020204030204" pitchFamily="34" charset="0"/>
              </a:rPr>
              <a:t>,</a:t>
            </a:r>
            <a:r>
              <a:rPr lang="en-US" altLang="en-US" sz="2400" b="1" dirty="0">
                <a:solidFill>
                  <a:prstClr val="black"/>
                </a:solidFill>
                <a:latin typeface="Calibri" panose="020F0502020204030204" pitchFamily="34" charset="0"/>
              </a:rPr>
              <a:t> </a:t>
            </a:r>
            <a:r>
              <a:rPr lang="en-US" altLang="en-US" sz="2400" dirty="0">
                <a:solidFill>
                  <a:prstClr val="black"/>
                </a:solidFill>
                <a:latin typeface="Calibri" panose="020F0502020204030204" pitchFamily="34" charset="0"/>
              </a:rPr>
              <a:t>a junction between a neuron and another cell.</a:t>
            </a:r>
          </a:p>
        </p:txBody>
      </p:sp>
      <p:sp>
        <p:nvSpPr>
          <p:cNvPr id="20" name="Content Placeholder 19"/>
          <p:cNvSpPr>
            <a:spLocks noGrp="1"/>
          </p:cNvSpPr>
          <p:nvPr>
            <p:ph sz="quarter" idx="23"/>
          </p:nvPr>
        </p:nvSpPr>
        <p:spPr>
          <a:xfrm>
            <a:off x="7232821" y="6463983"/>
            <a:ext cx="1507766" cy="377331"/>
          </a:xfrm>
        </p:spPr>
        <p:txBody>
          <a:bodyPr/>
          <a:lstStyle/>
          <a:p>
            <a:pPr marL="0" indent="0">
              <a:buNone/>
            </a:pPr>
            <a:r>
              <a:rPr lang="en-US" altLang="en-US" sz="2000" dirty="0"/>
              <a:t>Figure 26.9</a:t>
            </a:r>
          </a:p>
        </p:txBody>
      </p:sp>
      <p:pic>
        <p:nvPicPr>
          <p:cNvPr id="2" name="Picture 1" descr="A synapse is shown. The red box and line emphasizes the location of the synapse."/>
          <p:cNvPicPr>
            <a:picLocks noChangeAspect="1"/>
          </p:cNvPicPr>
          <p:nvPr/>
        </p:nvPicPr>
        <p:blipFill rotWithShape="1">
          <a:blip r:embed="rId3">
            <a:extLst>
              <a:ext uri="{28A0092B-C50C-407E-A947-70E740481C1C}">
                <a14:useLocalDpi xmlns:a14="http://schemas.microsoft.com/office/drawing/2010/main" val="0"/>
              </a:ext>
            </a:extLst>
          </a:blip>
          <a:srcRect l="2239" t="20896" r="17015" b="8259"/>
          <a:stretch/>
        </p:blipFill>
        <p:spPr>
          <a:xfrm>
            <a:off x="46708" y="1596463"/>
            <a:ext cx="6886667" cy="4531708"/>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7025"/>
            <a:ext cx="8229601" cy="645195"/>
          </a:xfrm>
        </p:spPr>
        <p:txBody>
          <a:bodyPr/>
          <a:lstStyle/>
          <a:p>
            <a:pPr eaLnBrk="1" hangingPunct="1"/>
            <a:r>
              <a:rPr lang="en-US" altLang="en-US" sz="3800" dirty="0">
                <a:latin typeface="Calibri" panose="020F0502020204030204" pitchFamily="34" charset="0"/>
                <a:cs typeface="+mn-cs"/>
              </a:rPr>
              <a:t>Neurotransmitters cross the synapse, 1</a:t>
            </a:r>
            <a:endParaRPr lang="en-IN" sz="3800" dirty="0">
              <a:latin typeface="Calibri" panose="020F0502020204030204" pitchFamily="34" charset="0"/>
              <a:cs typeface="+mn-cs"/>
            </a:endParaRPr>
          </a:p>
        </p:txBody>
      </p:sp>
      <p:sp>
        <p:nvSpPr>
          <p:cNvPr id="17" name="Content Placeholder 16"/>
          <p:cNvSpPr>
            <a:spLocks noGrp="1"/>
          </p:cNvSpPr>
          <p:nvPr>
            <p:ph sz="quarter" idx="21"/>
          </p:nvPr>
        </p:nvSpPr>
        <p:spPr>
          <a:xfrm>
            <a:off x="-11" y="6459066"/>
            <a:ext cx="1571438" cy="372604"/>
          </a:xfrm>
        </p:spPr>
        <p:txBody>
          <a:bodyPr/>
          <a:lstStyle/>
          <a:p>
            <a:pPr marL="0" indent="0">
              <a:buNone/>
            </a:pPr>
            <a:r>
              <a:rPr lang="en-US" altLang="en-US" sz="2000" dirty="0"/>
              <a:t>Section 26.4</a:t>
            </a:r>
          </a:p>
        </p:txBody>
      </p:sp>
      <p:sp>
        <p:nvSpPr>
          <p:cNvPr id="20" name="Content Placeholder 19"/>
          <p:cNvSpPr>
            <a:spLocks noGrp="1"/>
          </p:cNvSpPr>
          <p:nvPr>
            <p:ph sz="quarter" idx="24"/>
          </p:nvPr>
        </p:nvSpPr>
        <p:spPr>
          <a:xfrm>
            <a:off x="5082989" y="2339232"/>
            <a:ext cx="3342629" cy="1170454"/>
          </a:xfrm>
        </p:spPr>
        <p:txBody>
          <a:bodyPr/>
          <a:lstStyle/>
          <a:p>
            <a:pPr marL="0" indent="0">
              <a:spcBef>
                <a:spcPct val="0"/>
              </a:spcBef>
              <a:buNone/>
            </a:pPr>
            <a:r>
              <a:rPr lang="en-US" altLang="en-US" sz="2400" dirty="0">
                <a:latin typeface="Calibri" panose="020F0502020204030204" pitchFamily="34" charset="0"/>
                <a:cs typeface="+mn-cs"/>
              </a:rPr>
              <a:t>Molecules called </a:t>
            </a:r>
            <a:r>
              <a:rPr lang="en-US" altLang="en-US" sz="2400" b="1" dirty="0">
                <a:latin typeface="Calibri" panose="020F0502020204030204" pitchFamily="34" charset="0"/>
                <a:cs typeface="+mn-cs"/>
              </a:rPr>
              <a:t>neurotransmitters</a:t>
            </a:r>
            <a:r>
              <a:rPr lang="en-US" altLang="en-US" sz="2400" dirty="0">
                <a:latin typeface="Calibri" panose="020F0502020204030204" pitchFamily="34" charset="0"/>
                <a:cs typeface="+mn-cs"/>
              </a:rPr>
              <a:t> travel across synapses.</a:t>
            </a:r>
          </a:p>
        </p:txBody>
      </p:sp>
      <p:sp>
        <p:nvSpPr>
          <p:cNvPr id="19" name="Content Placeholder 18"/>
          <p:cNvSpPr>
            <a:spLocks noGrp="1"/>
          </p:cNvSpPr>
          <p:nvPr>
            <p:ph sz="quarter" idx="23"/>
          </p:nvPr>
        </p:nvSpPr>
        <p:spPr>
          <a:xfrm>
            <a:off x="7221069" y="6463987"/>
            <a:ext cx="1358153" cy="377331"/>
          </a:xfrm>
        </p:spPr>
        <p:txBody>
          <a:bodyPr/>
          <a:lstStyle/>
          <a:p>
            <a:pPr marL="0" indent="0">
              <a:buNone/>
            </a:pPr>
            <a:r>
              <a:rPr lang="en-US" altLang="en-US" sz="2000" dirty="0"/>
              <a:t>Figure 26.9</a:t>
            </a:r>
          </a:p>
        </p:txBody>
      </p:sp>
      <p:pic>
        <p:nvPicPr>
          <p:cNvPr id="3" name="Picture 2" descr="A synapse is shown. The red arrow points to a neurotransmitter in the synapse."/>
          <p:cNvPicPr>
            <a:picLocks noChangeAspect="1"/>
          </p:cNvPicPr>
          <p:nvPr/>
        </p:nvPicPr>
        <p:blipFill rotWithShape="1">
          <a:blip r:embed="rId3">
            <a:extLst>
              <a:ext uri="{28A0092B-C50C-407E-A947-70E740481C1C}">
                <a14:useLocalDpi xmlns:a14="http://schemas.microsoft.com/office/drawing/2010/main" val="0"/>
              </a:ext>
            </a:extLst>
          </a:blip>
          <a:srcRect l="3881" t="17114" r="45373" b="11244"/>
          <a:stretch/>
        </p:blipFill>
        <p:spPr>
          <a:xfrm>
            <a:off x="354842" y="1173707"/>
            <a:ext cx="4640239" cy="491319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49303" y="249284"/>
            <a:ext cx="4645395" cy="440677"/>
          </a:xfrm>
        </p:spPr>
        <p:txBody>
          <a:bodyPr/>
          <a:lstStyle/>
          <a:p>
            <a:pPr eaLnBrk="1" hangingPunct="1"/>
            <a:r>
              <a:rPr lang="en-US" altLang="en-US" sz="3800" dirty="0">
                <a:latin typeface="Calibri" panose="020F0502020204030204" pitchFamily="34" charset="0"/>
                <a:cs typeface="+mn-cs"/>
              </a:rPr>
              <a:t>The parts of a synapse</a:t>
            </a:r>
            <a:endParaRPr lang="en-IN" sz="3800" dirty="0">
              <a:latin typeface="Calibri" panose="020F0502020204030204" pitchFamily="34" charset="0"/>
              <a:cs typeface="+mn-cs"/>
            </a:endParaRPr>
          </a:p>
        </p:txBody>
      </p:sp>
      <p:sp>
        <p:nvSpPr>
          <p:cNvPr id="18" name="Content Placeholder 17"/>
          <p:cNvSpPr>
            <a:spLocks noGrp="1"/>
          </p:cNvSpPr>
          <p:nvPr>
            <p:ph sz="quarter" idx="22"/>
          </p:nvPr>
        </p:nvSpPr>
        <p:spPr>
          <a:xfrm>
            <a:off x="-726" y="6470354"/>
            <a:ext cx="1599132" cy="387768"/>
          </a:xfrm>
        </p:spPr>
        <p:txBody>
          <a:bodyPr/>
          <a:lstStyle/>
          <a:p>
            <a:pPr marL="0" indent="0">
              <a:buNone/>
            </a:pPr>
            <a:r>
              <a:rPr lang="en-US" altLang="en-US" sz="2000" dirty="0"/>
              <a:t>Section 26.4</a:t>
            </a:r>
          </a:p>
        </p:txBody>
      </p:sp>
      <p:sp>
        <p:nvSpPr>
          <p:cNvPr id="7" name="Content Placeholder 6"/>
          <p:cNvSpPr>
            <a:spLocks noGrp="1"/>
          </p:cNvSpPr>
          <p:nvPr>
            <p:ph idx="1"/>
          </p:nvPr>
        </p:nvSpPr>
        <p:spPr>
          <a:xfrm>
            <a:off x="107579" y="2218762"/>
            <a:ext cx="3958880" cy="2030975"/>
          </a:xfrm>
        </p:spPr>
        <p:txBody>
          <a:bodyPr/>
          <a:lstStyle/>
          <a:p>
            <a:pPr marL="0" indent="0">
              <a:spcBef>
                <a:spcPct val="0"/>
              </a:spcBef>
              <a:buNone/>
            </a:pPr>
            <a:r>
              <a:rPr lang="en-US" altLang="en-US" sz="2400" dirty="0">
                <a:latin typeface="Calibri" panose="020F0502020204030204" pitchFamily="34" charset="0"/>
                <a:cs typeface="+mn-cs"/>
              </a:rPr>
              <a:t>The synapse includes a </a:t>
            </a:r>
            <a:r>
              <a:rPr lang="en-US" altLang="en-US" sz="2400" b="1" dirty="0">
                <a:latin typeface="Calibri" panose="020F0502020204030204" pitchFamily="34" charset="0"/>
                <a:cs typeface="+mn-cs"/>
              </a:rPr>
              <a:t>presynaptic cell</a:t>
            </a:r>
            <a:r>
              <a:rPr lang="en-US" altLang="en-US" sz="2400" dirty="0">
                <a:latin typeface="Calibri" panose="020F0502020204030204" pitchFamily="34" charset="0"/>
                <a:cs typeface="+mn-cs"/>
              </a:rPr>
              <a:t>, a </a:t>
            </a:r>
            <a:r>
              <a:rPr lang="en-US" altLang="en-US" sz="2400" b="1" dirty="0">
                <a:latin typeface="Calibri" panose="020F0502020204030204" pitchFamily="34" charset="0"/>
                <a:cs typeface="+mn-cs"/>
              </a:rPr>
              <a:t>synaptic cleft</a:t>
            </a:r>
            <a:r>
              <a:rPr lang="en-US" altLang="en-US" sz="2400" dirty="0">
                <a:latin typeface="Calibri" panose="020F0502020204030204" pitchFamily="34" charset="0"/>
                <a:cs typeface="+mn-cs"/>
              </a:rPr>
              <a:t>, and a </a:t>
            </a:r>
            <a:r>
              <a:rPr lang="en-US" altLang="en-US" sz="2400" b="1" dirty="0">
                <a:latin typeface="Calibri" panose="020F0502020204030204" pitchFamily="34" charset="0"/>
                <a:cs typeface="+mn-cs"/>
              </a:rPr>
              <a:t>postsynaptic cell </a:t>
            </a:r>
            <a:r>
              <a:rPr lang="en-US" altLang="en-US" sz="2400" dirty="0">
                <a:latin typeface="Calibri" panose="020F0502020204030204" pitchFamily="34" charset="0"/>
                <a:cs typeface="+mn-cs"/>
              </a:rPr>
              <a:t>(which could be a neuron, muscle cell, or gland cell). </a:t>
            </a:r>
          </a:p>
        </p:txBody>
      </p:sp>
      <p:sp>
        <p:nvSpPr>
          <p:cNvPr id="17" name="Content Placeholder 16"/>
          <p:cNvSpPr>
            <a:spLocks noGrp="1"/>
          </p:cNvSpPr>
          <p:nvPr>
            <p:ph sz="quarter" idx="21"/>
          </p:nvPr>
        </p:nvSpPr>
        <p:spPr>
          <a:xfrm>
            <a:off x="7227322" y="6462801"/>
            <a:ext cx="1538287" cy="338731"/>
          </a:xfrm>
        </p:spPr>
        <p:txBody>
          <a:bodyPr/>
          <a:lstStyle/>
          <a:p>
            <a:pPr marL="0" indent="0">
              <a:buNone/>
            </a:pPr>
            <a:r>
              <a:rPr lang="en-US" altLang="en-US" sz="2000" dirty="0"/>
              <a:t>Figure 26.9</a:t>
            </a:r>
          </a:p>
        </p:txBody>
      </p:sp>
      <p:pic>
        <p:nvPicPr>
          <p:cNvPr id="2" name="Picture 1" descr="The parts of a synapse are shown.&#10;A micrograph of the synapse is shown. The red box emphasizes the location of the axon of the presynaptic neuron. The red box emphasizes the location of the synaptic cleft. The red box emphasizes the location of the cell body of the postsynaptic neuron."/>
          <p:cNvPicPr>
            <a:picLocks noChangeAspect="1"/>
          </p:cNvPicPr>
          <p:nvPr/>
        </p:nvPicPr>
        <p:blipFill rotWithShape="1">
          <a:blip r:embed="rId3">
            <a:extLst>
              <a:ext uri="{28A0092B-C50C-407E-A947-70E740481C1C}">
                <a14:useLocalDpi xmlns:a14="http://schemas.microsoft.com/office/drawing/2010/main" val="0"/>
              </a:ext>
            </a:extLst>
          </a:blip>
          <a:srcRect l="46268" t="16916" r="4030" b="7463"/>
          <a:stretch/>
        </p:blipFill>
        <p:spPr>
          <a:xfrm>
            <a:off x="4230806" y="1160060"/>
            <a:ext cx="4544704" cy="5186149"/>
          </a:xfrm>
          <a:prstGeom prst="rect">
            <a:avLst/>
          </a:prstGeom>
        </p:spPr>
      </p:pic>
      <p:sp>
        <p:nvSpPr>
          <p:cNvPr id="21" name="Content Placeholder 20"/>
          <p:cNvSpPr>
            <a:spLocks noGrp="1"/>
          </p:cNvSpPr>
          <p:nvPr>
            <p:ph sz="quarter" idx="23"/>
          </p:nvPr>
        </p:nvSpPr>
        <p:spPr>
          <a:xfrm>
            <a:off x="5636522" y="6208772"/>
            <a:ext cx="1843458" cy="206930"/>
          </a:xfrm>
        </p:spPr>
        <p:txBody>
          <a:bodyPr/>
          <a:lstStyle/>
          <a:p>
            <a:pPr marL="0" indent="0">
              <a:buNone/>
            </a:pPr>
            <a:r>
              <a:rPr lang="en-IN" sz="860" dirty="0"/>
              <a:t>ER Lewis, YY Zeevi and TE Everhart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49303" y="203013"/>
            <a:ext cx="4645395" cy="533219"/>
          </a:xfrm>
        </p:spPr>
        <p:txBody>
          <a:bodyPr/>
          <a:lstStyle/>
          <a:p>
            <a:pPr eaLnBrk="1" hangingPunct="1"/>
            <a:r>
              <a:rPr lang="en-US" altLang="en-US" sz="3800" dirty="0">
                <a:latin typeface="Calibri" panose="020F0502020204030204" pitchFamily="34" charset="0"/>
                <a:cs typeface="+mn-cs"/>
              </a:rPr>
              <a:t>The synaptic terminal</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68138"/>
            <a:ext cx="1554468" cy="414778"/>
          </a:xfrm>
        </p:spPr>
        <p:txBody>
          <a:bodyPr/>
          <a:lstStyle/>
          <a:p>
            <a:pPr marL="0" indent="0">
              <a:buNone/>
            </a:pPr>
            <a:r>
              <a:rPr lang="en-US" altLang="en-US" sz="2000" dirty="0"/>
              <a:t>Section 26.4</a:t>
            </a:r>
          </a:p>
        </p:txBody>
      </p:sp>
      <p:sp>
        <p:nvSpPr>
          <p:cNvPr id="7" name="Content Placeholder 6"/>
          <p:cNvSpPr>
            <a:spLocks noGrp="1"/>
          </p:cNvSpPr>
          <p:nvPr>
            <p:ph idx="1"/>
          </p:nvPr>
        </p:nvSpPr>
        <p:spPr>
          <a:xfrm>
            <a:off x="101599" y="2205115"/>
            <a:ext cx="3965576" cy="3458706"/>
          </a:xfrm>
        </p:spPr>
        <p:txBody>
          <a:bodyPr/>
          <a:lstStyle/>
          <a:p>
            <a:pPr marL="0" indent="0">
              <a:spcBef>
                <a:spcPct val="0"/>
              </a:spcBef>
              <a:spcAft>
                <a:spcPts val="2900"/>
              </a:spcAft>
              <a:buNone/>
            </a:pPr>
            <a:r>
              <a:rPr lang="en-US" altLang="en-US" sz="2400" dirty="0">
                <a:latin typeface="Calibri" panose="020F0502020204030204" pitchFamily="34" charset="0"/>
                <a:cs typeface="+mn-cs"/>
              </a:rPr>
              <a:t>The end of the presynaptic neuron’s axon is the </a:t>
            </a:r>
            <a:r>
              <a:rPr lang="en-US" altLang="en-US" sz="2400" b="1" dirty="0">
                <a:latin typeface="Calibri" panose="020F0502020204030204" pitchFamily="34" charset="0"/>
                <a:cs typeface="+mn-cs"/>
              </a:rPr>
              <a:t>synaptic </a:t>
            </a:r>
            <a:r>
              <a:rPr lang="en-US" altLang="en-US" sz="2400" b="1" dirty="0">
                <a:solidFill>
                  <a:srgbClr val="FF0000"/>
                </a:solidFill>
                <a:latin typeface="Calibri" panose="020F0502020204030204" pitchFamily="34" charset="0"/>
                <a:cs typeface="+mn-cs"/>
              </a:rPr>
              <a:t>terminal</a:t>
            </a:r>
            <a:r>
              <a:rPr lang="en-US" altLang="en-US" sz="2400" b="1" dirty="0">
                <a:latin typeface="Calibri" panose="020F0502020204030204" pitchFamily="34" charset="0"/>
                <a:cs typeface="+mn-cs"/>
              </a:rPr>
              <a:t>. </a:t>
            </a:r>
            <a:endParaRPr lang="en-US" altLang="en-US" sz="2400" dirty="0">
              <a:latin typeface="Calibri" panose="020F0502020204030204" pitchFamily="34" charset="0"/>
              <a:cs typeface="+mn-cs"/>
            </a:endParaRPr>
          </a:p>
          <a:p>
            <a:pPr marL="0" indent="0">
              <a:spcBef>
                <a:spcPct val="0"/>
              </a:spcBef>
              <a:buNone/>
            </a:pPr>
            <a:r>
              <a:rPr lang="en-US" altLang="en-US" sz="2400" dirty="0">
                <a:latin typeface="Calibri" panose="020F0502020204030204" pitchFamily="34" charset="0"/>
                <a:cs typeface="+mn-cs"/>
              </a:rPr>
              <a:t>This figure shows how an action potential reaching the synaptic terminal initiates communication with the receiving cell.</a:t>
            </a:r>
          </a:p>
        </p:txBody>
      </p:sp>
      <p:sp>
        <p:nvSpPr>
          <p:cNvPr id="14" name="Content Placeholder 13"/>
          <p:cNvSpPr>
            <a:spLocks noGrp="1"/>
          </p:cNvSpPr>
          <p:nvPr>
            <p:ph sz="quarter" idx="18"/>
          </p:nvPr>
        </p:nvSpPr>
        <p:spPr>
          <a:xfrm>
            <a:off x="7235211" y="6461558"/>
            <a:ext cx="1359799" cy="355478"/>
          </a:xfrm>
        </p:spPr>
        <p:txBody>
          <a:bodyPr/>
          <a:lstStyle/>
          <a:p>
            <a:pPr marL="0" indent="0">
              <a:buNone/>
            </a:pPr>
            <a:r>
              <a:rPr lang="en-US" altLang="en-US" sz="2000" dirty="0"/>
              <a:t>Figure 26.9</a:t>
            </a:r>
          </a:p>
        </p:txBody>
      </p:sp>
      <p:pic>
        <p:nvPicPr>
          <p:cNvPr id="2" name="Picture 1" descr="The parts of a synapse are shown.&#10;A micrograph of the synapse is shown.The red box emphasizes the location of the synaptic terminal.&#10;The red box emphasizes the action potential traveling down the presynaptic axon.The red box emphasizes the location of cell body of the postsynaptic neuron."/>
          <p:cNvPicPr>
            <a:picLocks noChangeAspect="1"/>
          </p:cNvPicPr>
          <p:nvPr/>
        </p:nvPicPr>
        <p:blipFill rotWithShape="1">
          <a:blip r:embed="rId3">
            <a:extLst>
              <a:ext uri="{28A0092B-C50C-407E-A947-70E740481C1C}">
                <a14:useLocalDpi xmlns:a14="http://schemas.microsoft.com/office/drawing/2010/main" val="0"/>
              </a:ext>
            </a:extLst>
          </a:blip>
          <a:srcRect l="47612" t="17910" r="4030" b="9054"/>
          <a:stretch/>
        </p:blipFill>
        <p:spPr>
          <a:xfrm>
            <a:off x="4353636" y="1228298"/>
            <a:ext cx="4421874" cy="5008729"/>
          </a:xfrm>
          <a:prstGeom prst="rect">
            <a:avLst/>
          </a:prstGeom>
        </p:spPr>
      </p:pic>
      <p:sp>
        <p:nvSpPr>
          <p:cNvPr id="13" name="Content Placeholder 12"/>
          <p:cNvSpPr>
            <a:spLocks noGrp="1"/>
          </p:cNvSpPr>
          <p:nvPr>
            <p:ph sz="quarter" idx="17"/>
          </p:nvPr>
        </p:nvSpPr>
        <p:spPr>
          <a:xfrm>
            <a:off x="5758866" y="6156651"/>
            <a:ext cx="1774698" cy="237446"/>
          </a:xfrm>
        </p:spPr>
        <p:txBody>
          <a:bodyPr/>
          <a:lstStyle/>
          <a:p>
            <a:pPr marL="0" indent="0">
              <a:buNone/>
            </a:pPr>
            <a:r>
              <a:rPr lang="en-IN" sz="850" dirty="0"/>
              <a:t>ER Lewis, YY Zeevi and TE Everhart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599" y="176352"/>
            <a:ext cx="8686800" cy="586541"/>
          </a:xfrm>
        </p:spPr>
        <p:txBody>
          <a:bodyPr/>
          <a:lstStyle/>
          <a:p>
            <a:pPr eaLnBrk="1" hangingPunct="1"/>
            <a:r>
              <a:rPr lang="en-US" altLang="en-US" sz="3800" dirty="0">
                <a:latin typeface="Calibri" panose="020F0502020204030204" pitchFamily="34" charset="0"/>
                <a:cs typeface="+mn-cs"/>
              </a:rPr>
              <a:t>The synaptic terminal has calcium channels</a:t>
            </a:r>
            <a:endParaRPr lang="en-IN" sz="3800" dirty="0">
              <a:latin typeface="Calibri" panose="020F0502020204030204" pitchFamily="34" charset="0"/>
              <a:cs typeface="+mn-cs"/>
            </a:endParaRPr>
          </a:p>
        </p:txBody>
      </p:sp>
      <p:sp>
        <p:nvSpPr>
          <p:cNvPr id="17" name="Content Placeholder 16"/>
          <p:cNvSpPr>
            <a:spLocks noGrp="1"/>
          </p:cNvSpPr>
          <p:nvPr>
            <p:ph sz="quarter" idx="22"/>
          </p:nvPr>
        </p:nvSpPr>
        <p:spPr>
          <a:xfrm>
            <a:off x="1" y="6460885"/>
            <a:ext cx="1557338" cy="352516"/>
          </a:xfrm>
        </p:spPr>
        <p:txBody>
          <a:bodyPr/>
          <a:lstStyle/>
          <a:p>
            <a:pPr marL="0" indent="0">
              <a:buNone/>
            </a:pPr>
            <a:r>
              <a:rPr lang="en-US" altLang="en-US" sz="2000" dirty="0"/>
              <a:t>Section 26.4</a:t>
            </a:r>
          </a:p>
        </p:txBody>
      </p:sp>
      <p:sp>
        <p:nvSpPr>
          <p:cNvPr id="6" name="Content Placeholder 5"/>
          <p:cNvSpPr>
            <a:spLocks noGrp="1"/>
          </p:cNvSpPr>
          <p:nvPr>
            <p:ph idx="1"/>
          </p:nvPr>
        </p:nvSpPr>
        <p:spPr>
          <a:xfrm>
            <a:off x="107576" y="2205115"/>
            <a:ext cx="4090521" cy="1314265"/>
          </a:xfrm>
        </p:spPr>
        <p:txBody>
          <a:bodyPr/>
          <a:lstStyle/>
          <a:p>
            <a:pPr marL="0" indent="0">
              <a:spcBef>
                <a:spcPct val="0"/>
              </a:spcBef>
              <a:buNone/>
            </a:pPr>
            <a:r>
              <a:rPr lang="en-US" altLang="en-US" sz="2400" dirty="0">
                <a:latin typeface="Calibri" panose="020F0502020204030204" pitchFamily="34" charset="0"/>
                <a:cs typeface="+mn-cs"/>
              </a:rPr>
              <a:t>Action potentials cause calcium channels in the synaptic terminal to open.</a:t>
            </a:r>
          </a:p>
        </p:txBody>
      </p:sp>
      <p:sp>
        <p:nvSpPr>
          <p:cNvPr id="20" name="Content Placeholder 19"/>
          <p:cNvSpPr>
            <a:spLocks noGrp="1"/>
          </p:cNvSpPr>
          <p:nvPr>
            <p:ph sz="quarter" idx="24"/>
          </p:nvPr>
        </p:nvSpPr>
        <p:spPr>
          <a:xfrm>
            <a:off x="7234516" y="6470310"/>
            <a:ext cx="1423725" cy="321412"/>
          </a:xfrm>
        </p:spPr>
        <p:txBody>
          <a:bodyPr/>
          <a:lstStyle/>
          <a:p>
            <a:pPr marL="0" indent="0">
              <a:buNone/>
            </a:pPr>
            <a:r>
              <a:rPr lang="en-US" altLang="en-US" sz="2000" dirty="0"/>
              <a:t>Figure 26.9</a:t>
            </a:r>
          </a:p>
        </p:txBody>
      </p:sp>
      <p:pic>
        <p:nvPicPr>
          <p:cNvPr id="2" name="Picture 1" descr="The parts of a synapse are shown.&#10;A micrograph of the synapse is shown.&#10;The red box shows the calcium channels opening and an influx of calcium ions into the synaptic terminal. "/>
          <p:cNvPicPr>
            <a:picLocks noChangeAspect="1"/>
          </p:cNvPicPr>
          <p:nvPr/>
        </p:nvPicPr>
        <p:blipFill rotWithShape="1">
          <a:blip r:embed="rId3">
            <a:extLst>
              <a:ext uri="{28A0092B-C50C-407E-A947-70E740481C1C}">
                <a14:useLocalDpi xmlns:a14="http://schemas.microsoft.com/office/drawing/2010/main" val="0"/>
              </a:ext>
            </a:extLst>
          </a:blip>
          <a:srcRect l="47313" t="17512" r="4627" b="9254"/>
          <a:stretch/>
        </p:blipFill>
        <p:spPr>
          <a:xfrm>
            <a:off x="4326340" y="1201002"/>
            <a:ext cx="4394579" cy="5022377"/>
          </a:xfrm>
          <a:prstGeom prst="rect">
            <a:avLst/>
          </a:prstGeom>
        </p:spPr>
      </p:pic>
      <p:sp>
        <p:nvSpPr>
          <p:cNvPr id="7" name="Content Placeholder 6"/>
          <p:cNvSpPr>
            <a:spLocks noGrp="1"/>
          </p:cNvSpPr>
          <p:nvPr>
            <p:ph sz="quarter" idx="13"/>
          </p:nvPr>
        </p:nvSpPr>
        <p:spPr>
          <a:xfrm>
            <a:off x="5688008" y="6141146"/>
            <a:ext cx="1920875" cy="168214"/>
          </a:xfrm>
        </p:spPr>
        <p:txBody>
          <a:bodyPr/>
          <a:lstStyle/>
          <a:p>
            <a:pPr marL="0" indent="0">
              <a:buNone/>
            </a:pPr>
            <a:r>
              <a:rPr lang="en-IN" sz="850" dirty="0"/>
              <a:t>ER Lewis, YY Zeevi and TE Everhart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71339" y="249284"/>
            <a:ext cx="6801323" cy="440677"/>
          </a:xfrm>
        </p:spPr>
        <p:txBody>
          <a:bodyPr/>
          <a:lstStyle/>
          <a:p>
            <a:pPr eaLnBrk="1" hangingPunct="1"/>
            <a:r>
              <a:rPr lang="en-US" altLang="en-US" sz="3800" dirty="0">
                <a:latin typeface="Calibri" panose="020F0502020204030204" pitchFamily="34" charset="0"/>
                <a:cs typeface="+mn-cs"/>
              </a:rPr>
              <a:t>Neurotransmitters are released</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60096"/>
            <a:ext cx="1554468" cy="377071"/>
          </a:xfrm>
        </p:spPr>
        <p:txBody>
          <a:bodyPr/>
          <a:lstStyle/>
          <a:p>
            <a:pPr marL="0" indent="0">
              <a:buNone/>
            </a:pPr>
            <a:r>
              <a:rPr lang="en-US" altLang="en-US" sz="2000" dirty="0"/>
              <a:t>Section 26.4</a:t>
            </a:r>
          </a:p>
        </p:txBody>
      </p:sp>
      <p:sp>
        <p:nvSpPr>
          <p:cNvPr id="7" name="Content Placeholder 6"/>
          <p:cNvSpPr>
            <a:spLocks noGrp="1"/>
          </p:cNvSpPr>
          <p:nvPr>
            <p:ph idx="1"/>
          </p:nvPr>
        </p:nvSpPr>
        <p:spPr>
          <a:xfrm>
            <a:off x="101600" y="2205114"/>
            <a:ext cx="3969087" cy="1923401"/>
          </a:xfrm>
        </p:spPr>
        <p:txBody>
          <a:bodyPr/>
          <a:lstStyle/>
          <a:p>
            <a:pPr marL="0" indent="0">
              <a:spcBef>
                <a:spcPct val="0"/>
              </a:spcBef>
              <a:buNone/>
            </a:pPr>
            <a:r>
              <a:rPr lang="en-US" altLang="en-US" sz="2400" dirty="0">
                <a:latin typeface="Calibri" panose="020F0502020204030204" pitchFamily="34" charset="0"/>
                <a:cs typeface="+mn-cs"/>
              </a:rPr>
              <a:t>An influx of </a:t>
            </a:r>
            <a:r>
              <a:rPr lang="en-US" altLang="en-US" sz="2400" dirty="0">
                <a:solidFill>
                  <a:srgbClr val="FF0000"/>
                </a:solidFill>
                <a:latin typeface="Calibri" panose="020F0502020204030204" pitchFamily="34" charset="0"/>
                <a:cs typeface="+mn-cs"/>
              </a:rPr>
              <a:t>calcium</a:t>
            </a:r>
            <a:r>
              <a:rPr lang="en-US" altLang="en-US" sz="2400" dirty="0">
                <a:latin typeface="Calibri" panose="020F0502020204030204" pitchFamily="34" charset="0"/>
                <a:cs typeface="+mn-cs"/>
              </a:rPr>
              <a:t> stimulates vesicles loaded with neurotransmitters to fuse with the presynaptic neuron’s membrane.</a:t>
            </a:r>
          </a:p>
        </p:txBody>
      </p:sp>
      <p:sp>
        <p:nvSpPr>
          <p:cNvPr id="18" name="Content Placeholder 17"/>
          <p:cNvSpPr>
            <a:spLocks noGrp="1"/>
          </p:cNvSpPr>
          <p:nvPr>
            <p:ph sz="quarter" idx="22"/>
          </p:nvPr>
        </p:nvSpPr>
        <p:spPr>
          <a:xfrm>
            <a:off x="7221062" y="6460884"/>
            <a:ext cx="1476656" cy="352516"/>
          </a:xfrm>
        </p:spPr>
        <p:txBody>
          <a:bodyPr/>
          <a:lstStyle/>
          <a:p>
            <a:pPr marL="0" indent="0">
              <a:buNone/>
            </a:pPr>
            <a:r>
              <a:rPr lang="en-US" altLang="en-US" sz="2000" dirty="0"/>
              <a:t>Figure 26.9</a:t>
            </a:r>
          </a:p>
        </p:txBody>
      </p:sp>
      <p:pic>
        <p:nvPicPr>
          <p:cNvPr id="2" name="Picture 1" descr="A micrograph of the synapse is shown.&#10;The parts of a synapse are shown.&#10;The red box emphasizes the location of a vesicle containing neurotransmitters in the synaptic terminal."/>
          <p:cNvPicPr>
            <a:picLocks noChangeAspect="1"/>
          </p:cNvPicPr>
          <p:nvPr/>
        </p:nvPicPr>
        <p:blipFill rotWithShape="1">
          <a:blip r:embed="rId3">
            <a:extLst>
              <a:ext uri="{28A0092B-C50C-407E-A947-70E740481C1C}">
                <a14:useLocalDpi xmlns:a14="http://schemas.microsoft.com/office/drawing/2010/main" val="0"/>
              </a:ext>
            </a:extLst>
          </a:blip>
          <a:srcRect l="50150" t="17910" b="8656"/>
          <a:stretch/>
        </p:blipFill>
        <p:spPr>
          <a:xfrm>
            <a:off x="4585648" y="1228299"/>
            <a:ext cx="4558351" cy="5036024"/>
          </a:xfrm>
          <a:prstGeom prst="rect">
            <a:avLst/>
          </a:prstGeom>
        </p:spPr>
      </p:pic>
      <p:sp>
        <p:nvSpPr>
          <p:cNvPr id="8" name="Content Placeholder 7"/>
          <p:cNvSpPr>
            <a:spLocks noGrp="1"/>
          </p:cNvSpPr>
          <p:nvPr>
            <p:ph sz="quarter" idx="13"/>
          </p:nvPr>
        </p:nvSpPr>
        <p:spPr>
          <a:xfrm>
            <a:off x="5945188" y="6167328"/>
            <a:ext cx="1754325" cy="254586"/>
          </a:xfrm>
        </p:spPr>
        <p:txBody>
          <a:bodyPr/>
          <a:lstStyle/>
          <a:p>
            <a:pPr marL="0" indent="0">
              <a:buNone/>
            </a:pPr>
            <a:r>
              <a:rPr lang="en-IN" sz="860" dirty="0"/>
              <a:t>ER Lewis, YY Zeevi and TE Everhart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7250"/>
            <a:ext cx="8229601" cy="484745"/>
          </a:xfrm>
        </p:spPr>
        <p:txBody>
          <a:bodyPr/>
          <a:lstStyle/>
          <a:p>
            <a:pPr eaLnBrk="1" hangingPunct="1"/>
            <a:r>
              <a:rPr lang="en-US" altLang="en-US" sz="3800" dirty="0">
                <a:latin typeface="Calibri" panose="020F0502020204030204" pitchFamily="34" charset="0"/>
                <a:cs typeface="+mn-cs"/>
              </a:rPr>
              <a:t>Neurotransmitters cross the synapse, 2</a:t>
            </a:r>
            <a:endParaRPr lang="en-IN" sz="3800" dirty="0">
              <a:latin typeface="Calibri" panose="020F0502020204030204" pitchFamily="34" charset="0"/>
              <a:cs typeface="+mn-cs"/>
            </a:endParaRPr>
          </a:p>
        </p:txBody>
      </p:sp>
      <p:sp>
        <p:nvSpPr>
          <p:cNvPr id="11" name="Content Placeholder 10"/>
          <p:cNvSpPr>
            <a:spLocks noGrp="1"/>
          </p:cNvSpPr>
          <p:nvPr>
            <p:ph sz="quarter" idx="15"/>
          </p:nvPr>
        </p:nvSpPr>
        <p:spPr>
          <a:xfrm>
            <a:off x="-4565" y="6460099"/>
            <a:ext cx="1709915" cy="377071"/>
          </a:xfrm>
        </p:spPr>
        <p:txBody>
          <a:bodyPr/>
          <a:lstStyle/>
          <a:p>
            <a:pPr marL="0" indent="0">
              <a:buNone/>
            </a:pPr>
            <a:r>
              <a:rPr lang="en-US" altLang="en-US" sz="2000" dirty="0"/>
              <a:t>Section 26.4</a:t>
            </a:r>
          </a:p>
        </p:txBody>
      </p:sp>
      <p:sp>
        <p:nvSpPr>
          <p:cNvPr id="7" name="Content Placeholder 6"/>
          <p:cNvSpPr>
            <a:spLocks noGrp="1"/>
          </p:cNvSpPr>
          <p:nvPr>
            <p:ph idx="1"/>
          </p:nvPr>
        </p:nvSpPr>
        <p:spPr>
          <a:xfrm>
            <a:off x="101600" y="2205114"/>
            <a:ext cx="3997628" cy="1562663"/>
          </a:xfrm>
        </p:spPr>
        <p:txBody>
          <a:bodyPr/>
          <a:lstStyle/>
          <a:p>
            <a:pPr marL="0" indent="0">
              <a:spcBef>
                <a:spcPct val="0"/>
              </a:spcBef>
              <a:buNone/>
            </a:pPr>
            <a:r>
              <a:rPr lang="en-US" altLang="en-US" sz="2400" dirty="0">
                <a:latin typeface="Calibri" panose="020F0502020204030204" pitchFamily="34" charset="0"/>
                <a:cs typeface="+mn-cs"/>
              </a:rPr>
              <a:t>Neurotransmitters bind to receptor proteins in the membrane of the postsynaptic cell.</a:t>
            </a:r>
          </a:p>
        </p:txBody>
      </p:sp>
      <p:sp>
        <p:nvSpPr>
          <p:cNvPr id="13" name="Content Placeholder 12"/>
          <p:cNvSpPr>
            <a:spLocks noGrp="1"/>
          </p:cNvSpPr>
          <p:nvPr>
            <p:ph sz="quarter" idx="17"/>
          </p:nvPr>
        </p:nvSpPr>
        <p:spPr>
          <a:xfrm>
            <a:off x="7227507" y="6460155"/>
            <a:ext cx="1459293" cy="347645"/>
          </a:xfrm>
        </p:spPr>
        <p:txBody>
          <a:bodyPr/>
          <a:lstStyle/>
          <a:p>
            <a:pPr marL="0" indent="0">
              <a:buNone/>
            </a:pPr>
            <a:r>
              <a:rPr lang="en-US" altLang="en-US" sz="2000" dirty="0"/>
              <a:t>Figure 26.9</a:t>
            </a:r>
          </a:p>
        </p:txBody>
      </p:sp>
      <p:pic>
        <p:nvPicPr>
          <p:cNvPr id="2" name="Picture 1" descr="A micrograph of the synapse is shown.&#10;The parts of a synapse are shown. The red box shows a neurotransmitter approaching the membrane of the postsynaptic neuron."/>
          <p:cNvPicPr>
            <a:picLocks noChangeAspect="1"/>
          </p:cNvPicPr>
          <p:nvPr/>
        </p:nvPicPr>
        <p:blipFill rotWithShape="1">
          <a:blip r:embed="rId3">
            <a:extLst>
              <a:ext uri="{28A0092B-C50C-407E-A947-70E740481C1C}">
                <a14:useLocalDpi xmlns:a14="http://schemas.microsoft.com/office/drawing/2010/main" val="0"/>
              </a:ext>
            </a:extLst>
          </a:blip>
          <a:srcRect l="48209" t="17512" r="3732" b="8856"/>
          <a:stretch/>
        </p:blipFill>
        <p:spPr>
          <a:xfrm>
            <a:off x="4408227" y="1201002"/>
            <a:ext cx="4394580" cy="5049673"/>
          </a:xfrm>
          <a:prstGeom prst="rect">
            <a:avLst/>
          </a:prstGeom>
        </p:spPr>
      </p:pic>
      <p:sp>
        <p:nvSpPr>
          <p:cNvPr id="8" name="Content Placeholder 7"/>
          <p:cNvSpPr>
            <a:spLocks noGrp="1"/>
          </p:cNvSpPr>
          <p:nvPr>
            <p:ph sz="quarter" idx="13"/>
          </p:nvPr>
        </p:nvSpPr>
        <p:spPr>
          <a:xfrm>
            <a:off x="5851866" y="6134920"/>
            <a:ext cx="1746250" cy="210402"/>
          </a:xfrm>
        </p:spPr>
        <p:txBody>
          <a:bodyPr/>
          <a:lstStyle/>
          <a:p>
            <a:pPr marL="0" indent="0">
              <a:buNone/>
            </a:pPr>
            <a:r>
              <a:rPr lang="en-IN" sz="860" dirty="0"/>
              <a:t>ER Lewis, YY Zeevi and TE Everhart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6176" y="173462"/>
            <a:ext cx="8485094" cy="484745"/>
          </a:xfrm>
        </p:spPr>
        <p:txBody>
          <a:bodyPr/>
          <a:lstStyle/>
          <a:p>
            <a:pPr eaLnBrk="1" hangingPunct="1"/>
            <a:r>
              <a:rPr lang="en-US" altLang="en-US" sz="3200" dirty="0">
                <a:latin typeface="Calibri" panose="020F0502020204030204" pitchFamily="34" charset="0"/>
                <a:cs typeface="+mn-cs"/>
              </a:rPr>
              <a:t>Ion channels on the postsynaptic membrane open</a:t>
            </a:r>
            <a:endParaRPr lang="en-IN" sz="3200" dirty="0">
              <a:latin typeface="Calibri" panose="020F0502020204030204" pitchFamily="34" charset="0"/>
              <a:cs typeface="+mn-cs"/>
            </a:endParaRPr>
          </a:p>
        </p:txBody>
      </p:sp>
      <p:sp>
        <p:nvSpPr>
          <p:cNvPr id="9" name="Content Placeholder 8"/>
          <p:cNvSpPr>
            <a:spLocks noGrp="1"/>
          </p:cNvSpPr>
          <p:nvPr>
            <p:ph sz="quarter" idx="15"/>
          </p:nvPr>
        </p:nvSpPr>
        <p:spPr>
          <a:xfrm>
            <a:off x="-7524" y="6460094"/>
            <a:ext cx="1554468" cy="377071"/>
          </a:xfrm>
        </p:spPr>
        <p:txBody>
          <a:bodyPr/>
          <a:lstStyle/>
          <a:p>
            <a:pPr marL="0" indent="0">
              <a:buNone/>
            </a:pPr>
            <a:r>
              <a:rPr lang="en-US" altLang="en-US" sz="2000" dirty="0"/>
              <a:t>Section 26.4</a:t>
            </a:r>
          </a:p>
        </p:txBody>
      </p:sp>
      <p:sp>
        <p:nvSpPr>
          <p:cNvPr id="6" name="Content Placeholder 5"/>
          <p:cNvSpPr>
            <a:spLocks noGrp="1"/>
          </p:cNvSpPr>
          <p:nvPr>
            <p:ph idx="1"/>
          </p:nvPr>
        </p:nvSpPr>
        <p:spPr>
          <a:xfrm>
            <a:off x="101600" y="2205115"/>
            <a:ext cx="3921685" cy="1977190"/>
          </a:xfrm>
        </p:spPr>
        <p:txBody>
          <a:bodyPr/>
          <a:lstStyle/>
          <a:p>
            <a:pPr marL="0" indent="0">
              <a:spcBef>
                <a:spcPct val="0"/>
              </a:spcBef>
              <a:buNone/>
            </a:pPr>
            <a:r>
              <a:rPr lang="en-US" altLang="en-US" sz="2400" dirty="0">
                <a:latin typeface="Calibri" panose="020F0502020204030204" pitchFamily="34" charset="0"/>
                <a:cs typeface="+mn-cs"/>
              </a:rPr>
              <a:t>Ion channels open in the postsynaptic cell membrane, changing the likelihood of an action potential in the receiving cell.</a:t>
            </a:r>
          </a:p>
        </p:txBody>
      </p:sp>
      <p:sp>
        <p:nvSpPr>
          <p:cNvPr id="12" name="Content Placeholder 11"/>
          <p:cNvSpPr>
            <a:spLocks noGrp="1"/>
          </p:cNvSpPr>
          <p:nvPr>
            <p:ph sz="quarter" idx="17"/>
          </p:nvPr>
        </p:nvSpPr>
        <p:spPr>
          <a:xfrm>
            <a:off x="7229944" y="6460153"/>
            <a:ext cx="1407218" cy="347645"/>
          </a:xfrm>
        </p:spPr>
        <p:txBody>
          <a:bodyPr/>
          <a:lstStyle/>
          <a:p>
            <a:pPr marL="0" indent="0">
              <a:buNone/>
            </a:pPr>
            <a:r>
              <a:rPr lang="en-US" altLang="en-US" sz="2000" dirty="0"/>
              <a:t>Figure 26.9</a:t>
            </a:r>
          </a:p>
        </p:txBody>
      </p:sp>
      <p:pic>
        <p:nvPicPr>
          <p:cNvPr id="2" name="Picture 1" descr="A micrograph of the synapse is shown.&#10;The parts of a synapse are shown.&#10;The red box shows an ion channel opening on the postsynaptic neural membrane."/>
          <p:cNvPicPr>
            <a:picLocks noChangeAspect="1"/>
          </p:cNvPicPr>
          <p:nvPr/>
        </p:nvPicPr>
        <p:blipFill rotWithShape="1">
          <a:blip r:embed="rId3">
            <a:extLst>
              <a:ext uri="{28A0092B-C50C-407E-A947-70E740481C1C}">
                <a14:useLocalDpi xmlns:a14="http://schemas.microsoft.com/office/drawing/2010/main" val="0"/>
              </a:ext>
            </a:extLst>
          </a:blip>
          <a:srcRect l="45522" t="17114" r="8508" b="10249"/>
          <a:stretch/>
        </p:blipFill>
        <p:spPr>
          <a:xfrm>
            <a:off x="4162567" y="1173707"/>
            <a:ext cx="4203512" cy="4981434"/>
          </a:xfrm>
          <a:prstGeom prst="rect">
            <a:avLst/>
          </a:prstGeom>
        </p:spPr>
      </p:pic>
      <p:sp>
        <p:nvSpPr>
          <p:cNvPr id="11" name="Content Placeholder 10"/>
          <p:cNvSpPr>
            <a:spLocks noGrp="1"/>
          </p:cNvSpPr>
          <p:nvPr>
            <p:ph sz="quarter" idx="16"/>
          </p:nvPr>
        </p:nvSpPr>
        <p:spPr>
          <a:xfrm>
            <a:off x="5475939" y="6085462"/>
            <a:ext cx="1836187" cy="179124"/>
          </a:xfrm>
        </p:spPr>
        <p:txBody>
          <a:bodyPr/>
          <a:lstStyle/>
          <a:p>
            <a:pPr marL="0" indent="0">
              <a:buNone/>
            </a:pPr>
            <a:r>
              <a:rPr lang="en-IN" sz="860" dirty="0"/>
              <a:t>ER Lewis, YY Zeevi and TE Everhart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6323" y="215527"/>
            <a:ext cx="8367712" cy="400615"/>
          </a:xfrm>
        </p:spPr>
        <p:txBody>
          <a:bodyPr/>
          <a:lstStyle/>
          <a:p>
            <a:pPr eaLnBrk="1" hangingPunct="1"/>
            <a:r>
              <a:rPr lang="en-US" altLang="en-US" sz="3200" dirty="0">
                <a:latin typeface="Calibri" panose="020F0502020204030204" pitchFamily="34" charset="0"/>
                <a:cs typeface="+mn-cs"/>
              </a:rPr>
              <a:t>Neurotransmitters can be inhibitory or excitatory</a:t>
            </a:r>
            <a:endParaRPr lang="en-IN" sz="3200" dirty="0">
              <a:latin typeface="Calibri" panose="020F0502020204030204" pitchFamily="34" charset="0"/>
              <a:cs typeface="+mn-cs"/>
            </a:endParaRPr>
          </a:p>
        </p:txBody>
      </p:sp>
      <p:sp>
        <p:nvSpPr>
          <p:cNvPr id="9" name="Content Placeholder 8"/>
          <p:cNvSpPr>
            <a:spLocks noGrp="1"/>
          </p:cNvSpPr>
          <p:nvPr>
            <p:ph sz="quarter" idx="15"/>
          </p:nvPr>
        </p:nvSpPr>
        <p:spPr>
          <a:xfrm>
            <a:off x="5923" y="6463786"/>
            <a:ext cx="1554468" cy="342792"/>
          </a:xfrm>
        </p:spPr>
        <p:txBody>
          <a:bodyPr/>
          <a:lstStyle/>
          <a:p>
            <a:pPr marL="0" indent="0">
              <a:buNone/>
            </a:pPr>
            <a:r>
              <a:rPr lang="en-US" altLang="en-US" sz="2000" dirty="0"/>
              <a:t>Section 26.4</a:t>
            </a:r>
          </a:p>
        </p:txBody>
      </p:sp>
      <p:sp>
        <p:nvSpPr>
          <p:cNvPr id="6" name="Content Placeholder 5"/>
          <p:cNvSpPr>
            <a:spLocks noGrp="1"/>
          </p:cNvSpPr>
          <p:nvPr>
            <p:ph idx="1"/>
          </p:nvPr>
        </p:nvSpPr>
        <p:spPr>
          <a:xfrm>
            <a:off x="95307" y="2205110"/>
            <a:ext cx="4145953" cy="3456387"/>
          </a:xfrm>
        </p:spPr>
        <p:txBody>
          <a:bodyPr/>
          <a:lstStyle/>
          <a:p>
            <a:pPr marL="0" indent="0">
              <a:spcBef>
                <a:spcPct val="0"/>
              </a:spcBef>
              <a:buNone/>
              <a:defRPr/>
            </a:pPr>
            <a:r>
              <a:rPr lang="en-US" sz="2400" dirty="0">
                <a:latin typeface="Calibri" charset="0"/>
                <a:ea typeface="ＭＳ Ｐゴシック" charset="0"/>
              </a:rPr>
              <a:t>Neurotransmitters might have excitatory, inhibitory, or no effect on the postsynaptic cell. </a:t>
            </a:r>
          </a:p>
          <a:p>
            <a:pPr marL="347472" indent="-347472">
              <a:spcBef>
                <a:spcPct val="0"/>
              </a:spcBef>
              <a:buFont typeface="Arial"/>
              <a:buChar char="•"/>
              <a:defRPr/>
            </a:pPr>
            <a:r>
              <a:rPr lang="en-US" sz="2400" dirty="0">
                <a:latin typeface="Calibri" charset="0"/>
                <a:ea typeface="ＭＳ Ｐゴシック" charset="0"/>
              </a:rPr>
              <a:t>Excitatory = increased chance of action potential</a:t>
            </a:r>
          </a:p>
          <a:p>
            <a:pPr marL="347472" indent="-347472">
              <a:spcBef>
                <a:spcPct val="0"/>
              </a:spcBef>
              <a:buFont typeface="Arial"/>
              <a:buChar char="•"/>
              <a:defRPr/>
            </a:pPr>
            <a:r>
              <a:rPr lang="en-US" sz="2400" dirty="0">
                <a:latin typeface="Calibri" charset="0"/>
                <a:ea typeface="ＭＳ Ｐゴシック" charset="0"/>
              </a:rPr>
              <a:t>Inhibitory = decreased chance of action potential</a:t>
            </a:r>
          </a:p>
          <a:p>
            <a:pPr marL="347472" indent="-347472">
              <a:spcBef>
                <a:spcPct val="0"/>
              </a:spcBef>
              <a:buFont typeface="Arial"/>
              <a:buChar char="•"/>
              <a:defRPr/>
            </a:pPr>
            <a:r>
              <a:rPr lang="en-US" sz="2400" dirty="0">
                <a:latin typeface="Calibri" charset="0"/>
                <a:ea typeface="ＭＳ Ｐゴシック" charset="0"/>
              </a:rPr>
              <a:t>Some may have no effect on the post synaptic neuron</a:t>
            </a:r>
          </a:p>
        </p:txBody>
      </p:sp>
      <p:sp>
        <p:nvSpPr>
          <p:cNvPr id="13" name="Content Placeholder 12"/>
          <p:cNvSpPr>
            <a:spLocks noGrp="1"/>
          </p:cNvSpPr>
          <p:nvPr>
            <p:ph sz="quarter" idx="18"/>
          </p:nvPr>
        </p:nvSpPr>
        <p:spPr>
          <a:xfrm>
            <a:off x="7234520" y="6459641"/>
            <a:ext cx="1418161" cy="323162"/>
          </a:xfrm>
        </p:spPr>
        <p:txBody>
          <a:bodyPr/>
          <a:lstStyle/>
          <a:p>
            <a:pPr marL="0" indent="0">
              <a:buNone/>
            </a:pPr>
            <a:r>
              <a:rPr lang="en-US" altLang="en-US" sz="2000" dirty="0"/>
              <a:t>Figure 26.9</a:t>
            </a:r>
          </a:p>
        </p:txBody>
      </p:sp>
      <p:pic>
        <p:nvPicPr>
          <p:cNvPr id="2" name="Picture 1" descr="A micrograph of the synapse is shown.&#10;The parts of a synapse are shown.&#10;The red box shows an ion channel opening on the postsynaptic neural membrane."/>
          <p:cNvPicPr>
            <a:picLocks noChangeAspect="1"/>
          </p:cNvPicPr>
          <p:nvPr/>
        </p:nvPicPr>
        <p:blipFill rotWithShape="1">
          <a:blip r:embed="rId3">
            <a:extLst>
              <a:ext uri="{28A0092B-C50C-407E-A947-70E740481C1C}">
                <a14:useLocalDpi xmlns:a14="http://schemas.microsoft.com/office/drawing/2010/main" val="0"/>
              </a:ext>
            </a:extLst>
          </a:blip>
          <a:srcRect l="48358" t="16717" r="5523" b="10398"/>
          <a:stretch/>
        </p:blipFill>
        <p:spPr>
          <a:xfrm>
            <a:off x="4421874" y="1146413"/>
            <a:ext cx="4217159" cy="4998546"/>
          </a:xfrm>
          <a:prstGeom prst="rect">
            <a:avLst/>
          </a:prstGeom>
        </p:spPr>
      </p:pic>
      <p:sp>
        <p:nvSpPr>
          <p:cNvPr id="15" name="Content Placeholder 14"/>
          <p:cNvSpPr>
            <a:spLocks noGrp="1"/>
          </p:cNvSpPr>
          <p:nvPr>
            <p:ph sz="quarter" idx="19"/>
          </p:nvPr>
        </p:nvSpPr>
        <p:spPr>
          <a:xfrm>
            <a:off x="5761164" y="6088322"/>
            <a:ext cx="1779614" cy="178418"/>
          </a:xfrm>
        </p:spPr>
        <p:txBody>
          <a:bodyPr/>
          <a:lstStyle/>
          <a:p>
            <a:pPr marL="0" indent="0">
              <a:buNone/>
            </a:pPr>
            <a:r>
              <a:rPr lang="en-IN" sz="860" dirty="0"/>
              <a:t>ER Lewis, YY Zeevi and TE Everhart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444" y="249284"/>
            <a:ext cx="2167112" cy="440677"/>
          </a:xfrm>
        </p:spPr>
        <p:txBody>
          <a:bodyPr/>
          <a:lstStyle/>
          <a:p>
            <a:pPr eaLnBrk="1" hangingPunct="1"/>
            <a:r>
              <a:rPr lang="en-US" altLang="en-US" sz="3800" dirty="0" err="1">
                <a:latin typeface="Calibri" panose="020F0502020204030204" pitchFamily="34" charset="0"/>
                <a:cs typeface="+mn-cs"/>
              </a:rPr>
              <a:t>Cnidaria</a:t>
            </a:r>
            <a:endParaRPr lang="en-IN" sz="3800" dirty="0">
              <a:latin typeface="Calibri" panose="020F0502020204030204" pitchFamily="34" charset="0"/>
              <a:cs typeface="+mn-cs"/>
            </a:endParaRPr>
          </a:p>
        </p:txBody>
      </p:sp>
      <p:sp>
        <p:nvSpPr>
          <p:cNvPr id="7" name="Content Placeholder 6"/>
          <p:cNvSpPr>
            <a:spLocks noGrp="1"/>
          </p:cNvSpPr>
          <p:nvPr>
            <p:ph sz="quarter" idx="15"/>
          </p:nvPr>
        </p:nvSpPr>
        <p:spPr>
          <a:xfrm>
            <a:off x="5923" y="6460099"/>
            <a:ext cx="1554468" cy="377071"/>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1" y="1116108"/>
            <a:ext cx="3697941" cy="1519515"/>
          </a:xfrm>
        </p:spPr>
        <p:txBody>
          <a:bodyPr/>
          <a:lstStyle/>
          <a:p>
            <a:pPr marL="0" indent="0">
              <a:spcBef>
                <a:spcPct val="0"/>
              </a:spcBef>
              <a:buNone/>
              <a:defRPr/>
            </a:pPr>
            <a:r>
              <a:rPr lang="en-US" sz="2400" dirty="0" err="1">
                <a:latin typeface="Calibri" charset="0"/>
                <a:ea typeface="ＭＳ Ｐゴシック" charset="0"/>
              </a:rPr>
              <a:t>Cnidaria</a:t>
            </a:r>
            <a:r>
              <a:rPr lang="en-US" sz="2400" dirty="0">
                <a:latin typeface="Calibri" charset="0"/>
                <a:ea typeface="ＭＳ Ｐゴシック" charset="0"/>
              </a:rPr>
              <a:t> have </a:t>
            </a:r>
            <a:r>
              <a:rPr lang="en-US" sz="2400" b="1" dirty="0">
                <a:latin typeface="Calibri" charset="0"/>
                <a:ea typeface="ＭＳ Ｐゴシック" charset="0"/>
              </a:rPr>
              <a:t>nerve </a:t>
            </a:r>
            <a:r>
              <a:rPr lang="en-US" sz="2400" b="1" dirty="0">
                <a:solidFill>
                  <a:srgbClr val="FF0000"/>
                </a:solidFill>
                <a:latin typeface="Calibri" charset="0"/>
                <a:ea typeface="ＭＳ Ｐゴシック" charset="0"/>
              </a:rPr>
              <a:t>nets</a:t>
            </a:r>
            <a:r>
              <a:rPr lang="en-US" sz="2400" dirty="0">
                <a:latin typeface="Calibri" charset="0"/>
                <a:ea typeface="ＭＳ Ｐゴシック" charset="0"/>
              </a:rPr>
              <a:t>, in which nervous impulses spread over the entire body surface.</a:t>
            </a:r>
          </a:p>
        </p:txBody>
      </p:sp>
      <p:sp>
        <p:nvSpPr>
          <p:cNvPr id="10" name="Content Placeholder 9"/>
          <p:cNvSpPr>
            <a:spLocks noGrp="1"/>
          </p:cNvSpPr>
          <p:nvPr>
            <p:ph sz="quarter" idx="16"/>
          </p:nvPr>
        </p:nvSpPr>
        <p:spPr>
          <a:xfrm>
            <a:off x="7234509" y="6459068"/>
            <a:ext cx="1605562" cy="383968"/>
          </a:xfrm>
        </p:spPr>
        <p:txBody>
          <a:bodyPr/>
          <a:lstStyle/>
          <a:p>
            <a:pPr marL="0" indent="0">
              <a:buNone/>
            </a:pPr>
            <a:r>
              <a:rPr lang="en-US" altLang="en-US" sz="2000" dirty="0"/>
              <a:t>Figure 26.2</a:t>
            </a:r>
          </a:p>
        </p:txBody>
      </p:sp>
      <p:pic>
        <p:nvPicPr>
          <p:cNvPr id="6" name="Picture 5" descr="Red circle shows the location of cnidaria.">
            <a:extLst>
              <a:ext uri="{FF2B5EF4-FFF2-40B4-BE49-F238E27FC236}">
                <a16:creationId xmlns:a16="http://schemas.microsoft.com/office/drawing/2014/main" id="{192B4E06-8BA5-4CB2-8F42-B503447A143A}"/>
              </a:ext>
            </a:extLst>
          </p:cNvPr>
          <p:cNvPicPr>
            <a:picLocks noChangeAspect="1"/>
          </p:cNvPicPr>
          <p:nvPr/>
        </p:nvPicPr>
        <p:blipFill>
          <a:blip r:embed="rId3"/>
          <a:stretch>
            <a:fillRect/>
          </a:stretch>
        </p:blipFill>
        <p:spPr>
          <a:xfrm>
            <a:off x="1082944" y="2690116"/>
            <a:ext cx="7534656" cy="374904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0457" y="176352"/>
            <a:ext cx="4223086" cy="586541"/>
          </a:xfrm>
        </p:spPr>
        <p:txBody>
          <a:bodyPr/>
          <a:lstStyle/>
          <a:p>
            <a:pPr eaLnBrk="1" hangingPunct="1"/>
            <a:r>
              <a:rPr lang="en-US" altLang="en-US" sz="3800" dirty="0">
                <a:latin typeface="Calibri" panose="020F0502020204030204" pitchFamily="34" charset="0"/>
                <a:cs typeface="+mn-cs"/>
              </a:rPr>
              <a:t>Synaptic integration</a:t>
            </a:r>
            <a:endParaRPr lang="en-IN" sz="3800" dirty="0">
              <a:latin typeface="Calibri" panose="020F0502020204030204" pitchFamily="34" charset="0"/>
              <a:cs typeface="+mn-cs"/>
            </a:endParaRPr>
          </a:p>
        </p:txBody>
      </p:sp>
      <p:sp>
        <p:nvSpPr>
          <p:cNvPr id="12" name="Content Placeholder 11"/>
          <p:cNvSpPr>
            <a:spLocks noGrp="1"/>
          </p:cNvSpPr>
          <p:nvPr>
            <p:ph sz="quarter" idx="18"/>
          </p:nvPr>
        </p:nvSpPr>
        <p:spPr>
          <a:xfrm>
            <a:off x="98" y="6461559"/>
            <a:ext cx="1548566" cy="355478"/>
          </a:xfrm>
        </p:spPr>
        <p:txBody>
          <a:bodyPr/>
          <a:lstStyle/>
          <a:p>
            <a:pPr marL="0" indent="0">
              <a:buNone/>
            </a:pPr>
            <a:r>
              <a:rPr lang="en-US" altLang="en-US" sz="2000" dirty="0"/>
              <a:t>Section 26.4</a:t>
            </a:r>
          </a:p>
        </p:txBody>
      </p:sp>
      <p:sp>
        <p:nvSpPr>
          <p:cNvPr id="4" name="Content Placeholder 3"/>
          <p:cNvSpPr>
            <a:spLocks noGrp="1"/>
          </p:cNvSpPr>
          <p:nvPr>
            <p:ph idx="1"/>
          </p:nvPr>
        </p:nvSpPr>
        <p:spPr>
          <a:xfrm>
            <a:off x="101600" y="2208101"/>
            <a:ext cx="3965575" cy="3419587"/>
          </a:xfrm>
        </p:spPr>
        <p:txBody>
          <a:bodyPr/>
          <a:lstStyle/>
          <a:p>
            <a:pPr marL="0" indent="0">
              <a:spcBef>
                <a:spcPct val="0"/>
              </a:spcBef>
              <a:buNone/>
            </a:pPr>
            <a:r>
              <a:rPr lang="en-US" altLang="en-US" sz="2400" dirty="0">
                <a:latin typeface="Calibri" panose="020F0502020204030204" pitchFamily="34" charset="0"/>
                <a:cs typeface="+mn-cs"/>
              </a:rPr>
              <a:t>The postsynaptic cell may receive many stimuli (both excitatory and inhibitory) at once. </a:t>
            </a:r>
            <a:r>
              <a:rPr lang="en-US" altLang="en-US" sz="2400" b="1" dirty="0">
                <a:latin typeface="Calibri" panose="020F0502020204030204" pitchFamily="34" charset="0"/>
                <a:cs typeface="+mn-cs"/>
              </a:rPr>
              <a:t>Synaptic integration </a:t>
            </a:r>
            <a:r>
              <a:rPr lang="en-US" altLang="en-US" sz="2400" dirty="0">
                <a:latin typeface="Calibri" panose="020F0502020204030204" pitchFamily="34" charset="0"/>
                <a:cs typeface="+mn-cs"/>
              </a:rPr>
              <a:t>determines the cell’s response: if the majority of stimuli are excitatory, then the postsynaptic cell will likely initiate an action potential.</a:t>
            </a:r>
          </a:p>
        </p:txBody>
      </p:sp>
      <p:sp>
        <p:nvSpPr>
          <p:cNvPr id="11" name="Content Placeholder 10"/>
          <p:cNvSpPr>
            <a:spLocks noGrp="1"/>
          </p:cNvSpPr>
          <p:nvPr>
            <p:ph sz="quarter" idx="17"/>
          </p:nvPr>
        </p:nvSpPr>
        <p:spPr>
          <a:xfrm>
            <a:off x="7229944" y="6469861"/>
            <a:ext cx="1550987" cy="382409"/>
          </a:xfrm>
        </p:spPr>
        <p:txBody>
          <a:bodyPr/>
          <a:lstStyle/>
          <a:p>
            <a:pPr marL="0" indent="0">
              <a:buNone/>
            </a:pPr>
            <a:r>
              <a:rPr lang="en-US" altLang="en-US" sz="2000" dirty="0"/>
              <a:t>Figure 26.9</a:t>
            </a:r>
          </a:p>
        </p:txBody>
      </p:sp>
      <p:pic>
        <p:nvPicPr>
          <p:cNvPr id="2" name="Picture 1" descr="A micrograph of the synapse is shown.&#10;The parts of a synapse are shown."/>
          <p:cNvPicPr>
            <a:picLocks noChangeAspect="1"/>
          </p:cNvPicPr>
          <p:nvPr/>
        </p:nvPicPr>
        <p:blipFill rotWithShape="1">
          <a:blip r:embed="rId3">
            <a:extLst>
              <a:ext uri="{28A0092B-C50C-407E-A947-70E740481C1C}">
                <a14:useLocalDpi xmlns:a14="http://schemas.microsoft.com/office/drawing/2010/main" val="0"/>
              </a:ext>
            </a:extLst>
          </a:blip>
          <a:srcRect t="4043" b="2092"/>
          <a:stretch/>
        </p:blipFill>
        <p:spPr>
          <a:xfrm>
            <a:off x="4203634" y="1146412"/>
            <a:ext cx="4244980" cy="5029139"/>
          </a:xfrm>
          <a:prstGeom prst="rect">
            <a:avLst/>
          </a:prstGeom>
        </p:spPr>
      </p:pic>
      <p:sp>
        <p:nvSpPr>
          <p:cNvPr id="14" name="Content Placeholder 13"/>
          <p:cNvSpPr>
            <a:spLocks noGrp="1"/>
          </p:cNvSpPr>
          <p:nvPr>
            <p:ph sz="quarter" idx="20"/>
          </p:nvPr>
        </p:nvSpPr>
        <p:spPr>
          <a:xfrm>
            <a:off x="5495486" y="6102852"/>
            <a:ext cx="1896399" cy="237446"/>
          </a:xfrm>
        </p:spPr>
        <p:txBody>
          <a:bodyPr/>
          <a:lstStyle/>
          <a:p>
            <a:pPr marL="0" indent="0">
              <a:buNone/>
            </a:pPr>
            <a:r>
              <a:rPr lang="en-IN" sz="860" dirty="0"/>
              <a:t>ER Lewis, YY Zeevi and TE Everhart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176352"/>
            <a:ext cx="6183021" cy="586541"/>
          </a:xfrm>
        </p:spPr>
        <p:txBody>
          <a:bodyPr/>
          <a:lstStyle/>
          <a:p>
            <a:pPr eaLnBrk="1" hangingPunct="1"/>
            <a:r>
              <a:rPr lang="en-US" altLang="en-US" sz="3800" dirty="0">
                <a:latin typeface="Calibri" panose="020F0502020204030204" pitchFamily="34" charset="0"/>
                <a:cs typeface="+mn-cs"/>
              </a:rPr>
              <a:t>How antidepressants work</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6124" y="6463788"/>
            <a:ext cx="1554468" cy="342792"/>
          </a:xfrm>
        </p:spPr>
        <p:txBody>
          <a:bodyPr/>
          <a:lstStyle/>
          <a:p>
            <a:pPr marL="0" indent="0">
              <a:buNone/>
            </a:pPr>
            <a:r>
              <a:rPr lang="en-US" altLang="en-US" sz="2000" dirty="0"/>
              <a:t>Section 26.4</a:t>
            </a:r>
          </a:p>
        </p:txBody>
      </p:sp>
      <p:sp>
        <p:nvSpPr>
          <p:cNvPr id="4" name="Content Placeholder 3"/>
          <p:cNvSpPr>
            <a:spLocks noGrp="1"/>
          </p:cNvSpPr>
          <p:nvPr>
            <p:ph idx="1"/>
          </p:nvPr>
        </p:nvSpPr>
        <p:spPr>
          <a:xfrm>
            <a:off x="228600" y="1119188"/>
            <a:ext cx="8458200" cy="1570037"/>
          </a:xfrm>
        </p:spPr>
        <p:txBody>
          <a:bodyPr/>
          <a:lstStyle/>
          <a:p>
            <a:pPr marL="0" indent="0">
              <a:spcBef>
                <a:spcPct val="0"/>
              </a:spcBef>
              <a:buNone/>
            </a:pPr>
            <a:r>
              <a:rPr lang="en-US" altLang="en-US" sz="2400" dirty="0">
                <a:latin typeface="Calibri" panose="020F0502020204030204" pitchFamily="34" charset="0"/>
                <a:cs typeface="+mn-cs"/>
              </a:rPr>
              <a:t>Some antidepressants work by affecting neurotransmitter concentrations in synaptic clefts. The drugs </a:t>
            </a:r>
            <a:r>
              <a:rPr lang="en-US" altLang="en-US" sz="2400" dirty="0">
                <a:solidFill>
                  <a:srgbClr val="FF0000"/>
                </a:solidFill>
                <a:latin typeface="Calibri" panose="020F0502020204030204" pitchFamily="34" charset="0"/>
                <a:cs typeface="+mn-cs"/>
              </a:rPr>
              <a:t>block</a:t>
            </a:r>
            <a:r>
              <a:rPr lang="en-US" altLang="en-US" sz="2400" dirty="0">
                <a:latin typeface="Calibri" panose="020F0502020204030204" pitchFamily="34" charset="0"/>
                <a:cs typeface="+mn-cs"/>
              </a:rPr>
              <a:t> the sending neuron from re-</a:t>
            </a:r>
            <a:r>
              <a:rPr lang="en-US" altLang="en-US" sz="2400" dirty="0" err="1">
                <a:latin typeface="Calibri" panose="020F0502020204030204" pitchFamily="34" charset="0"/>
                <a:cs typeface="+mn-cs"/>
              </a:rPr>
              <a:t>uptaking</a:t>
            </a:r>
            <a:r>
              <a:rPr lang="en-US" altLang="en-US" sz="2400" dirty="0">
                <a:latin typeface="Calibri" panose="020F0502020204030204" pitchFamily="34" charset="0"/>
                <a:cs typeface="+mn-cs"/>
              </a:rPr>
              <a:t> the neurotransmitter serotonin, allowing serotonin to remain abundant in synapses.</a:t>
            </a:r>
          </a:p>
        </p:txBody>
      </p:sp>
      <p:sp>
        <p:nvSpPr>
          <p:cNvPr id="12" name="Content Placeholder 11"/>
          <p:cNvSpPr>
            <a:spLocks noGrp="1"/>
          </p:cNvSpPr>
          <p:nvPr>
            <p:ph sz="quarter" idx="18"/>
          </p:nvPr>
        </p:nvSpPr>
        <p:spPr>
          <a:xfrm>
            <a:off x="7221071" y="6464271"/>
            <a:ext cx="1454617" cy="323162"/>
          </a:xfrm>
        </p:spPr>
        <p:txBody>
          <a:bodyPr/>
          <a:lstStyle/>
          <a:p>
            <a:pPr marL="0" indent="0">
              <a:buNone/>
            </a:pPr>
            <a:r>
              <a:rPr lang="en-US" altLang="en-US" sz="2000" dirty="0"/>
              <a:t>Figure 26.A</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9254"/>
          <a:stretch/>
        </p:blipFill>
        <p:spPr>
          <a:xfrm>
            <a:off x="450376" y="3438524"/>
            <a:ext cx="8182436" cy="2413021"/>
          </a:xfrm>
          <a:prstGeom prst="rect">
            <a:avLst/>
          </a:prstGeom>
        </p:spPr>
      </p:pic>
      <p:sp>
        <p:nvSpPr>
          <p:cNvPr id="6" name="Content Placeholder 5"/>
          <p:cNvSpPr>
            <a:spLocks noGrp="1"/>
          </p:cNvSpPr>
          <p:nvPr>
            <p:ph sz="quarter" idx="13"/>
          </p:nvPr>
        </p:nvSpPr>
        <p:spPr>
          <a:xfrm>
            <a:off x="980131" y="3594335"/>
            <a:ext cx="2474258" cy="288401"/>
          </a:xfrm>
        </p:spPr>
        <p:txBody>
          <a:bodyPr/>
          <a:lstStyle/>
          <a:p>
            <a:pPr marL="0" indent="0" algn="ctr">
              <a:lnSpc>
                <a:spcPct val="70000"/>
              </a:lnSpc>
              <a:spcAft>
                <a:spcPts val="0"/>
              </a:spcAft>
              <a:buNone/>
            </a:pPr>
            <a:r>
              <a:rPr lang="en-IN" sz="1050" b="1" dirty="0"/>
              <a:t>Nondepressed individual</a:t>
            </a:r>
          </a:p>
          <a:p>
            <a:pPr marL="0" indent="0" algn="ctr">
              <a:lnSpc>
                <a:spcPct val="70000"/>
              </a:lnSpc>
              <a:spcAft>
                <a:spcPts val="0"/>
              </a:spcAft>
              <a:buNone/>
            </a:pPr>
            <a:r>
              <a:rPr lang="en-IN" sz="1050" dirty="0"/>
              <a:t>Abundant serotonin in synaptic cleft</a:t>
            </a:r>
          </a:p>
        </p:txBody>
      </p:sp>
      <p:sp>
        <p:nvSpPr>
          <p:cNvPr id="14" name="Content Placeholder 13"/>
          <p:cNvSpPr>
            <a:spLocks noGrp="1"/>
          </p:cNvSpPr>
          <p:nvPr>
            <p:ph sz="quarter" idx="20"/>
          </p:nvPr>
        </p:nvSpPr>
        <p:spPr>
          <a:xfrm>
            <a:off x="3703640" y="3548746"/>
            <a:ext cx="2055065" cy="509526"/>
          </a:xfrm>
        </p:spPr>
        <p:txBody>
          <a:bodyPr/>
          <a:lstStyle/>
          <a:p>
            <a:pPr marL="0" indent="0" algn="ctr">
              <a:lnSpc>
                <a:spcPct val="90000"/>
              </a:lnSpc>
              <a:buNone/>
            </a:pPr>
            <a:r>
              <a:rPr lang="en-IN" sz="1050" b="1" dirty="0"/>
              <a:t>Depressed individual, untreated </a:t>
            </a:r>
            <a:r>
              <a:rPr lang="en-IN" sz="1050" dirty="0"/>
              <a:t>Too much reuptake; insufficient serotonin in synaptic cleft</a:t>
            </a:r>
          </a:p>
        </p:txBody>
      </p:sp>
      <p:sp>
        <p:nvSpPr>
          <p:cNvPr id="13" name="Content Placeholder 12"/>
          <p:cNvSpPr>
            <a:spLocks noGrp="1"/>
          </p:cNvSpPr>
          <p:nvPr>
            <p:ph sz="quarter" idx="19"/>
          </p:nvPr>
        </p:nvSpPr>
        <p:spPr>
          <a:xfrm>
            <a:off x="6026123" y="3575928"/>
            <a:ext cx="2629933" cy="450550"/>
          </a:xfrm>
        </p:spPr>
        <p:txBody>
          <a:bodyPr/>
          <a:lstStyle/>
          <a:p>
            <a:pPr marL="0" indent="0" algn="ctr">
              <a:lnSpc>
                <a:spcPct val="70000"/>
              </a:lnSpc>
              <a:buNone/>
            </a:pPr>
            <a:r>
              <a:rPr lang="en-IN" sz="1050" b="1" dirty="0"/>
              <a:t>Depressed individual, treated with SSRI</a:t>
            </a:r>
          </a:p>
          <a:p>
            <a:pPr marL="0" indent="0" algn="ctr">
              <a:lnSpc>
                <a:spcPct val="70000"/>
              </a:lnSpc>
              <a:spcAft>
                <a:spcPts val="500"/>
              </a:spcAft>
              <a:buNone/>
            </a:pPr>
            <a:r>
              <a:rPr lang="en-IN" sz="1050" dirty="0"/>
              <a:t>Reuptake blocked; abundant serotonin in synaptic cleft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267591"/>
            <a:ext cx="4223086" cy="484745"/>
          </a:xfrm>
        </p:spPr>
        <p:txBody>
          <a:bodyPr/>
          <a:lstStyle/>
          <a:p>
            <a:pPr eaLnBrk="1" hangingPunct="1"/>
            <a:r>
              <a:rPr lang="en-US" altLang="en-US" sz="4000" dirty="0">
                <a:latin typeface="Calibri" panose="020F0502020204030204" pitchFamily="34" charset="0"/>
                <a:cs typeface="+mn-cs"/>
              </a:rPr>
              <a:t>Clicker question #3</a:t>
            </a:r>
            <a:endParaRPr lang="en-IN" sz="4000" dirty="0">
              <a:latin typeface="Calibri" panose="020F0502020204030204" pitchFamily="34" charset="0"/>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84538" y="1506072"/>
                <a:ext cx="5504620" cy="3034086"/>
              </a:xfrm>
            </p:spPr>
            <p:txBody>
              <a:bodyPr/>
              <a:lstStyle/>
              <a:p>
                <a:pPr marL="0" indent="0" eaLnBrk="1" hangingPunct="1">
                  <a:spcBef>
                    <a:spcPct val="0"/>
                  </a:spcBef>
                  <a:spcAft>
                    <a:spcPts val="3000"/>
                  </a:spcAft>
                  <a:buNone/>
                </a:pPr>
                <a:r>
                  <a:rPr lang="en-US" altLang="en-US" sz="2400" dirty="0">
                    <a:latin typeface="Calibri" panose="020F0502020204030204" pitchFamily="34" charset="0"/>
                    <a:cs typeface="+mn-cs"/>
                  </a:rPr>
                  <a:t>A neurotransmitter travels from a sending cell to a receiving cell, causing </a:t>
                </a:r>
                <a14:m>
                  <m:oMath xmlns:m="http://schemas.openxmlformats.org/officeDocument/2006/math">
                    <m:sSup>
                      <m:sSupPr>
                        <m:ctrlPr>
                          <a:rPr lang="en-US" altLang="en-US" sz="2400" i="1">
                            <a:latin typeface="Cambria Math" panose="02040503050406030204" pitchFamily="18" charset="0"/>
                          </a:rPr>
                        </m:ctrlPr>
                      </m:sSupPr>
                      <m:e>
                        <m:r>
                          <m:rPr>
                            <m:sty m:val="p"/>
                          </m:rPr>
                          <a:rPr lang="en-US" altLang="en-US" sz="2400" i="0">
                            <a:latin typeface="Cambria Math" panose="02040503050406030204" pitchFamily="18" charset="0"/>
                          </a:rPr>
                          <m:t>N</m:t>
                        </m:r>
                        <m:r>
                          <m:rPr>
                            <m:sty m:val="p"/>
                          </m:rPr>
                          <a:rPr lang="en-US" altLang="en-US" sz="2400" b="0" i="0" smtClean="0">
                            <a:latin typeface="Cambria Math" panose="02040503050406030204" pitchFamily="18" charset="0"/>
                          </a:rPr>
                          <m:t>a</m:t>
                        </m:r>
                      </m:e>
                      <m:sup>
                        <m:r>
                          <a:rPr lang="en-US" altLang="en-US" sz="2400" i="1">
                            <a:latin typeface="Cambria Math" panose="02040503050406030204" pitchFamily="18" charset="0"/>
                          </a:rPr>
                          <m:t>+</m:t>
                        </m:r>
                      </m:sup>
                    </m:sSup>
                    <m:r>
                      <a:rPr lang="en-US" altLang="en-US" sz="2400" i="1">
                        <a:latin typeface="Cambria Math" panose="02040503050406030204" pitchFamily="18" charset="0"/>
                      </a:rPr>
                      <m:t> </m:t>
                    </m:r>
                  </m:oMath>
                </a14:m>
                <a:r>
                  <a:rPr lang="en-US" altLang="en-US" sz="2400" dirty="0">
                    <a:latin typeface="Calibri" panose="020F0502020204030204" pitchFamily="34" charset="0"/>
                    <a:cs typeface="+mn-cs"/>
                  </a:rPr>
                  <a:t>ions to pour into the receiving cell. As a result, an action potential in the receiving cell becomes ___ likely.</a:t>
                </a:r>
              </a:p>
              <a:p>
                <a:pPr marL="268288" indent="-268288" eaLnBrk="1" hangingPunct="1">
                  <a:spcBef>
                    <a:spcPct val="0"/>
                  </a:spcBef>
                  <a:buFontTx/>
                  <a:buAutoNum type="alphaUcPeriod"/>
                </a:pPr>
                <a:r>
                  <a:rPr lang="en-US" altLang="en-US" sz="2400" dirty="0">
                    <a:latin typeface="Calibri" panose="020F0502020204030204" pitchFamily="34" charset="0"/>
                    <a:cs typeface="+mn-cs"/>
                  </a:rPr>
                  <a:t> more</a:t>
                </a:r>
              </a:p>
              <a:p>
                <a:pPr marL="268288" indent="-268288" eaLnBrk="1" hangingPunct="1">
                  <a:spcBef>
                    <a:spcPct val="0"/>
                  </a:spcBef>
                  <a:buFontTx/>
                  <a:buAutoNum type="alphaUcPeriod"/>
                </a:pPr>
                <a:r>
                  <a:rPr lang="en-US" altLang="en-US" sz="2400" dirty="0">
                    <a:latin typeface="Calibri" panose="020F0502020204030204" pitchFamily="34" charset="0"/>
                    <a:cs typeface="+mn-cs"/>
                  </a:rPr>
                  <a:t> less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84538" y="1506072"/>
                <a:ext cx="5504620" cy="3034086"/>
              </a:xfrm>
              <a:blipFill>
                <a:blip r:embed="rId3"/>
                <a:stretch>
                  <a:fillRect l="-1772" t="-1606" r="-775" b="-4618"/>
                </a:stretch>
              </a:blipFill>
            </p:spPr>
            <p:txBody>
              <a:bodyPr/>
              <a:lstStyle/>
              <a:p>
                <a:r>
                  <a:rPr lang="en-US">
                    <a:noFill/>
                  </a:rPr>
                  <a:t> </a:t>
                </a:r>
              </a:p>
            </p:txBody>
          </p:sp>
        </mc:Fallback>
      </mc:AlternateContent>
      <p:pic>
        <p:nvPicPr>
          <p:cNvPr id="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267591"/>
            <a:ext cx="6183021" cy="484745"/>
          </a:xfrm>
        </p:spPr>
        <p:txBody>
          <a:bodyPr/>
          <a:lstStyle/>
          <a:p>
            <a:pPr eaLnBrk="1" hangingPunct="1"/>
            <a:r>
              <a:rPr lang="en-US" altLang="en-US" sz="4000" dirty="0">
                <a:latin typeface="Calibri" panose="020F0502020204030204" pitchFamily="34" charset="0"/>
                <a:cs typeface="+mn-cs"/>
              </a:rPr>
              <a:t>Clicker question #3, solution</a:t>
            </a:r>
            <a:endParaRPr lang="en-IN" sz="4000" dirty="0">
              <a:latin typeface="Calibri" panose="020F0502020204030204" pitchFamily="34" charset="0"/>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81082" y="1492423"/>
                <a:ext cx="5661212" cy="2615286"/>
              </a:xfrm>
            </p:spPr>
            <p:txBody>
              <a:bodyPr/>
              <a:lstStyle/>
              <a:p>
                <a:pPr marL="0" indent="0" eaLnBrk="1" hangingPunct="1">
                  <a:spcBef>
                    <a:spcPct val="0"/>
                  </a:spcBef>
                  <a:spcAft>
                    <a:spcPts val="3000"/>
                  </a:spcAft>
                  <a:buNone/>
                </a:pPr>
                <a:r>
                  <a:rPr lang="en-US" altLang="en-US" sz="2400" dirty="0">
                    <a:latin typeface="Calibri" panose="020F0502020204030204" pitchFamily="34" charset="0"/>
                    <a:cs typeface="+mn-cs"/>
                  </a:rPr>
                  <a:t>A neurotransmitter travels from a sending cell to a receiving cell, causing </a:t>
                </a:r>
                <a14:m>
                  <m:oMath xmlns:m="http://schemas.openxmlformats.org/officeDocument/2006/math">
                    <m:sSup>
                      <m:sSupPr>
                        <m:ctrlPr>
                          <a:rPr lang="en-US" altLang="en-US" sz="2400" i="1" smtClean="0">
                            <a:latin typeface="Cambria Math" panose="02040503050406030204" pitchFamily="18" charset="0"/>
                            <a:cs typeface="+mn-cs"/>
                          </a:rPr>
                        </m:ctrlPr>
                      </m:sSupPr>
                      <m:e>
                        <m:r>
                          <m:rPr>
                            <m:sty m:val="p"/>
                          </m:rPr>
                          <a:rPr lang="en-US" altLang="en-US" sz="2400" b="0" i="0" smtClean="0">
                            <a:latin typeface="Cambria Math" panose="02040503050406030204" pitchFamily="18" charset="0"/>
                            <a:cs typeface="+mn-cs"/>
                          </a:rPr>
                          <m:t>Na</m:t>
                        </m:r>
                      </m:e>
                      <m:sup>
                        <m:r>
                          <a:rPr lang="en-US" altLang="en-US" sz="2400" b="0" i="1" smtClean="0">
                            <a:latin typeface="Cambria Math" panose="02040503050406030204" pitchFamily="18" charset="0"/>
                            <a:cs typeface="+mn-cs"/>
                          </a:rPr>
                          <m:t>+</m:t>
                        </m:r>
                      </m:sup>
                    </m:sSup>
                  </m:oMath>
                </a14:m>
                <a:r>
                  <a:rPr lang="en-US" altLang="en-US" sz="2400" dirty="0"/>
                  <a:t> </a:t>
                </a:r>
                <a:r>
                  <a:rPr lang="en-US" altLang="en-US" sz="2400" dirty="0">
                    <a:latin typeface="Calibri" panose="020F0502020204030204" pitchFamily="34" charset="0"/>
                    <a:cs typeface="+mn-cs"/>
                  </a:rPr>
                  <a:t>ions to pour into the receiving cell. As a result, an action potential in the receiving cell becomes ___ likely.</a:t>
                </a:r>
              </a:p>
              <a:p>
                <a:pPr marL="268288" indent="-268288" eaLnBrk="1" hangingPunct="1">
                  <a:spcBef>
                    <a:spcPct val="0"/>
                  </a:spcBef>
                  <a:buFontTx/>
                  <a:buAutoNum type="alphaUcPeriod"/>
                </a:pPr>
                <a:r>
                  <a:rPr lang="en-US" altLang="en-US" sz="2400" dirty="0">
                    <a:latin typeface="Calibri" panose="020F0502020204030204" pitchFamily="34" charset="0"/>
                    <a:cs typeface="+mn-cs"/>
                  </a:rPr>
                  <a:t> more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81082" y="1492423"/>
                <a:ext cx="5661212" cy="2615286"/>
              </a:xfrm>
              <a:blipFill>
                <a:blip r:embed="rId3"/>
                <a:stretch>
                  <a:fillRect l="-1722" t="-1865" b="-7226"/>
                </a:stretch>
              </a:blipFill>
            </p:spPr>
            <p:txBody>
              <a:bodyPr/>
              <a:lstStyle/>
              <a:p>
                <a:r>
                  <a:rPr lang="en-US">
                    <a:noFill/>
                  </a:rPr>
                  <a:t> </a:t>
                </a:r>
              </a:p>
            </p:txBody>
          </p:sp>
        </mc:Fallback>
      </mc:AlternateContent>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282762"/>
            <a:ext cx="5620929" cy="400615"/>
          </a:xfrm>
        </p:spPr>
        <p:txBody>
          <a:bodyPr/>
          <a:lstStyle/>
          <a:p>
            <a:pPr eaLnBrk="1" hangingPunct="1"/>
            <a:r>
              <a:rPr lang="en-US" altLang="en-US" sz="4000" dirty="0">
                <a:latin typeface="Calibri" panose="020F0502020204030204" pitchFamily="34" charset="0"/>
                <a:cs typeface="+mn-cs"/>
              </a:rPr>
              <a:t>26.4 Mastering concepts</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3824288" y="3173413"/>
            <a:ext cx="4862512" cy="830262"/>
          </a:xfrm>
        </p:spPr>
        <p:txBody>
          <a:bodyPr/>
          <a:lstStyle/>
          <a:p>
            <a:pPr marL="0" indent="0">
              <a:spcBef>
                <a:spcPct val="0"/>
              </a:spcBef>
              <a:buNone/>
            </a:pPr>
            <a:r>
              <a:rPr lang="en-US" altLang="en-US" sz="2400" dirty="0">
                <a:latin typeface="Calibri" panose="020F0502020204030204" pitchFamily="34" charset="0"/>
                <a:cs typeface="+mn-cs"/>
              </a:rPr>
              <a:t>What event stimulates a neuron to release neurotransmitters?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629" b="2709"/>
          <a:stretch/>
        </p:blipFill>
        <p:spPr>
          <a:xfrm>
            <a:off x="146527" y="2516659"/>
            <a:ext cx="3549173" cy="2240692"/>
          </a:xfrm>
          <a:prstGeom prst="rect">
            <a:avLst/>
          </a:prstGeom>
        </p:spPr>
      </p:pic>
      <p:sp>
        <p:nvSpPr>
          <p:cNvPr id="4" name="Content Placeholder 3"/>
          <p:cNvSpPr>
            <a:spLocks noGrp="1"/>
          </p:cNvSpPr>
          <p:nvPr>
            <p:ph sz="quarter" idx="13"/>
          </p:nvPr>
        </p:nvSpPr>
        <p:spPr>
          <a:xfrm>
            <a:off x="1398929" y="4717275"/>
            <a:ext cx="1175030" cy="139834"/>
          </a:xfrm>
        </p:spPr>
        <p:txBody>
          <a:bodyPr/>
          <a:lstStyle/>
          <a:p>
            <a:pPr marL="0" indent="0">
              <a:buNone/>
            </a:pPr>
            <a:r>
              <a:rPr lang="en-IN" sz="450" dirty="0"/>
              <a:t>©Henrik Sorensen/Riser/Getty Images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73" y="203013"/>
            <a:ext cx="7481455" cy="533219"/>
          </a:xfrm>
        </p:spPr>
        <p:txBody>
          <a:bodyPr/>
          <a:lstStyle/>
          <a:p>
            <a:pPr eaLnBrk="1" hangingPunct="1"/>
            <a:r>
              <a:rPr lang="en-US" altLang="en-US" sz="3800" dirty="0">
                <a:latin typeface="Calibri" panose="020F0502020204030204" pitchFamily="34" charset="0"/>
                <a:cs typeface="+mn-cs"/>
              </a:rPr>
              <a:t>Subdivisions of the nervous system</a:t>
            </a:r>
            <a:endParaRPr lang="en-IN" sz="3800" dirty="0">
              <a:latin typeface="Calibri" panose="020F0502020204030204" pitchFamily="34" charset="0"/>
              <a:cs typeface="+mn-cs"/>
            </a:endParaRPr>
          </a:p>
        </p:txBody>
      </p:sp>
      <p:sp>
        <p:nvSpPr>
          <p:cNvPr id="22" name="Content Placeholder 21"/>
          <p:cNvSpPr>
            <a:spLocks noGrp="1"/>
          </p:cNvSpPr>
          <p:nvPr>
            <p:ph sz="quarter" idx="26"/>
          </p:nvPr>
        </p:nvSpPr>
        <p:spPr>
          <a:xfrm>
            <a:off x="2524" y="6459924"/>
            <a:ext cx="1697037" cy="362107"/>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20" name="Content Placeholder 19"/>
          <p:cNvSpPr>
            <a:spLocks noGrp="1"/>
          </p:cNvSpPr>
          <p:nvPr>
            <p:ph sz="quarter" idx="24"/>
          </p:nvPr>
        </p:nvSpPr>
        <p:spPr>
          <a:xfrm>
            <a:off x="443760" y="1418503"/>
            <a:ext cx="4198740" cy="688975"/>
          </a:xfrm>
        </p:spPr>
        <p:txBody>
          <a:bodyPr/>
          <a:lstStyle/>
          <a:p>
            <a:pPr marL="0" indent="0">
              <a:spcBef>
                <a:spcPct val="0"/>
              </a:spcBef>
              <a:buNone/>
            </a:pPr>
            <a:r>
              <a:rPr lang="en-US" altLang="en-US" sz="2400" dirty="0">
                <a:latin typeface="Calibri" panose="020F0502020204030204" pitchFamily="34" charset="0"/>
                <a:cs typeface="+mn-cs"/>
              </a:rPr>
              <a:t>The nervous system has several subdivisions.</a:t>
            </a:r>
          </a:p>
        </p:txBody>
      </p:sp>
      <p:sp>
        <p:nvSpPr>
          <p:cNvPr id="23" name="Content Placeholder 22"/>
          <p:cNvSpPr>
            <a:spLocks noGrp="1"/>
          </p:cNvSpPr>
          <p:nvPr>
            <p:ph sz="quarter" idx="27"/>
          </p:nvPr>
        </p:nvSpPr>
        <p:spPr>
          <a:xfrm>
            <a:off x="7146633" y="6460899"/>
            <a:ext cx="1486180" cy="335143"/>
          </a:xfrm>
        </p:spPr>
        <p:txBody>
          <a:bodyPr/>
          <a:lstStyle/>
          <a:p>
            <a:pPr marL="0" indent="0" eaLnBrk="1" hangingPunct="1">
              <a:spcBef>
                <a:spcPct val="0"/>
              </a:spcBef>
              <a:buNone/>
            </a:pPr>
            <a:r>
              <a:rPr lang="en-US" altLang="en-US" sz="2000" dirty="0">
                <a:latin typeface="Calibri" panose="020F0502020204030204" pitchFamily="34" charset="0"/>
                <a:cs typeface="+mn-cs"/>
              </a:rPr>
              <a:t>Figure 26.10</a:t>
            </a:r>
          </a:p>
        </p:txBody>
      </p:sp>
      <p:pic>
        <p:nvPicPr>
          <p:cNvPr id="6" name="Picture 5">
            <a:extLst>
              <a:ext uri="{FF2B5EF4-FFF2-40B4-BE49-F238E27FC236}">
                <a16:creationId xmlns:a16="http://schemas.microsoft.com/office/drawing/2014/main" id="{2B5C1055-8678-4653-8D81-0E4D5AC8F1FE}"/>
              </a:ext>
            </a:extLst>
          </p:cNvPr>
          <p:cNvPicPr>
            <a:picLocks noChangeAspect="1"/>
          </p:cNvPicPr>
          <p:nvPr/>
        </p:nvPicPr>
        <p:blipFill rotWithShape="1">
          <a:blip r:embed="rId3"/>
          <a:srcRect t="53378" r="48898" b="14047"/>
          <a:stretch/>
        </p:blipFill>
        <p:spPr>
          <a:xfrm>
            <a:off x="0" y="3660684"/>
            <a:ext cx="4672799" cy="223393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9552" t="34790" r="448" b="5471"/>
          <a:stretch/>
        </p:blipFill>
        <p:spPr>
          <a:xfrm>
            <a:off x="5445456" y="2395334"/>
            <a:ext cx="3657601" cy="4096878"/>
          </a:xfrm>
          <a:prstGeom prst="rect">
            <a:avLst/>
          </a:prstGeom>
        </p:spPr>
      </p:pic>
      <p:sp>
        <p:nvSpPr>
          <p:cNvPr id="18" name="Content Placeholder 17"/>
          <p:cNvSpPr>
            <a:spLocks noGrp="1"/>
          </p:cNvSpPr>
          <p:nvPr>
            <p:ph sz="quarter" idx="22"/>
          </p:nvPr>
        </p:nvSpPr>
        <p:spPr>
          <a:xfrm>
            <a:off x="7197725" y="2362672"/>
            <a:ext cx="1860098" cy="428939"/>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16" name="Content Placeholder 15"/>
          <p:cNvSpPr>
            <a:spLocks noGrp="1"/>
          </p:cNvSpPr>
          <p:nvPr>
            <p:ph sz="quarter" idx="20"/>
          </p:nvPr>
        </p:nvSpPr>
        <p:spPr>
          <a:xfrm>
            <a:off x="7374534" y="2852355"/>
            <a:ext cx="1514721" cy="808329"/>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15" name="Content Placeholder 14"/>
          <p:cNvSpPr>
            <a:spLocks noGrp="1"/>
          </p:cNvSpPr>
          <p:nvPr>
            <p:ph sz="quarter" idx="19"/>
          </p:nvPr>
        </p:nvSpPr>
        <p:spPr>
          <a:xfrm>
            <a:off x="4923956" y="3044173"/>
            <a:ext cx="1108075" cy="735044"/>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12" name="Content Placeholder 11"/>
          <p:cNvSpPr>
            <a:spLocks noGrp="1"/>
          </p:cNvSpPr>
          <p:nvPr>
            <p:ph sz="quarter" idx="16"/>
          </p:nvPr>
        </p:nvSpPr>
        <p:spPr>
          <a:xfrm>
            <a:off x="7366000" y="3745604"/>
            <a:ext cx="1485900" cy="1118496"/>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14" name="Content Placeholder 13"/>
          <p:cNvSpPr>
            <a:spLocks noGrp="1"/>
          </p:cNvSpPr>
          <p:nvPr>
            <p:ph sz="quarter" idx="18"/>
          </p:nvPr>
        </p:nvSpPr>
        <p:spPr>
          <a:xfrm>
            <a:off x="6406700" y="1083427"/>
            <a:ext cx="1106019" cy="227396"/>
          </a:xfrm>
        </p:spPr>
        <p:txBody>
          <a:bodyPr/>
          <a:lstStyle/>
          <a:p>
            <a:pPr marL="0" indent="0">
              <a:buNone/>
            </a:pPr>
            <a:r>
              <a:rPr lang="en-IN" sz="1000" b="1" dirty="0"/>
              <a:t>Nervous System</a:t>
            </a:r>
          </a:p>
        </p:txBody>
      </p:sp>
      <p:graphicFrame>
        <p:nvGraphicFramePr>
          <p:cNvPr id="24" name="Table Placeholder 23"/>
          <p:cNvGraphicFramePr>
            <a:graphicFrameLocks noGrp="1"/>
          </p:cNvGraphicFramePr>
          <p:nvPr>
            <p:ph type="tbl" sz="quarter" idx="25"/>
            <p:extLst>
              <p:ext uri="{D42A27DB-BD31-4B8C-83A1-F6EECF244321}">
                <p14:modId xmlns:p14="http://schemas.microsoft.com/office/powerpoint/2010/main" val="2672410599"/>
              </p:ext>
            </p:extLst>
          </p:nvPr>
        </p:nvGraphicFramePr>
        <p:xfrm>
          <a:off x="5348744" y="1310811"/>
          <a:ext cx="3163243" cy="921401"/>
        </p:xfrm>
        <a:graphic>
          <a:graphicData uri="http://schemas.openxmlformats.org/drawingml/2006/table">
            <a:tbl>
              <a:tblPr firstRow="1" bandRow="1">
                <a:tableStyleId>{5940675A-B579-460E-94D1-54222C63F5DA}</a:tableStyleId>
              </a:tblPr>
              <a:tblGrid>
                <a:gridCol w="1062335">
                  <a:extLst>
                    <a:ext uri="{9D8B030D-6E8A-4147-A177-3AD203B41FA5}">
                      <a16:colId xmlns:a16="http://schemas.microsoft.com/office/drawing/2014/main" val="20000"/>
                    </a:ext>
                  </a:extLst>
                </a:gridCol>
                <a:gridCol w="2100908">
                  <a:extLst>
                    <a:ext uri="{9D8B030D-6E8A-4147-A177-3AD203B41FA5}">
                      <a16:colId xmlns:a16="http://schemas.microsoft.com/office/drawing/2014/main" val="20001"/>
                    </a:ext>
                  </a:extLst>
                </a:gridCol>
              </a:tblGrid>
              <a:tr h="213360">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0841">
                <a:tc>
                  <a:txBody>
                    <a:bodyPr/>
                    <a:lstStyle/>
                    <a:p>
                      <a:pPr marL="363538" indent="0" algn="ct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7200">
                <a:tc>
                  <a:txBody>
                    <a:bodyPr/>
                    <a:lstStyle/>
                    <a:p>
                      <a:pPr marL="268288" indent="0"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7257" t="21492" r="35690" b="57612"/>
          <a:stretch/>
        </p:blipFill>
        <p:spPr>
          <a:xfrm>
            <a:off x="5174615" y="1473933"/>
            <a:ext cx="644977" cy="1433040"/>
          </a:xfrm>
          <a:prstGeom prst="rect">
            <a:avLst/>
          </a:prstGeom>
        </p:spPr>
      </p:pic>
      <p:sp>
        <p:nvSpPr>
          <p:cNvPr id="17" name="Content Placeholder 16"/>
          <p:cNvSpPr>
            <a:spLocks noGrp="1"/>
          </p:cNvSpPr>
          <p:nvPr>
            <p:ph sz="quarter" idx="21"/>
          </p:nvPr>
        </p:nvSpPr>
        <p:spPr>
          <a:xfrm>
            <a:off x="5779908" y="2176216"/>
            <a:ext cx="1732812" cy="219118"/>
          </a:xfrm>
        </p:spPr>
        <p:txBody>
          <a:bodyPr/>
          <a:lstStyle/>
          <a:p>
            <a:pPr marL="0" indent="0">
              <a:buNone/>
            </a:pPr>
            <a:r>
              <a:rPr lang="en-IN" sz="850" dirty="0"/>
              <a:t>*See chapter 25 for descriptions.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599" y="66028"/>
            <a:ext cx="8686800" cy="780685"/>
          </a:xfrm>
        </p:spPr>
        <p:txBody>
          <a:bodyPr/>
          <a:lstStyle/>
          <a:p>
            <a:pPr eaLnBrk="1" hangingPunct="1"/>
            <a:r>
              <a:rPr lang="en-US" altLang="en-US" sz="3800" dirty="0">
                <a:latin typeface="Calibri" panose="020F0502020204030204" pitchFamily="34" charset="0"/>
                <a:cs typeface="+mn-cs"/>
              </a:rPr>
              <a:t>The function of the central nervous system</a:t>
            </a:r>
            <a:endParaRPr lang="en-IN" sz="3800" dirty="0">
              <a:latin typeface="Calibri" panose="020F0502020204030204" pitchFamily="34" charset="0"/>
              <a:cs typeface="+mn-cs"/>
            </a:endParaRPr>
          </a:p>
        </p:txBody>
      </p:sp>
      <p:sp>
        <p:nvSpPr>
          <p:cNvPr id="21" name="Content Placeholder 20"/>
          <p:cNvSpPr>
            <a:spLocks noGrp="1"/>
          </p:cNvSpPr>
          <p:nvPr>
            <p:ph sz="quarter" idx="26"/>
          </p:nvPr>
        </p:nvSpPr>
        <p:spPr>
          <a:xfrm>
            <a:off x="2524" y="6462060"/>
            <a:ext cx="1476655" cy="395879"/>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4" name="Content Placeholder 3"/>
          <p:cNvSpPr>
            <a:spLocks noGrp="1"/>
          </p:cNvSpPr>
          <p:nvPr>
            <p:ph idx="1"/>
          </p:nvPr>
        </p:nvSpPr>
        <p:spPr>
          <a:xfrm>
            <a:off x="443753" y="1425389"/>
            <a:ext cx="5030325" cy="1150937"/>
          </a:xfrm>
        </p:spPr>
        <p:txBody>
          <a:bodyPr/>
          <a:lstStyle/>
          <a:p>
            <a:pPr marL="0" indent="0">
              <a:spcBef>
                <a:spcPct val="0"/>
              </a:spcBef>
              <a:buNone/>
            </a:pPr>
            <a:r>
              <a:rPr lang="en-US" altLang="en-US" sz="2400" dirty="0">
                <a:latin typeface="Calibri" panose="020F0502020204030204" pitchFamily="34" charset="0"/>
                <a:cs typeface="+mn-cs"/>
              </a:rPr>
              <a:t>The central nervous system (tan) integrates sensory information and coordinates the body’s responses.</a:t>
            </a:r>
          </a:p>
        </p:txBody>
      </p:sp>
      <p:sp>
        <p:nvSpPr>
          <p:cNvPr id="8" name="Content Placeholder 7"/>
          <p:cNvSpPr>
            <a:spLocks noGrp="1"/>
          </p:cNvSpPr>
          <p:nvPr>
            <p:ph sz="quarter" idx="15"/>
          </p:nvPr>
        </p:nvSpPr>
        <p:spPr>
          <a:xfrm>
            <a:off x="7146313" y="6465922"/>
            <a:ext cx="1554468" cy="311630"/>
          </a:xfrm>
        </p:spPr>
        <p:txBody>
          <a:bodyPr/>
          <a:lstStyle/>
          <a:p>
            <a:pPr marL="0" indent="0" eaLnBrk="1" hangingPunct="1">
              <a:spcBef>
                <a:spcPct val="0"/>
              </a:spcBef>
              <a:buNone/>
            </a:pPr>
            <a:r>
              <a:rPr lang="en-US" altLang="en-US" sz="2000" dirty="0">
                <a:latin typeface="Calibri" panose="020F0502020204030204" pitchFamily="34" charset="0"/>
                <a:cs typeface="+mn-cs"/>
              </a:rPr>
              <a:t>Figure 26.10</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664"/>
          <a:stretch/>
        </p:blipFill>
        <p:spPr>
          <a:xfrm>
            <a:off x="227597" y="3650226"/>
            <a:ext cx="4509691" cy="2186403"/>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0149" t="33234" r="2538" b="7463"/>
          <a:stretch/>
        </p:blipFill>
        <p:spPr>
          <a:xfrm>
            <a:off x="5581936" y="2279176"/>
            <a:ext cx="3411939" cy="4067033"/>
          </a:xfrm>
          <a:prstGeom prst="rect">
            <a:avLst/>
          </a:prstGeom>
        </p:spPr>
      </p:pic>
      <p:sp>
        <p:nvSpPr>
          <p:cNvPr id="13" name="Content Placeholder 12"/>
          <p:cNvSpPr>
            <a:spLocks noGrp="1"/>
          </p:cNvSpPr>
          <p:nvPr>
            <p:ph sz="quarter" idx="18"/>
          </p:nvPr>
        </p:nvSpPr>
        <p:spPr>
          <a:xfrm>
            <a:off x="7281559" y="2376670"/>
            <a:ext cx="1795334" cy="430129"/>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6" name="Content Placeholder 5"/>
          <p:cNvSpPr>
            <a:spLocks noGrp="1"/>
          </p:cNvSpPr>
          <p:nvPr>
            <p:ph sz="quarter" idx="13"/>
          </p:nvPr>
        </p:nvSpPr>
        <p:spPr>
          <a:xfrm>
            <a:off x="7457983" y="2858431"/>
            <a:ext cx="1471990" cy="815930"/>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22" name="Content Placeholder 21"/>
          <p:cNvSpPr>
            <a:spLocks noGrp="1"/>
          </p:cNvSpPr>
          <p:nvPr>
            <p:ph sz="quarter" idx="27"/>
          </p:nvPr>
        </p:nvSpPr>
        <p:spPr>
          <a:xfrm>
            <a:off x="5008749" y="3037161"/>
            <a:ext cx="1020762" cy="780026"/>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17" name="Content Placeholder 16"/>
          <p:cNvSpPr>
            <a:spLocks noGrp="1"/>
          </p:cNvSpPr>
          <p:nvPr>
            <p:ph sz="quarter" idx="22"/>
          </p:nvPr>
        </p:nvSpPr>
        <p:spPr>
          <a:xfrm>
            <a:off x="7447239" y="3744728"/>
            <a:ext cx="1546330" cy="1163448"/>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11" name="Content Placeholder 10"/>
          <p:cNvSpPr>
            <a:spLocks noGrp="1"/>
          </p:cNvSpPr>
          <p:nvPr>
            <p:ph sz="quarter" idx="17"/>
          </p:nvPr>
        </p:nvSpPr>
        <p:spPr>
          <a:xfrm>
            <a:off x="6490359" y="1086695"/>
            <a:ext cx="1093787" cy="281624"/>
          </a:xfrm>
        </p:spPr>
        <p:txBody>
          <a:bodyPr/>
          <a:lstStyle/>
          <a:p>
            <a:pPr marL="0" indent="0">
              <a:buNone/>
            </a:pPr>
            <a:r>
              <a:rPr lang="en-IN" sz="1000" b="1" dirty="0"/>
              <a:t>Nervous System</a:t>
            </a:r>
          </a:p>
        </p:txBody>
      </p:sp>
      <p:graphicFrame>
        <p:nvGraphicFramePr>
          <p:cNvPr id="23" name="Table Placeholder 22"/>
          <p:cNvGraphicFramePr>
            <a:graphicFrameLocks noGrp="1"/>
          </p:cNvGraphicFramePr>
          <p:nvPr>
            <p:ph type="tbl" sz="quarter" idx="25"/>
            <p:extLst>
              <p:ext uri="{D42A27DB-BD31-4B8C-83A1-F6EECF244321}">
                <p14:modId xmlns:p14="http://schemas.microsoft.com/office/powerpoint/2010/main" val="2527500046"/>
              </p:ext>
            </p:extLst>
          </p:nvPr>
        </p:nvGraphicFramePr>
        <p:xfrm>
          <a:off x="5432612" y="1297361"/>
          <a:ext cx="3160058" cy="928348"/>
        </p:xfrm>
        <a:graphic>
          <a:graphicData uri="http://schemas.openxmlformats.org/drawingml/2006/table">
            <a:tbl>
              <a:tblPr firstRow="1" bandRow="1">
                <a:tableStyleId>{5940675A-B579-460E-94D1-54222C63F5DA}</a:tableStyleId>
              </a:tblPr>
              <a:tblGrid>
                <a:gridCol w="1084302">
                  <a:extLst>
                    <a:ext uri="{9D8B030D-6E8A-4147-A177-3AD203B41FA5}">
                      <a16:colId xmlns:a16="http://schemas.microsoft.com/office/drawing/2014/main" val="20000"/>
                    </a:ext>
                  </a:extLst>
                </a:gridCol>
                <a:gridCol w="2075756">
                  <a:extLst>
                    <a:ext uri="{9D8B030D-6E8A-4147-A177-3AD203B41FA5}">
                      <a16:colId xmlns:a16="http://schemas.microsoft.com/office/drawing/2014/main" val="20001"/>
                    </a:ext>
                  </a:extLst>
                </a:gridCol>
              </a:tblGrid>
              <a:tr h="235574">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5574">
                <a:tc>
                  <a:txBody>
                    <a:bodyPr/>
                    <a:lstStyle/>
                    <a:p>
                      <a:pPr marL="268288" indent="0" algn="ct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44465">
                <a:tc>
                  <a:txBody>
                    <a:bodyPr/>
                    <a:lstStyle/>
                    <a:p>
                      <a:pPr marL="268288" indent="0"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6119" t="21460" r="35460" b="57612"/>
          <a:stretch/>
        </p:blipFill>
        <p:spPr>
          <a:xfrm>
            <a:off x="5080926" y="1471764"/>
            <a:ext cx="770009" cy="1435209"/>
          </a:xfrm>
          <a:prstGeom prst="rect">
            <a:avLst/>
          </a:prstGeom>
        </p:spPr>
      </p:pic>
      <p:sp>
        <p:nvSpPr>
          <p:cNvPr id="7" name="Content Placeholder 6"/>
          <p:cNvSpPr>
            <a:spLocks noGrp="1"/>
          </p:cNvSpPr>
          <p:nvPr>
            <p:ph sz="quarter" idx="14"/>
          </p:nvPr>
        </p:nvSpPr>
        <p:spPr>
          <a:xfrm>
            <a:off x="5871178" y="2235554"/>
            <a:ext cx="1648169" cy="119750"/>
          </a:xfrm>
        </p:spPr>
        <p:txBody>
          <a:bodyPr anchor="ctr"/>
          <a:lstStyle/>
          <a:p>
            <a:pPr marL="0" indent="0">
              <a:buNone/>
            </a:pPr>
            <a:r>
              <a:rPr lang="en-IN" sz="850" dirty="0"/>
              <a:t>*See chapter 25 for descriptions.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1" y="120131"/>
            <a:ext cx="8982635" cy="645195"/>
          </a:xfrm>
        </p:spPr>
        <p:txBody>
          <a:bodyPr/>
          <a:lstStyle/>
          <a:p>
            <a:pPr eaLnBrk="1" hangingPunct="1"/>
            <a:r>
              <a:rPr lang="en-US" altLang="en-US" sz="3600" dirty="0">
                <a:latin typeface="Calibri" panose="020F0502020204030204" pitchFamily="34" charset="0"/>
                <a:cs typeface="+mn-cs"/>
              </a:rPr>
              <a:t>The function of the peripheral nervous system</a:t>
            </a:r>
            <a:endParaRPr lang="en-IN" sz="3600" dirty="0">
              <a:latin typeface="Calibri" panose="020F0502020204030204" pitchFamily="34" charset="0"/>
              <a:cs typeface="+mn-cs"/>
            </a:endParaRPr>
          </a:p>
        </p:txBody>
      </p:sp>
      <p:sp>
        <p:nvSpPr>
          <p:cNvPr id="4" name="Content Placeholder 3"/>
          <p:cNvSpPr>
            <a:spLocks noGrp="1"/>
          </p:cNvSpPr>
          <p:nvPr>
            <p:ph idx="1"/>
          </p:nvPr>
        </p:nvSpPr>
        <p:spPr>
          <a:xfrm>
            <a:off x="2158" y="6457238"/>
            <a:ext cx="1656775" cy="379753"/>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23" name="Content Placeholder 22"/>
          <p:cNvSpPr>
            <a:spLocks noGrp="1"/>
          </p:cNvSpPr>
          <p:nvPr>
            <p:ph sz="quarter" idx="27"/>
          </p:nvPr>
        </p:nvSpPr>
        <p:spPr>
          <a:xfrm>
            <a:off x="446273" y="1425912"/>
            <a:ext cx="4567645" cy="1592150"/>
          </a:xfrm>
        </p:spPr>
        <p:txBody>
          <a:bodyPr/>
          <a:lstStyle/>
          <a:p>
            <a:pPr marL="0" indent="0">
              <a:spcBef>
                <a:spcPct val="0"/>
              </a:spcBef>
              <a:buNone/>
            </a:pPr>
            <a:r>
              <a:rPr lang="en-US" altLang="en-US" sz="2400" dirty="0">
                <a:latin typeface="Calibri" panose="020F0502020204030204" pitchFamily="34" charset="0"/>
                <a:cs typeface="+mn-cs"/>
              </a:rPr>
              <a:t>The peripheral nervous system (pink) carries information between the central nervous system and the rest of the body.</a:t>
            </a:r>
          </a:p>
        </p:txBody>
      </p:sp>
      <p:sp>
        <p:nvSpPr>
          <p:cNvPr id="7" name="Content Placeholder 6"/>
          <p:cNvSpPr>
            <a:spLocks noGrp="1"/>
          </p:cNvSpPr>
          <p:nvPr>
            <p:ph sz="quarter" idx="13"/>
          </p:nvPr>
        </p:nvSpPr>
        <p:spPr>
          <a:xfrm>
            <a:off x="7154223" y="6463434"/>
            <a:ext cx="1587500" cy="372739"/>
          </a:xfrm>
        </p:spPr>
        <p:txBody>
          <a:bodyPr/>
          <a:lstStyle/>
          <a:p>
            <a:pPr eaLnBrk="1" hangingPunct="1">
              <a:spcBef>
                <a:spcPct val="0"/>
              </a:spcBef>
              <a:buFontTx/>
              <a:buNone/>
            </a:pPr>
            <a:r>
              <a:rPr lang="en-US" altLang="en-US" sz="2000" dirty="0"/>
              <a:t>Figure 26.10</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8490"/>
          <a:stretch/>
        </p:blipFill>
        <p:spPr>
          <a:xfrm>
            <a:off x="404216" y="3763108"/>
            <a:ext cx="4351934" cy="211395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9701" t="34030" r="2089" b="5871"/>
          <a:stretch/>
        </p:blipFill>
        <p:spPr>
          <a:xfrm>
            <a:off x="5540992" y="2333767"/>
            <a:ext cx="3493827" cy="4121624"/>
          </a:xfrm>
          <a:prstGeom prst="rect">
            <a:avLst/>
          </a:prstGeom>
        </p:spPr>
      </p:pic>
      <p:sp>
        <p:nvSpPr>
          <p:cNvPr id="12" name="Content Placeholder 11"/>
          <p:cNvSpPr>
            <a:spLocks noGrp="1"/>
          </p:cNvSpPr>
          <p:nvPr>
            <p:ph sz="quarter" idx="17"/>
          </p:nvPr>
        </p:nvSpPr>
        <p:spPr>
          <a:xfrm>
            <a:off x="7270285" y="2360847"/>
            <a:ext cx="1766140" cy="385646"/>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16" name="Content Placeholder 15"/>
          <p:cNvSpPr>
            <a:spLocks noGrp="1"/>
          </p:cNvSpPr>
          <p:nvPr>
            <p:ph sz="quarter" idx="21"/>
          </p:nvPr>
        </p:nvSpPr>
        <p:spPr>
          <a:xfrm>
            <a:off x="7455082" y="2856469"/>
            <a:ext cx="1446866" cy="895346"/>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22" name="Content Placeholder 21"/>
          <p:cNvSpPr>
            <a:spLocks noGrp="1"/>
          </p:cNvSpPr>
          <p:nvPr>
            <p:ph sz="quarter" idx="26"/>
          </p:nvPr>
        </p:nvSpPr>
        <p:spPr>
          <a:xfrm>
            <a:off x="5017809" y="3018062"/>
            <a:ext cx="1047750" cy="725692"/>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8" name="Content Placeholder 7"/>
          <p:cNvSpPr>
            <a:spLocks noGrp="1"/>
          </p:cNvSpPr>
          <p:nvPr>
            <p:ph sz="quarter" idx="14"/>
          </p:nvPr>
        </p:nvSpPr>
        <p:spPr>
          <a:xfrm>
            <a:off x="7461748" y="3749628"/>
            <a:ext cx="1520883" cy="1104102"/>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14" name="Content Placeholder 13"/>
          <p:cNvSpPr>
            <a:spLocks noGrp="1"/>
          </p:cNvSpPr>
          <p:nvPr>
            <p:ph sz="quarter" idx="19"/>
          </p:nvPr>
        </p:nvSpPr>
        <p:spPr>
          <a:xfrm>
            <a:off x="6497255" y="1080908"/>
            <a:ext cx="1108075" cy="244273"/>
          </a:xfrm>
        </p:spPr>
        <p:txBody>
          <a:bodyPr/>
          <a:lstStyle/>
          <a:p>
            <a:pPr marL="0" indent="0">
              <a:buNone/>
            </a:pPr>
            <a:r>
              <a:rPr lang="en-IN" sz="1000" b="1" dirty="0"/>
              <a:t>Nervous System</a:t>
            </a:r>
          </a:p>
        </p:txBody>
      </p:sp>
      <p:graphicFrame>
        <p:nvGraphicFramePr>
          <p:cNvPr id="24" name="Table Placeholder 23"/>
          <p:cNvGraphicFramePr>
            <a:graphicFrameLocks noGrp="1"/>
          </p:cNvGraphicFramePr>
          <p:nvPr>
            <p:ph type="tbl" sz="quarter" idx="25"/>
            <p:extLst>
              <p:ext uri="{D42A27DB-BD31-4B8C-83A1-F6EECF244321}">
                <p14:modId xmlns:p14="http://schemas.microsoft.com/office/powerpoint/2010/main" val="1448106622"/>
              </p:ext>
            </p:extLst>
          </p:nvPr>
        </p:nvGraphicFramePr>
        <p:xfrm>
          <a:off x="5426168" y="1310815"/>
          <a:ext cx="3126162" cy="906157"/>
        </p:xfrm>
        <a:graphic>
          <a:graphicData uri="http://schemas.openxmlformats.org/drawingml/2006/table">
            <a:tbl>
              <a:tblPr firstRow="1" bandRow="1">
                <a:tableStyleId>{5940675A-B579-460E-94D1-54222C63F5DA}</a:tableStyleId>
              </a:tblPr>
              <a:tblGrid>
                <a:gridCol w="1078510">
                  <a:extLst>
                    <a:ext uri="{9D8B030D-6E8A-4147-A177-3AD203B41FA5}">
                      <a16:colId xmlns:a16="http://schemas.microsoft.com/office/drawing/2014/main" val="20000"/>
                    </a:ext>
                  </a:extLst>
                </a:gridCol>
                <a:gridCol w="2047652">
                  <a:extLst>
                    <a:ext uri="{9D8B030D-6E8A-4147-A177-3AD203B41FA5}">
                      <a16:colId xmlns:a16="http://schemas.microsoft.com/office/drawing/2014/main" val="20001"/>
                    </a:ext>
                  </a:extLst>
                </a:gridCol>
              </a:tblGrid>
              <a:tr h="235597">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8234">
                <a:tc>
                  <a:txBody>
                    <a:bodyPr/>
                    <a:lstStyle/>
                    <a:p>
                      <a:pPr marL="268288" indent="0" algn="ct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1931">
                <a:tc>
                  <a:txBody>
                    <a:bodyPr/>
                    <a:lstStyle/>
                    <a:p>
                      <a:pPr marL="268288" indent="0"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7230" t="21621" r="35444" b="57695"/>
          <a:stretch/>
        </p:blipFill>
        <p:spPr>
          <a:xfrm>
            <a:off x="5266142" y="1562016"/>
            <a:ext cx="577040" cy="1221860"/>
          </a:xfrm>
          <a:prstGeom prst="rect">
            <a:avLst/>
          </a:prstGeom>
        </p:spPr>
      </p:pic>
      <p:sp>
        <p:nvSpPr>
          <p:cNvPr id="13" name="Content Placeholder 12"/>
          <p:cNvSpPr>
            <a:spLocks noGrp="1"/>
          </p:cNvSpPr>
          <p:nvPr>
            <p:ph sz="quarter" idx="18"/>
          </p:nvPr>
        </p:nvSpPr>
        <p:spPr>
          <a:xfrm>
            <a:off x="5867296" y="2167808"/>
            <a:ext cx="1945996" cy="214589"/>
          </a:xfrm>
        </p:spPr>
        <p:txBody>
          <a:bodyPr/>
          <a:lstStyle/>
          <a:p>
            <a:pPr marL="0" indent="0">
              <a:buNone/>
            </a:pPr>
            <a:r>
              <a:rPr lang="en-IN" sz="850" dirty="0"/>
              <a:t>*See chapter 25 for descriptions.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3615"/>
            <a:ext cx="8229600" cy="1143000"/>
          </a:xfrm>
        </p:spPr>
        <p:txBody>
          <a:bodyPr/>
          <a:lstStyle/>
          <a:p>
            <a:pPr eaLnBrk="1" hangingPunct="1"/>
            <a:r>
              <a:rPr lang="en-US" altLang="en-US" sz="3600" dirty="0">
                <a:latin typeface="Calibri" panose="020F0502020204030204" pitchFamily="34" charset="0"/>
                <a:cs typeface="+mn-cs"/>
              </a:rPr>
              <a:t>The peripheral nervous system: sensory pathways</a:t>
            </a:r>
            <a:endParaRPr lang="en-IN" sz="3600" dirty="0">
              <a:latin typeface="Calibri" panose="020F0502020204030204" pitchFamily="34" charset="0"/>
              <a:cs typeface="+mn-cs"/>
            </a:endParaRPr>
          </a:p>
        </p:txBody>
      </p:sp>
      <p:sp>
        <p:nvSpPr>
          <p:cNvPr id="24" name="Content Placeholder 23"/>
          <p:cNvSpPr>
            <a:spLocks noGrp="1"/>
          </p:cNvSpPr>
          <p:nvPr>
            <p:ph sz="quarter" idx="26"/>
          </p:nvPr>
        </p:nvSpPr>
        <p:spPr>
          <a:xfrm>
            <a:off x="-3090" y="6458621"/>
            <a:ext cx="1501333" cy="360885"/>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33" name="Content Placeholder 18"/>
          <p:cNvSpPr>
            <a:spLocks noGrp="1"/>
          </p:cNvSpPr>
          <p:nvPr>
            <p:ph sz="quarter" idx="27"/>
          </p:nvPr>
        </p:nvSpPr>
        <p:spPr>
          <a:xfrm>
            <a:off x="445377" y="1423519"/>
            <a:ext cx="4495023" cy="1570710"/>
          </a:xfrm>
        </p:spPr>
        <p:txBody>
          <a:bodyPr/>
          <a:lstStyle/>
          <a:p>
            <a:pPr marL="0" indent="0">
              <a:spcBef>
                <a:spcPct val="0"/>
              </a:spcBef>
              <a:buNone/>
            </a:pPr>
            <a:r>
              <a:rPr lang="en-US" altLang="en-US" sz="2400" dirty="0">
                <a:latin typeface="Calibri" panose="020F0502020204030204" pitchFamily="34" charset="0"/>
                <a:cs typeface="+mn-cs"/>
              </a:rPr>
              <a:t>In the peripheral nervous system, sensory pathways lead to the brain and spinal cord; motor pathways lead to </a:t>
            </a:r>
            <a:r>
              <a:rPr lang="en-US" altLang="en-US" sz="2400" dirty="0">
                <a:solidFill>
                  <a:srgbClr val="FF0000"/>
                </a:solidFill>
                <a:latin typeface="Calibri" panose="020F0502020204030204" pitchFamily="34" charset="0"/>
                <a:cs typeface="+mn-cs"/>
              </a:rPr>
              <a:t>muscles</a:t>
            </a:r>
            <a:r>
              <a:rPr lang="en-US" altLang="en-US" sz="2400" dirty="0">
                <a:latin typeface="Calibri" panose="020F0502020204030204" pitchFamily="34" charset="0"/>
                <a:cs typeface="+mn-cs"/>
              </a:rPr>
              <a:t> and glands.</a:t>
            </a:r>
          </a:p>
        </p:txBody>
      </p:sp>
      <p:sp>
        <p:nvSpPr>
          <p:cNvPr id="19" name="Content Placeholder 18"/>
          <p:cNvSpPr>
            <a:spLocks noGrp="1"/>
          </p:cNvSpPr>
          <p:nvPr>
            <p:ph sz="quarter" idx="21"/>
          </p:nvPr>
        </p:nvSpPr>
        <p:spPr>
          <a:xfrm>
            <a:off x="7145996" y="6462558"/>
            <a:ext cx="1608231" cy="338731"/>
          </a:xfrm>
        </p:spPr>
        <p:txBody>
          <a:bodyPr/>
          <a:lstStyle/>
          <a:p>
            <a:pPr eaLnBrk="1" hangingPunct="1">
              <a:spcBef>
                <a:spcPct val="0"/>
              </a:spcBef>
              <a:buFontTx/>
              <a:buNone/>
            </a:pPr>
            <a:r>
              <a:rPr lang="en-US" altLang="en-US" sz="2000" dirty="0"/>
              <a:t>Figure 26.10</a:t>
            </a:r>
          </a:p>
        </p:txBody>
      </p:sp>
      <p:pic>
        <p:nvPicPr>
          <p:cNvPr id="6" name="Picture 5" descr="The red box emphasizes that incoming information travels via sensory pathways in the peripheral nervous system. The red box emphasizes that outgoing information travels via motor pathways in the peripheral nervous system.">
            <a:extLst>
              <a:ext uri="{FF2B5EF4-FFF2-40B4-BE49-F238E27FC236}">
                <a16:creationId xmlns:a16="http://schemas.microsoft.com/office/drawing/2014/main" id="{7C1A61E1-AA92-42DA-91C2-0B0CFC6F6630}"/>
              </a:ext>
            </a:extLst>
          </p:cNvPr>
          <p:cNvPicPr>
            <a:picLocks noChangeAspect="1"/>
          </p:cNvPicPr>
          <p:nvPr/>
        </p:nvPicPr>
        <p:blipFill>
          <a:blip r:embed="rId3"/>
          <a:stretch>
            <a:fillRect/>
          </a:stretch>
        </p:blipFill>
        <p:spPr>
          <a:xfrm>
            <a:off x="286603" y="3749668"/>
            <a:ext cx="4852416" cy="239268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1045" t="37612" r="2836" b="6467"/>
          <a:stretch/>
        </p:blipFill>
        <p:spPr>
          <a:xfrm>
            <a:off x="5581934" y="2579427"/>
            <a:ext cx="3302759" cy="3835022"/>
          </a:xfrm>
          <a:prstGeom prst="rect">
            <a:avLst/>
          </a:prstGeom>
        </p:spPr>
      </p:pic>
      <p:sp>
        <p:nvSpPr>
          <p:cNvPr id="11" name="Content Placeholder 10"/>
          <p:cNvSpPr>
            <a:spLocks noGrp="1"/>
          </p:cNvSpPr>
          <p:nvPr>
            <p:ph sz="quarter" idx="17"/>
          </p:nvPr>
        </p:nvSpPr>
        <p:spPr>
          <a:xfrm>
            <a:off x="7274864" y="2620456"/>
            <a:ext cx="1869135" cy="373773"/>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18" name="Content Placeholder 17"/>
          <p:cNvSpPr>
            <a:spLocks noGrp="1"/>
          </p:cNvSpPr>
          <p:nvPr>
            <p:ph sz="quarter" idx="20"/>
          </p:nvPr>
        </p:nvSpPr>
        <p:spPr>
          <a:xfrm>
            <a:off x="7422781" y="3078714"/>
            <a:ext cx="1444817" cy="901700"/>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16" name="Content Placeholder 15"/>
          <p:cNvSpPr>
            <a:spLocks noGrp="1"/>
          </p:cNvSpPr>
          <p:nvPr>
            <p:ph sz="quarter" idx="18"/>
          </p:nvPr>
        </p:nvSpPr>
        <p:spPr>
          <a:xfrm>
            <a:off x="5100817" y="3248394"/>
            <a:ext cx="1006475" cy="838200"/>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17" name="Content Placeholder 16"/>
          <p:cNvSpPr>
            <a:spLocks noGrp="1"/>
          </p:cNvSpPr>
          <p:nvPr>
            <p:ph sz="quarter" idx="19"/>
          </p:nvPr>
        </p:nvSpPr>
        <p:spPr>
          <a:xfrm>
            <a:off x="7411662" y="3904780"/>
            <a:ext cx="1476840" cy="1157757"/>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10" name="Content Placeholder 9"/>
          <p:cNvSpPr>
            <a:spLocks noGrp="1"/>
          </p:cNvSpPr>
          <p:nvPr>
            <p:ph sz="quarter" idx="16"/>
          </p:nvPr>
        </p:nvSpPr>
        <p:spPr>
          <a:xfrm>
            <a:off x="6518633" y="1402818"/>
            <a:ext cx="1095017" cy="203832"/>
          </a:xfrm>
        </p:spPr>
        <p:txBody>
          <a:bodyPr/>
          <a:lstStyle/>
          <a:p>
            <a:pPr marL="0" indent="0">
              <a:buNone/>
            </a:pPr>
            <a:r>
              <a:rPr lang="en-IN" sz="1000" b="1" dirty="0"/>
              <a:t>Nervous System</a:t>
            </a:r>
          </a:p>
        </p:txBody>
      </p:sp>
      <p:graphicFrame>
        <p:nvGraphicFramePr>
          <p:cNvPr id="29" name="Table Placeholder 28"/>
          <p:cNvGraphicFramePr>
            <a:graphicFrameLocks noGrp="1"/>
          </p:cNvGraphicFramePr>
          <p:nvPr>
            <p:ph type="tbl" sz="quarter" idx="25"/>
            <p:extLst>
              <p:ext uri="{D42A27DB-BD31-4B8C-83A1-F6EECF244321}">
                <p14:modId xmlns:p14="http://schemas.microsoft.com/office/powerpoint/2010/main" val="3781524041"/>
              </p:ext>
            </p:extLst>
          </p:nvPr>
        </p:nvGraphicFramePr>
        <p:xfrm>
          <a:off x="5459506" y="1606650"/>
          <a:ext cx="3065929" cy="883920"/>
        </p:xfrm>
        <a:graphic>
          <a:graphicData uri="http://schemas.openxmlformats.org/drawingml/2006/table">
            <a:tbl>
              <a:tblPr firstRow="1" bandRow="1">
                <a:tableStyleId>{5940675A-B579-460E-94D1-54222C63F5DA}</a:tableStyleId>
              </a:tblPr>
              <a:tblGrid>
                <a:gridCol w="1100320">
                  <a:extLst>
                    <a:ext uri="{9D8B030D-6E8A-4147-A177-3AD203B41FA5}">
                      <a16:colId xmlns:a16="http://schemas.microsoft.com/office/drawing/2014/main" val="20000"/>
                    </a:ext>
                  </a:extLst>
                </a:gridCol>
                <a:gridCol w="1965609">
                  <a:extLst>
                    <a:ext uri="{9D8B030D-6E8A-4147-A177-3AD203B41FA5}">
                      <a16:colId xmlns:a16="http://schemas.microsoft.com/office/drawing/2014/main" val="20001"/>
                    </a:ext>
                  </a:extLst>
                </a:gridCol>
              </a:tblGrid>
              <a:tr h="181715">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1715">
                <a:tc>
                  <a:txBody>
                    <a:bodyPr/>
                    <a:lstStyle/>
                    <a:p>
                      <a:pPr marL="0" indent="0" algn="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9390">
                <a:tc>
                  <a:txBody>
                    <a:bodyPr/>
                    <a:lstStyle/>
                    <a:p>
                      <a:pPr marL="268288" indent="134938"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8060" t="25672" r="33732" b="52637"/>
          <a:stretch/>
        </p:blipFill>
        <p:spPr>
          <a:xfrm>
            <a:off x="5252228" y="1836975"/>
            <a:ext cx="686329" cy="1360177"/>
          </a:xfrm>
          <a:prstGeom prst="rect">
            <a:avLst/>
          </a:prstGeom>
        </p:spPr>
      </p:pic>
      <p:sp>
        <p:nvSpPr>
          <p:cNvPr id="4" name="Content Placeholder 3"/>
          <p:cNvSpPr>
            <a:spLocks noGrp="1"/>
          </p:cNvSpPr>
          <p:nvPr>
            <p:ph idx="1"/>
          </p:nvPr>
        </p:nvSpPr>
        <p:spPr>
          <a:xfrm>
            <a:off x="5906245" y="2457185"/>
            <a:ext cx="1791002" cy="227210"/>
          </a:xfrm>
        </p:spPr>
        <p:txBody>
          <a:bodyPr/>
          <a:lstStyle/>
          <a:p>
            <a:pPr marL="0" indent="0">
              <a:buNone/>
            </a:pPr>
            <a:r>
              <a:rPr lang="en-IN" sz="850" dirty="0"/>
              <a:t>*See chapter 25 for descriptions.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7" y="149458"/>
            <a:ext cx="9130554" cy="586541"/>
          </a:xfrm>
        </p:spPr>
        <p:txBody>
          <a:bodyPr/>
          <a:lstStyle/>
          <a:p>
            <a:pPr eaLnBrk="1" hangingPunct="1"/>
            <a:r>
              <a:rPr lang="en-US" altLang="en-US" sz="3600" dirty="0">
                <a:latin typeface="Calibri" panose="020F0502020204030204" pitchFamily="34" charset="0"/>
                <a:cs typeface="+mn-cs"/>
              </a:rPr>
              <a:t>The peripheral nervous system: motor pathways</a:t>
            </a:r>
            <a:endParaRPr lang="en-IN" sz="3600" dirty="0">
              <a:latin typeface="Calibri" panose="020F0502020204030204" pitchFamily="34" charset="0"/>
              <a:cs typeface="+mn-cs"/>
            </a:endParaRPr>
          </a:p>
        </p:txBody>
      </p:sp>
      <p:sp>
        <p:nvSpPr>
          <p:cNvPr id="22" name="Content Placeholder 21"/>
          <p:cNvSpPr>
            <a:spLocks noGrp="1"/>
          </p:cNvSpPr>
          <p:nvPr>
            <p:ph sz="quarter" idx="26"/>
          </p:nvPr>
        </p:nvSpPr>
        <p:spPr>
          <a:xfrm>
            <a:off x="2524" y="6455462"/>
            <a:ext cx="1638019" cy="398318"/>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7" name="Content Placeholder 6"/>
          <p:cNvSpPr>
            <a:spLocks noGrp="1"/>
          </p:cNvSpPr>
          <p:nvPr>
            <p:ph sz="quarter" idx="15"/>
          </p:nvPr>
        </p:nvSpPr>
        <p:spPr>
          <a:xfrm>
            <a:off x="438816" y="1414472"/>
            <a:ext cx="4736895" cy="1122363"/>
          </a:xfrm>
        </p:spPr>
        <p:txBody>
          <a:bodyPr/>
          <a:lstStyle/>
          <a:p>
            <a:pPr marL="0" indent="0">
              <a:spcBef>
                <a:spcPct val="0"/>
              </a:spcBef>
              <a:buNone/>
            </a:pPr>
            <a:r>
              <a:rPr lang="en-US" altLang="en-US" sz="2400" dirty="0">
                <a:latin typeface="Calibri" panose="020F0502020204030204" pitchFamily="34" charset="0"/>
                <a:cs typeface="+mn-cs"/>
              </a:rPr>
              <a:t>The neurons controlling motor pathways are classified according to function.</a:t>
            </a:r>
          </a:p>
        </p:txBody>
      </p:sp>
      <p:sp>
        <p:nvSpPr>
          <p:cNvPr id="14" name="Content Placeholder 13"/>
          <p:cNvSpPr>
            <a:spLocks noGrp="1"/>
          </p:cNvSpPr>
          <p:nvPr>
            <p:ph sz="quarter" idx="18"/>
          </p:nvPr>
        </p:nvSpPr>
        <p:spPr>
          <a:xfrm>
            <a:off x="7153835" y="6464261"/>
            <a:ext cx="1642876" cy="323162"/>
          </a:xfrm>
        </p:spPr>
        <p:txBody>
          <a:bodyPr/>
          <a:lstStyle/>
          <a:p>
            <a:pPr marL="0" indent="0" eaLnBrk="1" hangingPunct="1">
              <a:spcBef>
                <a:spcPct val="0"/>
              </a:spcBef>
              <a:buNone/>
            </a:pPr>
            <a:r>
              <a:rPr lang="en-US" altLang="en-US" sz="2000" dirty="0">
                <a:latin typeface="Calibri" panose="020F0502020204030204" pitchFamily="34" charset="0"/>
                <a:cs typeface="+mn-cs"/>
              </a:rPr>
              <a:t>Figure 26.10</a:t>
            </a:r>
          </a:p>
        </p:txBody>
      </p:sp>
      <p:pic>
        <p:nvPicPr>
          <p:cNvPr id="6" name="Picture 5" descr="The red box emphasizes that outgoing information travels via motor pathways in the peripheral nervous system.">
            <a:extLst>
              <a:ext uri="{FF2B5EF4-FFF2-40B4-BE49-F238E27FC236}">
                <a16:creationId xmlns:a16="http://schemas.microsoft.com/office/drawing/2014/main" id="{7345AB15-A083-4FE0-8166-9BA78E9579D2}"/>
              </a:ext>
            </a:extLst>
          </p:cNvPr>
          <p:cNvPicPr>
            <a:picLocks noChangeAspect="1"/>
          </p:cNvPicPr>
          <p:nvPr/>
        </p:nvPicPr>
        <p:blipFill>
          <a:blip r:embed="rId3"/>
          <a:stretch>
            <a:fillRect/>
          </a:stretch>
        </p:blipFill>
        <p:spPr>
          <a:xfrm>
            <a:off x="168031" y="3444283"/>
            <a:ext cx="4852416" cy="233172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0441" t="34315" r="1618" b="6274"/>
          <a:stretch/>
        </p:blipFill>
        <p:spPr>
          <a:xfrm>
            <a:off x="5526741" y="2353235"/>
            <a:ext cx="3469342" cy="4074459"/>
          </a:xfrm>
          <a:prstGeom prst="rect">
            <a:avLst/>
          </a:prstGeom>
        </p:spPr>
      </p:pic>
      <p:sp>
        <p:nvSpPr>
          <p:cNvPr id="10" name="Content Placeholder 9"/>
          <p:cNvSpPr>
            <a:spLocks noGrp="1"/>
          </p:cNvSpPr>
          <p:nvPr>
            <p:ph sz="quarter" idx="17"/>
          </p:nvPr>
        </p:nvSpPr>
        <p:spPr>
          <a:xfrm>
            <a:off x="7283732" y="2364161"/>
            <a:ext cx="1779587" cy="419380"/>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15" name="Content Placeholder 14"/>
          <p:cNvSpPr>
            <a:spLocks noGrp="1"/>
          </p:cNvSpPr>
          <p:nvPr>
            <p:ph sz="quarter" idx="19"/>
          </p:nvPr>
        </p:nvSpPr>
        <p:spPr>
          <a:xfrm>
            <a:off x="7440700" y="2842467"/>
            <a:ext cx="1480494" cy="913395"/>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18" name="Content Placeholder 17"/>
          <p:cNvSpPr>
            <a:spLocks noGrp="1"/>
          </p:cNvSpPr>
          <p:nvPr>
            <p:ph sz="quarter" idx="22"/>
          </p:nvPr>
        </p:nvSpPr>
        <p:spPr>
          <a:xfrm>
            <a:off x="5013320" y="3018590"/>
            <a:ext cx="1117087" cy="755650"/>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16" name="Content Placeholder 15"/>
          <p:cNvSpPr>
            <a:spLocks noGrp="1"/>
          </p:cNvSpPr>
          <p:nvPr>
            <p:ph sz="quarter" idx="20"/>
          </p:nvPr>
        </p:nvSpPr>
        <p:spPr>
          <a:xfrm>
            <a:off x="7443969" y="3746303"/>
            <a:ext cx="1477171" cy="1152826"/>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9" name="Content Placeholder 8"/>
          <p:cNvSpPr>
            <a:spLocks noGrp="1"/>
          </p:cNvSpPr>
          <p:nvPr>
            <p:ph sz="quarter" idx="16"/>
          </p:nvPr>
        </p:nvSpPr>
        <p:spPr>
          <a:xfrm>
            <a:off x="6494921" y="1080101"/>
            <a:ext cx="1217483" cy="260084"/>
          </a:xfrm>
        </p:spPr>
        <p:txBody>
          <a:bodyPr/>
          <a:lstStyle/>
          <a:p>
            <a:pPr marL="0" indent="0">
              <a:buNone/>
            </a:pPr>
            <a:r>
              <a:rPr lang="en-IN" sz="1000" b="1" dirty="0"/>
              <a:t>Nervous System</a:t>
            </a:r>
          </a:p>
        </p:txBody>
      </p:sp>
      <p:graphicFrame>
        <p:nvGraphicFramePr>
          <p:cNvPr id="25" name="Table Placeholder 24"/>
          <p:cNvGraphicFramePr>
            <a:graphicFrameLocks noGrp="1"/>
          </p:cNvGraphicFramePr>
          <p:nvPr>
            <p:ph type="tbl" sz="quarter" idx="25"/>
            <p:extLst>
              <p:ext uri="{D42A27DB-BD31-4B8C-83A1-F6EECF244321}">
                <p14:modId xmlns:p14="http://schemas.microsoft.com/office/powerpoint/2010/main" val="1366889546"/>
              </p:ext>
            </p:extLst>
          </p:nvPr>
        </p:nvGraphicFramePr>
        <p:xfrm>
          <a:off x="5392272" y="1337707"/>
          <a:ext cx="3160057" cy="896172"/>
        </p:xfrm>
        <a:graphic>
          <a:graphicData uri="http://schemas.openxmlformats.org/drawingml/2006/table">
            <a:tbl>
              <a:tblPr firstRow="1" bandRow="1">
                <a:tableStyleId>{5940675A-B579-460E-94D1-54222C63F5DA}</a:tableStyleId>
              </a:tblPr>
              <a:tblGrid>
                <a:gridCol w="1084597">
                  <a:extLst>
                    <a:ext uri="{9D8B030D-6E8A-4147-A177-3AD203B41FA5}">
                      <a16:colId xmlns:a16="http://schemas.microsoft.com/office/drawing/2014/main" val="20000"/>
                    </a:ext>
                  </a:extLst>
                </a:gridCol>
                <a:gridCol w="2075460">
                  <a:extLst>
                    <a:ext uri="{9D8B030D-6E8A-4147-A177-3AD203B41FA5}">
                      <a16:colId xmlns:a16="http://schemas.microsoft.com/office/drawing/2014/main" val="20001"/>
                    </a:ext>
                  </a:extLst>
                </a:gridCol>
              </a:tblGrid>
              <a:tr h="154917">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08270">
                <a:tc>
                  <a:txBody>
                    <a:bodyPr/>
                    <a:lstStyle/>
                    <a:p>
                      <a:pPr marL="85725" indent="0" algn="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69452">
                <a:tc>
                  <a:txBody>
                    <a:bodyPr/>
                    <a:lstStyle/>
                    <a:p>
                      <a:pPr marL="320040" indent="0"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8489" t="21529" r="35000" b="57725"/>
          <a:stretch/>
        </p:blipFill>
        <p:spPr>
          <a:xfrm>
            <a:off x="5318941" y="1535398"/>
            <a:ext cx="577805" cy="1381014"/>
          </a:xfrm>
          <a:prstGeom prst="rect">
            <a:avLst/>
          </a:prstGeom>
        </p:spPr>
      </p:pic>
      <p:sp>
        <p:nvSpPr>
          <p:cNvPr id="17" name="Content Placeholder 16"/>
          <p:cNvSpPr>
            <a:spLocks noGrp="1"/>
          </p:cNvSpPr>
          <p:nvPr>
            <p:ph sz="quarter" idx="21"/>
          </p:nvPr>
        </p:nvSpPr>
        <p:spPr>
          <a:xfrm>
            <a:off x="5870167" y="2215320"/>
            <a:ext cx="1660934" cy="157605"/>
          </a:xfrm>
        </p:spPr>
        <p:txBody>
          <a:bodyPr anchor="ctr"/>
          <a:lstStyle/>
          <a:p>
            <a:pPr marL="0" indent="0">
              <a:buNone/>
            </a:pPr>
            <a:r>
              <a:rPr lang="en-IN" sz="850" dirty="0"/>
              <a:t>*See chapter 25 for descriptions.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089" y="203013"/>
            <a:ext cx="2383823" cy="533219"/>
          </a:xfrm>
        </p:spPr>
        <p:txBody>
          <a:bodyPr/>
          <a:lstStyle/>
          <a:p>
            <a:pPr eaLnBrk="1" hangingPunct="1"/>
            <a:r>
              <a:rPr lang="en-US" altLang="en-US" sz="3800" dirty="0">
                <a:latin typeface="Calibri" panose="020F0502020204030204" pitchFamily="34" charset="0"/>
                <a:cs typeface="+mn-cs"/>
              </a:rPr>
              <a:t>Flatworms</a:t>
            </a:r>
            <a:endParaRPr lang="en-IN" sz="3800" dirty="0">
              <a:latin typeface="Calibri" panose="020F0502020204030204" pitchFamily="34" charset="0"/>
              <a:cs typeface="+mn-cs"/>
            </a:endParaRPr>
          </a:p>
        </p:txBody>
      </p:sp>
      <p:sp>
        <p:nvSpPr>
          <p:cNvPr id="6" name="Content Placeholder 5"/>
          <p:cNvSpPr>
            <a:spLocks noGrp="1"/>
          </p:cNvSpPr>
          <p:nvPr>
            <p:ph sz="quarter" idx="15"/>
          </p:nvPr>
        </p:nvSpPr>
        <p:spPr>
          <a:xfrm>
            <a:off x="5923" y="6460098"/>
            <a:ext cx="1554468" cy="377071"/>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2" y="1116108"/>
            <a:ext cx="3544888" cy="1110993"/>
          </a:xfrm>
        </p:spPr>
        <p:txBody>
          <a:bodyPr/>
          <a:lstStyle/>
          <a:p>
            <a:pPr marL="0" indent="0">
              <a:spcBef>
                <a:spcPct val="0"/>
              </a:spcBef>
              <a:buNone/>
              <a:defRPr/>
            </a:pPr>
            <a:r>
              <a:rPr lang="en-US" sz="2400" dirty="0">
                <a:latin typeface="Calibri" charset="0"/>
                <a:ea typeface="ＭＳ Ｐゴシック" charset="0"/>
              </a:rPr>
              <a:t>Flatworms and most other animals have </a:t>
            </a:r>
            <a:r>
              <a:rPr lang="en-US" sz="2400" b="1" dirty="0">
                <a:latin typeface="Calibri" charset="0"/>
                <a:ea typeface="ＭＳ Ｐゴシック" charset="0"/>
              </a:rPr>
              <a:t>ganglia—</a:t>
            </a:r>
            <a:r>
              <a:rPr lang="en-US" sz="2400" dirty="0">
                <a:latin typeface="Calibri" charset="0"/>
                <a:ea typeface="ＭＳ Ｐゴシック" charset="0"/>
              </a:rPr>
              <a:t>clusters of neurons. </a:t>
            </a:r>
          </a:p>
        </p:txBody>
      </p:sp>
      <p:sp>
        <p:nvSpPr>
          <p:cNvPr id="4" name="Content Placeholder 3"/>
          <p:cNvSpPr>
            <a:spLocks noGrp="1"/>
          </p:cNvSpPr>
          <p:nvPr>
            <p:ph sz="quarter" idx="13"/>
          </p:nvPr>
        </p:nvSpPr>
        <p:spPr>
          <a:xfrm>
            <a:off x="7226177" y="6468879"/>
            <a:ext cx="1443182" cy="308050"/>
          </a:xfrm>
        </p:spPr>
        <p:txBody>
          <a:bodyPr/>
          <a:lstStyle/>
          <a:p>
            <a:pPr marL="0" indent="0">
              <a:buNone/>
            </a:pPr>
            <a:r>
              <a:rPr lang="en-US" altLang="en-US" sz="2000" dirty="0"/>
              <a:t>Figure 26.2</a:t>
            </a:r>
          </a:p>
        </p:txBody>
      </p:sp>
      <p:pic>
        <p:nvPicPr>
          <p:cNvPr id="5" name="Picture 4" descr="Red circle shows the location of flatworms."/>
          <p:cNvPicPr>
            <a:picLocks noChangeAspect="1"/>
          </p:cNvPicPr>
          <p:nvPr/>
        </p:nvPicPr>
        <p:blipFill rotWithShape="1">
          <a:blip r:embed="rId3">
            <a:extLst>
              <a:ext uri="{28A0092B-C50C-407E-A947-70E740481C1C}">
                <a14:useLocalDpi xmlns:a14="http://schemas.microsoft.com/office/drawing/2010/main" val="0"/>
              </a:ext>
            </a:extLst>
          </a:blip>
          <a:srcRect l="11617" t="40196" r="3824" b="6471"/>
          <a:stretch/>
        </p:blipFill>
        <p:spPr>
          <a:xfrm>
            <a:off x="1062318" y="2756848"/>
            <a:ext cx="7732059" cy="3657599"/>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682" y="46039"/>
            <a:ext cx="8974982" cy="1143000"/>
          </a:xfrm>
        </p:spPr>
        <p:txBody>
          <a:bodyPr/>
          <a:lstStyle/>
          <a:p>
            <a:pPr eaLnBrk="1" hangingPunct="1"/>
            <a:r>
              <a:rPr lang="en-US" altLang="en-US" sz="3600" dirty="0">
                <a:latin typeface="Calibri" panose="020F0502020204030204" pitchFamily="34" charset="0"/>
                <a:cs typeface="+mn-cs"/>
              </a:rPr>
              <a:t>The peripheral nervous system: somatic motor neurons</a:t>
            </a:r>
            <a:endParaRPr lang="en-IN" sz="3600" dirty="0">
              <a:latin typeface="Calibri" panose="020F0502020204030204" pitchFamily="34" charset="0"/>
              <a:cs typeface="+mn-cs"/>
            </a:endParaRPr>
          </a:p>
        </p:txBody>
      </p:sp>
      <p:sp>
        <p:nvSpPr>
          <p:cNvPr id="12" name="Content Placeholder 11"/>
          <p:cNvSpPr>
            <a:spLocks noGrp="1"/>
          </p:cNvSpPr>
          <p:nvPr>
            <p:ph sz="quarter" idx="18"/>
          </p:nvPr>
        </p:nvSpPr>
        <p:spPr>
          <a:xfrm>
            <a:off x="2278" y="6459166"/>
            <a:ext cx="1588092" cy="355478"/>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21" name="Content Placeholder 20"/>
          <p:cNvSpPr>
            <a:spLocks noGrp="1"/>
          </p:cNvSpPr>
          <p:nvPr>
            <p:ph sz="quarter" idx="24"/>
          </p:nvPr>
        </p:nvSpPr>
        <p:spPr>
          <a:xfrm>
            <a:off x="451013" y="1418497"/>
            <a:ext cx="4179301" cy="688975"/>
          </a:xfrm>
        </p:spPr>
        <p:txBody>
          <a:bodyPr/>
          <a:lstStyle/>
          <a:p>
            <a:pPr marL="0" indent="0">
              <a:spcBef>
                <a:spcPct val="0"/>
              </a:spcBef>
              <a:buNone/>
            </a:pPr>
            <a:r>
              <a:rPr lang="en-US" altLang="en-US" sz="2400" dirty="0">
                <a:latin typeface="Calibri" panose="020F0502020204030204" pitchFamily="34" charset="0"/>
                <a:cs typeface="+mn-cs"/>
              </a:rPr>
              <a:t>Somatic motor neurons carry signals to voluntary muscles.</a:t>
            </a:r>
          </a:p>
        </p:txBody>
      </p:sp>
      <p:sp>
        <p:nvSpPr>
          <p:cNvPr id="13" name="Content Placeholder 12"/>
          <p:cNvSpPr>
            <a:spLocks noGrp="1"/>
          </p:cNvSpPr>
          <p:nvPr>
            <p:ph sz="quarter" idx="19"/>
          </p:nvPr>
        </p:nvSpPr>
        <p:spPr>
          <a:xfrm>
            <a:off x="7155871" y="6459377"/>
            <a:ext cx="1538675" cy="347688"/>
          </a:xfrm>
        </p:spPr>
        <p:txBody>
          <a:bodyPr/>
          <a:lstStyle/>
          <a:p>
            <a:pPr marL="0" indent="0" eaLnBrk="1" hangingPunct="1">
              <a:spcBef>
                <a:spcPct val="0"/>
              </a:spcBef>
              <a:buNone/>
            </a:pPr>
            <a:r>
              <a:rPr lang="en-US" altLang="en-US" sz="2000" dirty="0">
                <a:latin typeface="Calibri" panose="020F0502020204030204" pitchFamily="34" charset="0"/>
                <a:cs typeface="+mn-cs"/>
              </a:rPr>
              <a:t>Figure 26.10</a:t>
            </a:r>
          </a:p>
        </p:txBody>
      </p:sp>
      <p:pic>
        <p:nvPicPr>
          <p:cNvPr id="7" name="Picture 6" descr="The red box emphasizes the location of the somatic motor neurons in the pathway of the peripheral nervous system.">
            <a:extLst>
              <a:ext uri="{FF2B5EF4-FFF2-40B4-BE49-F238E27FC236}">
                <a16:creationId xmlns:a16="http://schemas.microsoft.com/office/drawing/2014/main" id="{8377E478-EFFA-4D48-A029-DE8B2B002E7E}"/>
              </a:ext>
            </a:extLst>
          </p:cNvPr>
          <p:cNvPicPr>
            <a:picLocks noChangeAspect="1"/>
          </p:cNvPicPr>
          <p:nvPr/>
        </p:nvPicPr>
        <p:blipFill>
          <a:blip r:embed="rId3"/>
          <a:stretch>
            <a:fillRect/>
          </a:stretch>
        </p:blipFill>
        <p:spPr>
          <a:xfrm>
            <a:off x="171730" y="3310618"/>
            <a:ext cx="4864608" cy="230428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0299" t="36419" r="1493" b="5870"/>
          <a:stretch/>
        </p:blipFill>
        <p:spPr>
          <a:xfrm>
            <a:off x="5513696" y="2497540"/>
            <a:ext cx="3493826" cy="3957851"/>
          </a:xfrm>
          <a:prstGeom prst="rect">
            <a:avLst/>
          </a:prstGeom>
        </p:spPr>
      </p:pic>
      <p:sp>
        <p:nvSpPr>
          <p:cNvPr id="19" name="Content Placeholder 18"/>
          <p:cNvSpPr>
            <a:spLocks noGrp="1"/>
          </p:cNvSpPr>
          <p:nvPr>
            <p:ph sz="quarter" idx="23"/>
          </p:nvPr>
        </p:nvSpPr>
        <p:spPr>
          <a:xfrm>
            <a:off x="7269165" y="2476785"/>
            <a:ext cx="1767262" cy="414335"/>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10" name="Content Placeholder 9"/>
          <p:cNvSpPr>
            <a:spLocks noGrp="1"/>
          </p:cNvSpPr>
          <p:nvPr>
            <p:ph sz="quarter" idx="17"/>
          </p:nvPr>
        </p:nvSpPr>
        <p:spPr>
          <a:xfrm>
            <a:off x="7458543" y="2969275"/>
            <a:ext cx="1450147" cy="889441"/>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18" name="Content Placeholder 17"/>
          <p:cNvSpPr>
            <a:spLocks noGrp="1"/>
          </p:cNvSpPr>
          <p:nvPr>
            <p:ph sz="quarter" idx="22"/>
          </p:nvPr>
        </p:nvSpPr>
        <p:spPr>
          <a:xfrm>
            <a:off x="4999873" y="3153060"/>
            <a:ext cx="1135422" cy="755650"/>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16" name="Content Placeholder 15"/>
          <p:cNvSpPr>
            <a:spLocks noGrp="1"/>
          </p:cNvSpPr>
          <p:nvPr>
            <p:ph sz="quarter" idx="20"/>
          </p:nvPr>
        </p:nvSpPr>
        <p:spPr>
          <a:xfrm>
            <a:off x="7452190" y="3858646"/>
            <a:ext cx="1490105" cy="1208233"/>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27" name="Content Placeholder 14"/>
          <p:cNvSpPr>
            <a:spLocks noGrp="1"/>
          </p:cNvSpPr>
          <p:nvPr>
            <p:ph sz="quarter" idx="26"/>
          </p:nvPr>
        </p:nvSpPr>
        <p:spPr>
          <a:xfrm>
            <a:off x="6497458" y="1204450"/>
            <a:ext cx="1047750" cy="227873"/>
          </a:xfrm>
        </p:spPr>
        <p:txBody>
          <a:bodyPr/>
          <a:lstStyle/>
          <a:p>
            <a:pPr marL="0" indent="0">
              <a:buNone/>
            </a:pPr>
            <a:r>
              <a:rPr lang="en-IN" sz="1000" b="1" dirty="0"/>
              <a:t>Nervous System</a:t>
            </a:r>
          </a:p>
        </p:txBody>
      </p:sp>
      <p:graphicFrame>
        <p:nvGraphicFramePr>
          <p:cNvPr id="23" name="Table Placeholder 22"/>
          <p:cNvGraphicFramePr>
            <a:graphicFrameLocks noGrp="1"/>
          </p:cNvGraphicFramePr>
          <p:nvPr>
            <p:ph type="tbl" sz="quarter" idx="25"/>
            <p:extLst>
              <p:ext uri="{D42A27DB-BD31-4B8C-83A1-F6EECF244321}">
                <p14:modId xmlns:p14="http://schemas.microsoft.com/office/powerpoint/2010/main" val="2789100507"/>
              </p:ext>
            </p:extLst>
          </p:nvPr>
        </p:nvGraphicFramePr>
        <p:xfrm>
          <a:off x="5392271" y="1455565"/>
          <a:ext cx="3173505" cy="883920"/>
        </p:xfrm>
        <a:graphic>
          <a:graphicData uri="http://schemas.openxmlformats.org/drawingml/2006/table">
            <a:tbl>
              <a:tblPr firstRow="1" bandRow="1">
                <a:tableStyleId>{5940675A-B579-460E-94D1-54222C63F5DA}</a:tableStyleId>
              </a:tblPr>
              <a:tblGrid>
                <a:gridCol w="1089212">
                  <a:extLst>
                    <a:ext uri="{9D8B030D-6E8A-4147-A177-3AD203B41FA5}">
                      <a16:colId xmlns:a16="http://schemas.microsoft.com/office/drawing/2014/main" val="20000"/>
                    </a:ext>
                  </a:extLst>
                </a:gridCol>
                <a:gridCol w="2084293">
                  <a:extLst>
                    <a:ext uri="{9D8B030D-6E8A-4147-A177-3AD203B41FA5}">
                      <a16:colId xmlns:a16="http://schemas.microsoft.com/office/drawing/2014/main" val="20001"/>
                    </a:ext>
                  </a:extLst>
                </a:gridCol>
              </a:tblGrid>
              <a:tr h="198395">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8395">
                <a:tc>
                  <a:txBody>
                    <a:bodyPr/>
                    <a:lstStyle/>
                    <a:p>
                      <a:pPr marL="85725" indent="0" algn="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5132">
                <a:tc>
                  <a:txBody>
                    <a:bodyPr/>
                    <a:lstStyle/>
                    <a:p>
                      <a:pPr marL="320040" indent="0"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58209" t="23055" r="34892" b="56328"/>
          <a:stretch/>
        </p:blipFill>
        <p:spPr>
          <a:xfrm>
            <a:off x="5299838" y="1672610"/>
            <a:ext cx="600313" cy="1345234"/>
          </a:xfrm>
          <a:prstGeom prst="rect">
            <a:avLst/>
          </a:prstGeom>
        </p:spPr>
      </p:pic>
      <p:sp>
        <p:nvSpPr>
          <p:cNvPr id="17" name="Content Placeholder 16"/>
          <p:cNvSpPr>
            <a:spLocks noGrp="1"/>
          </p:cNvSpPr>
          <p:nvPr>
            <p:ph sz="quarter" idx="21"/>
          </p:nvPr>
        </p:nvSpPr>
        <p:spPr>
          <a:xfrm>
            <a:off x="5867644" y="2359163"/>
            <a:ext cx="1709900" cy="107930"/>
          </a:xfrm>
        </p:spPr>
        <p:txBody>
          <a:bodyPr anchor="ctr"/>
          <a:lstStyle/>
          <a:p>
            <a:pPr marL="0" indent="0">
              <a:buNone/>
            </a:pPr>
            <a:r>
              <a:rPr lang="en-IN" sz="850" dirty="0"/>
              <a:t>*See chapter 25 for descriptions.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830" y="106958"/>
            <a:ext cx="8892145" cy="949425"/>
          </a:xfrm>
        </p:spPr>
        <p:txBody>
          <a:bodyPr/>
          <a:lstStyle/>
          <a:p>
            <a:pPr eaLnBrk="1" hangingPunct="1"/>
            <a:r>
              <a:rPr lang="en-US" altLang="en-US" sz="3800" dirty="0"/>
              <a:t>The peripheral nervous system: autonomic motor neurons</a:t>
            </a:r>
          </a:p>
        </p:txBody>
      </p:sp>
      <p:sp>
        <p:nvSpPr>
          <p:cNvPr id="15" name="Content Placeholder 14"/>
          <p:cNvSpPr>
            <a:spLocks noGrp="1"/>
          </p:cNvSpPr>
          <p:nvPr>
            <p:ph sz="quarter" idx="18"/>
          </p:nvPr>
        </p:nvSpPr>
        <p:spPr>
          <a:xfrm>
            <a:off x="-4796" y="6449758"/>
            <a:ext cx="1491108" cy="323162"/>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16" name="Content Placeholder 15"/>
          <p:cNvSpPr>
            <a:spLocks noGrp="1"/>
          </p:cNvSpPr>
          <p:nvPr>
            <p:ph sz="quarter" idx="19"/>
          </p:nvPr>
        </p:nvSpPr>
        <p:spPr>
          <a:xfrm>
            <a:off x="443755" y="1417083"/>
            <a:ext cx="4552858" cy="1140623"/>
          </a:xfrm>
        </p:spPr>
        <p:txBody>
          <a:bodyPr/>
          <a:lstStyle/>
          <a:p>
            <a:pPr marL="0" indent="0">
              <a:spcBef>
                <a:spcPct val="0"/>
              </a:spcBef>
              <a:buNone/>
            </a:pPr>
            <a:r>
              <a:rPr lang="en-US" altLang="en-US" sz="2400" dirty="0">
                <a:latin typeface="Calibri" panose="020F0502020204030204" pitchFamily="34" charset="0"/>
                <a:cs typeface="+mn-cs"/>
              </a:rPr>
              <a:t>Autonomic motor neurons carry signals to involuntary muscles and glands.</a:t>
            </a:r>
          </a:p>
        </p:txBody>
      </p:sp>
      <p:sp>
        <p:nvSpPr>
          <p:cNvPr id="17" name="Content Placeholder 16"/>
          <p:cNvSpPr>
            <a:spLocks noGrp="1"/>
          </p:cNvSpPr>
          <p:nvPr>
            <p:ph sz="quarter" idx="20"/>
          </p:nvPr>
        </p:nvSpPr>
        <p:spPr>
          <a:xfrm>
            <a:off x="7155132" y="6462011"/>
            <a:ext cx="1590130" cy="347645"/>
          </a:xfrm>
        </p:spPr>
        <p:txBody>
          <a:bodyPr/>
          <a:lstStyle/>
          <a:p>
            <a:pPr eaLnBrk="1" hangingPunct="1">
              <a:spcBef>
                <a:spcPct val="0"/>
              </a:spcBef>
              <a:buFontTx/>
              <a:buNone/>
            </a:pPr>
            <a:r>
              <a:rPr lang="en-US" altLang="en-US" sz="2000" dirty="0"/>
              <a:t>Figure 26.10</a:t>
            </a:r>
          </a:p>
        </p:txBody>
      </p:sp>
      <p:pic>
        <p:nvPicPr>
          <p:cNvPr id="5" name="Picture 4" descr="The red box emphasizes the location of the autonomic motor neurons in the pathway of the peripheral nervous system.">
            <a:extLst>
              <a:ext uri="{FF2B5EF4-FFF2-40B4-BE49-F238E27FC236}">
                <a16:creationId xmlns:a16="http://schemas.microsoft.com/office/drawing/2014/main" id="{066C7FF0-6CEA-4372-8A1B-C3E6107DF832}"/>
              </a:ext>
            </a:extLst>
          </p:cNvPr>
          <p:cNvPicPr>
            <a:picLocks noChangeAspect="1"/>
          </p:cNvPicPr>
          <p:nvPr/>
        </p:nvPicPr>
        <p:blipFill>
          <a:blip r:embed="rId3"/>
          <a:stretch>
            <a:fillRect/>
          </a:stretch>
        </p:blipFill>
        <p:spPr>
          <a:xfrm>
            <a:off x="320862" y="3557045"/>
            <a:ext cx="4828032" cy="2319528"/>
          </a:xfrm>
          <a:prstGeom prst="rect">
            <a:avLst/>
          </a:prstGeom>
        </p:spPr>
      </p:pic>
      <p:pic>
        <p:nvPicPr>
          <p:cNvPr id="23" name="Picture 22">
            <a:extLst>
              <a:ext uri="{FF2B5EF4-FFF2-40B4-BE49-F238E27FC236}">
                <a16:creationId xmlns:a16="http://schemas.microsoft.com/office/drawing/2014/main" id="{CD4871C4-4262-4ABF-9938-A0F84BD8F951}"/>
              </a:ext>
            </a:extLst>
          </p:cNvPr>
          <p:cNvPicPr>
            <a:picLocks noChangeAspect="1"/>
          </p:cNvPicPr>
          <p:nvPr/>
        </p:nvPicPr>
        <p:blipFill rotWithShape="1">
          <a:blip r:embed="rId4">
            <a:extLst>
              <a:ext uri="{28A0092B-C50C-407E-A947-70E740481C1C}">
                <a14:useLocalDpi xmlns:a14="http://schemas.microsoft.com/office/drawing/2010/main" val="0"/>
              </a:ext>
            </a:extLst>
          </a:blip>
          <a:srcRect l="60441" t="34315" r="1618" b="6274"/>
          <a:stretch/>
        </p:blipFill>
        <p:spPr>
          <a:xfrm>
            <a:off x="5708728" y="2606899"/>
            <a:ext cx="3333969" cy="3915475"/>
          </a:xfrm>
          <a:prstGeom prst="rect">
            <a:avLst/>
          </a:prstGeom>
        </p:spPr>
      </p:pic>
      <p:sp>
        <p:nvSpPr>
          <p:cNvPr id="18" name="Content Placeholder 17"/>
          <p:cNvSpPr>
            <a:spLocks noGrp="1"/>
          </p:cNvSpPr>
          <p:nvPr>
            <p:ph sz="quarter" idx="21"/>
          </p:nvPr>
        </p:nvSpPr>
        <p:spPr>
          <a:xfrm>
            <a:off x="7410821" y="2633469"/>
            <a:ext cx="1652879" cy="328598"/>
          </a:xfrm>
        </p:spPr>
        <p:txBody>
          <a:bodyPr/>
          <a:lstStyle/>
          <a:p>
            <a:pPr marL="0" indent="0">
              <a:lnSpc>
                <a:spcPct val="80000"/>
              </a:lnSpc>
              <a:spcBef>
                <a:spcPts val="70"/>
              </a:spcBef>
              <a:buNone/>
            </a:pPr>
            <a:r>
              <a:rPr lang="en-IN" sz="800" b="1" dirty="0"/>
              <a:t>Brain</a:t>
            </a:r>
          </a:p>
          <a:p>
            <a:pPr marL="0" indent="0">
              <a:lnSpc>
                <a:spcPct val="80000"/>
              </a:lnSpc>
              <a:spcBef>
                <a:spcPts val="70"/>
              </a:spcBef>
              <a:buNone/>
            </a:pPr>
            <a:r>
              <a:rPr lang="en-IN" sz="800" dirty="0"/>
              <a:t>Integrates sensory information and coordinates the body’s response</a:t>
            </a:r>
          </a:p>
        </p:txBody>
      </p:sp>
      <p:sp>
        <p:nvSpPr>
          <p:cNvPr id="13" name="Content Placeholder 12"/>
          <p:cNvSpPr>
            <a:spLocks noGrp="1"/>
          </p:cNvSpPr>
          <p:nvPr>
            <p:ph sz="quarter" idx="17"/>
          </p:nvPr>
        </p:nvSpPr>
        <p:spPr>
          <a:xfrm>
            <a:off x="7585168" y="3087224"/>
            <a:ext cx="1354046" cy="776000"/>
          </a:xfrm>
        </p:spPr>
        <p:txBody>
          <a:bodyPr/>
          <a:lstStyle/>
          <a:p>
            <a:pPr marL="0" indent="0">
              <a:lnSpc>
                <a:spcPct val="80000"/>
              </a:lnSpc>
              <a:spcBef>
                <a:spcPts val="250"/>
              </a:spcBef>
              <a:buNone/>
            </a:pPr>
            <a:r>
              <a:rPr lang="en-IN" sz="800" b="1" dirty="0"/>
              <a:t>Cranial nerves (12 pairs)</a:t>
            </a:r>
          </a:p>
          <a:p>
            <a:pPr marL="0" indent="0">
              <a:lnSpc>
                <a:spcPct val="80000"/>
              </a:lnSpc>
              <a:spcBef>
                <a:spcPts val="250"/>
              </a:spcBef>
              <a:buNone/>
            </a:pPr>
            <a:r>
              <a:rPr lang="en-IN" sz="800" dirty="0"/>
              <a:t>Receive sensations from sense organs of the head; control most movements of the face, neck, and mouth; affect some organs in the chest and abdomen</a:t>
            </a:r>
          </a:p>
        </p:txBody>
      </p:sp>
      <p:sp>
        <p:nvSpPr>
          <p:cNvPr id="19" name="Content Placeholder 18"/>
          <p:cNvSpPr>
            <a:spLocks noGrp="1"/>
          </p:cNvSpPr>
          <p:nvPr>
            <p:ph sz="quarter" idx="22"/>
          </p:nvPr>
        </p:nvSpPr>
        <p:spPr>
          <a:xfrm>
            <a:off x="5237156" y="3248873"/>
            <a:ext cx="1126288" cy="755650"/>
          </a:xfrm>
        </p:spPr>
        <p:txBody>
          <a:bodyPr/>
          <a:lstStyle/>
          <a:p>
            <a:pPr marL="0" indent="0">
              <a:lnSpc>
                <a:spcPct val="90000"/>
              </a:lnSpc>
              <a:spcBef>
                <a:spcPts val="0"/>
              </a:spcBef>
              <a:buNone/>
            </a:pPr>
            <a:r>
              <a:rPr lang="en-IN" sz="800" b="1" dirty="0"/>
              <a:t>Spinal cord</a:t>
            </a:r>
          </a:p>
          <a:p>
            <a:pPr marL="0" indent="0">
              <a:lnSpc>
                <a:spcPct val="90000"/>
              </a:lnSpc>
              <a:spcBef>
                <a:spcPts val="0"/>
              </a:spcBef>
              <a:buNone/>
            </a:pPr>
            <a:r>
              <a:rPr lang="en-IN" sz="800" dirty="0"/>
              <a:t>Transmits impulses between brain and rest of body; coordinates some reflexes</a:t>
            </a:r>
          </a:p>
        </p:txBody>
      </p:sp>
      <p:sp>
        <p:nvSpPr>
          <p:cNvPr id="20" name="Content Placeholder 19"/>
          <p:cNvSpPr>
            <a:spLocks noGrp="1"/>
          </p:cNvSpPr>
          <p:nvPr>
            <p:ph sz="quarter" idx="23"/>
          </p:nvPr>
        </p:nvSpPr>
        <p:spPr>
          <a:xfrm>
            <a:off x="7570882" y="3948954"/>
            <a:ext cx="1408108" cy="1070721"/>
          </a:xfrm>
        </p:spPr>
        <p:txBody>
          <a:bodyPr/>
          <a:lstStyle/>
          <a:p>
            <a:pPr marL="0" indent="0">
              <a:lnSpc>
                <a:spcPct val="90000"/>
              </a:lnSpc>
              <a:buNone/>
            </a:pPr>
            <a:r>
              <a:rPr lang="en-IN" sz="800" b="1" dirty="0"/>
              <a:t>Spinal nerves (31 pairs) </a:t>
            </a:r>
          </a:p>
          <a:p>
            <a:pPr marL="0" indent="0">
              <a:lnSpc>
                <a:spcPct val="90000"/>
              </a:lnSpc>
              <a:spcBef>
                <a:spcPts val="100"/>
              </a:spcBef>
              <a:spcAft>
                <a:spcPts val="100"/>
              </a:spcAft>
              <a:buNone/>
            </a:pPr>
            <a:r>
              <a:rPr lang="en-IN" sz="800" dirty="0"/>
              <a:t>Receive sensations and control movements from the neck down and from parts of the head and face; affect organs in the chest and abdomen; include cervical, thoracic, lumbar, sacral, and coccygeal nerves</a:t>
            </a:r>
          </a:p>
        </p:txBody>
      </p:sp>
      <p:sp>
        <p:nvSpPr>
          <p:cNvPr id="29" name="Content Placeholder 22"/>
          <p:cNvSpPr>
            <a:spLocks noGrp="1"/>
          </p:cNvSpPr>
          <p:nvPr>
            <p:ph sz="quarter" idx="28"/>
          </p:nvPr>
        </p:nvSpPr>
        <p:spPr>
          <a:xfrm>
            <a:off x="6631926" y="1410174"/>
            <a:ext cx="1127031" cy="203200"/>
          </a:xfrm>
        </p:spPr>
        <p:txBody>
          <a:bodyPr/>
          <a:lstStyle/>
          <a:p>
            <a:pPr marL="0" indent="0">
              <a:buNone/>
            </a:pPr>
            <a:r>
              <a:rPr lang="en-IN" sz="1000" b="1" dirty="0"/>
              <a:t>Nervous System</a:t>
            </a:r>
          </a:p>
        </p:txBody>
      </p:sp>
      <p:graphicFrame>
        <p:nvGraphicFramePr>
          <p:cNvPr id="25" name="Table Placeholder 24"/>
          <p:cNvGraphicFramePr>
            <a:graphicFrameLocks noGrp="1"/>
          </p:cNvGraphicFramePr>
          <p:nvPr>
            <p:ph type="tbl" sz="quarter" idx="25"/>
            <p:extLst>
              <p:ext uri="{D42A27DB-BD31-4B8C-83A1-F6EECF244321}">
                <p14:modId xmlns:p14="http://schemas.microsoft.com/office/powerpoint/2010/main" val="2981995187"/>
              </p:ext>
            </p:extLst>
          </p:nvPr>
        </p:nvGraphicFramePr>
        <p:xfrm>
          <a:off x="5607424" y="1626082"/>
          <a:ext cx="3071756" cy="883920"/>
        </p:xfrm>
        <a:graphic>
          <a:graphicData uri="http://schemas.openxmlformats.org/drawingml/2006/table">
            <a:tbl>
              <a:tblPr firstRow="1" bandRow="1">
                <a:tableStyleId>{5940675A-B579-460E-94D1-54222C63F5DA}</a:tableStyleId>
              </a:tblPr>
              <a:tblGrid>
                <a:gridCol w="1067696">
                  <a:extLst>
                    <a:ext uri="{9D8B030D-6E8A-4147-A177-3AD203B41FA5}">
                      <a16:colId xmlns:a16="http://schemas.microsoft.com/office/drawing/2014/main" val="20000"/>
                    </a:ext>
                  </a:extLst>
                </a:gridCol>
                <a:gridCol w="2004060">
                  <a:extLst>
                    <a:ext uri="{9D8B030D-6E8A-4147-A177-3AD203B41FA5}">
                      <a16:colId xmlns:a16="http://schemas.microsoft.com/office/drawing/2014/main" val="20001"/>
                    </a:ext>
                  </a:extLst>
                </a:gridCol>
              </a:tblGrid>
              <a:tr h="174030">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tc>
                <a:tc>
                  <a:txBody>
                    <a:bodyPr/>
                    <a:lstStyle/>
                    <a:p>
                      <a:pPr marL="0"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tc>
                <a:extLst>
                  <a:ext uri="{0D108BD9-81ED-4DB2-BD59-A6C34878D82A}">
                    <a16:rowId xmlns:a16="http://schemas.microsoft.com/office/drawing/2014/main" val="10000"/>
                  </a:ext>
                </a:extLst>
              </a:tr>
              <a:tr h="174948">
                <a:tc>
                  <a:txBody>
                    <a:bodyPr/>
                    <a:lstStyle/>
                    <a:p>
                      <a:pPr marL="0" indent="0" algn="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tc>
                <a:extLst>
                  <a:ext uri="{0D108BD9-81ED-4DB2-BD59-A6C34878D82A}">
                    <a16:rowId xmlns:a16="http://schemas.microsoft.com/office/drawing/2014/main" val="10001"/>
                  </a:ext>
                </a:extLst>
              </a:tr>
              <a:tr h="374889">
                <a:tc>
                  <a:txBody>
                    <a:bodyPr/>
                    <a:lstStyle/>
                    <a:p>
                      <a:pPr marL="268288" indent="0"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bl>
          </a:graphicData>
        </a:graphic>
      </p:graphicFrame>
      <p:pic>
        <p:nvPicPr>
          <p:cNvPr id="22" name="Picture 21">
            <a:extLst>
              <a:ext uri="{FF2B5EF4-FFF2-40B4-BE49-F238E27FC236}">
                <a16:creationId xmlns:a16="http://schemas.microsoft.com/office/drawing/2014/main" id="{7C6CAA72-339F-4D7B-BA50-ACF0E0CD16AA}"/>
              </a:ext>
            </a:extLst>
          </p:cNvPr>
          <p:cNvPicPr>
            <a:picLocks noChangeAspect="1"/>
          </p:cNvPicPr>
          <p:nvPr/>
        </p:nvPicPr>
        <p:blipFill rotWithShape="1">
          <a:blip r:embed="rId5">
            <a:extLst>
              <a:ext uri="{28A0092B-C50C-407E-A947-70E740481C1C}">
                <a14:useLocalDpi xmlns:a14="http://schemas.microsoft.com/office/drawing/2010/main" val="0"/>
              </a:ext>
            </a:extLst>
          </a:blip>
          <a:srcRect l="58235" t="20785" r="34559" b="57059"/>
          <a:stretch/>
        </p:blipFill>
        <p:spPr>
          <a:xfrm>
            <a:off x="5376437" y="1809980"/>
            <a:ext cx="599006" cy="1381380"/>
          </a:xfrm>
          <a:prstGeom prst="rect">
            <a:avLst/>
          </a:prstGeom>
        </p:spPr>
      </p:pic>
      <p:sp>
        <p:nvSpPr>
          <p:cNvPr id="21" name="Content Placeholder 20"/>
          <p:cNvSpPr>
            <a:spLocks noGrp="1"/>
          </p:cNvSpPr>
          <p:nvPr>
            <p:ph sz="quarter" idx="24"/>
          </p:nvPr>
        </p:nvSpPr>
        <p:spPr>
          <a:xfrm>
            <a:off x="6041593" y="2532314"/>
            <a:ext cx="1740480" cy="112653"/>
          </a:xfrm>
        </p:spPr>
        <p:txBody>
          <a:bodyPr anchor="ctr"/>
          <a:lstStyle/>
          <a:p>
            <a:pPr marL="0" indent="0">
              <a:buNone/>
            </a:pPr>
            <a:r>
              <a:rPr lang="en-IN" sz="850" dirty="0"/>
              <a:t>*See chapter 25 for descriptions.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43" y="227250"/>
            <a:ext cx="9063318" cy="484745"/>
          </a:xfrm>
        </p:spPr>
        <p:txBody>
          <a:bodyPr/>
          <a:lstStyle/>
          <a:p>
            <a:pPr eaLnBrk="1" hangingPunct="1"/>
            <a:r>
              <a:rPr lang="en-US" altLang="en-US" sz="3800" dirty="0">
                <a:latin typeface="Calibri" panose="020F0502020204030204" pitchFamily="34" charset="0"/>
                <a:cs typeface="+mn-cs"/>
              </a:rPr>
              <a:t>Sympathetic and parasympathetic pathways</a:t>
            </a:r>
            <a:endParaRPr lang="en-IN" sz="3800" dirty="0">
              <a:latin typeface="Calibri" panose="020F0502020204030204" pitchFamily="34" charset="0"/>
              <a:cs typeface="+mn-cs"/>
            </a:endParaRPr>
          </a:p>
        </p:txBody>
      </p:sp>
      <p:sp>
        <p:nvSpPr>
          <p:cNvPr id="20" name="Content Placeholder 19"/>
          <p:cNvSpPr>
            <a:spLocks noGrp="1"/>
          </p:cNvSpPr>
          <p:nvPr>
            <p:ph sz="quarter" idx="22"/>
          </p:nvPr>
        </p:nvSpPr>
        <p:spPr>
          <a:xfrm>
            <a:off x="-1675" y="6465857"/>
            <a:ext cx="1557528" cy="352516"/>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9" name="Content Placeholder 8"/>
          <p:cNvSpPr>
            <a:spLocks noGrp="1"/>
          </p:cNvSpPr>
          <p:nvPr>
            <p:ph sz="quarter" idx="15"/>
          </p:nvPr>
        </p:nvSpPr>
        <p:spPr>
          <a:xfrm>
            <a:off x="443750" y="1417707"/>
            <a:ext cx="4444282" cy="1183409"/>
          </a:xfrm>
        </p:spPr>
        <p:txBody>
          <a:bodyPr/>
          <a:lstStyle/>
          <a:p>
            <a:pPr marL="0" indent="0">
              <a:spcBef>
                <a:spcPct val="0"/>
              </a:spcBef>
              <a:buNone/>
            </a:pPr>
            <a:r>
              <a:rPr lang="en-US" altLang="en-US" sz="2400" dirty="0">
                <a:latin typeface="Calibri" panose="020F0502020204030204" pitchFamily="34" charset="0"/>
                <a:cs typeface="+mn-cs"/>
              </a:rPr>
              <a:t>The </a:t>
            </a:r>
            <a:r>
              <a:rPr lang="en-US" altLang="en-US" sz="2400" b="1" dirty="0">
                <a:latin typeface="Calibri" panose="020F0502020204030204" pitchFamily="34" charset="0"/>
                <a:cs typeface="+mn-cs"/>
              </a:rPr>
              <a:t>autonomic nervous system </a:t>
            </a:r>
            <a:r>
              <a:rPr lang="en-US" altLang="en-US" sz="2400" dirty="0">
                <a:latin typeface="Calibri" panose="020F0502020204030204" pitchFamily="34" charset="0"/>
                <a:cs typeface="+mn-cs"/>
              </a:rPr>
              <a:t>is further divided into sympathetic and parasympathetic pathways.</a:t>
            </a:r>
          </a:p>
        </p:txBody>
      </p:sp>
      <p:sp>
        <p:nvSpPr>
          <p:cNvPr id="17" name="Content Placeholder 16"/>
          <p:cNvSpPr>
            <a:spLocks noGrp="1"/>
          </p:cNvSpPr>
          <p:nvPr>
            <p:ph sz="quarter" idx="19"/>
          </p:nvPr>
        </p:nvSpPr>
        <p:spPr>
          <a:xfrm>
            <a:off x="7153829" y="6459377"/>
            <a:ext cx="1567610" cy="347688"/>
          </a:xfrm>
        </p:spPr>
        <p:txBody>
          <a:bodyPr/>
          <a:lstStyle/>
          <a:p>
            <a:pPr eaLnBrk="1" hangingPunct="1">
              <a:spcBef>
                <a:spcPct val="0"/>
              </a:spcBef>
              <a:buFontTx/>
              <a:buNone/>
            </a:pPr>
            <a:r>
              <a:rPr lang="en-US" altLang="en-US" sz="2000" dirty="0"/>
              <a:t>Figure 26.10</a:t>
            </a:r>
          </a:p>
        </p:txBody>
      </p:sp>
      <p:pic>
        <p:nvPicPr>
          <p:cNvPr id="8" name="Picture 7" descr="The red boxes emphasizes that the sympathetic and parasympathetic systems are part of the autonomic nervous system.">
            <a:extLst>
              <a:ext uri="{FF2B5EF4-FFF2-40B4-BE49-F238E27FC236}">
                <a16:creationId xmlns:a16="http://schemas.microsoft.com/office/drawing/2014/main" id="{56A00B1D-0BE0-4F8F-927B-489EE3A8B31F}"/>
              </a:ext>
            </a:extLst>
          </p:cNvPr>
          <p:cNvPicPr>
            <a:picLocks noChangeAspect="1"/>
          </p:cNvPicPr>
          <p:nvPr/>
        </p:nvPicPr>
        <p:blipFill>
          <a:blip r:embed="rId3"/>
          <a:stretch>
            <a:fillRect/>
          </a:stretch>
        </p:blipFill>
        <p:spPr>
          <a:xfrm>
            <a:off x="178797" y="3740802"/>
            <a:ext cx="4852416" cy="227076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0896" t="34627" r="1791" b="5871"/>
          <a:stretch/>
        </p:blipFill>
        <p:spPr>
          <a:xfrm>
            <a:off x="5568286" y="2374710"/>
            <a:ext cx="3411941" cy="4080681"/>
          </a:xfrm>
          <a:prstGeom prst="rect">
            <a:avLst/>
          </a:prstGeom>
        </p:spPr>
      </p:pic>
      <p:sp>
        <p:nvSpPr>
          <p:cNvPr id="19" name="Content Placeholder 18"/>
          <p:cNvSpPr>
            <a:spLocks noGrp="1"/>
          </p:cNvSpPr>
          <p:nvPr>
            <p:ph sz="quarter" idx="21"/>
          </p:nvPr>
        </p:nvSpPr>
        <p:spPr>
          <a:xfrm>
            <a:off x="7282077" y="2379421"/>
            <a:ext cx="1764112" cy="409864"/>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7" name="Content Placeholder 6"/>
          <p:cNvSpPr>
            <a:spLocks noGrp="1"/>
          </p:cNvSpPr>
          <p:nvPr>
            <p:ph sz="quarter" idx="14"/>
          </p:nvPr>
        </p:nvSpPr>
        <p:spPr>
          <a:xfrm>
            <a:off x="7448301" y="2847355"/>
            <a:ext cx="1440201" cy="805623"/>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10" name="Content Placeholder 9"/>
          <p:cNvSpPr>
            <a:spLocks noGrp="1"/>
          </p:cNvSpPr>
          <p:nvPr>
            <p:ph sz="quarter" idx="16"/>
          </p:nvPr>
        </p:nvSpPr>
        <p:spPr>
          <a:xfrm>
            <a:off x="5012570" y="3029926"/>
            <a:ext cx="1017076" cy="785328"/>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21" name="Content Placeholder 20"/>
          <p:cNvSpPr>
            <a:spLocks noGrp="1"/>
          </p:cNvSpPr>
          <p:nvPr>
            <p:ph sz="quarter" idx="23"/>
          </p:nvPr>
        </p:nvSpPr>
        <p:spPr>
          <a:xfrm>
            <a:off x="7445097" y="3740802"/>
            <a:ext cx="1462650" cy="1436320"/>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30" name="Content Placeholder 26"/>
          <p:cNvSpPr>
            <a:spLocks noGrp="1"/>
          </p:cNvSpPr>
          <p:nvPr>
            <p:ph sz="quarter" idx="29"/>
          </p:nvPr>
        </p:nvSpPr>
        <p:spPr>
          <a:xfrm>
            <a:off x="6495024" y="1087344"/>
            <a:ext cx="1102565" cy="243915"/>
          </a:xfrm>
        </p:spPr>
        <p:txBody>
          <a:bodyPr/>
          <a:lstStyle/>
          <a:p>
            <a:pPr marL="0" indent="0">
              <a:buNone/>
            </a:pPr>
            <a:r>
              <a:rPr lang="en-IN" sz="1000" b="1" dirty="0"/>
              <a:t>Nervous System</a:t>
            </a:r>
          </a:p>
        </p:txBody>
      </p:sp>
      <p:graphicFrame>
        <p:nvGraphicFramePr>
          <p:cNvPr id="26" name="Table Placeholder 25"/>
          <p:cNvGraphicFramePr>
            <a:graphicFrameLocks noGrp="1"/>
          </p:cNvGraphicFramePr>
          <p:nvPr>
            <p:ph type="tbl" sz="quarter" idx="25"/>
            <p:extLst>
              <p:ext uri="{D42A27DB-BD31-4B8C-83A1-F6EECF244321}">
                <p14:modId xmlns:p14="http://schemas.microsoft.com/office/powerpoint/2010/main" val="3118588370"/>
              </p:ext>
            </p:extLst>
          </p:nvPr>
        </p:nvGraphicFramePr>
        <p:xfrm>
          <a:off x="5432610" y="1324261"/>
          <a:ext cx="3193229" cy="883920"/>
        </p:xfrm>
        <a:graphic>
          <a:graphicData uri="http://schemas.openxmlformats.org/drawingml/2006/table">
            <a:tbl>
              <a:tblPr firstRow="1" bandRow="1">
                <a:tableStyleId>{5940675A-B579-460E-94D1-54222C63F5DA}</a:tableStyleId>
              </a:tblPr>
              <a:tblGrid>
                <a:gridCol w="1112970">
                  <a:extLst>
                    <a:ext uri="{9D8B030D-6E8A-4147-A177-3AD203B41FA5}">
                      <a16:colId xmlns:a16="http://schemas.microsoft.com/office/drawing/2014/main" val="20000"/>
                    </a:ext>
                  </a:extLst>
                </a:gridCol>
                <a:gridCol w="2080259">
                  <a:extLst>
                    <a:ext uri="{9D8B030D-6E8A-4147-A177-3AD203B41FA5}">
                      <a16:colId xmlns:a16="http://schemas.microsoft.com/office/drawing/2014/main" val="20001"/>
                    </a:ext>
                  </a:extLst>
                </a:gridCol>
              </a:tblGrid>
              <a:tr h="180016">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85725" indent="0"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66526">
                <a:tc>
                  <a:txBody>
                    <a:bodyPr/>
                    <a:lstStyle/>
                    <a:p>
                      <a:pPr marL="85725" indent="0" algn="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06217">
                <a:tc>
                  <a:txBody>
                    <a:bodyPr/>
                    <a:lstStyle/>
                    <a:p>
                      <a:pPr marL="268288" indent="0" algn="ct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0599" t="25694" r="32364" b="54307"/>
          <a:stretch/>
        </p:blipFill>
        <p:spPr>
          <a:xfrm>
            <a:off x="5233988" y="1568449"/>
            <a:ext cx="643471" cy="1371601"/>
          </a:xfrm>
          <a:prstGeom prst="rect">
            <a:avLst/>
          </a:prstGeom>
        </p:spPr>
      </p:pic>
      <p:sp>
        <p:nvSpPr>
          <p:cNvPr id="22" name="Content Placeholder 21"/>
          <p:cNvSpPr>
            <a:spLocks noGrp="1"/>
          </p:cNvSpPr>
          <p:nvPr>
            <p:ph sz="quarter" idx="24"/>
          </p:nvPr>
        </p:nvSpPr>
        <p:spPr>
          <a:xfrm>
            <a:off x="5877459" y="2206802"/>
            <a:ext cx="1739090" cy="122692"/>
          </a:xfrm>
        </p:spPr>
        <p:txBody>
          <a:bodyPr anchor="ctr"/>
          <a:lstStyle/>
          <a:p>
            <a:pPr marL="0" indent="0">
              <a:buNone/>
            </a:pPr>
            <a:r>
              <a:rPr lang="en-IN" sz="850" dirty="0"/>
              <a:t>*See chapter 25 for descriptions.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203013"/>
            <a:ext cx="6183021" cy="533219"/>
          </a:xfrm>
        </p:spPr>
        <p:txBody>
          <a:bodyPr/>
          <a:lstStyle/>
          <a:p>
            <a:pPr eaLnBrk="1" hangingPunct="1"/>
            <a:r>
              <a:rPr lang="en-US" altLang="en-US" sz="3800" dirty="0">
                <a:latin typeface="Calibri" panose="020F0502020204030204" pitchFamily="34" charset="0"/>
                <a:cs typeface="+mn-cs"/>
              </a:rPr>
              <a:t>Sympathetic nervous system</a:t>
            </a:r>
            <a:endParaRPr lang="en-IN" sz="3800" dirty="0">
              <a:latin typeface="Calibri" panose="020F0502020204030204" pitchFamily="34" charset="0"/>
              <a:cs typeface="+mn-cs"/>
            </a:endParaRPr>
          </a:p>
        </p:txBody>
      </p:sp>
      <p:sp>
        <p:nvSpPr>
          <p:cNvPr id="7" name="Content Placeholder 6"/>
          <p:cNvSpPr>
            <a:spLocks noGrp="1"/>
          </p:cNvSpPr>
          <p:nvPr>
            <p:ph sz="quarter" idx="15"/>
          </p:nvPr>
        </p:nvSpPr>
        <p:spPr>
          <a:xfrm>
            <a:off x="-7524" y="6453625"/>
            <a:ext cx="1554468" cy="414778"/>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3" name="Content Placeholder 2"/>
          <p:cNvSpPr>
            <a:spLocks noGrp="1"/>
          </p:cNvSpPr>
          <p:nvPr>
            <p:ph idx="1"/>
          </p:nvPr>
        </p:nvSpPr>
        <p:spPr>
          <a:xfrm>
            <a:off x="443753" y="1425389"/>
            <a:ext cx="4464430" cy="1712913"/>
          </a:xfrm>
        </p:spPr>
        <p:txBody>
          <a:bodyPr/>
          <a:lstStyle/>
          <a:p>
            <a:pPr marL="0" indent="0" eaLnBrk="1" hangingPunct="1">
              <a:spcBef>
                <a:spcPct val="0"/>
              </a:spcBef>
              <a:buNone/>
              <a:defRPr/>
            </a:pPr>
            <a:r>
              <a:rPr lang="en-US" sz="2400" dirty="0">
                <a:latin typeface="Calibri" panose="020F0502020204030204" pitchFamily="34" charset="0"/>
                <a:cs typeface="+mn-cs"/>
              </a:rPr>
              <a:t>The </a:t>
            </a:r>
            <a:r>
              <a:rPr lang="en-US" sz="2400" b="1" dirty="0">
                <a:latin typeface="Calibri" panose="020F0502020204030204" pitchFamily="34" charset="0"/>
                <a:cs typeface="+mn-cs"/>
              </a:rPr>
              <a:t>sympathetic nervous system </a:t>
            </a:r>
            <a:r>
              <a:rPr lang="en-US" sz="2400" dirty="0">
                <a:latin typeface="Calibri" panose="020F0502020204030204" pitchFamily="34" charset="0"/>
                <a:cs typeface="+mn-cs"/>
              </a:rPr>
              <a:t>dominates under </a:t>
            </a:r>
            <a:r>
              <a:rPr lang="en-US" sz="2400" dirty="0">
                <a:solidFill>
                  <a:srgbClr val="FF0000"/>
                </a:solidFill>
                <a:latin typeface="Calibri" panose="020F0502020204030204" pitchFamily="34" charset="0"/>
                <a:cs typeface="+mn-cs"/>
              </a:rPr>
              <a:t>stress</a:t>
            </a:r>
            <a:r>
              <a:rPr lang="en-US" sz="2400" dirty="0">
                <a:latin typeface="Calibri" panose="020F0502020204030204" pitchFamily="34" charset="0"/>
                <a:cs typeface="+mn-cs"/>
              </a:rPr>
              <a:t> and emergencies. The neurons:</a:t>
            </a:r>
          </a:p>
          <a:p>
            <a:pPr>
              <a:spcBef>
                <a:spcPct val="0"/>
              </a:spcBef>
              <a:buFont typeface="Arial"/>
              <a:buChar char="•"/>
              <a:defRPr/>
            </a:pPr>
            <a:r>
              <a:rPr lang="en-US" sz="2000" dirty="0">
                <a:latin typeface="Calibri" charset="0"/>
                <a:ea typeface="ＭＳ Ｐゴシック" charset="0"/>
              </a:rPr>
              <a:t>increase heart rate and breathing rate</a:t>
            </a:r>
          </a:p>
          <a:p>
            <a:pPr>
              <a:spcBef>
                <a:spcPct val="0"/>
              </a:spcBef>
              <a:buFont typeface="Arial"/>
              <a:buChar char="•"/>
              <a:defRPr/>
            </a:pPr>
            <a:r>
              <a:rPr lang="en-US" sz="2000" dirty="0">
                <a:latin typeface="Calibri" charset="0"/>
                <a:ea typeface="ＭＳ Ｐゴシック" charset="0"/>
              </a:rPr>
              <a:t>dilate arteries</a:t>
            </a:r>
          </a:p>
        </p:txBody>
      </p:sp>
      <p:sp>
        <p:nvSpPr>
          <p:cNvPr id="4" name="Content Placeholder 3"/>
          <p:cNvSpPr>
            <a:spLocks noGrp="1"/>
          </p:cNvSpPr>
          <p:nvPr>
            <p:ph sz="quarter" idx="13"/>
          </p:nvPr>
        </p:nvSpPr>
        <p:spPr>
          <a:xfrm>
            <a:off x="7154020" y="6452411"/>
            <a:ext cx="1587500" cy="338854"/>
          </a:xfrm>
        </p:spPr>
        <p:txBody>
          <a:bodyPr/>
          <a:lstStyle/>
          <a:p>
            <a:pPr eaLnBrk="1" hangingPunct="1">
              <a:spcBef>
                <a:spcPct val="0"/>
              </a:spcBef>
              <a:buFontTx/>
              <a:buNone/>
            </a:pPr>
            <a:r>
              <a:rPr lang="en-US" altLang="en-US" sz="2000" dirty="0"/>
              <a:t>Figure 26.10</a:t>
            </a:r>
          </a:p>
        </p:txBody>
      </p:sp>
      <p:pic>
        <p:nvPicPr>
          <p:cNvPr id="8" name="Picture 7" descr="The red box emphasizes that the sympathetic system is  part of the autonomic nervous system.">
            <a:extLst>
              <a:ext uri="{FF2B5EF4-FFF2-40B4-BE49-F238E27FC236}">
                <a16:creationId xmlns:a16="http://schemas.microsoft.com/office/drawing/2014/main" id="{D026DB89-DEEE-48E0-98F0-2905E887FA01}"/>
              </a:ext>
            </a:extLst>
          </p:cNvPr>
          <p:cNvPicPr>
            <a:picLocks noChangeAspect="1"/>
          </p:cNvPicPr>
          <p:nvPr/>
        </p:nvPicPr>
        <p:blipFill>
          <a:blip r:embed="rId3"/>
          <a:stretch>
            <a:fillRect/>
          </a:stretch>
        </p:blipFill>
        <p:spPr>
          <a:xfrm>
            <a:off x="215131" y="3891095"/>
            <a:ext cx="5023104" cy="2343912"/>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60896" t="34627" r="1791" b="5871"/>
          <a:stretch/>
        </p:blipFill>
        <p:spPr>
          <a:xfrm>
            <a:off x="5568286" y="2374710"/>
            <a:ext cx="3411941" cy="4080681"/>
          </a:xfrm>
          <a:prstGeom prst="rect">
            <a:avLst/>
          </a:prstGeom>
        </p:spPr>
      </p:pic>
      <p:sp>
        <p:nvSpPr>
          <p:cNvPr id="15" name="Content Placeholder 14"/>
          <p:cNvSpPr>
            <a:spLocks noGrp="1"/>
          </p:cNvSpPr>
          <p:nvPr>
            <p:ph sz="quarter" idx="19"/>
          </p:nvPr>
        </p:nvSpPr>
        <p:spPr>
          <a:xfrm>
            <a:off x="7277191" y="2365319"/>
            <a:ext cx="1786124" cy="450315"/>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9" name="Content Placeholder 8"/>
          <p:cNvSpPr>
            <a:spLocks noGrp="1"/>
          </p:cNvSpPr>
          <p:nvPr>
            <p:ph sz="quarter" idx="16"/>
          </p:nvPr>
        </p:nvSpPr>
        <p:spPr>
          <a:xfrm>
            <a:off x="7459927" y="2841668"/>
            <a:ext cx="1495808" cy="869725"/>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14" name="Content Placeholder 13"/>
          <p:cNvSpPr>
            <a:spLocks noGrp="1"/>
          </p:cNvSpPr>
          <p:nvPr>
            <p:ph sz="quarter" idx="18"/>
          </p:nvPr>
        </p:nvSpPr>
        <p:spPr>
          <a:xfrm>
            <a:off x="5006688" y="3019795"/>
            <a:ext cx="1006475" cy="838200"/>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6" name="Content Placeholder 5"/>
          <p:cNvSpPr>
            <a:spLocks noGrp="1"/>
          </p:cNvSpPr>
          <p:nvPr>
            <p:ph sz="quarter" idx="14"/>
          </p:nvPr>
        </p:nvSpPr>
        <p:spPr>
          <a:xfrm>
            <a:off x="7461748" y="3736177"/>
            <a:ext cx="1493989" cy="1123817"/>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30" name="Content Placeholder 28"/>
          <p:cNvSpPr>
            <a:spLocks noGrp="1"/>
          </p:cNvSpPr>
          <p:nvPr>
            <p:ph sz="quarter" idx="30"/>
          </p:nvPr>
        </p:nvSpPr>
        <p:spPr>
          <a:xfrm>
            <a:off x="6487922" y="1077970"/>
            <a:ext cx="1069321" cy="268360"/>
          </a:xfrm>
        </p:spPr>
        <p:txBody>
          <a:bodyPr/>
          <a:lstStyle/>
          <a:p>
            <a:pPr marL="0" indent="0">
              <a:buNone/>
            </a:pPr>
            <a:r>
              <a:rPr lang="en-IN" sz="1000" b="1" dirty="0"/>
              <a:t>Nervous System</a:t>
            </a:r>
          </a:p>
        </p:txBody>
      </p:sp>
      <p:graphicFrame>
        <p:nvGraphicFramePr>
          <p:cNvPr id="22" name="Table Placeholder 21"/>
          <p:cNvGraphicFramePr>
            <a:graphicFrameLocks noGrp="1"/>
          </p:cNvGraphicFramePr>
          <p:nvPr>
            <p:ph type="tbl" sz="quarter" idx="25"/>
            <p:extLst>
              <p:ext uri="{D42A27DB-BD31-4B8C-83A1-F6EECF244321}">
                <p14:modId xmlns:p14="http://schemas.microsoft.com/office/powerpoint/2010/main" val="2334295728"/>
              </p:ext>
            </p:extLst>
          </p:nvPr>
        </p:nvGraphicFramePr>
        <p:xfrm>
          <a:off x="5405987" y="1307951"/>
          <a:ext cx="3132896" cy="883920"/>
        </p:xfrm>
        <a:graphic>
          <a:graphicData uri="http://schemas.openxmlformats.org/drawingml/2006/table">
            <a:tbl>
              <a:tblPr firstRow="1" bandRow="1">
                <a:tableStyleId>{5940675A-B579-460E-94D1-54222C63F5DA}</a:tableStyleId>
              </a:tblPr>
              <a:tblGrid>
                <a:gridCol w="1139593">
                  <a:extLst>
                    <a:ext uri="{9D8B030D-6E8A-4147-A177-3AD203B41FA5}">
                      <a16:colId xmlns:a16="http://schemas.microsoft.com/office/drawing/2014/main" val="20000"/>
                    </a:ext>
                  </a:extLst>
                </a:gridCol>
                <a:gridCol w="1993303">
                  <a:extLst>
                    <a:ext uri="{9D8B030D-6E8A-4147-A177-3AD203B41FA5}">
                      <a16:colId xmlns:a16="http://schemas.microsoft.com/office/drawing/2014/main" val="20001"/>
                    </a:ext>
                  </a:extLst>
                </a:gridCol>
              </a:tblGrid>
              <a:tr h="170592">
                <a:tc>
                  <a:txBody>
                    <a:bodyPr/>
                    <a:lstStyle/>
                    <a:p>
                      <a:pPr marL="85725" indent="0" algn="l" defTabSz="457200" rtl="0" eaLnBrk="1" latinLnBrk="0" hangingPunct="1"/>
                      <a:r>
                        <a:rPr lang="en-IN" sz="800" b="1" kern="1200" dirty="0"/>
                        <a:t>Main tissue types*</a:t>
                      </a:r>
                      <a:endParaRPr lang="en-IN" sz="8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9388" indent="-85725" algn="l" defTabSz="457200" rtl="0" eaLnBrk="1" latinLnBrk="0" hangingPunct="1"/>
                      <a:r>
                        <a:rPr lang="en-IN" sz="800" b="1" kern="1200" dirty="0"/>
                        <a:t>Examples of locations/functions</a:t>
                      </a:r>
                      <a:endParaRPr lang="en-IN" sz="800" b="1"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70592">
                <a:tc>
                  <a:txBody>
                    <a:bodyPr/>
                    <a:lstStyle/>
                    <a:p>
                      <a:pPr marL="179388" indent="-7938" algn="r" defTabSz="457200" rtl="0" eaLnBrk="1" latinLnBrk="0" hangingPunct="1"/>
                      <a:r>
                        <a:rPr lang="en-IN" sz="800" kern="1200" dirty="0"/>
                        <a:t>Connective</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85725" indent="0" algn="l" defTabSz="457200" rtl="0" eaLnBrk="1" latinLnBrk="0" hangingPunct="1"/>
                      <a:r>
                        <a:rPr lang="en-IN" sz="800" kern="1200" dirty="0"/>
                        <a:t>Surrounds nerves</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3994">
                <a:tc>
                  <a:txBody>
                    <a:bodyPr/>
                    <a:lstStyle/>
                    <a:p>
                      <a:pPr marL="0" indent="0" algn="r" defTabSz="457200" rtl="0" eaLnBrk="1" latinLnBrk="0" hangingPunct="1"/>
                      <a:r>
                        <a:rPr lang="en-IN" sz="800" kern="1200" dirty="0"/>
                        <a:t>Nervous</a:t>
                      </a:r>
                      <a:endParaRPr lang="en-IN" sz="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3663" indent="0" algn="l" defTabSz="457200" rtl="0" eaLnBrk="1" latinLnBrk="0" hangingPunct="1"/>
                      <a:r>
                        <a:rPr lang="en-IN" sz="800" kern="1200" dirty="0"/>
                        <a:t>Makes up brain, spinal cord, and nerves; functions in sensation, communication, and information storage</a:t>
                      </a:r>
                      <a:endParaRPr lang="en-IN" sz="800"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60859" t="25788" r="32630" b="54398"/>
          <a:stretch/>
        </p:blipFill>
        <p:spPr>
          <a:xfrm>
            <a:off x="5275273" y="1530350"/>
            <a:ext cx="595301" cy="1358900"/>
          </a:xfrm>
          <a:prstGeom prst="rect">
            <a:avLst/>
          </a:prstGeom>
        </p:spPr>
      </p:pic>
      <p:sp>
        <p:nvSpPr>
          <p:cNvPr id="10" name="Content Placeholder 9"/>
          <p:cNvSpPr>
            <a:spLocks noGrp="1"/>
          </p:cNvSpPr>
          <p:nvPr>
            <p:ph sz="quarter" idx="17"/>
          </p:nvPr>
        </p:nvSpPr>
        <p:spPr>
          <a:xfrm>
            <a:off x="5867811" y="2210114"/>
            <a:ext cx="1711444" cy="134032"/>
          </a:xfrm>
        </p:spPr>
        <p:txBody>
          <a:bodyPr anchor="ctr"/>
          <a:lstStyle/>
          <a:p>
            <a:pPr marL="0" indent="0">
              <a:buNone/>
            </a:pPr>
            <a:r>
              <a:rPr lang="en-IN" sz="850" dirty="0"/>
              <a:t>*See chapter 25 for descriptions.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183"/>
            <a:ext cx="8229600" cy="484745"/>
          </a:xfrm>
        </p:spPr>
        <p:txBody>
          <a:bodyPr/>
          <a:lstStyle/>
          <a:p>
            <a:pPr eaLnBrk="1" hangingPunct="1"/>
            <a:r>
              <a:rPr lang="en-US" altLang="en-US" sz="3800" dirty="0">
                <a:latin typeface="Calibri" panose="020F0502020204030204" pitchFamily="34" charset="0"/>
                <a:cs typeface="+mn-cs"/>
              </a:rPr>
              <a:t>The parasympathetic nervous system</a:t>
            </a:r>
            <a:endParaRPr lang="en-IN" sz="3800" dirty="0">
              <a:latin typeface="Calibri" panose="020F0502020204030204" pitchFamily="34" charset="0"/>
              <a:cs typeface="+mn-cs"/>
            </a:endParaRPr>
          </a:p>
        </p:txBody>
      </p:sp>
      <p:sp>
        <p:nvSpPr>
          <p:cNvPr id="15" name="Content Placeholder 14"/>
          <p:cNvSpPr>
            <a:spLocks noGrp="1"/>
          </p:cNvSpPr>
          <p:nvPr>
            <p:ph sz="quarter" idx="19"/>
          </p:nvPr>
        </p:nvSpPr>
        <p:spPr>
          <a:xfrm>
            <a:off x="3" y="6462659"/>
            <a:ext cx="1527269" cy="287345"/>
          </a:xfrm>
        </p:spPr>
        <p:txBody>
          <a:bodyPr/>
          <a:lstStyle/>
          <a:p>
            <a:pPr marL="0" indent="0" eaLnBrk="1" hangingPunct="1">
              <a:spcBef>
                <a:spcPct val="0"/>
              </a:spcBef>
              <a:buNone/>
            </a:pPr>
            <a:r>
              <a:rPr lang="en-US" altLang="en-US" sz="2000" dirty="0">
                <a:latin typeface="Calibri" panose="020F0502020204030204" pitchFamily="34" charset="0"/>
                <a:cs typeface="+mn-cs"/>
              </a:rPr>
              <a:t>Section 26.5</a:t>
            </a:r>
          </a:p>
        </p:txBody>
      </p:sp>
      <p:sp>
        <p:nvSpPr>
          <p:cNvPr id="3" name="Content Placeholder 2"/>
          <p:cNvSpPr>
            <a:spLocks noGrp="1"/>
          </p:cNvSpPr>
          <p:nvPr>
            <p:ph idx="1"/>
          </p:nvPr>
        </p:nvSpPr>
        <p:spPr>
          <a:xfrm>
            <a:off x="443753" y="1425390"/>
            <a:ext cx="4566340" cy="1754374"/>
          </a:xfrm>
        </p:spPr>
        <p:txBody>
          <a:bodyPr/>
          <a:lstStyle/>
          <a:p>
            <a:pPr marL="0" indent="0">
              <a:spcBef>
                <a:spcPct val="0"/>
              </a:spcBef>
              <a:buNone/>
              <a:defRPr/>
            </a:pPr>
            <a:r>
              <a:rPr lang="en-US" sz="2400" dirty="0">
                <a:latin typeface="Calibri" charset="0"/>
                <a:ea typeface="ＭＳ Ｐゴシック" charset="0"/>
              </a:rPr>
              <a:t>The </a:t>
            </a:r>
            <a:r>
              <a:rPr lang="en-US" sz="2400" b="1" dirty="0">
                <a:latin typeface="Calibri" charset="0"/>
                <a:ea typeface="ＭＳ Ｐゴシック" charset="0"/>
              </a:rPr>
              <a:t>parasympathetic nervous system </a:t>
            </a:r>
            <a:r>
              <a:rPr lang="en-US" sz="2400" dirty="0">
                <a:latin typeface="Calibri" charset="0"/>
                <a:ea typeface="ＭＳ Ｐゴシック" charset="0"/>
              </a:rPr>
              <a:t>returns body systems to normal. The neurons:</a:t>
            </a:r>
          </a:p>
          <a:p>
            <a:pPr>
              <a:spcBef>
                <a:spcPct val="0"/>
              </a:spcBef>
              <a:buFont typeface="Arial"/>
              <a:buChar char="•"/>
              <a:defRPr/>
            </a:pPr>
            <a:r>
              <a:rPr lang="en-US" sz="2000" dirty="0">
                <a:latin typeface="Calibri" charset="0"/>
                <a:ea typeface="ＭＳ Ｐゴシック" charset="0"/>
              </a:rPr>
              <a:t>decrease heart rate and breathing rate</a:t>
            </a:r>
          </a:p>
          <a:p>
            <a:pPr>
              <a:spcBef>
                <a:spcPct val="0"/>
              </a:spcBef>
              <a:buFont typeface="Arial"/>
              <a:buChar char="•"/>
              <a:defRPr/>
            </a:pPr>
            <a:r>
              <a:rPr lang="en-US" sz="2000" dirty="0">
                <a:latin typeface="Calibri" charset="0"/>
                <a:ea typeface="ＭＳ Ｐゴシック" charset="0"/>
              </a:rPr>
              <a:t>constrict arteries</a:t>
            </a:r>
          </a:p>
        </p:txBody>
      </p:sp>
      <p:sp>
        <p:nvSpPr>
          <p:cNvPr id="4" name="Content Placeholder 3"/>
          <p:cNvSpPr>
            <a:spLocks noGrp="1"/>
          </p:cNvSpPr>
          <p:nvPr>
            <p:ph sz="quarter" idx="13"/>
          </p:nvPr>
        </p:nvSpPr>
        <p:spPr>
          <a:xfrm>
            <a:off x="7154014" y="6463220"/>
            <a:ext cx="1587500" cy="372739"/>
          </a:xfrm>
        </p:spPr>
        <p:txBody>
          <a:bodyPr/>
          <a:lstStyle/>
          <a:p>
            <a:pPr marL="0" indent="0" eaLnBrk="1" hangingPunct="1">
              <a:spcBef>
                <a:spcPct val="0"/>
              </a:spcBef>
              <a:buNone/>
            </a:pPr>
            <a:r>
              <a:rPr lang="en-US" altLang="en-US" sz="2000" dirty="0">
                <a:latin typeface="Calibri" panose="020F0502020204030204" pitchFamily="34" charset="0"/>
                <a:cs typeface="+mn-cs"/>
              </a:rPr>
              <a:t>Figure 26.10</a:t>
            </a:r>
          </a:p>
        </p:txBody>
      </p:sp>
      <p:pic>
        <p:nvPicPr>
          <p:cNvPr id="8" name="Picture 7" descr="The red box emphasizes that the parasympathetic system is part of the autonomic nervous system.">
            <a:extLst>
              <a:ext uri="{FF2B5EF4-FFF2-40B4-BE49-F238E27FC236}">
                <a16:creationId xmlns:a16="http://schemas.microsoft.com/office/drawing/2014/main" id="{3B7829E4-C6BE-4CEA-9333-AD7B8A5BF442}"/>
              </a:ext>
            </a:extLst>
          </p:cNvPr>
          <p:cNvPicPr>
            <a:picLocks noChangeAspect="1"/>
          </p:cNvPicPr>
          <p:nvPr/>
        </p:nvPicPr>
        <p:blipFill>
          <a:blip r:embed="rId3"/>
          <a:stretch>
            <a:fillRect/>
          </a:stretch>
        </p:blipFill>
        <p:spPr>
          <a:xfrm>
            <a:off x="60695" y="3607146"/>
            <a:ext cx="4828032" cy="235610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1941" t="34228" r="2238" b="6867"/>
          <a:stretch/>
        </p:blipFill>
        <p:spPr>
          <a:xfrm>
            <a:off x="5663821" y="2347414"/>
            <a:ext cx="3275464" cy="4039737"/>
          </a:xfrm>
          <a:prstGeom prst="rect">
            <a:avLst/>
          </a:prstGeom>
        </p:spPr>
      </p:pic>
      <p:sp>
        <p:nvSpPr>
          <p:cNvPr id="17" name="Content Placeholder 16"/>
          <p:cNvSpPr>
            <a:spLocks noGrp="1"/>
          </p:cNvSpPr>
          <p:nvPr>
            <p:ph sz="quarter" idx="21"/>
          </p:nvPr>
        </p:nvSpPr>
        <p:spPr>
          <a:xfrm>
            <a:off x="7280270" y="2378138"/>
            <a:ext cx="1807727" cy="380426"/>
          </a:xfrm>
        </p:spPr>
        <p:txBody>
          <a:bodyPr/>
          <a:lstStyle/>
          <a:p>
            <a:pPr marL="0" indent="0">
              <a:lnSpc>
                <a:spcPct val="80000"/>
              </a:lnSpc>
              <a:buNone/>
            </a:pPr>
            <a:r>
              <a:rPr lang="en-IN" sz="850" b="1" dirty="0"/>
              <a:t>Brain</a:t>
            </a:r>
          </a:p>
          <a:p>
            <a:pPr marL="0" indent="0">
              <a:lnSpc>
                <a:spcPct val="80000"/>
              </a:lnSpc>
              <a:buNone/>
            </a:pPr>
            <a:r>
              <a:rPr lang="en-IN" sz="850" dirty="0"/>
              <a:t>Integrates sensory information and coordinates the body’s response</a:t>
            </a:r>
          </a:p>
        </p:txBody>
      </p:sp>
      <p:sp>
        <p:nvSpPr>
          <p:cNvPr id="19" name="Content Placeholder 18"/>
          <p:cNvSpPr>
            <a:spLocks noGrp="1"/>
          </p:cNvSpPr>
          <p:nvPr>
            <p:ph sz="quarter" idx="23"/>
          </p:nvPr>
        </p:nvSpPr>
        <p:spPr>
          <a:xfrm>
            <a:off x="7453919" y="2848872"/>
            <a:ext cx="1508308" cy="785675"/>
          </a:xfrm>
        </p:spPr>
        <p:txBody>
          <a:bodyPr/>
          <a:lstStyle/>
          <a:p>
            <a:pPr marL="0" indent="0">
              <a:lnSpc>
                <a:spcPct val="80000"/>
              </a:lnSpc>
              <a:buNone/>
            </a:pPr>
            <a:r>
              <a:rPr lang="en-IN" sz="850" b="1" dirty="0"/>
              <a:t>Cranial nerves (12 pairs)</a:t>
            </a:r>
          </a:p>
          <a:p>
            <a:pPr marL="0" indent="0">
              <a:lnSpc>
                <a:spcPct val="80000"/>
              </a:lnSpc>
              <a:buNone/>
            </a:pPr>
            <a:r>
              <a:rPr lang="en-IN" sz="850" dirty="0"/>
              <a:t>Receive sensations from sense organs of the head; control most movements of the face, neck, and mouth; affect some organs in the chest and abdomen</a:t>
            </a:r>
          </a:p>
        </p:txBody>
      </p:sp>
      <p:sp>
        <p:nvSpPr>
          <p:cNvPr id="18" name="Content Placeholder 17"/>
          <p:cNvSpPr>
            <a:spLocks noGrp="1"/>
          </p:cNvSpPr>
          <p:nvPr>
            <p:ph sz="quarter" idx="22"/>
          </p:nvPr>
        </p:nvSpPr>
        <p:spPr>
          <a:xfrm>
            <a:off x="5008061" y="3016668"/>
            <a:ext cx="1021984" cy="742479"/>
          </a:xfrm>
        </p:spPr>
        <p:txBody>
          <a:bodyPr/>
          <a:lstStyle/>
          <a:p>
            <a:pPr marL="0" indent="0">
              <a:lnSpc>
                <a:spcPct val="90000"/>
              </a:lnSpc>
              <a:buNone/>
            </a:pPr>
            <a:r>
              <a:rPr lang="en-IN" sz="800" b="1" dirty="0"/>
              <a:t>Spinal cord</a:t>
            </a:r>
          </a:p>
          <a:p>
            <a:pPr marL="0" indent="0">
              <a:lnSpc>
                <a:spcPct val="90000"/>
              </a:lnSpc>
              <a:buNone/>
            </a:pPr>
            <a:r>
              <a:rPr lang="en-IN" sz="800" dirty="0"/>
              <a:t>Transmits impulses between brain and rest of body; coordinates some reflexes</a:t>
            </a:r>
          </a:p>
        </p:txBody>
      </p:sp>
      <p:sp>
        <p:nvSpPr>
          <p:cNvPr id="20" name="Content Placeholder 19"/>
          <p:cNvSpPr>
            <a:spLocks noGrp="1"/>
          </p:cNvSpPr>
          <p:nvPr>
            <p:ph sz="quarter" idx="24"/>
          </p:nvPr>
        </p:nvSpPr>
        <p:spPr>
          <a:xfrm>
            <a:off x="7453506" y="3744840"/>
            <a:ext cx="1479383" cy="1073049"/>
          </a:xfrm>
        </p:spPr>
        <p:txBody>
          <a:bodyPr/>
          <a:lstStyle/>
          <a:p>
            <a:pPr marL="0" indent="0">
              <a:lnSpc>
                <a:spcPct val="90000"/>
              </a:lnSpc>
              <a:buNone/>
            </a:pPr>
            <a:r>
              <a:rPr lang="en-IN" sz="850" b="1" dirty="0"/>
              <a:t>Spinal nerves (31 pairs) </a:t>
            </a:r>
          </a:p>
          <a:p>
            <a:pPr marL="0" indent="0">
              <a:lnSpc>
                <a:spcPct val="90000"/>
              </a:lnSpc>
              <a:spcBef>
                <a:spcPts val="100"/>
              </a:spcBef>
              <a:spcAft>
                <a:spcPts val="200"/>
              </a:spcAft>
              <a:buNone/>
            </a:pPr>
            <a:r>
              <a:rPr lang="en-IN" sz="850" dirty="0"/>
              <a:t>Receive sensations and control movements from the neck down and from parts of the head and face; affect organs in the chest and abdomen; include cervical, thoracic, lumbar, sacral, and coccygeal nerves</a:t>
            </a:r>
          </a:p>
        </p:txBody>
      </p:sp>
      <p:sp>
        <p:nvSpPr>
          <p:cNvPr id="38" name="Content Placeholder 30"/>
          <p:cNvSpPr>
            <a:spLocks noGrp="1"/>
          </p:cNvSpPr>
          <p:nvPr>
            <p:ph sz="quarter" idx="31"/>
          </p:nvPr>
        </p:nvSpPr>
        <p:spPr>
          <a:xfrm>
            <a:off x="6494939" y="1055933"/>
            <a:ext cx="1174376" cy="224742"/>
          </a:xfrm>
        </p:spPr>
        <p:txBody>
          <a:bodyPr/>
          <a:lstStyle/>
          <a:p>
            <a:pPr marL="0" indent="0">
              <a:buNone/>
            </a:pPr>
            <a:r>
              <a:rPr lang="en-IN" sz="1000" b="1" dirty="0"/>
              <a:t>Nervous System</a:t>
            </a:r>
          </a:p>
        </p:txBody>
      </p:sp>
      <p:graphicFrame>
        <p:nvGraphicFramePr>
          <p:cNvPr id="28" name="Table Placeholder 27"/>
          <p:cNvGraphicFramePr>
            <a:graphicFrameLocks noGrp="1"/>
          </p:cNvGraphicFramePr>
          <p:nvPr>
            <p:ph type="tbl" sz="quarter" idx="25"/>
            <p:extLst>
              <p:ext uri="{D42A27DB-BD31-4B8C-83A1-F6EECF244321}">
                <p14:modId xmlns:p14="http://schemas.microsoft.com/office/powerpoint/2010/main" val="1764731653"/>
              </p:ext>
            </p:extLst>
          </p:nvPr>
        </p:nvGraphicFramePr>
        <p:xfrm>
          <a:off x="5379283" y="1304365"/>
          <a:ext cx="3198020" cy="899160"/>
        </p:xfrm>
        <a:graphic>
          <a:graphicData uri="http://schemas.openxmlformats.org/drawingml/2006/table">
            <a:tbl>
              <a:tblPr firstRow="1" bandRow="1">
                <a:tableStyleId>{5940675A-B579-460E-94D1-54222C63F5DA}</a:tableStyleId>
              </a:tblPr>
              <a:tblGrid>
                <a:gridCol w="1257737">
                  <a:extLst>
                    <a:ext uri="{9D8B030D-6E8A-4147-A177-3AD203B41FA5}">
                      <a16:colId xmlns:a16="http://schemas.microsoft.com/office/drawing/2014/main" val="20000"/>
                    </a:ext>
                  </a:extLst>
                </a:gridCol>
                <a:gridCol w="1940283">
                  <a:extLst>
                    <a:ext uri="{9D8B030D-6E8A-4147-A177-3AD203B41FA5}">
                      <a16:colId xmlns:a16="http://schemas.microsoft.com/office/drawing/2014/main" val="20001"/>
                    </a:ext>
                  </a:extLst>
                </a:gridCol>
              </a:tblGrid>
              <a:tr h="179118">
                <a:tc>
                  <a:txBody>
                    <a:bodyPr/>
                    <a:lstStyle/>
                    <a:p>
                      <a:pPr marL="88900" indent="0" algn="l"/>
                      <a:r>
                        <a:rPr lang="en-IN" sz="850" b="1" dirty="0"/>
                        <a:t>Main tissue types*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800" b="1" dirty="0"/>
                        <a:t>Examples of locations/functions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03651">
                <a:tc>
                  <a:txBody>
                    <a:bodyPr/>
                    <a:lstStyle/>
                    <a:p>
                      <a:pPr algn="r"/>
                      <a:r>
                        <a:rPr lang="en-IN" sz="850" dirty="0"/>
                        <a:t>Connective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IN" sz="850" dirty="0"/>
                        <a:t>Surrounds nerves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1346">
                <a:tc>
                  <a:txBody>
                    <a:bodyPr/>
                    <a:lstStyle/>
                    <a:p>
                      <a:pPr marL="320040" indent="0" algn="ctr"/>
                      <a:r>
                        <a:rPr lang="en-IN" sz="900" dirty="0"/>
                        <a:t>Nervous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a:r>
                        <a:rPr lang="en-IN" sz="800" dirty="0"/>
                        <a:t>Makes</a:t>
                      </a:r>
                      <a:r>
                        <a:rPr lang="en-IN" sz="800" baseline="0" dirty="0"/>
                        <a:t> up brain, spinal cord, and nerves; functions in sensation, communication, and information storage</a:t>
                      </a:r>
                      <a:endParaRPr lang="en-IN" sz="8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8298" t="21293" r="35035" b="57777"/>
          <a:stretch/>
        </p:blipFill>
        <p:spPr>
          <a:xfrm>
            <a:off x="5296999" y="1541653"/>
            <a:ext cx="585813" cy="1379285"/>
          </a:xfrm>
          <a:prstGeom prst="rect">
            <a:avLst/>
          </a:prstGeom>
        </p:spPr>
      </p:pic>
      <p:sp>
        <p:nvSpPr>
          <p:cNvPr id="16" name="Content Placeholder 15"/>
          <p:cNvSpPr>
            <a:spLocks noGrp="1"/>
          </p:cNvSpPr>
          <p:nvPr>
            <p:ph sz="quarter" idx="20"/>
          </p:nvPr>
        </p:nvSpPr>
        <p:spPr>
          <a:xfrm>
            <a:off x="5870590" y="2199014"/>
            <a:ext cx="1770470" cy="173396"/>
          </a:xfrm>
        </p:spPr>
        <p:txBody>
          <a:bodyPr anchor="ctr"/>
          <a:lstStyle/>
          <a:p>
            <a:pPr marL="0" indent="0">
              <a:buNone/>
            </a:pPr>
            <a:r>
              <a:rPr lang="en-IN" sz="850" dirty="0"/>
              <a:t>*See chapter 25 for descriptions.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599" y="122564"/>
            <a:ext cx="8686800" cy="586541"/>
          </a:xfrm>
        </p:spPr>
        <p:txBody>
          <a:bodyPr/>
          <a:lstStyle/>
          <a:p>
            <a:pPr eaLnBrk="1" hangingPunct="1"/>
            <a:r>
              <a:rPr lang="en-US" altLang="en-US" sz="3200" dirty="0">
                <a:latin typeface="Calibri" panose="020F0502020204030204" pitchFamily="34" charset="0"/>
                <a:cs typeface="+mn-cs"/>
              </a:rPr>
              <a:t>Contrasting roles of the autonomic nervous system</a:t>
            </a:r>
            <a:endParaRPr lang="en-IN" sz="3200" dirty="0">
              <a:latin typeface="Calibri" panose="020F0502020204030204" pitchFamily="34" charset="0"/>
              <a:cs typeface="+mn-cs"/>
            </a:endParaRPr>
          </a:p>
        </p:txBody>
      </p:sp>
      <p:sp>
        <p:nvSpPr>
          <p:cNvPr id="9" name="Content Placeholder 8"/>
          <p:cNvSpPr>
            <a:spLocks noGrp="1"/>
          </p:cNvSpPr>
          <p:nvPr>
            <p:ph sz="quarter" idx="15"/>
          </p:nvPr>
        </p:nvSpPr>
        <p:spPr>
          <a:xfrm>
            <a:off x="5923" y="6451404"/>
            <a:ext cx="1554468" cy="311629"/>
          </a:xfrm>
        </p:spPr>
        <p:txBody>
          <a:bodyPr/>
          <a:lstStyle/>
          <a:p>
            <a:pPr marL="0" indent="0">
              <a:buNone/>
            </a:pPr>
            <a:r>
              <a:rPr lang="en-US" altLang="en-US" sz="2000" dirty="0"/>
              <a:t>Section 26.5</a:t>
            </a:r>
          </a:p>
        </p:txBody>
      </p:sp>
      <p:sp>
        <p:nvSpPr>
          <p:cNvPr id="4" name="Content Placeholder 3"/>
          <p:cNvSpPr>
            <a:spLocks noGrp="1"/>
          </p:cNvSpPr>
          <p:nvPr>
            <p:ph idx="1"/>
          </p:nvPr>
        </p:nvSpPr>
        <p:spPr>
          <a:xfrm>
            <a:off x="7153839" y="6453516"/>
            <a:ext cx="1502820" cy="414754"/>
          </a:xfrm>
        </p:spPr>
        <p:txBody>
          <a:bodyPr/>
          <a:lstStyle/>
          <a:p>
            <a:pPr marL="0" indent="0">
              <a:buNone/>
            </a:pPr>
            <a:r>
              <a:rPr lang="en-US" altLang="en-US" sz="2000" dirty="0"/>
              <a:t>Figure 26.11</a:t>
            </a:r>
          </a:p>
        </p:txBody>
      </p:sp>
      <p:pic>
        <p:nvPicPr>
          <p:cNvPr id="12" name="Picture 11">
            <a:extLst>
              <a:ext uri="{FF2B5EF4-FFF2-40B4-BE49-F238E27FC236}">
                <a16:creationId xmlns:a16="http://schemas.microsoft.com/office/drawing/2014/main" id="{395688C5-D169-43FF-8606-F9D7AE868003}"/>
              </a:ext>
            </a:extLst>
          </p:cNvPr>
          <p:cNvPicPr>
            <a:picLocks noChangeAspect="1"/>
          </p:cNvPicPr>
          <p:nvPr/>
        </p:nvPicPr>
        <p:blipFill rotWithShape="1">
          <a:blip r:embed="rId3">
            <a:extLst>
              <a:ext uri="{28A0092B-C50C-407E-A947-70E740481C1C}">
                <a14:useLocalDpi xmlns:a14="http://schemas.microsoft.com/office/drawing/2010/main" val="0"/>
              </a:ext>
            </a:extLst>
          </a:blip>
          <a:srcRect t="3208"/>
          <a:stretch/>
        </p:blipFill>
        <p:spPr>
          <a:xfrm>
            <a:off x="2192159" y="1106904"/>
            <a:ext cx="5230789" cy="4987253"/>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89799"/>
            <a:ext cx="5620929" cy="586541"/>
          </a:xfrm>
        </p:spPr>
        <p:txBody>
          <a:bodyPr/>
          <a:lstStyle/>
          <a:p>
            <a:pPr eaLnBrk="1" hangingPunct="1"/>
            <a:r>
              <a:rPr lang="en-US" altLang="en-US" sz="4000" dirty="0">
                <a:latin typeface="Calibri" panose="020F0502020204030204" pitchFamily="34" charset="0"/>
                <a:cs typeface="+mn-cs"/>
              </a:rPr>
              <a:t>26.5 Mastering concepts</a:t>
            </a:r>
            <a:endParaRPr lang="en-IN" sz="4000" dirty="0">
              <a:latin typeface="Calibri" panose="020F0502020204030204" pitchFamily="34" charset="0"/>
              <a:cs typeface="+mn-cs"/>
            </a:endParaRPr>
          </a:p>
        </p:txBody>
      </p:sp>
      <p:sp>
        <p:nvSpPr>
          <p:cNvPr id="3" name="Content Placeholder 2"/>
          <p:cNvSpPr>
            <a:spLocks noGrp="1"/>
          </p:cNvSpPr>
          <p:nvPr>
            <p:ph idx="1"/>
          </p:nvPr>
        </p:nvSpPr>
        <p:spPr>
          <a:xfrm>
            <a:off x="3833813" y="3173506"/>
            <a:ext cx="5310187" cy="1200057"/>
          </a:xfrm>
        </p:spPr>
        <p:txBody>
          <a:bodyPr/>
          <a:lstStyle/>
          <a:p>
            <a:pPr marL="0" indent="0">
              <a:spcBef>
                <a:spcPct val="0"/>
              </a:spcBef>
              <a:buNone/>
            </a:pPr>
            <a:r>
              <a:rPr lang="en-US" altLang="en-US" sz="2400" dirty="0">
                <a:latin typeface="Calibri" panose="020F0502020204030204" pitchFamily="34" charset="0"/>
                <a:cs typeface="+mn-cs"/>
              </a:rPr>
              <a:t>Describe the relationships among the motor, somatic, autonomic, sympathetic, and parasympathetic nervous systems.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275" b="3134"/>
          <a:stretch/>
        </p:blipFill>
        <p:spPr>
          <a:xfrm>
            <a:off x="146527" y="2507876"/>
            <a:ext cx="3549173" cy="2238936"/>
          </a:xfrm>
          <a:prstGeom prst="rect">
            <a:avLst/>
          </a:prstGeom>
        </p:spPr>
      </p:pic>
      <p:sp>
        <p:nvSpPr>
          <p:cNvPr id="15" name="Content Placeholder 14"/>
          <p:cNvSpPr>
            <a:spLocks noGrp="1"/>
          </p:cNvSpPr>
          <p:nvPr>
            <p:ph sz="quarter" idx="23"/>
          </p:nvPr>
        </p:nvSpPr>
        <p:spPr>
          <a:xfrm>
            <a:off x="1388559" y="4738022"/>
            <a:ext cx="1160750" cy="90331"/>
          </a:xfrm>
        </p:spPr>
        <p:txBody>
          <a:bodyPr anchor="ctr"/>
          <a:lstStyle/>
          <a:p>
            <a:pPr marL="0" indent="0">
              <a:buNone/>
            </a:pPr>
            <a:r>
              <a:rPr lang="en-IN" sz="450" dirty="0"/>
              <a:t>©Henrik Sorensen/Riser/Getty Images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61536" y="269315"/>
            <a:ext cx="5620928" cy="400615"/>
          </a:xfrm>
        </p:spPr>
        <p:txBody>
          <a:bodyPr/>
          <a:lstStyle/>
          <a:p>
            <a:pPr eaLnBrk="1" hangingPunct="1"/>
            <a:r>
              <a:rPr lang="en-US" altLang="en-US" sz="3800" dirty="0">
                <a:latin typeface="Calibri" panose="020F0502020204030204" pitchFamily="34" charset="0"/>
                <a:cs typeface="+mn-cs"/>
              </a:rPr>
              <a:t>The central nervous system</a:t>
            </a:r>
            <a:endParaRPr lang="en-IN" sz="3800" dirty="0">
              <a:latin typeface="Calibri" panose="020F0502020204030204" pitchFamily="34" charset="0"/>
              <a:cs typeface="+mn-cs"/>
            </a:endParaRPr>
          </a:p>
        </p:txBody>
      </p:sp>
      <p:sp>
        <p:nvSpPr>
          <p:cNvPr id="13" name="Content Placeholder 12"/>
          <p:cNvSpPr>
            <a:spLocks noGrp="1"/>
          </p:cNvSpPr>
          <p:nvPr>
            <p:ph sz="quarter" idx="15"/>
          </p:nvPr>
        </p:nvSpPr>
        <p:spPr>
          <a:xfrm>
            <a:off x="2058" y="6463793"/>
            <a:ext cx="1454150" cy="342792"/>
          </a:xfrm>
        </p:spPr>
        <p:txBody>
          <a:bodyPr/>
          <a:lstStyle/>
          <a:p>
            <a:pPr marL="0" indent="0" eaLnBrk="1" hangingPunct="1">
              <a:spcBef>
                <a:spcPct val="0"/>
              </a:spcBef>
              <a:buNone/>
            </a:pPr>
            <a:r>
              <a:rPr lang="en-US" altLang="en-US" sz="2000" dirty="0">
                <a:latin typeface="Calibri" panose="020F0502020204030204" pitchFamily="34" charset="0"/>
                <a:cs typeface="+mn-cs"/>
              </a:rPr>
              <a:t>Section 26.6</a:t>
            </a:r>
          </a:p>
        </p:txBody>
      </p:sp>
      <p:sp>
        <p:nvSpPr>
          <p:cNvPr id="17" name="Content Placeholder 16"/>
          <p:cNvSpPr>
            <a:spLocks noGrp="1"/>
          </p:cNvSpPr>
          <p:nvPr>
            <p:ph sz="quarter" idx="19"/>
          </p:nvPr>
        </p:nvSpPr>
        <p:spPr>
          <a:xfrm>
            <a:off x="444473" y="1417086"/>
            <a:ext cx="4731385" cy="761346"/>
          </a:xfrm>
        </p:spPr>
        <p:txBody>
          <a:bodyPr/>
          <a:lstStyle/>
          <a:p>
            <a:pPr marL="0" indent="0">
              <a:spcBef>
                <a:spcPct val="0"/>
              </a:spcBef>
              <a:buNone/>
            </a:pPr>
            <a:r>
              <a:rPr lang="en-US" altLang="en-US" sz="2400" dirty="0">
                <a:latin typeface="Calibri" panose="020F0502020204030204" pitchFamily="34" charset="0"/>
                <a:cs typeface="+mn-cs"/>
              </a:rPr>
              <a:t>The central nervous system consists of the brain and spinal cord.</a:t>
            </a:r>
          </a:p>
        </p:txBody>
      </p:sp>
      <p:sp>
        <p:nvSpPr>
          <p:cNvPr id="9" name="Content Placeholder 8"/>
          <p:cNvSpPr>
            <a:spLocks noGrp="1"/>
          </p:cNvSpPr>
          <p:nvPr>
            <p:ph sz="quarter" idx="13"/>
          </p:nvPr>
        </p:nvSpPr>
        <p:spPr>
          <a:xfrm>
            <a:off x="6852865" y="6507268"/>
            <a:ext cx="1920875" cy="338854"/>
          </a:xfrm>
        </p:spPr>
        <p:txBody>
          <a:bodyPr/>
          <a:lstStyle/>
          <a:p>
            <a:pPr marL="0" indent="0" eaLnBrk="1" hangingPunct="1">
              <a:spcBef>
                <a:spcPct val="0"/>
              </a:spcBef>
              <a:buNone/>
            </a:pPr>
            <a:r>
              <a:rPr lang="en-US" altLang="en-US" sz="1600" dirty="0">
                <a:latin typeface="Calibri" panose="020F0502020204030204" pitchFamily="34" charset="0"/>
                <a:cs typeface="+mn-cs"/>
              </a:rPr>
              <a:t>Figures 26.10, 26.12</a:t>
            </a:r>
          </a:p>
        </p:txBody>
      </p:sp>
      <p:pic>
        <p:nvPicPr>
          <p:cNvPr id="5" name="Picture 4" descr="The figure shows the pathways of the nervous system.&#10;The red box emphasizes the central role of the brain and spinal cord in the nervous system.">
            <a:extLst>
              <a:ext uri="{FF2B5EF4-FFF2-40B4-BE49-F238E27FC236}">
                <a16:creationId xmlns:a16="http://schemas.microsoft.com/office/drawing/2014/main" id="{E0C9F8BA-FEFC-4E78-A6E3-17C3380A5B3F}"/>
              </a:ext>
            </a:extLst>
          </p:cNvPr>
          <p:cNvPicPr>
            <a:picLocks noChangeAspect="1"/>
          </p:cNvPicPr>
          <p:nvPr/>
        </p:nvPicPr>
        <p:blipFill rotWithShape="1">
          <a:blip r:embed="rId3"/>
          <a:srcRect l="4861" t="55730" r="41686" b="8614"/>
          <a:stretch/>
        </p:blipFill>
        <p:spPr>
          <a:xfrm>
            <a:off x="444474" y="3821987"/>
            <a:ext cx="4887814" cy="244525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3765"/>
          <a:stretch/>
        </p:blipFill>
        <p:spPr>
          <a:xfrm>
            <a:off x="5500688" y="1416106"/>
            <a:ext cx="3392424" cy="437639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0490" y="147025"/>
            <a:ext cx="6183021" cy="645195"/>
          </a:xfrm>
        </p:spPr>
        <p:txBody>
          <a:bodyPr/>
          <a:lstStyle/>
          <a:p>
            <a:pPr eaLnBrk="1" hangingPunct="1"/>
            <a:r>
              <a:rPr lang="en-US" altLang="en-US" sz="3800" dirty="0">
                <a:latin typeface="Calibri" panose="020F0502020204030204" pitchFamily="34" charset="0"/>
                <a:cs typeface="+mn-cs"/>
              </a:rPr>
              <a:t>Two types of tissue in the CNS</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51410"/>
            <a:ext cx="1554468" cy="311629"/>
          </a:xfrm>
        </p:spPr>
        <p:txBody>
          <a:bodyPr/>
          <a:lstStyle/>
          <a:p>
            <a:pPr marL="0" indent="0" eaLnBrk="1" hangingPunct="1">
              <a:spcBef>
                <a:spcPct val="0"/>
              </a:spcBef>
              <a:buNone/>
            </a:pPr>
            <a:r>
              <a:rPr lang="en-US" altLang="en-US" sz="2000" dirty="0">
                <a:latin typeface="Calibri" panose="020F0502020204030204" pitchFamily="34" charset="0"/>
                <a:cs typeface="+mn-cs"/>
              </a:rPr>
              <a:t>Section 26.6</a:t>
            </a:r>
          </a:p>
        </p:txBody>
      </p:sp>
      <p:sp>
        <p:nvSpPr>
          <p:cNvPr id="9" name="Content Placeholder 8"/>
          <p:cNvSpPr>
            <a:spLocks noGrp="1"/>
          </p:cNvSpPr>
          <p:nvPr>
            <p:ph sz="quarter" idx="14"/>
          </p:nvPr>
        </p:nvSpPr>
        <p:spPr>
          <a:xfrm>
            <a:off x="444500" y="1247408"/>
            <a:ext cx="4651375" cy="1820773"/>
          </a:xfrm>
        </p:spPr>
        <p:txBody>
          <a:bodyPr/>
          <a:lstStyle/>
          <a:p>
            <a:pPr marL="0" indent="0">
              <a:spcBef>
                <a:spcPct val="0"/>
              </a:spcBef>
              <a:spcAft>
                <a:spcPts val="2900"/>
              </a:spcAft>
              <a:buNone/>
            </a:pPr>
            <a:r>
              <a:rPr lang="en-US" altLang="en-US" sz="2400" dirty="0">
                <a:latin typeface="Calibri" panose="020F0502020204030204" pitchFamily="34" charset="0"/>
                <a:cs typeface="+mn-cs"/>
              </a:rPr>
              <a:t>Two types of nervous tissue occur in the central nervous system:</a:t>
            </a:r>
          </a:p>
          <a:p>
            <a:pPr>
              <a:spcBef>
                <a:spcPct val="0"/>
              </a:spcBef>
            </a:pPr>
            <a:r>
              <a:rPr lang="en-US" altLang="en-US" sz="2000" b="1" dirty="0">
                <a:latin typeface="Calibri" panose="020F0502020204030204" pitchFamily="34" charset="0"/>
                <a:cs typeface="+mn-cs"/>
              </a:rPr>
              <a:t>Gray matter</a:t>
            </a:r>
            <a:r>
              <a:rPr lang="en-US" altLang="en-US" sz="2000" dirty="0">
                <a:latin typeface="Calibri" panose="020F0502020204030204" pitchFamily="34" charset="0"/>
                <a:cs typeface="+mn-cs"/>
              </a:rPr>
              <a:t>: cell bodies and dendrites</a:t>
            </a:r>
          </a:p>
          <a:p>
            <a:pPr>
              <a:spcBef>
                <a:spcPct val="0"/>
              </a:spcBef>
            </a:pPr>
            <a:r>
              <a:rPr lang="en-US" altLang="en-US" sz="2000" b="1" dirty="0">
                <a:latin typeface="Calibri" panose="020F0502020204030204" pitchFamily="34" charset="0"/>
                <a:cs typeface="+mn-cs"/>
              </a:rPr>
              <a:t>White matter</a:t>
            </a:r>
            <a:r>
              <a:rPr lang="en-US" altLang="en-US" sz="2000" dirty="0">
                <a:latin typeface="Calibri" panose="020F0502020204030204" pitchFamily="34" charset="0"/>
                <a:cs typeface="+mn-cs"/>
              </a:rPr>
              <a:t>: </a:t>
            </a:r>
            <a:r>
              <a:rPr lang="en-US" altLang="en-US" sz="2000" dirty="0" err="1">
                <a:latin typeface="Calibri" panose="020F0502020204030204" pitchFamily="34" charset="0"/>
                <a:cs typeface="+mn-cs"/>
              </a:rPr>
              <a:t>myelinated</a:t>
            </a:r>
            <a:r>
              <a:rPr lang="en-US" altLang="en-US" sz="2000" dirty="0">
                <a:latin typeface="Calibri" panose="020F0502020204030204" pitchFamily="34" charset="0"/>
                <a:cs typeface="+mn-cs"/>
              </a:rPr>
              <a:t> </a:t>
            </a:r>
            <a:r>
              <a:rPr lang="en-US" altLang="en-US" sz="2000" dirty="0">
                <a:solidFill>
                  <a:srgbClr val="FF0000"/>
                </a:solidFill>
                <a:latin typeface="Calibri" panose="020F0502020204030204" pitchFamily="34" charset="0"/>
                <a:cs typeface="+mn-cs"/>
              </a:rPr>
              <a:t>axons</a:t>
            </a:r>
          </a:p>
        </p:txBody>
      </p:sp>
      <p:sp>
        <p:nvSpPr>
          <p:cNvPr id="8" name="Content Placeholder 7"/>
          <p:cNvSpPr>
            <a:spLocks noGrp="1"/>
          </p:cNvSpPr>
          <p:nvPr>
            <p:ph sz="quarter" idx="13"/>
          </p:nvPr>
        </p:nvSpPr>
        <p:spPr>
          <a:xfrm>
            <a:off x="6852855" y="6502570"/>
            <a:ext cx="1920875" cy="350838"/>
          </a:xfrm>
        </p:spPr>
        <p:txBody>
          <a:bodyPr/>
          <a:lstStyle/>
          <a:p>
            <a:pPr marL="0" indent="0" eaLnBrk="1" hangingPunct="1">
              <a:spcBef>
                <a:spcPct val="0"/>
              </a:spcBef>
              <a:buNone/>
            </a:pPr>
            <a:r>
              <a:rPr lang="en-US" altLang="en-US" sz="1600" dirty="0">
                <a:latin typeface="Calibri" panose="020F0502020204030204" pitchFamily="34" charset="0"/>
                <a:cs typeface="+mn-cs"/>
              </a:rPr>
              <a:t>Figures 26.10, 26.12</a:t>
            </a:r>
          </a:p>
        </p:txBody>
      </p:sp>
      <p:pic>
        <p:nvPicPr>
          <p:cNvPr id="13" name="Picture 12" descr="The figure shows the pathways of the nervous system. The red box emphasizes the central role of the brain and spinal cord in the nervous system.">
            <a:extLst>
              <a:ext uri="{FF2B5EF4-FFF2-40B4-BE49-F238E27FC236}">
                <a16:creationId xmlns:a16="http://schemas.microsoft.com/office/drawing/2014/main" id="{953E9899-545E-492F-8C3F-632332A7BA7B}"/>
              </a:ext>
            </a:extLst>
          </p:cNvPr>
          <p:cNvPicPr>
            <a:picLocks noChangeAspect="1"/>
          </p:cNvPicPr>
          <p:nvPr/>
        </p:nvPicPr>
        <p:blipFill>
          <a:blip r:embed="rId3"/>
          <a:stretch>
            <a:fillRect/>
          </a:stretch>
        </p:blipFill>
        <p:spPr>
          <a:xfrm>
            <a:off x="178879" y="3358706"/>
            <a:ext cx="5157216" cy="245059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3706"/>
          <a:stretch/>
        </p:blipFill>
        <p:spPr>
          <a:xfrm>
            <a:off x="5500688" y="1613647"/>
            <a:ext cx="3392424" cy="4379066"/>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26923" y="220850"/>
            <a:ext cx="3490154" cy="474282"/>
          </a:xfrm>
        </p:spPr>
        <p:txBody>
          <a:bodyPr/>
          <a:lstStyle/>
          <a:p>
            <a:pPr eaLnBrk="1" hangingPunct="1"/>
            <a:r>
              <a:rPr lang="en-US" altLang="en-US" sz="3800" dirty="0">
                <a:latin typeface="Calibri" panose="020F0502020204030204" pitchFamily="34" charset="0"/>
                <a:cs typeface="+mn-cs"/>
              </a:rPr>
              <a:t>The spinal cord</a:t>
            </a:r>
            <a:endParaRPr lang="en-IN" sz="3800" dirty="0">
              <a:latin typeface="Calibri" panose="020F0502020204030204" pitchFamily="34" charset="0"/>
              <a:cs typeface="+mn-cs"/>
            </a:endParaRPr>
          </a:p>
        </p:txBody>
      </p:sp>
      <p:sp>
        <p:nvSpPr>
          <p:cNvPr id="10" name="Content Placeholder 9"/>
          <p:cNvSpPr>
            <a:spLocks noGrp="1"/>
          </p:cNvSpPr>
          <p:nvPr>
            <p:ph sz="quarter" idx="13"/>
          </p:nvPr>
        </p:nvSpPr>
        <p:spPr>
          <a:xfrm>
            <a:off x="187" y="6452413"/>
            <a:ext cx="1587500" cy="338854"/>
          </a:xfrm>
        </p:spPr>
        <p:txBody>
          <a:bodyPr/>
          <a:lstStyle/>
          <a:p>
            <a:pPr marL="0" indent="0" eaLnBrk="1" hangingPunct="1">
              <a:spcBef>
                <a:spcPct val="0"/>
              </a:spcBef>
              <a:buNone/>
            </a:pPr>
            <a:r>
              <a:rPr lang="en-US" altLang="en-US" sz="2000" dirty="0">
                <a:latin typeface="Calibri" panose="020F0502020204030204" pitchFamily="34" charset="0"/>
                <a:cs typeface="+mn-cs"/>
              </a:rPr>
              <a:t>Section 26.6</a:t>
            </a:r>
          </a:p>
        </p:txBody>
      </p:sp>
      <p:sp>
        <p:nvSpPr>
          <p:cNvPr id="18" name="Content Placeholder 17"/>
          <p:cNvSpPr>
            <a:spLocks noGrp="1"/>
          </p:cNvSpPr>
          <p:nvPr>
            <p:ph sz="quarter" idx="18"/>
          </p:nvPr>
        </p:nvSpPr>
        <p:spPr>
          <a:xfrm>
            <a:off x="443755" y="1419602"/>
            <a:ext cx="4545992" cy="1081190"/>
          </a:xfrm>
        </p:spPr>
        <p:txBody>
          <a:bodyPr/>
          <a:lstStyle/>
          <a:p>
            <a:pPr marL="0" indent="0">
              <a:buNone/>
            </a:pPr>
            <a:r>
              <a:rPr lang="en-US" altLang="en-US" sz="2400" dirty="0"/>
              <a:t>The spinal cord transmits information between the body and the brain.</a:t>
            </a:r>
            <a:endParaRPr lang="en-US" altLang="en-US" sz="2000" dirty="0"/>
          </a:p>
        </p:txBody>
      </p:sp>
      <p:sp>
        <p:nvSpPr>
          <p:cNvPr id="19" name="Content Placeholder 18"/>
          <p:cNvSpPr>
            <a:spLocks noGrp="1"/>
          </p:cNvSpPr>
          <p:nvPr>
            <p:ph sz="quarter" idx="19"/>
          </p:nvPr>
        </p:nvSpPr>
        <p:spPr>
          <a:xfrm>
            <a:off x="6858001" y="6499722"/>
            <a:ext cx="1896652" cy="347688"/>
          </a:xfrm>
        </p:spPr>
        <p:txBody>
          <a:bodyPr/>
          <a:lstStyle/>
          <a:p>
            <a:pPr marL="0" indent="0" eaLnBrk="1" hangingPunct="1">
              <a:spcBef>
                <a:spcPct val="0"/>
              </a:spcBef>
              <a:buNone/>
            </a:pPr>
            <a:r>
              <a:rPr lang="en-US" altLang="en-US" sz="1600" dirty="0">
                <a:latin typeface="Calibri" panose="020F0502020204030204" pitchFamily="34" charset="0"/>
                <a:cs typeface="+mn-cs"/>
              </a:rPr>
              <a:t>Figures 26.10, 26.12</a:t>
            </a:r>
          </a:p>
        </p:txBody>
      </p:sp>
      <p:pic>
        <p:nvPicPr>
          <p:cNvPr id="4" name="Picture 3" descr="The figure shows the pathways of the nervous system. The red box emphasizes the central role of the brain and spinal cord in the nervous system.">
            <a:extLst>
              <a:ext uri="{FF2B5EF4-FFF2-40B4-BE49-F238E27FC236}">
                <a16:creationId xmlns:a16="http://schemas.microsoft.com/office/drawing/2014/main" id="{B03D4FAA-5B22-4082-9050-AC71D231E23A}"/>
              </a:ext>
            </a:extLst>
          </p:cNvPr>
          <p:cNvPicPr>
            <a:picLocks noChangeAspect="1"/>
          </p:cNvPicPr>
          <p:nvPr/>
        </p:nvPicPr>
        <p:blipFill>
          <a:blip r:embed="rId3"/>
          <a:stretch>
            <a:fillRect/>
          </a:stretch>
        </p:blipFill>
        <p:spPr>
          <a:xfrm>
            <a:off x="81413" y="3279729"/>
            <a:ext cx="5023104" cy="2389632"/>
          </a:xfrm>
          <a:prstGeom prst="rect">
            <a:avLst/>
          </a:prstGeom>
        </p:spPr>
      </p:pic>
      <p:pic>
        <p:nvPicPr>
          <p:cNvPr id="3" name="Picture 2" descr="The red bracket emphasizes the picture of the spinal co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118" y="1182307"/>
            <a:ext cx="3738281" cy="50571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339" y="249284"/>
            <a:ext cx="6801323" cy="440677"/>
          </a:xfrm>
        </p:spPr>
        <p:txBody>
          <a:bodyPr/>
          <a:lstStyle/>
          <a:p>
            <a:pPr eaLnBrk="1" hangingPunct="1"/>
            <a:r>
              <a:rPr lang="en-US" altLang="en-US" sz="3800" dirty="0">
                <a:latin typeface="Calibri" panose="020F0502020204030204" pitchFamily="34" charset="0"/>
                <a:cs typeface="+mn-cs"/>
              </a:rPr>
              <a:t>Flatworms have a nerve ladder</a:t>
            </a:r>
            <a:endParaRPr lang="en-IN" sz="3800" dirty="0">
              <a:latin typeface="Calibri" panose="020F0502020204030204" pitchFamily="34" charset="0"/>
              <a:cs typeface="+mn-cs"/>
            </a:endParaRPr>
          </a:p>
        </p:txBody>
      </p:sp>
      <p:sp>
        <p:nvSpPr>
          <p:cNvPr id="6" name="Content Placeholder 5"/>
          <p:cNvSpPr>
            <a:spLocks noGrp="1"/>
          </p:cNvSpPr>
          <p:nvPr>
            <p:ph sz="quarter" idx="15"/>
          </p:nvPr>
        </p:nvSpPr>
        <p:spPr>
          <a:xfrm>
            <a:off x="5920" y="6460097"/>
            <a:ext cx="1554468" cy="377071"/>
          </a:xfrm>
        </p:spPr>
        <p:txBody>
          <a:bodyPr/>
          <a:lstStyle/>
          <a:p>
            <a:pPr marL="0" indent="0">
              <a:buNone/>
            </a:pPr>
            <a:r>
              <a:rPr lang="en-US" altLang="en-US" sz="2000" dirty="0"/>
              <a:t>Section 26.1</a:t>
            </a:r>
          </a:p>
        </p:txBody>
      </p:sp>
      <p:sp>
        <p:nvSpPr>
          <p:cNvPr id="3" name="Content Placeholder 2"/>
          <p:cNvSpPr>
            <a:spLocks noGrp="1"/>
          </p:cNvSpPr>
          <p:nvPr>
            <p:ph idx="1"/>
          </p:nvPr>
        </p:nvSpPr>
        <p:spPr>
          <a:xfrm>
            <a:off x="403411" y="843145"/>
            <a:ext cx="4049159" cy="1867367"/>
          </a:xfrm>
        </p:spPr>
        <p:txBody>
          <a:bodyPr/>
          <a:lstStyle/>
          <a:p>
            <a:pPr marL="0" indent="0">
              <a:spcBef>
                <a:spcPct val="0"/>
              </a:spcBef>
              <a:buNone/>
              <a:defRPr/>
            </a:pPr>
            <a:r>
              <a:rPr lang="en-US" sz="2400" dirty="0">
                <a:latin typeface="Calibri" charset="0"/>
                <a:ea typeface="ＭＳ Ｐゴシック" charset="0"/>
              </a:rPr>
              <a:t>The </a:t>
            </a:r>
            <a:r>
              <a:rPr lang="en-US" sz="2400" b="1" dirty="0">
                <a:latin typeface="Calibri" charset="0"/>
                <a:ea typeface="ＭＳ Ｐゴシック" charset="0"/>
              </a:rPr>
              <a:t>nerve </a:t>
            </a:r>
            <a:r>
              <a:rPr lang="en-US" sz="2400" b="1" dirty="0">
                <a:solidFill>
                  <a:srgbClr val="FF0000"/>
                </a:solidFill>
                <a:latin typeface="Calibri" charset="0"/>
                <a:ea typeface="ＭＳ Ｐゴシック" charset="0"/>
              </a:rPr>
              <a:t>ladder</a:t>
            </a:r>
            <a:r>
              <a:rPr lang="en-US" sz="2400" b="1" dirty="0">
                <a:latin typeface="Calibri" charset="0"/>
                <a:ea typeface="ＭＳ Ｐゴシック" charset="0"/>
              </a:rPr>
              <a:t> </a:t>
            </a:r>
            <a:r>
              <a:rPr lang="en-US" sz="2400" dirty="0">
                <a:latin typeface="Calibri" charset="0"/>
                <a:ea typeface="ＭＳ Ｐゴシック" charset="0"/>
              </a:rPr>
              <a:t>of flatworms connects to paired muscles on each side of the body, allowing the worm to move rhythmically. </a:t>
            </a:r>
          </a:p>
        </p:txBody>
      </p:sp>
      <p:sp>
        <p:nvSpPr>
          <p:cNvPr id="4" name="Content Placeholder 3"/>
          <p:cNvSpPr>
            <a:spLocks noGrp="1"/>
          </p:cNvSpPr>
          <p:nvPr>
            <p:ph sz="quarter" idx="13"/>
          </p:nvPr>
        </p:nvSpPr>
        <p:spPr>
          <a:xfrm>
            <a:off x="7226171" y="6463432"/>
            <a:ext cx="1443182" cy="372739"/>
          </a:xfrm>
        </p:spPr>
        <p:txBody>
          <a:bodyPr/>
          <a:lstStyle/>
          <a:p>
            <a:pPr marL="0" indent="0">
              <a:buNone/>
            </a:pPr>
            <a:r>
              <a:rPr lang="en-US" altLang="en-US" sz="2000" dirty="0"/>
              <a:t>Figure 26.2</a:t>
            </a:r>
          </a:p>
        </p:txBody>
      </p:sp>
      <p:pic>
        <p:nvPicPr>
          <p:cNvPr id="5" name="Picture 4" descr="Red circle shows the location of flatworms."/>
          <p:cNvPicPr>
            <a:picLocks noChangeAspect="1"/>
          </p:cNvPicPr>
          <p:nvPr/>
        </p:nvPicPr>
        <p:blipFill rotWithShape="1">
          <a:blip r:embed="rId3">
            <a:extLst>
              <a:ext uri="{28A0092B-C50C-407E-A947-70E740481C1C}">
                <a14:useLocalDpi xmlns:a14="http://schemas.microsoft.com/office/drawing/2010/main" val="0"/>
              </a:ext>
            </a:extLst>
          </a:blip>
          <a:srcRect l="12205" t="39608" r="4265" b="6862"/>
          <a:stretch/>
        </p:blipFill>
        <p:spPr>
          <a:xfrm>
            <a:off x="1116747" y="2717109"/>
            <a:ext cx="7637929" cy="3671047"/>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339" y="227250"/>
            <a:ext cx="6801323" cy="484745"/>
          </a:xfrm>
        </p:spPr>
        <p:txBody>
          <a:bodyPr/>
          <a:lstStyle/>
          <a:p>
            <a:pPr eaLnBrk="1" hangingPunct="1"/>
            <a:r>
              <a:rPr lang="en-US" altLang="en-US" sz="3800" dirty="0">
                <a:latin typeface="Calibri" panose="020F0502020204030204" pitchFamily="34" charset="0"/>
                <a:cs typeface="+mn-cs"/>
              </a:rPr>
              <a:t>The spinal cord controls reflexes</a:t>
            </a:r>
            <a:endParaRPr lang="en-IN" sz="3800" dirty="0">
              <a:latin typeface="Calibri" panose="020F0502020204030204" pitchFamily="34" charset="0"/>
              <a:cs typeface="+mn-cs"/>
            </a:endParaRPr>
          </a:p>
        </p:txBody>
      </p:sp>
      <p:sp>
        <p:nvSpPr>
          <p:cNvPr id="9" name="Content Placeholder 8"/>
          <p:cNvSpPr>
            <a:spLocks noGrp="1"/>
          </p:cNvSpPr>
          <p:nvPr>
            <p:ph sz="quarter" idx="15"/>
          </p:nvPr>
        </p:nvSpPr>
        <p:spPr>
          <a:xfrm>
            <a:off x="5923" y="6463788"/>
            <a:ext cx="1554468" cy="342792"/>
          </a:xfrm>
        </p:spPr>
        <p:txBody>
          <a:bodyPr/>
          <a:lstStyle/>
          <a:p>
            <a:pPr marL="0" indent="0">
              <a:buNone/>
            </a:pPr>
            <a:r>
              <a:rPr lang="en-US" altLang="en-US" sz="2000" dirty="0"/>
              <a:t>Section 26.6</a:t>
            </a:r>
          </a:p>
        </p:txBody>
      </p:sp>
      <p:sp>
        <p:nvSpPr>
          <p:cNvPr id="4" name="Content Placeholder 3"/>
          <p:cNvSpPr>
            <a:spLocks noGrp="1"/>
          </p:cNvSpPr>
          <p:nvPr>
            <p:ph idx="1"/>
          </p:nvPr>
        </p:nvSpPr>
        <p:spPr>
          <a:xfrm>
            <a:off x="443753" y="1425389"/>
            <a:ext cx="4300538" cy="1069333"/>
          </a:xfrm>
        </p:spPr>
        <p:txBody>
          <a:bodyPr/>
          <a:lstStyle/>
          <a:p>
            <a:pPr marL="0" indent="0">
              <a:spcBef>
                <a:spcPct val="0"/>
              </a:spcBef>
              <a:buNone/>
            </a:pPr>
            <a:r>
              <a:rPr lang="en-US" altLang="en-US" sz="2400" dirty="0">
                <a:latin typeface="Calibri" panose="020F0502020204030204" pitchFamily="34" charset="0"/>
                <a:cs typeface="+mn-cs"/>
              </a:rPr>
              <a:t>The spinal cord also controls </a:t>
            </a:r>
            <a:r>
              <a:rPr lang="en-US" altLang="en-US" sz="2400" b="1" dirty="0">
                <a:solidFill>
                  <a:srgbClr val="FF0000"/>
                </a:solidFill>
                <a:latin typeface="Calibri" panose="020F0502020204030204" pitchFamily="34" charset="0"/>
                <a:cs typeface="+mn-cs"/>
              </a:rPr>
              <a:t>reflexes</a:t>
            </a:r>
            <a:r>
              <a:rPr lang="en-US" altLang="en-US" sz="2400" dirty="0">
                <a:latin typeface="Calibri" panose="020F0502020204030204" pitchFamily="34" charset="0"/>
                <a:cs typeface="+mn-cs"/>
              </a:rPr>
              <a:t> without interacting with the brain.</a:t>
            </a:r>
          </a:p>
        </p:txBody>
      </p:sp>
      <p:sp>
        <p:nvSpPr>
          <p:cNvPr id="7" name="Content Placeholder 6"/>
          <p:cNvSpPr>
            <a:spLocks noGrp="1"/>
          </p:cNvSpPr>
          <p:nvPr>
            <p:ph sz="quarter" idx="13"/>
          </p:nvPr>
        </p:nvSpPr>
        <p:spPr>
          <a:xfrm>
            <a:off x="6879754" y="6502593"/>
            <a:ext cx="1920875" cy="375286"/>
          </a:xfrm>
        </p:spPr>
        <p:txBody>
          <a:bodyPr/>
          <a:lstStyle/>
          <a:p>
            <a:pPr marL="0" indent="0">
              <a:buNone/>
            </a:pPr>
            <a:r>
              <a:rPr lang="en-US" altLang="en-US" sz="1600" dirty="0"/>
              <a:t>Figures 26.12, 26.13</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892"/>
          <a:stretch/>
        </p:blipFill>
        <p:spPr>
          <a:xfrm>
            <a:off x="1748030" y="2494722"/>
            <a:ext cx="2697858" cy="372103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4163"/>
          <a:stretch/>
        </p:blipFill>
        <p:spPr>
          <a:xfrm>
            <a:off x="5095875" y="1361660"/>
            <a:ext cx="3731666" cy="4794139"/>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88444" y="203012"/>
            <a:ext cx="2167112" cy="533220"/>
          </a:xfrm>
        </p:spPr>
        <p:txBody>
          <a:bodyPr/>
          <a:lstStyle/>
          <a:p>
            <a:pPr eaLnBrk="1" hangingPunct="1"/>
            <a:r>
              <a:rPr lang="en-US" altLang="en-US" sz="3800" dirty="0">
                <a:latin typeface="Calibri" panose="020F0502020204030204" pitchFamily="34" charset="0"/>
                <a:cs typeface="+mn-cs"/>
              </a:rPr>
              <a:t>The brain</a:t>
            </a:r>
            <a:endParaRPr lang="en-IN" sz="3800" dirty="0">
              <a:latin typeface="Calibri" panose="020F0502020204030204" pitchFamily="34" charset="0"/>
              <a:cs typeface="+mn-cs"/>
            </a:endParaRPr>
          </a:p>
        </p:txBody>
      </p:sp>
      <p:sp>
        <p:nvSpPr>
          <p:cNvPr id="7" name="Content Placeholder 6"/>
          <p:cNvSpPr>
            <a:spLocks noGrp="1"/>
          </p:cNvSpPr>
          <p:nvPr>
            <p:ph sz="quarter" idx="13"/>
          </p:nvPr>
        </p:nvSpPr>
        <p:spPr>
          <a:xfrm>
            <a:off x="196" y="6452408"/>
            <a:ext cx="1587500" cy="338854"/>
          </a:xfrm>
        </p:spPr>
        <p:txBody>
          <a:bodyPr/>
          <a:lstStyle/>
          <a:p>
            <a:pPr marL="0" indent="0">
              <a:buNone/>
            </a:pPr>
            <a:r>
              <a:rPr lang="en-US" altLang="en-US" sz="2000" dirty="0"/>
              <a:t>Section 26.6</a:t>
            </a:r>
          </a:p>
        </p:txBody>
      </p:sp>
      <p:sp>
        <p:nvSpPr>
          <p:cNvPr id="6" name="Content Placeholder 5"/>
          <p:cNvSpPr>
            <a:spLocks noGrp="1"/>
          </p:cNvSpPr>
          <p:nvPr>
            <p:ph idx="1"/>
          </p:nvPr>
        </p:nvSpPr>
        <p:spPr>
          <a:xfrm>
            <a:off x="443753" y="1425390"/>
            <a:ext cx="4348381" cy="656672"/>
          </a:xfrm>
        </p:spPr>
        <p:txBody>
          <a:bodyPr/>
          <a:lstStyle/>
          <a:p>
            <a:pPr marL="0" indent="0">
              <a:spcBef>
                <a:spcPct val="0"/>
              </a:spcBef>
              <a:buNone/>
            </a:pPr>
            <a:r>
              <a:rPr lang="en-US" altLang="en-US" sz="2400" dirty="0">
                <a:latin typeface="Calibri" panose="020F0502020204030204" pitchFamily="34" charset="0"/>
                <a:cs typeface="+mn-cs"/>
              </a:rPr>
              <a:t>The brain is divided into several regions.</a:t>
            </a:r>
          </a:p>
        </p:txBody>
      </p:sp>
      <p:sp>
        <p:nvSpPr>
          <p:cNvPr id="8" name="Content Placeholder 7"/>
          <p:cNvSpPr>
            <a:spLocks noGrp="1"/>
          </p:cNvSpPr>
          <p:nvPr>
            <p:ph sz="quarter" idx="14"/>
          </p:nvPr>
        </p:nvSpPr>
        <p:spPr>
          <a:xfrm>
            <a:off x="6852386" y="6493814"/>
            <a:ext cx="1886032" cy="341664"/>
          </a:xfrm>
        </p:spPr>
        <p:txBody>
          <a:bodyPr/>
          <a:lstStyle/>
          <a:p>
            <a:pPr marL="0" indent="0">
              <a:buNone/>
            </a:pPr>
            <a:r>
              <a:rPr lang="en-US" altLang="en-US" sz="1600" dirty="0"/>
              <a:t>Figures 26.12, 26.14</a:t>
            </a:r>
          </a:p>
        </p:txBody>
      </p:sp>
      <p:pic>
        <p:nvPicPr>
          <p:cNvPr id="4" name="Picture 3" descr="The image shows the structures of the brain."/>
          <p:cNvPicPr>
            <a:picLocks noChangeAspect="1"/>
          </p:cNvPicPr>
          <p:nvPr/>
        </p:nvPicPr>
        <p:blipFill rotWithShape="1">
          <a:blip r:embed="rId3">
            <a:extLst>
              <a:ext uri="{28A0092B-C50C-407E-A947-70E740481C1C}">
                <a14:useLocalDpi xmlns:a14="http://schemas.microsoft.com/office/drawing/2010/main" val="0"/>
              </a:ext>
            </a:extLst>
          </a:blip>
          <a:srcRect t="6280"/>
          <a:stretch/>
        </p:blipFill>
        <p:spPr>
          <a:xfrm>
            <a:off x="765517" y="2780070"/>
            <a:ext cx="3571191" cy="310873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034"/>
          <a:stretch/>
        </p:blipFill>
        <p:spPr>
          <a:xfrm>
            <a:off x="4805581" y="1187245"/>
            <a:ext cx="4104833" cy="528065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485"/>
            <a:ext cx="8229600" cy="484745"/>
          </a:xfrm>
        </p:spPr>
        <p:txBody>
          <a:bodyPr/>
          <a:lstStyle/>
          <a:p>
            <a:pPr eaLnBrk="1" hangingPunct="1"/>
            <a:r>
              <a:rPr lang="en-US" altLang="en-US" sz="3800" dirty="0">
                <a:latin typeface="Calibri" panose="020F0502020204030204" pitchFamily="34" charset="0"/>
                <a:cs typeface="+mn-cs"/>
              </a:rPr>
              <a:t>The brain is divided into several regions</a:t>
            </a:r>
            <a:endParaRPr lang="en-IN" sz="3800" dirty="0">
              <a:latin typeface="Calibri" panose="020F0502020204030204" pitchFamily="34" charset="0"/>
              <a:cs typeface="+mn-cs"/>
            </a:endParaRPr>
          </a:p>
        </p:txBody>
      </p:sp>
      <p:sp>
        <p:nvSpPr>
          <p:cNvPr id="8" name="Content Placeholder 7"/>
          <p:cNvSpPr>
            <a:spLocks noGrp="1"/>
          </p:cNvSpPr>
          <p:nvPr>
            <p:ph sz="quarter" idx="15"/>
          </p:nvPr>
        </p:nvSpPr>
        <p:spPr>
          <a:xfrm>
            <a:off x="5923" y="6453620"/>
            <a:ext cx="1554468" cy="414778"/>
          </a:xfrm>
        </p:spPr>
        <p:txBody>
          <a:bodyPr/>
          <a:lstStyle/>
          <a:p>
            <a:pPr marL="0" indent="0">
              <a:buNone/>
            </a:pPr>
            <a:r>
              <a:rPr lang="en-US" altLang="en-US" sz="2000" dirty="0"/>
              <a:t>Section 26.6</a:t>
            </a:r>
          </a:p>
        </p:txBody>
      </p:sp>
      <p:sp>
        <p:nvSpPr>
          <p:cNvPr id="13" name="Content Placeholder 12"/>
          <p:cNvSpPr>
            <a:spLocks noGrp="1"/>
          </p:cNvSpPr>
          <p:nvPr>
            <p:ph sz="quarter" idx="18"/>
          </p:nvPr>
        </p:nvSpPr>
        <p:spPr>
          <a:xfrm>
            <a:off x="7149386" y="6457223"/>
            <a:ext cx="1701111" cy="391026"/>
          </a:xfrm>
        </p:spPr>
        <p:txBody>
          <a:bodyPr/>
          <a:lstStyle/>
          <a:p>
            <a:pPr marL="0" indent="0">
              <a:buNone/>
            </a:pPr>
            <a:r>
              <a:rPr lang="en-US" altLang="en-US" sz="2000" dirty="0"/>
              <a:t>Figure 26.14</a:t>
            </a:r>
          </a:p>
        </p:txBody>
      </p:sp>
      <p:pic>
        <p:nvPicPr>
          <p:cNvPr id="9" name="Picture 8" descr="The image shows the structures of the brain."/>
          <p:cNvPicPr>
            <a:picLocks noChangeAspect="1"/>
          </p:cNvPicPr>
          <p:nvPr/>
        </p:nvPicPr>
        <p:blipFill rotWithShape="1">
          <a:blip r:embed="rId3">
            <a:extLst>
              <a:ext uri="{28A0092B-C50C-407E-A947-70E740481C1C}">
                <a14:useLocalDpi xmlns:a14="http://schemas.microsoft.com/office/drawing/2010/main" val="0"/>
              </a:ext>
            </a:extLst>
          </a:blip>
          <a:srcRect t="6095"/>
          <a:stretch/>
        </p:blipFill>
        <p:spPr>
          <a:xfrm>
            <a:off x="765517" y="2773936"/>
            <a:ext cx="3571191" cy="3114874"/>
          </a:xfrm>
          <a:prstGeom prst="rect">
            <a:avLst/>
          </a:prstGeom>
        </p:spPr>
      </p:pic>
      <p:graphicFrame>
        <p:nvGraphicFramePr>
          <p:cNvPr id="20" name="Table Placeholder 19"/>
          <p:cNvGraphicFramePr>
            <a:graphicFrameLocks noGrp="1"/>
          </p:cNvGraphicFramePr>
          <p:nvPr>
            <p:ph type="tbl" sz="quarter" idx="25"/>
            <p:extLst>
              <p:ext uri="{D42A27DB-BD31-4B8C-83A1-F6EECF244321}">
                <p14:modId xmlns:p14="http://schemas.microsoft.com/office/powerpoint/2010/main" val="2509186261"/>
              </p:ext>
            </p:extLst>
          </p:nvPr>
        </p:nvGraphicFramePr>
        <p:xfrm>
          <a:off x="4778949" y="1887969"/>
          <a:ext cx="4053200" cy="4025370"/>
        </p:xfrm>
        <a:graphic>
          <a:graphicData uri="http://schemas.openxmlformats.org/drawingml/2006/table">
            <a:tbl>
              <a:tblPr firstRow="1" bandRow="1">
                <a:tableStyleId>{5940675A-B579-460E-94D1-54222C63F5DA}</a:tableStyleId>
              </a:tblPr>
              <a:tblGrid>
                <a:gridCol w="1406698">
                  <a:extLst>
                    <a:ext uri="{9D8B030D-6E8A-4147-A177-3AD203B41FA5}">
                      <a16:colId xmlns:a16="http://schemas.microsoft.com/office/drawing/2014/main" val="20000"/>
                    </a:ext>
                  </a:extLst>
                </a:gridCol>
                <a:gridCol w="2646502">
                  <a:extLst>
                    <a:ext uri="{9D8B030D-6E8A-4147-A177-3AD203B41FA5}">
                      <a16:colId xmlns:a16="http://schemas.microsoft.com/office/drawing/2014/main" val="20001"/>
                    </a:ext>
                  </a:extLst>
                </a:gridCol>
              </a:tblGrid>
              <a:tr h="236390">
                <a:tc>
                  <a:txBody>
                    <a:bodyPr/>
                    <a:lstStyle/>
                    <a:p>
                      <a:r>
                        <a:rPr lang="en-IN" sz="1050" b="1" dirty="0"/>
                        <a:t>Structure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50" b="1" dirty="0"/>
                        <a:t>Selected functions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5845">
                <a:tc>
                  <a:txBody>
                    <a:bodyPr/>
                    <a:lstStyle/>
                    <a:p>
                      <a:r>
                        <a:rPr lang="en-IN" sz="1050" b="1" dirty="0"/>
                        <a:t>Hindbrain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105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58820">
                <a:tc>
                  <a:txBody>
                    <a:bodyPr/>
                    <a:lstStyle/>
                    <a:p>
                      <a:pPr marL="444500" indent="-268288"/>
                      <a:r>
                        <a:rPr lang="en-IN" sz="1050" dirty="0"/>
                        <a:t>Medulla oblongata</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pPr>
                      <a:r>
                        <a:rPr lang="en-IN" sz="1050" dirty="0"/>
                        <a:t>Regulates essential physiological</a:t>
                      </a:r>
                      <a:r>
                        <a:rPr lang="en-IN" sz="1050" baseline="0" dirty="0"/>
                        <a:t> processes such as blood pressure, heartbeat, and breathing</a:t>
                      </a:r>
                      <a:endParaRPr lang="en-IN" sz="105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7967">
                <a:tc>
                  <a:txBody>
                    <a:bodyPr/>
                    <a:lstStyle/>
                    <a:p>
                      <a:pPr marL="174625" indent="0"/>
                      <a:r>
                        <a:rPr lang="en-IN" sz="1050" dirty="0"/>
                        <a:t>Pons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50" dirty="0"/>
                        <a:t>Connects forebrain with</a:t>
                      </a:r>
                      <a:r>
                        <a:rPr lang="en-IN" sz="1050" baseline="0" dirty="0"/>
                        <a:t> medulla and cerebellum</a:t>
                      </a:r>
                      <a:endParaRPr lang="en-IN" sz="105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09558">
                <a:tc>
                  <a:txBody>
                    <a:bodyPr/>
                    <a:lstStyle/>
                    <a:p>
                      <a:pPr marL="174625" marR="0" indent="0" algn="l" defTabSz="457200" rtl="0" eaLnBrk="1" fontAlgn="auto" latinLnBrk="0" hangingPunct="1">
                        <a:lnSpc>
                          <a:spcPct val="90000"/>
                        </a:lnSpc>
                        <a:spcBef>
                          <a:spcPts val="0"/>
                        </a:spcBef>
                        <a:spcAft>
                          <a:spcPts val="0"/>
                        </a:spcAft>
                        <a:buClrTx/>
                        <a:buSzTx/>
                        <a:buFontTx/>
                        <a:buNone/>
                        <a:tabLst/>
                        <a:defRPr/>
                      </a:pPr>
                      <a:r>
                        <a:rPr lang="en-IN" sz="1050" baseline="0" dirty="0"/>
                        <a:t>Cerebellum</a:t>
                      </a:r>
                      <a:endParaRPr lang="en-IN" sz="1050" dirty="0"/>
                    </a:p>
                    <a:p>
                      <a:pPr>
                        <a:lnSpc>
                          <a:spcPct val="90000"/>
                        </a:lnSpc>
                      </a:pPr>
                      <a:endParaRPr lang="en-IN" sz="105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pPr>
                      <a:r>
                        <a:rPr lang="en-IN" sz="1050" dirty="0"/>
                        <a:t>Controls posture and balance; coordinates subconscious muscular movements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86820">
                <a:tc>
                  <a:txBody>
                    <a:bodyPr/>
                    <a:lstStyle/>
                    <a:p>
                      <a:r>
                        <a:rPr lang="en-IN" sz="1050" b="1" dirty="0"/>
                        <a:t>Midbrain</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90000"/>
                        </a:lnSpc>
                      </a:pPr>
                      <a:r>
                        <a:rPr lang="en-IN" sz="1050" dirty="0"/>
                        <a:t>Relays information about voluntary movements from forebrain</a:t>
                      </a:r>
                      <a:r>
                        <a:rPr lang="en-IN" sz="1050" baseline="0" dirty="0"/>
                        <a:t> to spinal cord</a:t>
                      </a:r>
                      <a:endParaRPr lang="en-IN" sz="105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45504">
                <a:tc>
                  <a:txBody>
                    <a:bodyPr/>
                    <a:lstStyle/>
                    <a:p>
                      <a:r>
                        <a:rPr lang="en-IN" sz="1050" b="1" dirty="0"/>
                        <a:t>Forebrain</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105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86820">
                <a:tc>
                  <a:txBody>
                    <a:bodyPr/>
                    <a:lstStyle/>
                    <a:p>
                      <a:pPr marL="174625" indent="0"/>
                      <a:r>
                        <a:rPr lang="en-IN" sz="1050" dirty="0"/>
                        <a:t>Thalamus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50" dirty="0"/>
                        <a:t>Processes information and relays it to the cerebrum</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6390">
                <a:tc>
                  <a:txBody>
                    <a:bodyPr/>
                    <a:lstStyle/>
                    <a:p>
                      <a:pPr marL="174625" indent="0"/>
                      <a:r>
                        <a:rPr lang="en-IN" sz="1050" dirty="0"/>
                        <a:t>Hypothalamus</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50" dirty="0"/>
                        <a:t>Homeostatic control</a:t>
                      </a:r>
                      <a:r>
                        <a:rPr lang="en-IN" sz="1050" baseline="0" dirty="0"/>
                        <a:t> of most organs</a:t>
                      </a:r>
                      <a:endParaRPr lang="en-IN" sz="105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2057">
                <a:tc>
                  <a:txBody>
                    <a:bodyPr/>
                    <a:lstStyle/>
                    <a:p>
                      <a:pPr marL="174625" indent="0"/>
                      <a:r>
                        <a:rPr lang="en-IN" sz="1050" dirty="0"/>
                        <a:t>Cerebrum</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105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36390">
                <a:tc>
                  <a:txBody>
                    <a:bodyPr/>
                    <a:lstStyle/>
                    <a:p>
                      <a:pPr marL="273050" indent="69850"/>
                      <a:r>
                        <a:rPr lang="en-IN" sz="1050" dirty="0"/>
                        <a:t>White matter</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50" dirty="0"/>
                        <a:t>Transmits</a:t>
                      </a:r>
                      <a:r>
                        <a:rPr lang="en-IN" sz="1050" baseline="0" dirty="0"/>
                        <a:t> information within brain</a:t>
                      </a:r>
                      <a:endParaRPr lang="en-IN" sz="105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86820">
                <a:tc>
                  <a:txBody>
                    <a:bodyPr/>
                    <a:lstStyle/>
                    <a:p>
                      <a:pPr marL="342900" indent="0">
                        <a:tabLst>
                          <a:tab pos="400050" algn="l"/>
                        </a:tabLst>
                      </a:pPr>
                      <a:r>
                        <a:rPr lang="en-IN" sz="1050" dirty="0" err="1"/>
                        <a:t>Gray</a:t>
                      </a:r>
                      <a:r>
                        <a:rPr lang="en-IN" sz="1050" dirty="0"/>
                        <a:t> matter </a:t>
                      </a:r>
                      <a:r>
                        <a:rPr lang="en-IN" sz="1000" dirty="0"/>
                        <a:t>(cerebral cortex)</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50" dirty="0"/>
                        <a:t>Sensory, motor, and association areas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85567" y="86380"/>
            <a:ext cx="3172867" cy="750887"/>
          </a:xfrm>
        </p:spPr>
        <p:txBody>
          <a:bodyPr/>
          <a:lstStyle/>
          <a:p>
            <a:pPr eaLnBrk="1" hangingPunct="1"/>
            <a:r>
              <a:rPr lang="en-US" altLang="en-US" sz="3800" dirty="0">
                <a:latin typeface="Calibri" panose="020F0502020204030204" pitchFamily="34" charset="0"/>
                <a:cs typeface="+mn-cs"/>
              </a:rPr>
              <a:t>The cerebrum</a:t>
            </a:r>
            <a:endParaRPr lang="en-IN" sz="3800" dirty="0">
              <a:latin typeface="Calibri" panose="020F0502020204030204" pitchFamily="34" charset="0"/>
              <a:cs typeface="+mn-cs"/>
            </a:endParaRPr>
          </a:p>
        </p:txBody>
      </p:sp>
      <p:sp>
        <p:nvSpPr>
          <p:cNvPr id="12" name="Content Placeholder 11"/>
          <p:cNvSpPr>
            <a:spLocks noGrp="1"/>
          </p:cNvSpPr>
          <p:nvPr>
            <p:ph sz="quarter" idx="15"/>
          </p:nvPr>
        </p:nvSpPr>
        <p:spPr>
          <a:xfrm>
            <a:off x="2057" y="6457108"/>
            <a:ext cx="1512142" cy="400892"/>
          </a:xfrm>
        </p:spPr>
        <p:txBody>
          <a:bodyPr/>
          <a:lstStyle/>
          <a:p>
            <a:pPr marL="0" indent="0" eaLnBrk="1" hangingPunct="1">
              <a:spcBef>
                <a:spcPct val="0"/>
              </a:spcBef>
              <a:buNone/>
            </a:pPr>
            <a:r>
              <a:rPr lang="en-US" altLang="en-US" sz="2000" dirty="0">
                <a:latin typeface="Calibri" panose="020F0502020204030204" pitchFamily="34" charset="0"/>
                <a:cs typeface="+mn-cs"/>
              </a:rPr>
              <a:t>Section 26.6</a:t>
            </a:r>
          </a:p>
        </p:txBody>
      </p:sp>
      <p:sp>
        <p:nvSpPr>
          <p:cNvPr id="8" name="Content Placeholder 7"/>
          <p:cNvSpPr>
            <a:spLocks noGrp="1"/>
          </p:cNvSpPr>
          <p:nvPr>
            <p:ph sz="quarter" idx="13"/>
          </p:nvPr>
        </p:nvSpPr>
        <p:spPr>
          <a:xfrm>
            <a:off x="425170" y="1419601"/>
            <a:ext cx="4469559" cy="1070793"/>
          </a:xfrm>
        </p:spPr>
        <p:txBody>
          <a:bodyPr/>
          <a:lstStyle/>
          <a:p>
            <a:pPr marL="0" indent="0">
              <a:spcBef>
                <a:spcPct val="0"/>
              </a:spcBef>
              <a:buNone/>
            </a:pPr>
            <a:r>
              <a:rPr lang="en-US" altLang="en-US" sz="2400" dirty="0">
                <a:latin typeface="Calibri" panose="020F0502020204030204" pitchFamily="34" charset="0"/>
                <a:cs typeface="+mn-cs"/>
              </a:rPr>
              <a:t>The </a:t>
            </a:r>
            <a:r>
              <a:rPr lang="en-US" altLang="en-US" sz="2400" b="1" dirty="0">
                <a:latin typeface="Calibri" panose="020F0502020204030204" pitchFamily="34" charset="0"/>
                <a:cs typeface="+mn-cs"/>
              </a:rPr>
              <a:t>cerebrum</a:t>
            </a:r>
            <a:r>
              <a:rPr lang="en-US" altLang="en-US" sz="2400" dirty="0">
                <a:latin typeface="Calibri" panose="020F0502020204030204" pitchFamily="34" charset="0"/>
                <a:cs typeface="+mn-cs"/>
              </a:rPr>
              <a:t>, part of the forebrain, controls the qualities of what we consider the “</a:t>
            </a:r>
            <a:r>
              <a:rPr lang="en-US" altLang="en-US" sz="2400" dirty="0">
                <a:solidFill>
                  <a:srgbClr val="FF0000"/>
                </a:solidFill>
                <a:latin typeface="Calibri" panose="020F0502020204030204" pitchFamily="34" charset="0"/>
                <a:cs typeface="+mn-cs"/>
              </a:rPr>
              <a:t>mind</a:t>
            </a:r>
            <a:r>
              <a:rPr lang="en-US" altLang="en-US" sz="2400" dirty="0">
                <a:latin typeface="Calibri" panose="020F0502020204030204" pitchFamily="34" charset="0"/>
                <a:cs typeface="+mn-cs"/>
              </a:rPr>
              <a:t>.”</a:t>
            </a:r>
          </a:p>
        </p:txBody>
      </p:sp>
      <p:sp>
        <p:nvSpPr>
          <p:cNvPr id="21" name="Content Placeholder 20"/>
          <p:cNvSpPr>
            <a:spLocks noGrp="1"/>
          </p:cNvSpPr>
          <p:nvPr>
            <p:ph sz="quarter" idx="24"/>
          </p:nvPr>
        </p:nvSpPr>
        <p:spPr>
          <a:xfrm>
            <a:off x="6841506" y="6496138"/>
            <a:ext cx="1960504" cy="321412"/>
          </a:xfrm>
        </p:spPr>
        <p:txBody>
          <a:bodyPr/>
          <a:lstStyle/>
          <a:p>
            <a:pPr marL="0" indent="0" eaLnBrk="1" hangingPunct="1">
              <a:spcBef>
                <a:spcPct val="0"/>
              </a:spcBef>
              <a:buNone/>
            </a:pPr>
            <a:r>
              <a:rPr lang="en-US" altLang="en-US" sz="1600" dirty="0">
                <a:latin typeface="Calibri" panose="020F0502020204030204" pitchFamily="34" charset="0"/>
                <a:cs typeface="+mn-cs"/>
              </a:rPr>
              <a:t>Figures 26.14, 26.16</a:t>
            </a:r>
          </a:p>
        </p:txBody>
      </p:sp>
      <p:pic>
        <p:nvPicPr>
          <p:cNvPr id="4" name="Picture 3" descr="The image shows the parts of the cerebrum."/>
          <p:cNvPicPr>
            <a:picLocks noChangeAspect="1"/>
          </p:cNvPicPr>
          <p:nvPr/>
        </p:nvPicPr>
        <p:blipFill rotWithShape="1">
          <a:blip r:embed="rId3">
            <a:extLst>
              <a:ext uri="{28A0092B-C50C-407E-A947-70E740481C1C}">
                <a14:useLocalDpi xmlns:a14="http://schemas.microsoft.com/office/drawing/2010/main" val="0"/>
              </a:ext>
            </a:extLst>
          </a:blip>
          <a:srcRect t="5972"/>
          <a:stretch/>
        </p:blipFill>
        <p:spPr>
          <a:xfrm>
            <a:off x="839990" y="3033656"/>
            <a:ext cx="3627730" cy="3212465"/>
          </a:xfrm>
          <a:prstGeom prst="rect">
            <a:avLst/>
          </a:prstGeom>
        </p:spPr>
      </p:pic>
      <p:graphicFrame>
        <p:nvGraphicFramePr>
          <p:cNvPr id="2" name="Table Placeholder 1">
            <a:extLst>
              <a:ext uri="{FF2B5EF4-FFF2-40B4-BE49-F238E27FC236}">
                <a16:creationId xmlns:a16="http://schemas.microsoft.com/office/drawing/2014/main" id="{DC79C8AB-1748-443C-9B40-1EF2E6AC52F6}"/>
              </a:ext>
            </a:extLst>
          </p:cNvPr>
          <p:cNvGraphicFramePr>
            <a:graphicFrameLocks noGrp="1"/>
          </p:cNvGraphicFramePr>
          <p:nvPr>
            <p:ph type="tbl" sz="quarter" idx="33"/>
            <p:extLst>
              <p:ext uri="{D42A27DB-BD31-4B8C-83A1-F6EECF244321}">
                <p14:modId xmlns:p14="http://schemas.microsoft.com/office/powerpoint/2010/main" val="2281860789"/>
              </p:ext>
            </p:extLst>
          </p:nvPr>
        </p:nvGraphicFramePr>
        <p:xfrm>
          <a:off x="5007224" y="1617834"/>
          <a:ext cx="3940402" cy="4024824"/>
        </p:xfrm>
        <a:graphic>
          <a:graphicData uri="http://schemas.openxmlformats.org/drawingml/2006/table">
            <a:tbl>
              <a:tblPr firstRow="1" bandRow="1">
                <a:tableStyleId>{5940675A-B579-460E-94D1-54222C63F5DA}</a:tableStyleId>
              </a:tblPr>
              <a:tblGrid>
                <a:gridCol w="1398588">
                  <a:extLst>
                    <a:ext uri="{9D8B030D-6E8A-4147-A177-3AD203B41FA5}">
                      <a16:colId xmlns:a16="http://schemas.microsoft.com/office/drawing/2014/main" val="895950787"/>
                    </a:ext>
                  </a:extLst>
                </a:gridCol>
                <a:gridCol w="2541814">
                  <a:extLst>
                    <a:ext uri="{9D8B030D-6E8A-4147-A177-3AD203B41FA5}">
                      <a16:colId xmlns:a16="http://schemas.microsoft.com/office/drawing/2014/main" val="2777974936"/>
                    </a:ext>
                  </a:extLst>
                </a:gridCol>
              </a:tblGrid>
              <a:tr h="2794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b="1" kern="1200" dirty="0"/>
                        <a:t>Structure</a:t>
                      </a:r>
                      <a:endParaRPr lang="en-IN" sz="1000" b="1" kern="1200" dirty="0">
                        <a:solidFill>
                          <a:schemeClr val="tx1"/>
                        </a:solidFill>
                        <a:latin typeface="+mn-lt"/>
                        <a:ea typeface="+mn-ea"/>
                        <a:cs typeface="+mn-cs"/>
                      </a:endParaRPr>
                    </a:p>
                  </a:txBody>
                  <a:tcPr marT="41564" marB="41564"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b="1" kern="1200" dirty="0"/>
                        <a:t>Selected functions</a:t>
                      </a:r>
                      <a:endParaRPr lang="en-IN" sz="1000" b="1" kern="1200" dirty="0">
                        <a:solidFill>
                          <a:schemeClr val="tx1"/>
                        </a:solidFill>
                        <a:latin typeface="+mn-lt"/>
                        <a:ea typeface="+mn-ea"/>
                        <a:cs typeface="+mn-cs"/>
                      </a:endParaRPr>
                    </a:p>
                  </a:txBody>
                  <a:tcPr marT="41564" marB="41564" anchor="ctr"/>
                </a:tc>
                <a:extLst>
                  <a:ext uri="{0D108BD9-81ED-4DB2-BD59-A6C34878D82A}">
                    <a16:rowId xmlns:a16="http://schemas.microsoft.com/office/drawing/2014/main" val="490242111"/>
                  </a:ext>
                </a:extLst>
              </a:tr>
              <a:tr h="2551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b="1" kern="1200" dirty="0"/>
                        <a:t>Hindbrain</a:t>
                      </a:r>
                      <a:endParaRPr lang="en-IN" sz="1000" b="1" kern="1200" dirty="0">
                        <a:solidFill>
                          <a:schemeClr val="tx1"/>
                        </a:solidFill>
                        <a:latin typeface="+mn-lt"/>
                        <a:ea typeface="+mn-ea"/>
                        <a:cs typeface="+mn-cs"/>
                      </a:endParaRPr>
                    </a:p>
                  </a:txBody>
                  <a:tcPr marT="41564" marB="41564"/>
                </a:tc>
                <a:tc>
                  <a:txBody>
                    <a:bodyPr/>
                    <a:lstStyle/>
                    <a:p>
                      <a:endParaRPr lang="en-US" sz="800" b="1" dirty="0"/>
                    </a:p>
                  </a:txBody>
                  <a:tcPr marT="41564" marB="41564"/>
                </a:tc>
                <a:extLst>
                  <a:ext uri="{0D108BD9-81ED-4DB2-BD59-A6C34878D82A}">
                    <a16:rowId xmlns:a16="http://schemas.microsoft.com/office/drawing/2014/main" val="1931393489"/>
                  </a:ext>
                </a:extLst>
              </a:tr>
              <a:tr h="524915">
                <a:tc>
                  <a:txBody>
                    <a:bodyPr/>
                    <a:lstStyle/>
                    <a:p>
                      <a:pPr marL="0" indent="171450" algn="l" defTabSz="457200" rtl="0" eaLnBrk="1" latinLnBrk="0" hangingPunct="1"/>
                      <a:r>
                        <a:rPr lang="en-IN" sz="1000" kern="1200" dirty="0"/>
                        <a:t>Medulla oblongata</a:t>
                      </a:r>
                      <a:endParaRPr lang="en-IN" sz="1000" kern="1200" dirty="0">
                        <a:solidFill>
                          <a:schemeClr val="tx1"/>
                        </a:solidFill>
                        <a:latin typeface="+mn-lt"/>
                        <a:ea typeface="+mn-ea"/>
                        <a:cs typeface="+mn-cs"/>
                      </a:endParaRPr>
                    </a:p>
                  </a:txBody>
                  <a:tcPr marT="41564" marB="41564"/>
                </a:tc>
                <a:tc>
                  <a:txBody>
                    <a:bodyPr/>
                    <a:lstStyle/>
                    <a:p>
                      <a:pPr marL="0" indent="0" algn="l" defTabSz="457200" rtl="0" eaLnBrk="1" latinLnBrk="0" hangingPunct="1">
                        <a:lnSpc>
                          <a:spcPct val="90000"/>
                        </a:lnSpc>
                      </a:pPr>
                      <a:r>
                        <a:rPr lang="en-IN" sz="1000" kern="1200" dirty="0"/>
                        <a:t>Regulates essential physiological processes such as blood pressure, heartbeat, and breathing</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2863510863"/>
                  </a:ext>
                </a:extLst>
              </a:tr>
              <a:tr h="407225">
                <a:tc>
                  <a:txBody>
                    <a:bodyPr/>
                    <a:lstStyle/>
                    <a:p>
                      <a:pPr marL="0" indent="171450" algn="l" defTabSz="457200" rtl="0" eaLnBrk="1" latinLnBrk="0" hangingPunct="1"/>
                      <a:r>
                        <a:rPr lang="en-IN" sz="1000" kern="1200" dirty="0"/>
                        <a:t>Pons</a:t>
                      </a:r>
                      <a:endParaRPr lang="en-IN" sz="1000" kern="1200" dirty="0">
                        <a:solidFill>
                          <a:schemeClr val="tx1"/>
                        </a:solidFill>
                        <a:latin typeface="+mn-lt"/>
                        <a:ea typeface="+mn-ea"/>
                        <a:cs typeface="+mn-cs"/>
                      </a:endParaRPr>
                    </a:p>
                  </a:txBody>
                  <a:tcPr marT="41564" marB="41564"/>
                </a:tc>
                <a:tc>
                  <a:txBody>
                    <a:bodyPr/>
                    <a:lstStyle/>
                    <a:p>
                      <a:pPr marL="0" indent="0" algn="l" defTabSz="457200" rtl="0" eaLnBrk="1" latinLnBrk="0" hangingPunct="1">
                        <a:lnSpc>
                          <a:spcPct val="90000"/>
                        </a:lnSpc>
                      </a:pPr>
                      <a:r>
                        <a:rPr lang="en-IN" sz="1000" kern="1200" dirty="0"/>
                        <a:t>Connects forebrain with medulla and cerebellum</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1883889032"/>
                  </a:ext>
                </a:extLst>
              </a:tr>
              <a:tr h="417658">
                <a:tc>
                  <a:txBody>
                    <a:bodyPr/>
                    <a:lstStyle/>
                    <a:p>
                      <a:pPr marL="174625" marR="0" indent="0" algn="l" defTabSz="457200" rtl="0" eaLnBrk="1" fontAlgn="auto" latinLnBrk="0" hangingPunct="1">
                        <a:lnSpc>
                          <a:spcPct val="90000"/>
                        </a:lnSpc>
                        <a:spcBef>
                          <a:spcPts val="0"/>
                        </a:spcBef>
                        <a:spcAft>
                          <a:spcPts val="0"/>
                        </a:spcAft>
                        <a:buClrTx/>
                        <a:buSzTx/>
                        <a:buFontTx/>
                        <a:buNone/>
                        <a:tabLst/>
                        <a:defRPr/>
                      </a:pPr>
                      <a:r>
                        <a:rPr lang="en-IN" sz="1000" kern="1200" dirty="0"/>
                        <a:t>Cerebellum</a:t>
                      </a:r>
                      <a:endParaRPr lang="en-IN" sz="1000" kern="1200" dirty="0">
                        <a:solidFill>
                          <a:schemeClr val="tx1"/>
                        </a:solidFill>
                        <a:latin typeface="+mn-lt"/>
                        <a:ea typeface="+mn-ea"/>
                        <a:cs typeface="+mn-cs"/>
                      </a:endParaRPr>
                    </a:p>
                  </a:txBody>
                  <a:tcPr marT="41564" marB="41564"/>
                </a:tc>
                <a:tc>
                  <a:txBody>
                    <a:bodyPr/>
                    <a:lstStyle/>
                    <a:p>
                      <a:pPr marL="0" indent="0" algn="l" defTabSz="457200" rtl="0" eaLnBrk="1" latinLnBrk="0" hangingPunct="1">
                        <a:lnSpc>
                          <a:spcPct val="90000"/>
                        </a:lnSpc>
                      </a:pPr>
                      <a:r>
                        <a:rPr lang="en-IN" sz="1000" kern="1200" dirty="0"/>
                        <a:t>Controls posture and balance; coordinates subconscious muscular movements</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1557813238"/>
                  </a:ext>
                </a:extLst>
              </a:tr>
              <a:tr h="344942">
                <a:tc>
                  <a:txBody>
                    <a:bodyPr/>
                    <a:lstStyle/>
                    <a:p>
                      <a:pPr marL="0" algn="l" defTabSz="457200" rtl="0" eaLnBrk="1" latinLnBrk="0" hangingPunct="1"/>
                      <a:r>
                        <a:rPr lang="en-IN" sz="1000" b="1" kern="1200" dirty="0"/>
                        <a:t>Midbrain</a:t>
                      </a:r>
                      <a:endParaRPr lang="en-IN" sz="1000" b="1" kern="1200" dirty="0">
                        <a:solidFill>
                          <a:schemeClr val="tx1"/>
                        </a:solidFill>
                        <a:latin typeface="+mn-lt"/>
                        <a:ea typeface="+mn-ea"/>
                        <a:cs typeface="+mn-cs"/>
                      </a:endParaRPr>
                    </a:p>
                  </a:txBody>
                  <a:tcPr marT="41564" marB="41564"/>
                </a:tc>
                <a:tc>
                  <a:txBody>
                    <a:bodyPr/>
                    <a:lstStyle/>
                    <a:p>
                      <a:pPr marL="0" indent="0" algn="l" defTabSz="457200" rtl="0" eaLnBrk="1" latinLnBrk="0" hangingPunct="1">
                        <a:lnSpc>
                          <a:spcPct val="90000"/>
                        </a:lnSpc>
                      </a:pPr>
                      <a:r>
                        <a:rPr lang="en-IN" sz="1000" kern="1200" dirty="0"/>
                        <a:t>Relays information about voluntary movements from forebrain to spinal cord</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479838057"/>
                  </a:ext>
                </a:extLst>
              </a:tr>
              <a:tr h="2346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b="1" kern="1200" dirty="0"/>
                        <a:t>Forebrain</a:t>
                      </a:r>
                      <a:endParaRPr lang="en-IN" sz="1000" b="1" kern="1200" dirty="0">
                        <a:solidFill>
                          <a:schemeClr val="tx1"/>
                        </a:solidFill>
                        <a:latin typeface="+mn-lt"/>
                        <a:ea typeface="+mn-ea"/>
                        <a:cs typeface="+mn-cs"/>
                      </a:endParaRPr>
                    </a:p>
                  </a:txBody>
                  <a:tcPr marT="41564" marB="41564"/>
                </a:tc>
                <a:tc>
                  <a:txBody>
                    <a:bodyPr/>
                    <a:lstStyle/>
                    <a:p>
                      <a:endParaRPr lang="en-US" sz="800" dirty="0"/>
                    </a:p>
                  </a:txBody>
                  <a:tcPr marT="41564" marB="41564"/>
                </a:tc>
                <a:extLst>
                  <a:ext uri="{0D108BD9-81ED-4DB2-BD59-A6C34878D82A}">
                    <a16:rowId xmlns:a16="http://schemas.microsoft.com/office/drawing/2014/main" val="1620458300"/>
                  </a:ext>
                </a:extLst>
              </a:tr>
              <a:tr h="408513">
                <a:tc>
                  <a:txBody>
                    <a:bodyPr/>
                    <a:lstStyle/>
                    <a:p>
                      <a:pPr marL="93663" marR="0" lvl="0" indent="77788" algn="l" defTabSz="457200" rtl="0" eaLnBrk="1" fontAlgn="auto" latinLnBrk="0" hangingPunct="1">
                        <a:lnSpc>
                          <a:spcPct val="100000"/>
                        </a:lnSpc>
                        <a:spcBef>
                          <a:spcPts val="0"/>
                        </a:spcBef>
                        <a:spcAft>
                          <a:spcPts val="0"/>
                        </a:spcAft>
                        <a:buClrTx/>
                        <a:buSzTx/>
                        <a:buFontTx/>
                        <a:buNone/>
                        <a:tabLst/>
                        <a:defRPr/>
                      </a:pPr>
                      <a:r>
                        <a:rPr lang="en-IN" sz="1000" kern="1200" dirty="0"/>
                        <a:t>Thalamus</a:t>
                      </a:r>
                      <a:endParaRPr lang="en-IN" sz="1000" kern="1200" dirty="0">
                        <a:solidFill>
                          <a:schemeClr val="tx1"/>
                        </a:solidFill>
                        <a:latin typeface="+mn-lt"/>
                        <a:ea typeface="+mn-ea"/>
                        <a:cs typeface="+mn-cs"/>
                      </a:endParaRPr>
                    </a:p>
                  </a:txBody>
                  <a:tcPr marT="41564" marB="415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kern="1200" dirty="0"/>
                        <a:t>Processes information and relays it to the cerebrum</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3736857416"/>
                  </a:ext>
                </a:extLst>
              </a:tr>
              <a:tr h="272955">
                <a:tc>
                  <a:txBody>
                    <a:bodyPr/>
                    <a:lstStyle/>
                    <a:p>
                      <a:pPr marL="174625" marR="0" lvl="0" indent="0" algn="l" defTabSz="457200" rtl="0" eaLnBrk="1" fontAlgn="auto" latinLnBrk="0" hangingPunct="1">
                        <a:lnSpc>
                          <a:spcPct val="100000"/>
                        </a:lnSpc>
                        <a:spcBef>
                          <a:spcPts val="0"/>
                        </a:spcBef>
                        <a:spcAft>
                          <a:spcPts val="0"/>
                        </a:spcAft>
                        <a:buClrTx/>
                        <a:buSzTx/>
                        <a:buFontTx/>
                        <a:buNone/>
                        <a:tabLst/>
                        <a:defRPr/>
                      </a:pPr>
                      <a:r>
                        <a:rPr lang="en-IN" sz="1000" kern="1200" dirty="0"/>
                        <a:t>Hypothalamus</a:t>
                      </a:r>
                      <a:endParaRPr lang="en-IN" sz="1000" kern="1200" dirty="0">
                        <a:solidFill>
                          <a:schemeClr val="tx1"/>
                        </a:solidFill>
                        <a:latin typeface="+mn-lt"/>
                        <a:ea typeface="+mn-ea"/>
                        <a:cs typeface="+mn-cs"/>
                      </a:endParaRPr>
                    </a:p>
                  </a:txBody>
                  <a:tcPr marT="41564" marB="415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kern="1200" dirty="0"/>
                        <a:t>Homeostatic control of most organs</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2689467817"/>
                  </a:ext>
                </a:extLst>
              </a:tr>
              <a:tr h="242485">
                <a:tc>
                  <a:txBody>
                    <a:bodyPr/>
                    <a:lstStyle/>
                    <a:p>
                      <a:pPr marL="93663" marR="0" lvl="0" indent="77788" algn="l" defTabSz="457200" rtl="0" eaLnBrk="1" fontAlgn="auto" latinLnBrk="0" hangingPunct="1">
                        <a:lnSpc>
                          <a:spcPct val="100000"/>
                        </a:lnSpc>
                        <a:spcBef>
                          <a:spcPts val="0"/>
                        </a:spcBef>
                        <a:spcAft>
                          <a:spcPts val="0"/>
                        </a:spcAft>
                        <a:buClrTx/>
                        <a:buSzTx/>
                        <a:buFontTx/>
                        <a:buNone/>
                        <a:tabLst/>
                        <a:defRPr/>
                      </a:pPr>
                      <a:r>
                        <a:rPr lang="en-IN" sz="1000" kern="1200" dirty="0"/>
                        <a:t>Cerebrum</a:t>
                      </a:r>
                      <a:endParaRPr lang="en-IN" sz="1000" b="0" kern="1200" dirty="0">
                        <a:solidFill>
                          <a:schemeClr val="tx1"/>
                        </a:solidFill>
                        <a:latin typeface="+mn-lt"/>
                        <a:ea typeface="+mn-ea"/>
                        <a:cs typeface="+mn-cs"/>
                      </a:endParaRPr>
                    </a:p>
                  </a:txBody>
                  <a:tcPr marT="41564" marB="41564"/>
                </a:tc>
                <a:tc>
                  <a:txBody>
                    <a:bodyPr/>
                    <a:lstStyle/>
                    <a:p>
                      <a:endParaRPr lang="en-US" sz="800" dirty="0"/>
                    </a:p>
                  </a:txBody>
                  <a:tcPr marT="41564" marB="41564"/>
                </a:tc>
                <a:extLst>
                  <a:ext uri="{0D108BD9-81ED-4DB2-BD59-A6C34878D82A}">
                    <a16:rowId xmlns:a16="http://schemas.microsoft.com/office/drawing/2014/main" val="1497686165"/>
                  </a:ext>
                </a:extLst>
              </a:tr>
              <a:tr h="218705">
                <a:tc>
                  <a:txBody>
                    <a:bodyPr/>
                    <a:lstStyle/>
                    <a:p>
                      <a:pPr marL="228600" marR="0" lvl="0" indent="114300" algn="l" defTabSz="457200" rtl="0" eaLnBrk="1" fontAlgn="auto" latinLnBrk="0" hangingPunct="1">
                        <a:lnSpc>
                          <a:spcPct val="100000"/>
                        </a:lnSpc>
                        <a:spcBef>
                          <a:spcPts val="0"/>
                        </a:spcBef>
                        <a:spcAft>
                          <a:spcPts val="0"/>
                        </a:spcAft>
                        <a:buClrTx/>
                        <a:buSzTx/>
                        <a:buFontTx/>
                        <a:buNone/>
                        <a:tabLst/>
                        <a:defRPr/>
                      </a:pPr>
                      <a:r>
                        <a:rPr lang="en-IN" sz="1000" kern="1200" dirty="0"/>
                        <a:t>White matter</a:t>
                      </a:r>
                      <a:endParaRPr lang="en-IN" sz="1000" kern="1200" dirty="0">
                        <a:solidFill>
                          <a:schemeClr val="tx1"/>
                        </a:solidFill>
                        <a:latin typeface="+mn-lt"/>
                        <a:ea typeface="+mn-ea"/>
                        <a:cs typeface="+mn-cs"/>
                      </a:endParaRPr>
                    </a:p>
                  </a:txBody>
                  <a:tcPr marT="41564" marB="415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kern="1200" dirty="0"/>
                        <a:t>Transmits information within brain</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1844629542"/>
                  </a:ext>
                </a:extLst>
              </a:tr>
              <a:tr h="360219">
                <a:tc>
                  <a:txBody>
                    <a:bodyPr/>
                    <a:lstStyle/>
                    <a:p>
                      <a:pPr marL="342900" marR="0" lvl="0" indent="0" algn="l" defTabSz="457200" rtl="0" eaLnBrk="1" fontAlgn="auto" latinLnBrk="0" hangingPunct="1">
                        <a:lnSpc>
                          <a:spcPct val="100000"/>
                        </a:lnSpc>
                        <a:spcBef>
                          <a:spcPts val="0"/>
                        </a:spcBef>
                        <a:spcAft>
                          <a:spcPts val="0"/>
                        </a:spcAft>
                        <a:buClrTx/>
                        <a:buSzTx/>
                        <a:buFontTx/>
                        <a:buNone/>
                        <a:tabLst/>
                        <a:defRPr/>
                      </a:pPr>
                      <a:r>
                        <a:rPr lang="en-IN" sz="1000" kern="1200" dirty="0" err="1"/>
                        <a:t>Gray</a:t>
                      </a:r>
                      <a:r>
                        <a:rPr lang="en-IN" sz="1000" kern="1200" dirty="0"/>
                        <a:t> matter (cerebral cortex)</a:t>
                      </a:r>
                      <a:endParaRPr lang="en-IN" sz="1000" kern="1200" dirty="0">
                        <a:solidFill>
                          <a:schemeClr val="tx1"/>
                        </a:solidFill>
                        <a:latin typeface="+mn-lt"/>
                        <a:ea typeface="+mn-ea"/>
                        <a:cs typeface="+mn-cs"/>
                      </a:endParaRPr>
                    </a:p>
                  </a:txBody>
                  <a:tcPr marT="41564" marB="415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000" kern="1200" dirty="0"/>
                        <a:t>Sensory, motor, and association areas</a:t>
                      </a:r>
                      <a:endParaRPr lang="en-IN" sz="1000" kern="1200" dirty="0">
                        <a:solidFill>
                          <a:schemeClr val="tx1"/>
                        </a:solidFill>
                        <a:latin typeface="+mn-lt"/>
                        <a:ea typeface="+mn-ea"/>
                        <a:cs typeface="+mn-cs"/>
                      </a:endParaRPr>
                    </a:p>
                  </a:txBody>
                  <a:tcPr marT="41564" marB="41564"/>
                </a:tc>
                <a:extLst>
                  <a:ext uri="{0D108BD9-81ED-4DB2-BD59-A6C34878D82A}">
                    <a16:rowId xmlns:a16="http://schemas.microsoft.com/office/drawing/2014/main" val="381261511"/>
                  </a:ext>
                </a:extLst>
              </a:tr>
            </a:tbl>
          </a:graphicData>
        </a:graphic>
      </p:graphicFrame>
      <p:sp>
        <p:nvSpPr>
          <p:cNvPr id="10" name="Rectangle 9" descr="The red box emphasizes the functions of the cerebrum."/>
          <p:cNvSpPr>
            <a:spLocks noChangeArrowheads="1"/>
          </p:cNvSpPr>
          <p:nvPr/>
        </p:nvSpPr>
        <p:spPr bwMode="auto">
          <a:xfrm>
            <a:off x="5007737" y="4720506"/>
            <a:ext cx="3993244" cy="930060"/>
          </a:xfrm>
          <a:prstGeom prst="rect">
            <a:avLst/>
          </a:prstGeom>
          <a:noFill/>
          <a:ln w="25400">
            <a:solidFill>
              <a:srgbClr val="FF0000"/>
            </a:solidFill>
            <a:miter lim="800000"/>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7250"/>
            <a:ext cx="8229600" cy="484745"/>
          </a:xfrm>
        </p:spPr>
        <p:txBody>
          <a:bodyPr/>
          <a:lstStyle/>
          <a:p>
            <a:pPr eaLnBrk="1" hangingPunct="1"/>
            <a:r>
              <a:rPr lang="en-US" altLang="en-US" sz="3800" dirty="0">
                <a:latin typeface="Calibri" panose="020F0502020204030204" pitchFamily="34" charset="0"/>
                <a:cs typeface="+mn-cs"/>
              </a:rPr>
              <a:t>The association areas of the cerebrum</a:t>
            </a:r>
            <a:endParaRPr lang="en-IN" sz="3800" dirty="0">
              <a:latin typeface="Calibri" panose="020F0502020204030204" pitchFamily="34" charset="0"/>
              <a:cs typeface="+mn-cs"/>
            </a:endParaRPr>
          </a:p>
        </p:txBody>
      </p:sp>
      <p:sp>
        <p:nvSpPr>
          <p:cNvPr id="10" name="Content Placeholder 9"/>
          <p:cNvSpPr>
            <a:spLocks noGrp="1"/>
          </p:cNvSpPr>
          <p:nvPr>
            <p:ph sz="quarter" idx="13"/>
          </p:nvPr>
        </p:nvSpPr>
        <p:spPr>
          <a:xfrm>
            <a:off x="185" y="6466931"/>
            <a:ext cx="1587500" cy="338854"/>
          </a:xfrm>
        </p:spPr>
        <p:txBody>
          <a:bodyPr/>
          <a:lstStyle/>
          <a:p>
            <a:pPr marL="0" indent="0">
              <a:buNone/>
            </a:pPr>
            <a:r>
              <a:rPr lang="en-US" altLang="en-US" sz="2000" dirty="0"/>
              <a:t>Section 26.6</a:t>
            </a:r>
          </a:p>
        </p:txBody>
      </p:sp>
      <p:sp>
        <p:nvSpPr>
          <p:cNvPr id="9" name="Content Placeholder 8"/>
          <p:cNvSpPr>
            <a:spLocks noGrp="1"/>
          </p:cNvSpPr>
          <p:nvPr>
            <p:ph idx="1"/>
          </p:nvPr>
        </p:nvSpPr>
        <p:spPr>
          <a:xfrm>
            <a:off x="996528" y="1425389"/>
            <a:ext cx="6801323" cy="487363"/>
          </a:xfrm>
        </p:spPr>
        <p:txBody>
          <a:bodyPr/>
          <a:lstStyle/>
          <a:p>
            <a:pPr marL="0" indent="0" algn="ctr">
              <a:spcBef>
                <a:spcPct val="0"/>
              </a:spcBef>
              <a:buNone/>
            </a:pPr>
            <a:r>
              <a:rPr lang="en-US" altLang="en-US" sz="2400" dirty="0">
                <a:latin typeface="Calibri" panose="020F0502020204030204" pitchFamily="34" charset="0"/>
                <a:cs typeface="+mn-cs"/>
              </a:rPr>
              <a:t>Association functions occur in all four cerebral lobes.</a:t>
            </a:r>
          </a:p>
        </p:txBody>
      </p:sp>
      <p:sp>
        <p:nvSpPr>
          <p:cNvPr id="12" name="Content Placeholder 11"/>
          <p:cNvSpPr>
            <a:spLocks noGrp="1"/>
          </p:cNvSpPr>
          <p:nvPr>
            <p:ph sz="quarter" idx="15"/>
          </p:nvPr>
        </p:nvSpPr>
        <p:spPr>
          <a:xfrm>
            <a:off x="7155885" y="6470756"/>
            <a:ext cx="1490569" cy="335029"/>
          </a:xfrm>
        </p:spPr>
        <p:txBody>
          <a:bodyPr/>
          <a:lstStyle/>
          <a:p>
            <a:pPr marL="0" indent="0">
              <a:buNone/>
            </a:pPr>
            <a:r>
              <a:rPr lang="en-US" altLang="en-US" sz="2000" dirty="0"/>
              <a:t>Figure 26.16</a:t>
            </a:r>
          </a:p>
        </p:txBody>
      </p:sp>
      <p:pic>
        <p:nvPicPr>
          <p:cNvPr id="5" name="Picture 4" descr="The red lines point to the areas of the cerebrum that function in association.">
            <a:extLst>
              <a:ext uri="{FF2B5EF4-FFF2-40B4-BE49-F238E27FC236}">
                <a16:creationId xmlns:a16="http://schemas.microsoft.com/office/drawing/2014/main" id="{49822D9F-FF1D-4F90-ADE8-DC80D72F7661}"/>
              </a:ext>
            </a:extLst>
          </p:cNvPr>
          <p:cNvPicPr>
            <a:picLocks noChangeAspect="1"/>
          </p:cNvPicPr>
          <p:nvPr/>
        </p:nvPicPr>
        <p:blipFill rotWithShape="1">
          <a:blip r:embed="rId3"/>
          <a:srcRect r="2075"/>
          <a:stretch/>
        </p:blipFill>
        <p:spPr>
          <a:xfrm>
            <a:off x="418283" y="2675685"/>
            <a:ext cx="4548778" cy="3584448"/>
          </a:xfrm>
          <a:prstGeom prst="rect">
            <a:avLst/>
          </a:prstGeom>
        </p:spPr>
      </p:pic>
      <p:graphicFrame>
        <p:nvGraphicFramePr>
          <p:cNvPr id="2" name="Table Placeholder 1"/>
          <p:cNvGraphicFramePr>
            <a:graphicFrameLocks noGrp="1"/>
          </p:cNvGraphicFramePr>
          <p:nvPr>
            <p:ph type="tbl" sz="quarter" idx="25"/>
            <p:extLst>
              <p:ext uri="{D42A27DB-BD31-4B8C-83A1-F6EECF244321}">
                <p14:modId xmlns:p14="http://schemas.microsoft.com/office/powerpoint/2010/main" val="2685645515"/>
              </p:ext>
            </p:extLst>
          </p:nvPr>
        </p:nvGraphicFramePr>
        <p:xfrm>
          <a:off x="5002306" y="2937907"/>
          <a:ext cx="3611973" cy="1747077"/>
        </p:xfrm>
        <a:graphic>
          <a:graphicData uri="http://schemas.openxmlformats.org/drawingml/2006/table">
            <a:tbl>
              <a:tblPr firstRow="1" bandRow="1">
                <a:tableStyleId>{5940675A-B579-460E-94D1-54222C63F5DA}</a:tableStyleId>
              </a:tblPr>
              <a:tblGrid>
                <a:gridCol w="955512">
                  <a:extLst>
                    <a:ext uri="{9D8B030D-6E8A-4147-A177-3AD203B41FA5}">
                      <a16:colId xmlns:a16="http://schemas.microsoft.com/office/drawing/2014/main" val="20000"/>
                    </a:ext>
                  </a:extLst>
                </a:gridCol>
                <a:gridCol w="1265544">
                  <a:extLst>
                    <a:ext uri="{9D8B030D-6E8A-4147-A177-3AD203B41FA5}">
                      <a16:colId xmlns:a16="http://schemas.microsoft.com/office/drawing/2014/main" val="20001"/>
                    </a:ext>
                  </a:extLst>
                </a:gridCol>
                <a:gridCol w="1390917">
                  <a:extLst>
                    <a:ext uri="{9D8B030D-6E8A-4147-A177-3AD203B41FA5}">
                      <a16:colId xmlns:a16="http://schemas.microsoft.com/office/drawing/2014/main" val="20002"/>
                    </a:ext>
                  </a:extLst>
                </a:gridCol>
              </a:tblGrid>
              <a:tr h="253592">
                <a:tc>
                  <a:txBody>
                    <a:bodyPr/>
                    <a:lstStyle/>
                    <a:p>
                      <a:r>
                        <a:rPr lang="en-IN" sz="1200" b="1" dirty="0"/>
                        <a:t>Division</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dirty="0"/>
                        <a:t>Function(s)</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dirty="0"/>
                        <a:t>Brain Region(s)</a:t>
                      </a: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07184">
                <a:tc>
                  <a:txBody>
                    <a:bodyPr/>
                    <a:lstStyle/>
                    <a:p>
                      <a:r>
                        <a:rPr lang="en-IN" sz="1000" dirty="0"/>
                        <a:t>Sensory</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Senses of vision, hearing, smell, taste, and touch</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Parietal, occipital, and temporal lobes</a:t>
                      </a: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8024">
                <a:tc>
                  <a:txBody>
                    <a:bodyPr/>
                    <a:lstStyle/>
                    <a:p>
                      <a:r>
                        <a:rPr lang="en-IN" sz="1000" dirty="0"/>
                        <a:t>Motor</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Voluntary movements</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Frontal lobe</a:t>
                      </a: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6093">
                <a:tc>
                  <a:txBody>
                    <a:bodyPr/>
                    <a:lstStyle/>
                    <a:p>
                      <a:r>
                        <a:rPr lang="en-IN" sz="1000" dirty="0"/>
                        <a:t>Association</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Judgment, analysis, learning, creativity</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Frontal lobe and parts of</a:t>
                      </a:r>
                      <a:r>
                        <a:rPr lang="en-IN" sz="1000" baseline="0" dirty="0"/>
                        <a:t> the parietal, occipital, and temporal lobes</a:t>
                      </a:r>
                      <a:endParaRPr lang="en-IN" sz="1000" dirty="0"/>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339" y="176352"/>
            <a:ext cx="6801323" cy="586541"/>
          </a:xfrm>
        </p:spPr>
        <p:txBody>
          <a:bodyPr/>
          <a:lstStyle/>
          <a:p>
            <a:pPr eaLnBrk="1" hangingPunct="1"/>
            <a:r>
              <a:rPr lang="en-US" altLang="en-US" sz="3800" dirty="0">
                <a:latin typeface="Calibri" panose="020F0502020204030204" pitchFamily="34" charset="0"/>
                <a:cs typeface="+mn-cs"/>
              </a:rPr>
              <a:t>The motor areas of the cerebrum</a:t>
            </a:r>
            <a:endParaRPr lang="en-IN" sz="3800" dirty="0">
              <a:latin typeface="Calibri" panose="020F0502020204030204" pitchFamily="34" charset="0"/>
              <a:cs typeface="+mn-cs"/>
            </a:endParaRPr>
          </a:p>
        </p:txBody>
      </p:sp>
      <p:sp>
        <p:nvSpPr>
          <p:cNvPr id="9" name="Content Placeholder 8"/>
          <p:cNvSpPr>
            <a:spLocks noGrp="1"/>
          </p:cNvSpPr>
          <p:nvPr>
            <p:ph sz="quarter" idx="16"/>
          </p:nvPr>
        </p:nvSpPr>
        <p:spPr>
          <a:xfrm>
            <a:off x="-3476" y="6463070"/>
            <a:ext cx="1558031" cy="349062"/>
          </a:xfrm>
        </p:spPr>
        <p:txBody>
          <a:bodyPr/>
          <a:lstStyle/>
          <a:p>
            <a:pPr marL="0" indent="0">
              <a:buNone/>
            </a:pPr>
            <a:r>
              <a:rPr lang="en-US" altLang="en-US" sz="2000" dirty="0"/>
              <a:t>Section 26.6</a:t>
            </a:r>
          </a:p>
        </p:txBody>
      </p:sp>
      <p:sp>
        <p:nvSpPr>
          <p:cNvPr id="4" name="Content Placeholder 3"/>
          <p:cNvSpPr>
            <a:spLocks noGrp="1"/>
          </p:cNvSpPr>
          <p:nvPr>
            <p:ph idx="1"/>
          </p:nvPr>
        </p:nvSpPr>
        <p:spPr>
          <a:xfrm>
            <a:off x="804379" y="1426305"/>
            <a:ext cx="7481455" cy="479720"/>
          </a:xfrm>
        </p:spPr>
        <p:txBody>
          <a:bodyPr/>
          <a:lstStyle/>
          <a:p>
            <a:pPr marL="0" indent="0" algn="ctr">
              <a:spcBef>
                <a:spcPct val="0"/>
              </a:spcBef>
              <a:buNone/>
            </a:pPr>
            <a:r>
              <a:rPr lang="en-US" altLang="en-US" sz="2400" dirty="0">
                <a:latin typeface="Calibri" panose="020F0502020204030204" pitchFamily="34" charset="0"/>
                <a:cs typeface="+mn-cs"/>
              </a:rPr>
              <a:t>Motor functions are controlled only by the frontal lobe.</a:t>
            </a:r>
          </a:p>
        </p:txBody>
      </p:sp>
      <p:sp>
        <p:nvSpPr>
          <p:cNvPr id="8" name="Content Placeholder 7"/>
          <p:cNvSpPr>
            <a:spLocks noGrp="1"/>
          </p:cNvSpPr>
          <p:nvPr>
            <p:ph sz="quarter" idx="15"/>
          </p:nvPr>
        </p:nvSpPr>
        <p:spPr>
          <a:xfrm>
            <a:off x="7159752" y="6460100"/>
            <a:ext cx="1554468" cy="377071"/>
          </a:xfrm>
        </p:spPr>
        <p:txBody>
          <a:bodyPr/>
          <a:lstStyle/>
          <a:p>
            <a:pPr marL="0" indent="0">
              <a:buNone/>
            </a:pPr>
            <a:r>
              <a:rPr lang="en-US" altLang="en-US" sz="2000" dirty="0"/>
              <a:t>Figure 26.16</a:t>
            </a:r>
          </a:p>
        </p:txBody>
      </p:sp>
      <p:pic>
        <p:nvPicPr>
          <p:cNvPr id="3" name="Picture 2" descr="The red line points to the area of the cerebrum that has a motor function."/>
          <p:cNvPicPr>
            <a:picLocks noChangeAspect="1"/>
          </p:cNvPicPr>
          <p:nvPr/>
        </p:nvPicPr>
        <p:blipFill rotWithShape="1">
          <a:blip r:embed="rId3">
            <a:extLst>
              <a:ext uri="{28A0092B-C50C-407E-A947-70E740481C1C}">
                <a14:useLocalDpi xmlns:a14="http://schemas.microsoft.com/office/drawing/2010/main" val="0"/>
              </a:ext>
            </a:extLst>
          </a:blip>
          <a:srcRect l="4557" t="39803" r="45972" b="7059"/>
          <a:stretch/>
        </p:blipFill>
        <p:spPr>
          <a:xfrm>
            <a:off x="416859" y="2729752"/>
            <a:ext cx="4523631" cy="3644154"/>
          </a:xfrm>
          <a:prstGeom prst="rect">
            <a:avLst/>
          </a:prstGeom>
        </p:spPr>
      </p:pic>
      <p:graphicFrame>
        <p:nvGraphicFramePr>
          <p:cNvPr id="23" name="Table Placeholder 22"/>
          <p:cNvGraphicFramePr>
            <a:graphicFrameLocks noGrp="1"/>
          </p:cNvGraphicFramePr>
          <p:nvPr>
            <p:ph type="tbl" sz="quarter" idx="25"/>
            <p:extLst>
              <p:ext uri="{D42A27DB-BD31-4B8C-83A1-F6EECF244321}">
                <p14:modId xmlns:p14="http://schemas.microsoft.com/office/powerpoint/2010/main" val="2224528953"/>
              </p:ext>
            </p:extLst>
          </p:nvPr>
        </p:nvGraphicFramePr>
        <p:xfrm>
          <a:off x="4972611" y="2964802"/>
          <a:ext cx="3353564" cy="1920240"/>
        </p:xfrm>
        <a:graphic>
          <a:graphicData uri="http://schemas.openxmlformats.org/drawingml/2006/table">
            <a:tbl>
              <a:tblPr firstRow="1" bandRow="1">
                <a:tableStyleId>{5940675A-B579-460E-94D1-54222C63F5DA}</a:tableStyleId>
              </a:tblPr>
              <a:tblGrid>
                <a:gridCol w="939880">
                  <a:extLst>
                    <a:ext uri="{9D8B030D-6E8A-4147-A177-3AD203B41FA5}">
                      <a16:colId xmlns:a16="http://schemas.microsoft.com/office/drawing/2014/main" val="20000"/>
                    </a:ext>
                  </a:extLst>
                </a:gridCol>
                <a:gridCol w="1098975">
                  <a:extLst>
                    <a:ext uri="{9D8B030D-6E8A-4147-A177-3AD203B41FA5}">
                      <a16:colId xmlns:a16="http://schemas.microsoft.com/office/drawing/2014/main" val="20001"/>
                    </a:ext>
                  </a:extLst>
                </a:gridCol>
                <a:gridCol w="1314709">
                  <a:extLst>
                    <a:ext uri="{9D8B030D-6E8A-4147-A177-3AD203B41FA5}">
                      <a16:colId xmlns:a16="http://schemas.microsoft.com/office/drawing/2014/main" val="20002"/>
                    </a:ext>
                  </a:extLst>
                </a:gridCol>
              </a:tblGrid>
              <a:tr h="260335">
                <a:tc>
                  <a:txBody>
                    <a:bodyPr/>
                    <a:lstStyle/>
                    <a:p>
                      <a:r>
                        <a:rPr lang="en-IN" sz="1200" b="1" dirty="0"/>
                        <a:t>Division</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dirty="0"/>
                        <a:t>Function(s)</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200" b="1" dirty="0"/>
                        <a:t>Brain Region(s)</a:t>
                      </a: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20671">
                <a:tc>
                  <a:txBody>
                    <a:bodyPr/>
                    <a:lstStyle/>
                    <a:p>
                      <a:r>
                        <a:rPr lang="en-IN" sz="1000" dirty="0"/>
                        <a:t>Sensory</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Senses of vision, hearing, smell, taste, and touch</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Parietal, occipital, and temporal lobes</a:t>
                      </a: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6040">
                <a:tc>
                  <a:txBody>
                    <a:bodyPr/>
                    <a:lstStyle/>
                    <a:p>
                      <a:r>
                        <a:rPr lang="en-IN" sz="1000" dirty="0"/>
                        <a:t>Motor</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Voluntary movements</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Frontal lobes</a:t>
                      </a: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65302">
                <a:tc>
                  <a:txBody>
                    <a:bodyPr/>
                    <a:lstStyle/>
                    <a:p>
                      <a:r>
                        <a:rPr lang="en-IN" sz="1000" dirty="0"/>
                        <a:t>Association</a:t>
                      </a: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Judgment, analysis, learning, creativity</a:t>
                      </a: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000" dirty="0"/>
                        <a:t>Frontal lobe and parts of</a:t>
                      </a:r>
                      <a:r>
                        <a:rPr lang="en-IN" sz="1000" baseline="0" dirty="0"/>
                        <a:t> the parietal, occipital, and temporal lobes</a:t>
                      </a:r>
                      <a:endParaRPr lang="en-IN" sz="1000" dirty="0"/>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509"/>
            <a:ext cx="8229600" cy="1143000"/>
          </a:xfrm>
        </p:spPr>
        <p:txBody>
          <a:bodyPr/>
          <a:lstStyle/>
          <a:p>
            <a:pPr eaLnBrk="1" hangingPunct="1"/>
            <a:r>
              <a:rPr lang="en-US" altLang="en-US" sz="3800" dirty="0">
                <a:latin typeface="Calibri" panose="020F0502020204030204" pitchFamily="34" charset="0"/>
                <a:cs typeface="+mn-cs"/>
              </a:rPr>
              <a:t>The sensory integration areas of the cerebrum</a:t>
            </a:r>
            <a:endParaRPr lang="en-IN" sz="3800" dirty="0">
              <a:latin typeface="Calibri" panose="020F0502020204030204" pitchFamily="34" charset="0"/>
              <a:cs typeface="+mn-cs"/>
            </a:endParaRPr>
          </a:p>
        </p:txBody>
      </p:sp>
      <p:sp>
        <p:nvSpPr>
          <p:cNvPr id="8" name="Content Placeholder 7"/>
          <p:cNvSpPr>
            <a:spLocks noGrp="1"/>
          </p:cNvSpPr>
          <p:nvPr>
            <p:ph sz="quarter" idx="15"/>
          </p:nvPr>
        </p:nvSpPr>
        <p:spPr>
          <a:xfrm>
            <a:off x="5923" y="6460097"/>
            <a:ext cx="1554468" cy="377071"/>
          </a:xfrm>
        </p:spPr>
        <p:txBody>
          <a:bodyPr/>
          <a:lstStyle/>
          <a:p>
            <a:pPr marL="0" indent="0">
              <a:buNone/>
            </a:pPr>
            <a:r>
              <a:rPr lang="en-US" altLang="en-US" sz="2000" dirty="0"/>
              <a:t>Section 26.6</a:t>
            </a:r>
          </a:p>
        </p:txBody>
      </p:sp>
      <p:sp>
        <p:nvSpPr>
          <p:cNvPr id="4" name="Content Placeholder 3"/>
          <p:cNvSpPr>
            <a:spLocks noGrp="1"/>
          </p:cNvSpPr>
          <p:nvPr>
            <p:ph idx="1"/>
          </p:nvPr>
        </p:nvSpPr>
        <p:spPr>
          <a:xfrm>
            <a:off x="656462" y="1425389"/>
            <a:ext cx="7481455" cy="968133"/>
          </a:xfrm>
        </p:spPr>
        <p:txBody>
          <a:bodyPr/>
          <a:lstStyle/>
          <a:p>
            <a:pPr marL="0" indent="0" algn="ctr">
              <a:spcBef>
                <a:spcPct val="0"/>
              </a:spcBef>
              <a:buNone/>
            </a:pPr>
            <a:r>
              <a:rPr lang="en-US" altLang="en-US" sz="2400" dirty="0">
                <a:latin typeface="Calibri" panose="020F0502020204030204" pitchFamily="34" charset="0"/>
                <a:cs typeface="+mn-cs"/>
              </a:rPr>
              <a:t>Sensory integration occurs in the parietal, temporal, and occipital lobes.</a:t>
            </a:r>
          </a:p>
        </p:txBody>
      </p:sp>
      <p:sp>
        <p:nvSpPr>
          <p:cNvPr id="7" name="Content Placeholder 6"/>
          <p:cNvSpPr>
            <a:spLocks noGrp="1"/>
          </p:cNvSpPr>
          <p:nvPr>
            <p:ph sz="quarter" idx="14"/>
          </p:nvPr>
        </p:nvSpPr>
        <p:spPr>
          <a:xfrm>
            <a:off x="7150696" y="6467986"/>
            <a:ext cx="1578215" cy="341664"/>
          </a:xfrm>
        </p:spPr>
        <p:txBody>
          <a:bodyPr/>
          <a:lstStyle/>
          <a:p>
            <a:pPr marL="0" indent="0">
              <a:buNone/>
            </a:pPr>
            <a:r>
              <a:rPr lang="en-US" altLang="en-US" sz="2000" dirty="0"/>
              <a:t>Figure 26.16</a:t>
            </a:r>
          </a:p>
        </p:txBody>
      </p:sp>
      <p:pic>
        <p:nvPicPr>
          <p:cNvPr id="5" name="Picture 4" descr="The red lines point to the areas of the cerebrum that function in sensory integration."/>
          <p:cNvPicPr>
            <a:picLocks noChangeAspect="1"/>
          </p:cNvPicPr>
          <p:nvPr/>
        </p:nvPicPr>
        <p:blipFill rotWithShape="1">
          <a:blip r:embed="rId3">
            <a:extLst>
              <a:ext uri="{28A0092B-C50C-407E-A947-70E740481C1C}">
                <a14:useLocalDpi xmlns:a14="http://schemas.microsoft.com/office/drawing/2010/main" val="0"/>
              </a:ext>
            </a:extLst>
          </a:blip>
          <a:srcRect l="5522" t="39403" r="45522" b="7662"/>
          <a:stretch/>
        </p:blipFill>
        <p:spPr>
          <a:xfrm>
            <a:off x="504967" y="2702256"/>
            <a:ext cx="4476466" cy="3630305"/>
          </a:xfrm>
          <a:prstGeom prst="rect">
            <a:avLst/>
          </a:prstGeom>
        </p:spPr>
      </p:pic>
      <p:graphicFrame>
        <p:nvGraphicFramePr>
          <p:cNvPr id="22" name="Table Placeholder 21"/>
          <p:cNvGraphicFramePr>
            <a:graphicFrameLocks noGrp="1"/>
          </p:cNvGraphicFramePr>
          <p:nvPr>
            <p:ph type="tbl" sz="quarter" idx="25"/>
            <p:extLst>
              <p:ext uri="{D42A27DB-BD31-4B8C-83A1-F6EECF244321}">
                <p14:modId xmlns:p14="http://schemas.microsoft.com/office/powerpoint/2010/main" val="1803569160"/>
              </p:ext>
            </p:extLst>
          </p:nvPr>
        </p:nvGraphicFramePr>
        <p:xfrm>
          <a:off x="4952998" y="2904569"/>
          <a:ext cx="3526811" cy="1889760"/>
        </p:xfrm>
        <a:graphic>
          <a:graphicData uri="http://schemas.openxmlformats.org/drawingml/2006/table">
            <a:tbl>
              <a:tblPr firstRow="1" bandRow="1">
                <a:tableStyleId>{5940675A-B579-460E-94D1-54222C63F5DA}</a:tableStyleId>
              </a:tblPr>
              <a:tblGrid>
                <a:gridCol w="1057838">
                  <a:extLst>
                    <a:ext uri="{9D8B030D-6E8A-4147-A177-3AD203B41FA5}">
                      <a16:colId xmlns:a16="http://schemas.microsoft.com/office/drawing/2014/main" val="20000"/>
                    </a:ext>
                  </a:extLst>
                </a:gridCol>
                <a:gridCol w="1134287">
                  <a:extLst>
                    <a:ext uri="{9D8B030D-6E8A-4147-A177-3AD203B41FA5}">
                      <a16:colId xmlns:a16="http://schemas.microsoft.com/office/drawing/2014/main" val="20001"/>
                    </a:ext>
                  </a:extLst>
                </a:gridCol>
                <a:gridCol w="1334686">
                  <a:extLst>
                    <a:ext uri="{9D8B030D-6E8A-4147-A177-3AD203B41FA5}">
                      <a16:colId xmlns:a16="http://schemas.microsoft.com/office/drawing/2014/main" val="20002"/>
                    </a:ext>
                  </a:extLst>
                </a:gridCol>
              </a:tblGrid>
              <a:tr h="240080">
                <a:tc>
                  <a:txBody>
                    <a:bodyPr/>
                    <a:lstStyle/>
                    <a:p>
                      <a:pPr marL="0" algn="l" defTabSz="457200" rtl="0" eaLnBrk="1" latinLnBrk="0" hangingPunct="1"/>
                      <a:r>
                        <a:rPr lang="en-IN" sz="1000" b="1" kern="1200" dirty="0"/>
                        <a:t>Division</a:t>
                      </a:r>
                      <a:endParaRPr lang="en-IN" sz="1000" b="1" kern="1200" dirty="0">
                        <a:solidFill>
                          <a:schemeClr val="tx1"/>
                        </a:solidFill>
                        <a:latin typeface="+mn-lt"/>
                        <a:ea typeface="+mn-ea"/>
                        <a:cs typeface="+mn-cs"/>
                      </a:endParaRP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b="1" kern="1200" dirty="0"/>
                        <a:t>Function(s)</a:t>
                      </a:r>
                      <a:endParaRPr lang="en-IN" sz="1000" b="1" kern="1200" dirty="0">
                        <a:solidFill>
                          <a:schemeClr val="tx1"/>
                        </a:solidFill>
                        <a:latin typeface="+mn-lt"/>
                        <a:ea typeface="+mn-ea"/>
                        <a:cs typeface="+mn-cs"/>
                      </a:endParaRP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b="1" kern="1200" dirty="0"/>
                        <a:t>Brain Region(s)</a:t>
                      </a:r>
                      <a:endParaRPr lang="en-IN" sz="1000" b="1" kern="1200" dirty="0">
                        <a:solidFill>
                          <a:schemeClr val="tx1"/>
                        </a:solidFill>
                        <a:latin typeface="+mn-lt"/>
                        <a:ea typeface="+mn-ea"/>
                        <a:cs typeface="+mn-cs"/>
                      </a:endParaRP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16146">
                <a:tc>
                  <a:txBody>
                    <a:bodyPr/>
                    <a:lstStyle/>
                    <a:p>
                      <a:pPr marL="0" algn="l" defTabSz="457200" rtl="0" eaLnBrk="1" latinLnBrk="0" hangingPunct="1"/>
                      <a:r>
                        <a:rPr lang="en-IN" sz="1000" kern="1200" dirty="0"/>
                        <a:t>Sensory</a:t>
                      </a:r>
                      <a:endParaRPr lang="en-IN" sz="1000" kern="1200" dirty="0">
                        <a:solidFill>
                          <a:schemeClr val="tx1"/>
                        </a:solidFill>
                        <a:latin typeface="+mn-lt"/>
                        <a:ea typeface="+mn-ea"/>
                        <a:cs typeface="+mn-cs"/>
                      </a:endParaRP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kern="1200" dirty="0"/>
                        <a:t>Senses of vision, hearing, smell, taste, and touch</a:t>
                      </a:r>
                      <a:endParaRPr lang="en-IN" sz="1000" kern="1200" dirty="0">
                        <a:solidFill>
                          <a:schemeClr val="tx1"/>
                        </a:solidFill>
                        <a:latin typeface="+mn-lt"/>
                        <a:ea typeface="+mn-ea"/>
                        <a:cs typeface="+mn-cs"/>
                      </a:endParaRP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kern="1200" dirty="0"/>
                        <a:t>Parietal, occipital, and temporal lobes</a:t>
                      </a:r>
                      <a:endParaRPr lang="en-IN" sz="1000" kern="1200" dirty="0">
                        <a:solidFill>
                          <a:schemeClr val="tx1"/>
                        </a:solidFill>
                        <a:latin typeface="+mn-lt"/>
                        <a:ea typeface="+mn-ea"/>
                        <a:cs typeface="+mn-cs"/>
                      </a:endParaRP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2772">
                <a:tc>
                  <a:txBody>
                    <a:bodyPr/>
                    <a:lstStyle/>
                    <a:p>
                      <a:pPr marL="0" algn="l" defTabSz="457200" rtl="0" eaLnBrk="1" latinLnBrk="0" hangingPunct="1"/>
                      <a:r>
                        <a:rPr lang="en-IN" sz="1000" kern="1200" dirty="0"/>
                        <a:t>Motor</a:t>
                      </a:r>
                      <a:endParaRPr lang="en-IN" sz="1000" kern="1200" dirty="0">
                        <a:solidFill>
                          <a:schemeClr val="tx1"/>
                        </a:solidFill>
                        <a:latin typeface="+mn-lt"/>
                        <a:ea typeface="+mn-ea"/>
                        <a:cs typeface="+mn-cs"/>
                      </a:endParaRP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kern="1200" dirty="0"/>
                        <a:t>Voluntary movements</a:t>
                      </a:r>
                      <a:endParaRPr lang="en-IN" sz="1000" kern="1200" dirty="0">
                        <a:solidFill>
                          <a:schemeClr val="tx1"/>
                        </a:solidFill>
                        <a:latin typeface="+mn-lt"/>
                        <a:ea typeface="+mn-ea"/>
                        <a:cs typeface="+mn-cs"/>
                      </a:endParaRP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kern="1200" dirty="0"/>
                        <a:t>Frontal lobes</a:t>
                      </a:r>
                      <a:endParaRPr lang="en-IN" sz="1000" kern="1200" dirty="0">
                        <a:solidFill>
                          <a:schemeClr val="tx1"/>
                        </a:solidFill>
                        <a:latin typeface="+mn-lt"/>
                        <a:ea typeface="+mn-ea"/>
                        <a:cs typeface="+mn-cs"/>
                      </a:endParaRP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59520">
                <a:tc>
                  <a:txBody>
                    <a:bodyPr/>
                    <a:lstStyle/>
                    <a:p>
                      <a:pPr marL="0" algn="l" defTabSz="457200" rtl="0" eaLnBrk="1" latinLnBrk="0" hangingPunct="1"/>
                      <a:r>
                        <a:rPr lang="en-IN" sz="1000" kern="1200" dirty="0"/>
                        <a:t>Association</a:t>
                      </a:r>
                      <a:endParaRPr lang="en-IN" sz="1000" kern="1200" dirty="0">
                        <a:solidFill>
                          <a:schemeClr val="tx1"/>
                        </a:solidFill>
                        <a:latin typeface="+mn-lt"/>
                        <a:ea typeface="+mn-ea"/>
                        <a:cs typeface="+mn-cs"/>
                      </a:endParaRPr>
                    </a:p>
                  </a:txBody>
                  <a:tcPr marL="55961" marR="55961">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kern="1200" dirty="0"/>
                        <a:t>Judgment, analysis, learning, creativity</a:t>
                      </a:r>
                      <a:endParaRPr lang="en-IN" sz="1000" kern="1200" dirty="0">
                        <a:solidFill>
                          <a:schemeClr val="tx1"/>
                        </a:solidFill>
                        <a:latin typeface="+mn-lt"/>
                        <a:ea typeface="+mn-ea"/>
                        <a:cs typeface="+mn-cs"/>
                      </a:endParaRPr>
                    </a:p>
                  </a:txBody>
                  <a:tcPr marL="55961" marR="55961">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IN" sz="1000" kern="1200" dirty="0"/>
                        <a:t>Frontal lobe and parts of the parietal, occipital, and temporal lobes</a:t>
                      </a:r>
                      <a:endParaRPr lang="en-IN" sz="1000" kern="1200" dirty="0">
                        <a:solidFill>
                          <a:schemeClr val="tx1"/>
                        </a:solidFill>
                        <a:latin typeface="+mn-lt"/>
                        <a:ea typeface="+mn-ea"/>
                        <a:cs typeface="+mn-cs"/>
                      </a:endParaRPr>
                    </a:p>
                  </a:txBody>
                  <a:tcPr marL="55961" marR="55961">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2416" y="203013"/>
            <a:ext cx="3839169" cy="533219"/>
          </a:xfrm>
        </p:spPr>
        <p:txBody>
          <a:bodyPr/>
          <a:lstStyle/>
          <a:p>
            <a:pPr eaLnBrk="1" hangingPunct="1"/>
            <a:r>
              <a:rPr lang="en-US" altLang="en-US" sz="3800" dirty="0">
                <a:latin typeface="Calibri" panose="020F0502020204030204" pitchFamily="34" charset="0"/>
                <a:cs typeface="+mn-cs"/>
              </a:rPr>
              <a:t>The limbic system</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60842"/>
            <a:ext cx="1554468" cy="397158"/>
          </a:xfrm>
        </p:spPr>
        <p:txBody>
          <a:bodyPr/>
          <a:lstStyle/>
          <a:p>
            <a:pPr marL="0" indent="0">
              <a:buNone/>
            </a:pPr>
            <a:r>
              <a:rPr lang="en-US" altLang="en-US" sz="2000" dirty="0"/>
              <a:t>Section 26.6</a:t>
            </a:r>
          </a:p>
        </p:txBody>
      </p:sp>
      <p:sp>
        <p:nvSpPr>
          <p:cNvPr id="6" name="Content Placeholder 5"/>
          <p:cNvSpPr>
            <a:spLocks noGrp="1"/>
          </p:cNvSpPr>
          <p:nvPr>
            <p:ph idx="1"/>
          </p:nvPr>
        </p:nvSpPr>
        <p:spPr>
          <a:xfrm>
            <a:off x="282389" y="1425390"/>
            <a:ext cx="8229600" cy="1190810"/>
          </a:xfrm>
        </p:spPr>
        <p:txBody>
          <a:bodyPr/>
          <a:lstStyle/>
          <a:p>
            <a:pPr marL="0" indent="0" algn="ctr">
              <a:spcBef>
                <a:spcPct val="0"/>
              </a:spcBef>
              <a:buNone/>
            </a:pPr>
            <a:r>
              <a:rPr lang="en-US" altLang="en-US" sz="2400" dirty="0">
                <a:latin typeface="Calibri" panose="020F0502020204030204" pitchFamily="34" charset="0"/>
                <a:cs typeface="+mn-cs"/>
              </a:rPr>
              <a:t>The </a:t>
            </a:r>
            <a:r>
              <a:rPr lang="en-US" altLang="en-US" sz="2400" b="1" dirty="0">
                <a:latin typeface="Calibri" panose="020F0502020204030204" pitchFamily="34" charset="0"/>
                <a:cs typeface="+mn-cs"/>
              </a:rPr>
              <a:t>limbic system </a:t>
            </a:r>
            <a:r>
              <a:rPr lang="en-US" altLang="en-US" sz="2400" dirty="0">
                <a:latin typeface="Calibri" panose="020F0502020204030204" pitchFamily="34" charset="0"/>
                <a:cs typeface="+mn-cs"/>
              </a:rPr>
              <a:t>is also contained within the cerebrum. This “emotional center” of the brain is actually scattered through different brain areas.</a:t>
            </a:r>
          </a:p>
        </p:txBody>
      </p:sp>
      <p:sp>
        <p:nvSpPr>
          <p:cNvPr id="12" name="Content Placeholder 11"/>
          <p:cNvSpPr>
            <a:spLocks noGrp="1"/>
          </p:cNvSpPr>
          <p:nvPr>
            <p:ph sz="quarter" idx="17"/>
          </p:nvPr>
        </p:nvSpPr>
        <p:spPr>
          <a:xfrm>
            <a:off x="7159067" y="6458556"/>
            <a:ext cx="1578719" cy="347645"/>
          </a:xfrm>
        </p:spPr>
        <p:txBody>
          <a:bodyPr/>
          <a:lstStyle/>
          <a:p>
            <a:pPr marL="0" indent="0">
              <a:buNone/>
            </a:pPr>
            <a:r>
              <a:rPr lang="en-US" altLang="en-US" sz="2000" dirty="0"/>
              <a:t>Figure 26.16</a:t>
            </a:r>
          </a:p>
        </p:txBody>
      </p:sp>
      <p:pic>
        <p:nvPicPr>
          <p:cNvPr id="2" name="Picture 1" descr="The image shows the parts of the cerebrum."/>
          <p:cNvPicPr>
            <a:picLocks noChangeAspect="1"/>
          </p:cNvPicPr>
          <p:nvPr/>
        </p:nvPicPr>
        <p:blipFill rotWithShape="1">
          <a:blip r:embed="rId3">
            <a:extLst>
              <a:ext uri="{28A0092B-C50C-407E-A947-70E740481C1C}">
                <a14:useLocalDpi xmlns:a14="http://schemas.microsoft.com/office/drawing/2010/main" val="0"/>
              </a:ext>
            </a:extLst>
          </a:blip>
          <a:srcRect t="6153"/>
          <a:stretch/>
        </p:blipFill>
        <p:spPr>
          <a:xfrm>
            <a:off x="2581923" y="3039035"/>
            <a:ext cx="3627730" cy="320629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52416" y="203013"/>
            <a:ext cx="3839169" cy="533219"/>
          </a:xfrm>
        </p:spPr>
        <p:txBody>
          <a:bodyPr/>
          <a:lstStyle/>
          <a:p>
            <a:pPr eaLnBrk="1" hangingPunct="1"/>
            <a:r>
              <a:rPr lang="en-US" altLang="en-US" sz="3800" dirty="0">
                <a:latin typeface="Calibri" panose="020F0502020204030204" pitchFamily="34" charset="0"/>
                <a:cs typeface="+mn-cs"/>
              </a:rPr>
              <a:t>The hippocampus</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63791"/>
            <a:ext cx="1554468" cy="342792"/>
          </a:xfrm>
        </p:spPr>
        <p:txBody>
          <a:bodyPr/>
          <a:lstStyle/>
          <a:p>
            <a:pPr marL="0" indent="0">
              <a:buNone/>
            </a:pPr>
            <a:r>
              <a:rPr lang="en-US" altLang="en-US" sz="2000" dirty="0"/>
              <a:t>Section 26.6</a:t>
            </a:r>
          </a:p>
        </p:txBody>
      </p:sp>
      <p:sp>
        <p:nvSpPr>
          <p:cNvPr id="7" name="Content Placeholder 6"/>
          <p:cNvSpPr>
            <a:spLocks noGrp="1"/>
          </p:cNvSpPr>
          <p:nvPr>
            <p:ph idx="1"/>
          </p:nvPr>
        </p:nvSpPr>
        <p:spPr>
          <a:xfrm>
            <a:off x="282389" y="1425390"/>
            <a:ext cx="8229600" cy="781050"/>
          </a:xfrm>
        </p:spPr>
        <p:txBody>
          <a:bodyPr/>
          <a:lstStyle/>
          <a:p>
            <a:pPr marL="0" indent="0" algn="ctr">
              <a:spcBef>
                <a:spcPct val="0"/>
              </a:spcBef>
              <a:buNone/>
            </a:pPr>
            <a:r>
              <a:rPr lang="en-US" altLang="en-US" sz="2400" dirty="0">
                <a:latin typeface="Calibri" panose="020F0502020204030204" pitchFamily="34" charset="0"/>
                <a:cs typeface="+mn-cs"/>
              </a:rPr>
              <a:t>The </a:t>
            </a:r>
            <a:r>
              <a:rPr lang="en-US" altLang="en-US" sz="2400" b="1" dirty="0">
                <a:latin typeface="Calibri" panose="020F0502020204030204" pitchFamily="34" charset="0"/>
                <a:cs typeface="+mn-cs"/>
              </a:rPr>
              <a:t>hippocampus</a:t>
            </a:r>
            <a:r>
              <a:rPr lang="en-US" altLang="en-US" sz="2400" dirty="0">
                <a:latin typeface="Calibri" panose="020F0502020204030204" pitchFamily="34" charset="0"/>
                <a:cs typeface="+mn-cs"/>
              </a:rPr>
              <a:t> is part of the limbic system responsible for forming long-term memories.</a:t>
            </a:r>
          </a:p>
        </p:txBody>
      </p:sp>
      <p:sp>
        <p:nvSpPr>
          <p:cNvPr id="8" name="Content Placeholder 7"/>
          <p:cNvSpPr>
            <a:spLocks noGrp="1"/>
          </p:cNvSpPr>
          <p:nvPr>
            <p:ph sz="quarter" idx="13"/>
          </p:nvPr>
        </p:nvSpPr>
        <p:spPr>
          <a:xfrm>
            <a:off x="6866310" y="6502585"/>
            <a:ext cx="1920875" cy="355415"/>
          </a:xfrm>
        </p:spPr>
        <p:txBody>
          <a:bodyPr/>
          <a:lstStyle/>
          <a:p>
            <a:pPr marL="0" indent="0">
              <a:buNone/>
            </a:pPr>
            <a:r>
              <a:rPr lang="en-US" altLang="en-US" sz="1600" dirty="0"/>
              <a:t>Figures 26.16, 26.17</a:t>
            </a:r>
          </a:p>
        </p:txBody>
      </p:sp>
      <p:pic>
        <p:nvPicPr>
          <p:cNvPr id="2" name="Picture 1" descr="The image shows the parts of the cerebrum."/>
          <p:cNvPicPr>
            <a:picLocks noChangeAspect="1"/>
          </p:cNvPicPr>
          <p:nvPr/>
        </p:nvPicPr>
        <p:blipFill rotWithShape="1">
          <a:blip r:embed="rId3">
            <a:extLst>
              <a:ext uri="{28A0092B-C50C-407E-A947-70E740481C1C}">
                <a14:useLocalDpi xmlns:a14="http://schemas.microsoft.com/office/drawing/2010/main" val="0"/>
              </a:ext>
            </a:extLst>
          </a:blip>
          <a:srcRect t="6540"/>
          <a:stretch/>
        </p:blipFill>
        <p:spPr>
          <a:xfrm>
            <a:off x="1526269" y="2554941"/>
            <a:ext cx="3990503" cy="351234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244" b="2317"/>
          <a:stretch/>
        </p:blipFill>
        <p:spPr>
          <a:xfrm>
            <a:off x="6126333" y="2474258"/>
            <a:ext cx="2494581" cy="3636085"/>
          </a:xfrm>
          <a:prstGeom prst="rect">
            <a:avLst/>
          </a:prstGeom>
        </p:spPr>
      </p:pic>
      <p:sp>
        <p:nvSpPr>
          <p:cNvPr id="19" name="Content Placeholder 18"/>
          <p:cNvSpPr>
            <a:spLocks noGrp="1"/>
          </p:cNvSpPr>
          <p:nvPr>
            <p:ph sz="quarter" idx="24"/>
          </p:nvPr>
        </p:nvSpPr>
        <p:spPr>
          <a:xfrm>
            <a:off x="6720274" y="6058885"/>
            <a:ext cx="1440991" cy="164935"/>
          </a:xfrm>
        </p:spPr>
        <p:txBody>
          <a:bodyPr/>
          <a:lstStyle/>
          <a:p>
            <a:pPr marL="0" indent="0">
              <a:buNone/>
            </a:pPr>
            <a:r>
              <a:rPr lang="en-IN" sz="650" dirty="0"/>
              <a:t>©Gary He/McGraw-Hill Education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85567" y="176352"/>
            <a:ext cx="3172867" cy="586541"/>
          </a:xfrm>
        </p:spPr>
        <p:txBody>
          <a:bodyPr/>
          <a:lstStyle/>
          <a:p>
            <a:pPr eaLnBrk="1" hangingPunct="1"/>
            <a:r>
              <a:rPr lang="en-US" altLang="en-US" sz="3800" dirty="0">
                <a:latin typeface="Calibri" panose="020F0502020204030204" pitchFamily="34" charset="0"/>
                <a:cs typeface="+mn-cs"/>
              </a:rPr>
              <a:t>The amygdala</a:t>
            </a:r>
            <a:endParaRPr lang="en-IN" sz="3800" dirty="0">
              <a:latin typeface="Calibri" panose="020F0502020204030204" pitchFamily="34" charset="0"/>
              <a:cs typeface="+mn-cs"/>
            </a:endParaRPr>
          </a:p>
        </p:txBody>
      </p:sp>
      <p:sp>
        <p:nvSpPr>
          <p:cNvPr id="10" name="Content Placeholder 9"/>
          <p:cNvSpPr>
            <a:spLocks noGrp="1"/>
          </p:cNvSpPr>
          <p:nvPr>
            <p:ph sz="quarter" idx="15"/>
          </p:nvPr>
        </p:nvSpPr>
        <p:spPr>
          <a:xfrm>
            <a:off x="5923" y="6463792"/>
            <a:ext cx="1554468" cy="342792"/>
          </a:xfrm>
        </p:spPr>
        <p:txBody>
          <a:bodyPr/>
          <a:lstStyle/>
          <a:p>
            <a:pPr marL="0" indent="0">
              <a:buNone/>
            </a:pPr>
            <a:r>
              <a:rPr lang="en-US" altLang="en-US" sz="2000" dirty="0"/>
              <a:t>Section 26.6</a:t>
            </a:r>
          </a:p>
        </p:txBody>
      </p:sp>
      <p:sp>
        <p:nvSpPr>
          <p:cNvPr id="7" name="Content Placeholder 6"/>
          <p:cNvSpPr>
            <a:spLocks noGrp="1"/>
          </p:cNvSpPr>
          <p:nvPr>
            <p:ph idx="1"/>
          </p:nvPr>
        </p:nvSpPr>
        <p:spPr>
          <a:xfrm>
            <a:off x="282389" y="1413643"/>
            <a:ext cx="8229600" cy="898217"/>
          </a:xfrm>
        </p:spPr>
        <p:txBody>
          <a:bodyPr/>
          <a:lstStyle/>
          <a:p>
            <a:pPr marL="0" indent="0" algn="ctr">
              <a:spcBef>
                <a:spcPct val="0"/>
              </a:spcBef>
              <a:buNone/>
            </a:pPr>
            <a:r>
              <a:rPr lang="en-US" altLang="en-US" sz="2400" dirty="0">
                <a:latin typeface="Calibri" panose="020F0502020204030204" pitchFamily="34" charset="0"/>
                <a:cs typeface="+mn-cs"/>
              </a:rPr>
              <a:t>The </a:t>
            </a:r>
            <a:r>
              <a:rPr lang="en-US" altLang="en-US" sz="2400" b="1" dirty="0">
                <a:latin typeface="Calibri" panose="020F0502020204030204" pitchFamily="34" charset="0"/>
                <a:cs typeface="+mn-cs"/>
              </a:rPr>
              <a:t>amygdala</a:t>
            </a:r>
            <a:r>
              <a:rPr lang="en-US" altLang="en-US" sz="2400" dirty="0">
                <a:latin typeface="Calibri" panose="020F0502020204030204" pitchFamily="34" charset="0"/>
                <a:cs typeface="+mn-cs"/>
              </a:rPr>
              <a:t> is another part of the limbic system. It is responsible for forming emotions such as </a:t>
            </a:r>
            <a:r>
              <a:rPr lang="en-US" altLang="en-US" sz="2400" dirty="0">
                <a:solidFill>
                  <a:srgbClr val="FF0000"/>
                </a:solidFill>
                <a:latin typeface="Calibri" panose="020F0502020204030204" pitchFamily="34" charset="0"/>
                <a:cs typeface="+mn-cs"/>
              </a:rPr>
              <a:t>fear</a:t>
            </a:r>
            <a:r>
              <a:rPr lang="en-US" altLang="en-US" sz="2400" dirty="0">
                <a:latin typeface="Calibri" panose="020F0502020204030204" pitchFamily="34" charset="0"/>
                <a:cs typeface="+mn-cs"/>
              </a:rPr>
              <a:t> and pleasure.</a:t>
            </a:r>
          </a:p>
        </p:txBody>
      </p:sp>
      <p:sp>
        <p:nvSpPr>
          <p:cNvPr id="8" name="Content Placeholder 7"/>
          <p:cNvSpPr>
            <a:spLocks noGrp="1"/>
          </p:cNvSpPr>
          <p:nvPr>
            <p:ph sz="quarter" idx="13"/>
          </p:nvPr>
        </p:nvSpPr>
        <p:spPr>
          <a:xfrm>
            <a:off x="6866028" y="6494707"/>
            <a:ext cx="2017560" cy="308049"/>
          </a:xfrm>
        </p:spPr>
        <p:txBody>
          <a:bodyPr/>
          <a:lstStyle/>
          <a:p>
            <a:pPr marL="0" indent="0">
              <a:buNone/>
            </a:pPr>
            <a:r>
              <a:rPr lang="en-US" altLang="en-US" sz="1600" dirty="0"/>
              <a:t>Figures 26.16, 26.17</a:t>
            </a:r>
          </a:p>
        </p:txBody>
      </p:sp>
      <p:pic>
        <p:nvPicPr>
          <p:cNvPr id="4" name="Picture 3" descr="The image shows the parts of the cerebrum."/>
          <p:cNvPicPr>
            <a:picLocks noChangeAspect="1"/>
          </p:cNvPicPr>
          <p:nvPr/>
        </p:nvPicPr>
        <p:blipFill rotWithShape="1">
          <a:blip r:embed="rId3">
            <a:extLst>
              <a:ext uri="{28A0092B-C50C-407E-A947-70E740481C1C}">
                <a14:useLocalDpi xmlns:a14="http://schemas.microsoft.com/office/drawing/2010/main" val="0"/>
              </a:ext>
            </a:extLst>
          </a:blip>
          <a:srcRect t="6558"/>
          <a:stretch/>
        </p:blipFill>
        <p:spPr>
          <a:xfrm>
            <a:off x="1550081" y="2662518"/>
            <a:ext cx="3990503" cy="351167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968" b="2269"/>
          <a:stretch/>
        </p:blipFill>
        <p:spPr>
          <a:xfrm>
            <a:off x="6103997" y="2599765"/>
            <a:ext cx="2494581" cy="3609788"/>
          </a:xfrm>
          <a:prstGeom prst="rect">
            <a:avLst/>
          </a:prstGeom>
        </p:spPr>
      </p:pic>
      <p:sp>
        <p:nvSpPr>
          <p:cNvPr id="16" name="Content Placeholder 15"/>
          <p:cNvSpPr>
            <a:spLocks noGrp="1"/>
          </p:cNvSpPr>
          <p:nvPr>
            <p:ph sz="quarter" idx="20"/>
          </p:nvPr>
        </p:nvSpPr>
        <p:spPr>
          <a:xfrm>
            <a:off x="6693646" y="6170369"/>
            <a:ext cx="1368605" cy="185172"/>
          </a:xfrm>
        </p:spPr>
        <p:txBody>
          <a:bodyPr/>
          <a:lstStyle/>
          <a:p>
            <a:pPr marL="0" indent="0">
              <a:buNone/>
            </a:pPr>
            <a:r>
              <a:rPr lang="en-IN" sz="650" dirty="0"/>
              <a:t>©Gary He/McGraw-Hill Education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10344</TotalTime>
  <Words>5529</Words>
  <Application>Microsoft Macintosh PowerPoint</Application>
  <PresentationFormat>On-screen Show (4:3)</PresentationFormat>
  <Paragraphs>860</Paragraphs>
  <Slides>110</Slides>
  <Notes>110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110</vt:i4>
      </vt:variant>
    </vt:vector>
  </HeadingPairs>
  <TitlesOfParts>
    <vt:vector size="115" baseType="lpstr">
      <vt:lpstr>Arial</vt:lpstr>
      <vt:lpstr>Calibri</vt:lpstr>
      <vt:lpstr>Cambria Math</vt:lpstr>
      <vt:lpstr>Office Theme</vt:lpstr>
      <vt:lpstr>1_Office Theme</vt:lpstr>
      <vt:lpstr>Chapter 26</vt:lpstr>
      <vt:lpstr>The nervous system: rapid communication, 1</vt:lpstr>
      <vt:lpstr>Neurons and neuroglia, 1</vt:lpstr>
      <vt:lpstr>Neurons and neuroglia, 2</vt:lpstr>
      <vt:lpstr>Neurons work together</vt:lpstr>
      <vt:lpstr>The evolutionary history of the nervous system</vt:lpstr>
      <vt:lpstr>Cnidaria</vt:lpstr>
      <vt:lpstr>Flatworms</vt:lpstr>
      <vt:lpstr>Flatworms have a nerve ladder</vt:lpstr>
      <vt:lpstr>Segmented worms</vt:lpstr>
      <vt:lpstr>Arthropods</vt:lpstr>
      <vt:lpstr>Vertebrates</vt:lpstr>
      <vt:lpstr>The peripheral nervous system: sensory input</vt:lpstr>
      <vt:lpstr>The nervous system: rapid communication, 2</vt:lpstr>
      <vt:lpstr>Peripheral nervous system: motor response</vt:lpstr>
      <vt:lpstr>26.1 Mastering concepts</vt:lpstr>
      <vt:lpstr>Neuron structure and arrangement</vt:lpstr>
      <vt:lpstr>Cell body</vt:lpstr>
      <vt:lpstr>Dendrites</vt:lpstr>
      <vt:lpstr>Axon</vt:lpstr>
      <vt:lpstr>Synapses, 1 </vt:lpstr>
      <vt:lpstr>Myelin sheath</vt:lpstr>
      <vt:lpstr>Nodes of Ranvier</vt:lpstr>
      <vt:lpstr>Three classes of neurons</vt:lpstr>
      <vt:lpstr>Sensory neurons</vt:lpstr>
      <vt:lpstr>Interneurons</vt:lpstr>
      <vt:lpstr>Motor neurons</vt:lpstr>
      <vt:lpstr>Clicker question #1</vt:lpstr>
      <vt:lpstr>Clicker question #1, solution</vt:lpstr>
      <vt:lpstr>26.2 Mastering concepts</vt:lpstr>
      <vt:lpstr>Action potentials convey information</vt:lpstr>
      <vt:lpstr>Action potentials</vt:lpstr>
      <vt:lpstr>Action potentials and ions</vt:lpstr>
      <vt:lpstr>Triggering an action potential</vt:lpstr>
      <vt:lpstr>Dendrites receive and transmit information</vt:lpstr>
      <vt:lpstr>Membrane potential</vt:lpstr>
      <vt:lpstr>Sodium ions change the membrane potential</vt:lpstr>
      <vt:lpstr>Graded potential</vt:lpstr>
      <vt:lpstr>Initiating an action potential</vt:lpstr>
      <vt:lpstr>Action potentials: a closer look</vt:lpstr>
      <vt:lpstr>Action potentials require changes in membrane potential</vt:lpstr>
      <vt:lpstr>Establishing action potentials: resting potential</vt:lpstr>
      <vt:lpstr>Membrane potential is regulated by the movement of ions</vt:lpstr>
      <vt:lpstr>Resting potential: -70mv</vt:lpstr>
      <vt:lpstr>Sodium-potassium pumps</vt:lpstr>
      <vt:lpstr>An action potential begins</vt:lpstr>
      <vt:lpstr>Threshold: -50mv</vt:lpstr>
      <vt:lpstr>At threshold, more sodium channels open</vt:lpstr>
      <vt:lpstr>Peak depolarization: +35mv</vt:lpstr>
      <vt:lpstr>Repolarization</vt:lpstr>
      <vt:lpstr>Hyperpolarization</vt:lpstr>
      <vt:lpstr>One action potential triggers the next</vt:lpstr>
      <vt:lpstr>Action potentials are fast</vt:lpstr>
      <vt:lpstr>Myelinated vs. unmyelinated axons</vt:lpstr>
      <vt:lpstr>There are gaps between myelin</vt:lpstr>
      <vt:lpstr>Action potentials move from gap to gap</vt:lpstr>
      <vt:lpstr>Clicker question #2</vt:lpstr>
      <vt:lpstr>Clicker question #2, solution</vt:lpstr>
      <vt:lpstr>26.3 Mastering concepts</vt:lpstr>
      <vt:lpstr>Messages move from cell to cell</vt:lpstr>
      <vt:lpstr>Synapses, 2</vt:lpstr>
      <vt:lpstr>Neurotransmitters cross the synapse, 1</vt:lpstr>
      <vt:lpstr>The parts of a synapse</vt:lpstr>
      <vt:lpstr>The synaptic terminal</vt:lpstr>
      <vt:lpstr>The synaptic terminal has calcium channels</vt:lpstr>
      <vt:lpstr>Neurotransmitters are released</vt:lpstr>
      <vt:lpstr>Neurotransmitters cross the synapse, 2</vt:lpstr>
      <vt:lpstr>Ion channels on the postsynaptic membrane open</vt:lpstr>
      <vt:lpstr>Neurotransmitters can be inhibitory or excitatory</vt:lpstr>
      <vt:lpstr>Synaptic integration</vt:lpstr>
      <vt:lpstr>How antidepressants work</vt:lpstr>
      <vt:lpstr>Clicker question #3</vt:lpstr>
      <vt:lpstr>Clicker question #3, solution</vt:lpstr>
      <vt:lpstr>26.4 Mastering concepts</vt:lpstr>
      <vt:lpstr>Subdivisions of the nervous system</vt:lpstr>
      <vt:lpstr>The function of the central nervous system</vt:lpstr>
      <vt:lpstr>The function of the peripheral nervous system</vt:lpstr>
      <vt:lpstr>The peripheral nervous system: sensory pathways</vt:lpstr>
      <vt:lpstr>The peripheral nervous system: motor pathways</vt:lpstr>
      <vt:lpstr>The peripheral nervous system: somatic motor neurons</vt:lpstr>
      <vt:lpstr>The peripheral nervous system: autonomic motor neurons</vt:lpstr>
      <vt:lpstr>Sympathetic and parasympathetic pathways</vt:lpstr>
      <vt:lpstr>Sympathetic nervous system</vt:lpstr>
      <vt:lpstr>The parasympathetic nervous system</vt:lpstr>
      <vt:lpstr>Contrasting roles of the autonomic nervous system</vt:lpstr>
      <vt:lpstr>26.5 Mastering concepts</vt:lpstr>
      <vt:lpstr>The central nervous system</vt:lpstr>
      <vt:lpstr>Two types of tissue in the CNS</vt:lpstr>
      <vt:lpstr>The spinal cord</vt:lpstr>
      <vt:lpstr>The spinal cord controls reflexes</vt:lpstr>
      <vt:lpstr>The brain</vt:lpstr>
      <vt:lpstr>The brain is divided into several regions</vt:lpstr>
      <vt:lpstr>The cerebrum</vt:lpstr>
      <vt:lpstr>The association areas of the cerebrum</vt:lpstr>
      <vt:lpstr>The motor areas of the cerebrum</vt:lpstr>
      <vt:lpstr>The sensory integration areas of the cerebrum</vt:lpstr>
      <vt:lpstr>The limbic system</vt:lpstr>
      <vt:lpstr>The hippocampus</vt:lpstr>
      <vt:lpstr>The amygdala</vt:lpstr>
      <vt:lpstr> The central nervous system is protected</vt:lpstr>
      <vt:lpstr> The meninges and cerebrospinal fluid</vt:lpstr>
      <vt:lpstr>The blood-brain barrier</vt:lpstr>
      <vt:lpstr>Damage to the CNS can be devastating</vt:lpstr>
      <vt:lpstr>Clicker question #4</vt:lpstr>
      <vt:lpstr>Clicker question #4, solution</vt:lpstr>
      <vt:lpstr>26.6 Mastering concepts</vt:lpstr>
      <vt:lpstr>Investigating life:  Scorpion stings don’t faze grasshopper mice</vt:lpstr>
      <vt:lpstr>Investigating life: The effects of scorpion venom on lab mice vs. grasshopper mice</vt:lpstr>
      <vt:lpstr>Investigating life: Scorpion venom has little effect on grasshopper mice</vt:lpstr>
      <vt:lpstr>Investigating life: Scorpion venom inhibits action potentials in the pain receptors of grasshopper mice </vt:lpstr>
    </vt:vector>
  </TitlesOfParts>
  <Company>University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26</dc:title>
  <dc:creator>Matthew Taylor</dc:creator>
  <cp:lastModifiedBy>Microsoft Office User</cp:lastModifiedBy>
  <cp:revision>642</cp:revision>
  <dcterms:created xsi:type="dcterms:W3CDTF">2011-08-23T13:44:14Z</dcterms:created>
  <dcterms:modified xsi:type="dcterms:W3CDTF">2020-04-05T21:17:53Z</dcterms:modified>
</cp:coreProperties>
</file>