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2" r:id="rId2"/>
  </p:sldMasterIdLst>
  <p:notesMasterIdLst>
    <p:notesMasterId r:id="rId59"/>
  </p:notesMasterIdLst>
  <p:handoutMasterIdLst>
    <p:handoutMasterId r:id="rId60"/>
  </p:handoutMasterIdLst>
  <p:sldIdLst>
    <p:sldId id="475" r:id="rId3"/>
    <p:sldId id="476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502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384" r:id="rId30"/>
    <p:sldId id="438" r:id="rId31"/>
    <p:sldId id="439" r:id="rId32"/>
    <p:sldId id="385" r:id="rId33"/>
    <p:sldId id="441" r:id="rId34"/>
    <p:sldId id="435" r:id="rId35"/>
    <p:sldId id="472" r:id="rId36"/>
    <p:sldId id="437" r:id="rId37"/>
    <p:sldId id="386" r:id="rId38"/>
    <p:sldId id="442" r:id="rId39"/>
    <p:sldId id="444" r:id="rId40"/>
    <p:sldId id="445" r:id="rId41"/>
    <p:sldId id="473" r:id="rId42"/>
    <p:sldId id="447" r:id="rId43"/>
    <p:sldId id="448" r:id="rId44"/>
    <p:sldId id="449" r:id="rId45"/>
    <p:sldId id="474" r:id="rId46"/>
    <p:sldId id="451" r:id="rId47"/>
    <p:sldId id="453" r:id="rId48"/>
    <p:sldId id="411" r:id="rId49"/>
    <p:sldId id="419" r:id="rId50"/>
    <p:sldId id="413" r:id="rId51"/>
    <p:sldId id="454" r:id="rId52"/>
    <p:sldId id="414" r:id="rId53"/>
    <p:sldId id="466" r:id="rId54"/>
    <p:sldId id="416" r:id="rId55"/>
    <p:sldId id="398" r:id="rId56"/>
    <p:sldId id="456" r:id="rId57"/>
    <p:sldId id="457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6405" autoAdjust="0"/>
  </p:normalViewPr>
  <p:slideViewPr>
    <p:cSldViewPr snapToGrid="0" snapToObjects="1">
      <p:cViewPr varScale="1">
        <p:scale>
          <a:sx n="126" d="100"/>
          <a:sy n="126" d="100"/>
        </p:scale>
        <p:origin x="624" y="200"/>
      </p:cViewPr>
      <p:guideLst>
        <p:guide orient="horz" pos="4248"/>
        <p:guide pos="1056"/>
      </p:guideLst>
    </p:cSldViewPr>
  </p:slideViewPr>
  <p:outlineViewPr>
    <p:cViewPr>
      <p:scale>
        <a:sx n="33" d="100"/>
        <a:sy n="33" d="100"/>
      </p:scale>
      <p:origin x="0" y="-50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194"/>
    </p:cViewPr>
  </p:sorterViewPr>
  <p:notesViewPr>
    <p:cSldViewPr snapToGrid="0" snapToObjects="1">
      <p:cViewPr varScale="1">
        <p:scale>
          <a:sx n="54" d="100"/>
          <a:sy n="54" d="100"/>
        </p:scale>
        <p:origin x="21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52993B-2A72-46B2-84EC-13DC472D39D4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5E4E7F-6F2D-4D58-A9D1-32BDF81574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581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7C69A6-5144-4BFF-A531-30F867784D7E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BE2C7-CA8F-4EA7-981D-BFA022F407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5123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534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547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1578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6938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AAC305C-D9E8-450D-808D-E878EF95ABC0}" type="slidenum">
              <a:rPr lang="en-US" altLang="en-US" sz="1200"/>
              <a:pPr eaLnBrk="1" hangingPunct="1"/>
              <a:t>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1983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2193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837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107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4045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0190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985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003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3689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7351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964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18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85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3787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4117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7637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9983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678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9658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3808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755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5694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951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9304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0709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8327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291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445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231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1819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0701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8179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61967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114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2077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73581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65159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66616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30086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656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5712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8531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91911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2007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33979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6062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9295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287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60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513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16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E2C7-CA8F-4EA7-981D-BFA022F407BF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83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4ECD82-9626-4164-8B30-15D03EB7A4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173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441339AE-CB0A-4786-9695-8CC455B82552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404057C-EB78-407C-92F7-DD28000B9469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421AC-875A-4178-AC67-597324D933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01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50A6A539-ED49-46D7-8AA1-F2A42AF61609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4862FBA-7DDA-4544-BF09-3F5096145110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355B0-14C6-45C7-841B-7A362D4777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248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C58DAB5C-CFB3-4DF8-8F99-485F97260A4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099B8D-1FE4-4692-961E-8392344BF39E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FE609-F926-482C-8A29-2FC96B5B2FD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560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241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4000" y="2362200"/>
            <a:ext cx="28575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03600" y="2362200"/>
            <a:ext cx="27178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464300" y="2197100"/>
            <a:ext cx="25781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160588" y="4824413"/>
            <a:ext cx="3776662" cy="68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784225" y="4021138"/>
            <a:ext cx="2032000" cy="652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702175" y="4021138"/>
            <a:ext cx="2686050" cy="652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3403600" y="3471863"/>
            <a:ext cx="3792538" cy="549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1346200" y="3162300"/>
            <a:ext cx="2184400" cy="858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AFE939-616B-4CEE-894F-314A730FAC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26400" y="4021138"/>
            <a:ext cx="1117600" cy="2046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82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4000" y="2362200"/>
            <a:ext cx="28575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03600" y="2362200"/>
            <a:ext cx="27178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464300" y="2197100"/>
            <a:ext cx="25781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42644" y="4824413"/>
            <a:ext cx="3776662" cy="68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784225" y="4021138"/>
            <a:ext cx="2032000" cy="652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46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4000" y="2362200"/>
            <a:ext cx="28575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03600" y="2362200"/>
            <a:ext cx="27178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464300" y="2197100"/>
            <a:ext cx="25781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160588" y="4824413"/>
            <a:ext cx="3776662" cy="68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784225" y="4021138"/>
            <a:ext cx="2032000" cy="652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702175" y="4021138"/>
            <a:ext cx="2686050" cy="652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3403600" y="3471863"/>
            <a:ext cx="3792538" cy="549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1346200" y="3162300"/>
            <a:ext cx="2184400" cy="858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AFE939-616B-4CEE-894F-314A730FAC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26400" y="4021138"/>
            <a:ext cx="1117600" cy="2046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9"/>
          </p:nvPr>
        </p:nvSpPr>
        <p:spPr>
          <a:xfrm>
            <a:off x="568325" y="1417638"/>
            <a:ext cx="777875" cy="77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0"/>
          </p:nvPr>
        </p:nvSpPr>
        <p:spPr>
          <a:xfrm>
            <a:off x="1649413" y="1676400"/>
            <a:ext cx="941387" cy="68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/>
          </p:nvPr>
        </p:nvSpPr>
        <p:spPr>
          <a:xfrm>
            <a:off x="2816225" y="1773238"/>
            <a:ext cx="1049338" cy="588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/>
          </p:nvPr>
        </p:nvSpPr>
        <p:spPr>
          <a:xfrm>
            <a:off x="4252913" y="1773238"/>
            <a:ext cx="969962" cy="588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3"/>
          </p:nvPr>
        </p:nvSpPr>
        <p:spPr>
          <a:xfrm>
            <a:off x="5791200" y="1773238"/>
            <a:ext cx="673100" cy="423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4"/>
          </p:nvPr>
        </p:nvSpPr>
        <p:spPr>
          <a:xfrm>
            <a:off x="7024688" y="1773238"/>
            <a:ext cx="858837" cy="588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05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4ECD82-9626-4164-8B30-15D03EB7A425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E7F16-DA65-4BDC-8917-466A3A5AB4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6650" y="5638800"/>
            <a:ext cx="4127500" cy="471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847F5F-8CF6-480F-AD31-CF7ED8BED79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1350" y="5861050"/>
            <a:ext cx="1482725" cy="495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A1517C-1473-4C94-8BF3-72A8349365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75563" y="5861050"/>
            <a:ext cx="1468437" cy="495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0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F6D7BB-5871-40F4-848D-EFDA3589AA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934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D594F9B4-7C23-460A-AEE2-E6A87FBAB10A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D3259E9-3165-481E-9BCA-31880DF21EA1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CF581-3B86-4D37-8FCF-E9319F185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767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F6D7BB-5871-40F4-848D-EFDA3589AA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4490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1D279968-64C4-463B-9D83-C8277D960B1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4122556-B4FD-4D41-B47F-0C3E39FCA103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895C2B-6C9E-4F9B-BB45-40A5B0AA06D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358775" y="2276475"/>
            <a:ext cx="1917700" cy="5651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590800" y="2276475"/>
            <a:ext cx="2501900" cy="4667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5611813" y="2276475"/>
            <a:ext cx="2573337" cy="7000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977900" y="3389313"/>
            <a:ext cx="2841625" cy="10033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4813300" y="3532188"/>
            <a:ext cx="2395538" cy="8604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757238" y="4619625"/>
            <a:ext cx="2382837" cy="9032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8"/>
          </p:nvPr>
        </p:nvSpPr>
        <p:spPr>
          <a:xfrm>
            <a:off x="4017963" y="4921250"/>
            <a:ext cx="2382837" cy="8064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8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BC12FE5C-60ED-4EDD-8654-3042B4229CF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4992176-94F3-4DD2-91C7-CB2ADDB2CF07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9C5205-C391-4AC5-A324-77E6D7866C3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756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821ADA30-DEC2-4869-BA1E-1BBB9001F14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878B86A-64BA-4B33-B7AD-9974C0C46E03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CCA10-EBE7-4CE3-85B3-4479ED86F1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338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3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44ABE4AF-1D5E-4A77-804D-E337938D5D4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977B10-21B8-439A-B2CD-F5BB5726C906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312EC-F83E-44CC-8ACF-F7303F8F5AA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2956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FAD09324-A324-4CD9-AF40-45D7B548FA59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D74DDB-95B1-4E3A-8B8D-CA2717552346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4A750-855C-4EB7-9AAB-428B71EB04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467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441339AE-CB0A-4786-9695-8CC455B82552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404057C-EB78-407C-92F7-DD28000B9469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421AC-875A-4178-AC67-597324D933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968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50A6A539-ED49-46D7-8AA1-F2A42AF61609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4862FBA-7DDA-4544-BF09-3F5096145110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355B0-14C6-45C7-841B-7A362D4777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07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C58DAB5C-CFB3-4DF8-8F99-485F97260A4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099B8D-1FE4-4692-961E-8392344BF39E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FE609-F926-482C-8A29-2FC96B5B2FD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52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577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4000" y="2362200"/>
            <a:ext cx="28575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03600" y="2362200"/>
            <a:ext cx="2717800" cy="80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464300" y="2197100"/>
            <a:ext cx="25781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9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D594F9B4-7C23-460A-AEE2-E6A87FBAB10A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D3259E9-3165-481E-9BCA-31880DF21EA1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CF581-3B86-4D37-8FCF-E9319F185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44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1D279968-64C4-463B-9D83-C8277D960B1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4122556-B4FD-4D41-B47F-0C3E39FCA103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895C2B-6C9E-4F9B-BB45-40A5B0AA06D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358775" y="2276475"/>
            <a:ext cx="1917700" cy="5651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590800" y="2276475"/>
            <a:ext cx="2501900" cy="4667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5611813" y="2276475"/>
            <a:ext cx="2573337" cy="7000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977900" y="3389313"/>
            <a:ext cx="2841625" cy="10033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4813300" y="3532188"/>
            <a:ext cx="2395538" cy="8604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757238" y="4619625"/>
            <a:ext cx="2382837" cy="9032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8"/>
          </p:nvPr>
        </p:nvSpPr>
        <p:spPr>
          <a:xfrm>
            <a:off x="4017963" y="4921250"/>
            <a:ext cx="2382837" cy="8064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22250" y="1606550"/>
            <a:ext cx="2054225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2590800" y="1606550"/>
            <a:ext cx="2673350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5611813" y="1606550"/>
            <a:ext cx="2840037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/>
          </p:nvPr>
        </p:nvSpPr>
        <p:spPr>
          <a:xfrm>
            <a:off x="222250" y="2841625"/>
            <a:ext cx="2054225" cy="885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3"/>
          </p:nvPr>
        </p:nvSpPr>
        <p:spPr>
          <a:xfrm>
            <a:off x="2590800" y="2976563"/>
            <a:ext cx="2881313" cy="930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4"/>
          </p:nvPr>
        </p:nvSpPr>
        <p:spPr>
          <a:xfrm>
            <a:off x="5611813" y="3173413"/>
            <a:ext cx="2840037" cy="900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5"/>
          </p:nvPr>
        </p:nvSpPr>
        <p:spPr>
          <a:xfrm>
            <a:off x="222250" y="3906838"/>
            <a:ext cx="2368550" cy="712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6"/>
          </p:nvPr>
        </p:nvSpPr>
        <p:spPr>
          <a:xfrm>
            <a:off x="3140075" y="5916613"/>
            <a:ext cx="3829050" cy="804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able Placeholder 30"/>
          <p:cNvSpPr>
            <a:spLocks noGrp="1"/>
          </p:cNvSpPr>
          <p:nvPr>
            <p:ph type="tbl" sz="quarter" idx="27"/>
          </p:nvPr>
        </p:nvSpPr>
        <p:spPr>
          <a:xfrm>
            <a:off x="2590800" y="5111750"/>
            <a:ext cx="2368550" cy="1381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8"/>
          </p:nvPr>
        </p:nvSpPr>
        <p:spPr>
          <a:xfrm>
            <a:off x="1803400" y="1417638"/>
            <a:ext cx="990600" cy="75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9"/>
          </p:nvPr>
        </p:nvSpPr>
        <p:spPr>
          <a:xfrm>
            <a:off x="3140075" y="1417638"/>
            <a:ext cx="2587625" cy="563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868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1D279968-64C4-463B-9D83-C8277D960B1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4122556-B4FD-4D41-B47F-0C3E39FCA103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895C2B-6C9E-4F9B-BB45-40A5B0AA06D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358775" y="2276475"/>
            <a:ext cx="1917700" cy="5651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590800" y="2276475"/>
            <a:ext cx="2501900" cy="4667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5611813" y="2276475"/>
            <a:ext cx="2573337" cy="7000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977900" y="3389313"/>
            <a:ext cx="2841625" cy="10033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4813300" y="3532188"/>
            <a:ext cx="2395538" cy="860425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757238" y="4619625"/>
            <a:ext cx="2382837" cy="903288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8"/>
          </p:nvPr>
        </p:nvSpPr>
        <p:spPr>
          <a:xfrm>
            <a:off x="4017963" y="4921250"/>
            <a:ext cx="2382837" cy="80645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22250" y="1606550"/>
            <a:ext cx="2054225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2590800" y="1606550"/>
            <a:ext cx="2673350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5611813" y="1606550"/>
            <a:ext cx="2840037" cy="846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/>
          </p:nvPr>
        </p:nvSpPr>
        <p:spPr>
          <a:xfrm>
            <a:off x="222250" y="2841625"/>
            <a:ext cx="2054225" cy="885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3"/>
          </p:nvPr>
        </p:nvSpPr>
        <p:spPr>
          <a:xfrm>
            <a:off x="2590800" y="2976563"/>
            <a:ext cx="2881313" cy="930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4"/>
          </p:nvPr>
        </p:nvSpPr>
        <p:spPr>
          <a:xfrm>
            <a:off x="5611813" y="3173413"/>
            <a:ext cx="2840037" cy="900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5"/>
          </p:nvPr>
        </p:nvSpPr>
        <p:spPr>
          <a:xfrm>
            <a:off x="222250" y="3906838"/>
            <a:ext cx="2368550" cy="712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6"/>
          </p:nvPr>
        </p:nvSpPr>
        <p:spPr>
          <a:xfrm>
            <a:off x="3140075" y="5916613"/>
            <a:ext cx="3829050" cy="804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able Placeholder 30"/>
          <p:cNvSpPr>
            <a:spLocks noGrp="1"/>
          </p:cNvSpPr>
          <p:nvPr>
            <p:ph type="tbl" sz="quarter" idx="27"/>
          </p:nvPr>
        </p:nvSpPr>
        <p:spPr>
          <a:xfrm>
            <a:off x="2590800" y="5111750"/>
            <a:ext cx="2368550" cy="1381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D9F4F8-056F-4FC4-9AC6-B4E2BE50D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451"/>
          <a:stretch/>
        </p:blipFill>
        <p:spPr>
          <a:xfrm>
            <a:off x="1819959" y="2133917"/>
            <a:ext cx="5634712" cy="1712370"/>
          </a:xfrm>
          <a:prstGeom prst="rect">
            <a:avLst/>
          </a:prstGeom>
        </p:spPr>
      </p:pic>
      <p:sp>
        <p:nvSpPr>
          <p:cNvPr id="26" name="Down Arrow Callout 8">
            <a:extLst>
              <a:ext uri="{FF2B5EF4-FFF2-40B4-BE49-F238E27FC236}">
                <a16:creationId xmlns:a16="http://schemas.microsoft.com/office/drawing/2014/main" id="{5E395570-7F1D-4805-A6DA-FB2AED9F66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51929" y="2132601"/>
            <a:ext cx="2695575" cy="1622425"/>
          </a:xfrm>
          <a:prstGeom prst="downArrowCallout">
            <a:avLst>
              <a:gd name="adj1" fmla="val 24999"/>
              <a:gd name="adj2" fmla="val 24999"/>
              <a:gd name="adj3" fmla="val 25000"/>
              <a:gd name="adj4" fmla="val 64977"/>
            </a:avLst>
          </a:prstGeom>
          <a:solidFill>
            <a:srgbClr val="FCD5B5"/>
          </a:solidFill>
          <a:ln w="9525">
            <a:solidFill>
              <a:srgbClr val="1E1C1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 i="1" dirty="0">
              <a:solidFill>
                <a:schemeClr val="bg2">
                  <a:lumMod val="1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641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8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BC12FE5C-60ED-4EDD-8654-3042B4229CF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4992176-94F3-4DD2-91C7-CB2ADDB2CF07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9C5205-C391-4AC5-A324-77E6D7866C3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989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821ADA30-DEC2-4869-BA1E-1BBB9001F14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878B86A-64BA-4B33-B7AD-9974C0C46E03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CCA10-EBE7-4CE3-85B3-4479ED86F1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145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3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44ABE4AF-1D5E-4A77-804D-E337938D5D4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977B10-21B8-439A-B2CD-F5BB5726C906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312EC-F83E-44CC-8ACF-F7303F8F5AA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562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6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FAD09324-A324-4CD9-AF40-45D7B548FA59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D74DDB-95B1-4E3A-8B8D-CA2717552346}" type="datetime1">
              <a:rPr lang="en-US" altLang="en-US"/>
              <a:pPr/>
              <a:t>4/2/20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4A750-855C-4EB7-9AAB-428B71EB04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901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278C478-71B3-4BC5-908F-E626F545707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B9356E7A-49EC-444F-A354-93E54ED7A8D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57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56" r:id="rId15"/>
    <p:sldLayoutId id="2147483858" r:id="rId1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278C478-71B3-4BC5-908F-E626F545707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18-</a:t>
            </a:r>
            <a:fld id="{B9356E7A-49EC-444F-A354-93E54ED7A8D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 eaLnBrk="1" hangingPunct="1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0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8342" y="586469"/>
            <a:ext cx="4387317" cy="808715"/>
          </a:xfrm>
        </p:spPr>
        <p:txBody>
          <a:bodyPr/>
          <a:lstStyle/>
          <a:p>
            <a:pPr lvl="0" eaLnBrk="1" hangingPunct="1"/>
            <a:r>
              <a:rPr lang="en-US" altLang="en-US" sz="6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Chapter 18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F6214-AFBF-4E20-A044-18AAE8921F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96775" y="1518552"/>
            <a:ext cx="1750463" cy="471488"/>
          </a:xfrm>
        </p:spPr>
        <p:txBody>
          <a:bodyPr anchor="ctr"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1902"/>
          <a:stretch/>
        </p:blipFill>
        <p:spPr>
          <a:xfrm>
            <a:off x="1681386" y="2396752"/>
            <a:ext cx="5781229" cy="360197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5C195C-7262-4F3A-A6A5-5068663C80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9801" y="5991927"/>
            <a:ext cx="2209799" cy="78332"/>
          </a:xfrm>
        </p:spPr>
        <p:txBody>
          <a:bodyPr anchor="ctr"/>
          <a:lstStyle/>
          <a:p>
            <a:pPr marL="0" indent="0">
              <a:buNone/>
            </a:pPr>
            <a:r>
              <a:rPr lang="en-US" sz="600" dirty="0"/>
              <a:t>©Richard Ellis/</a:t>
            </a:r>
            <a:r>
              <a:rPr lang="en-US" sz="600" dirty="0" err="1"/>
              <a:t>Alamy</a:t>
            </a:r>
            <a:r>
              <a:rPr lang="en-US" sz="600" dirty="0"/>
              <a:t>; (inset): Courtesy of Burkholder Laboratory</a:t>
            </a:r>
          </a:p>
        </p:txBody>
      </p:sp>
      <p:pic>
        <p:nvPicPr>
          <p:cNvPr id="1536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11138"/>
            <a:ext cx="81121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oncepts and Investigations Biology, Fourth Edition by Mariëlle Hoefnagels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" y="173"/>
            <a:ext cx="1511808" cy="182270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06DE4B-598D-4BFD-814C-7B8F4DD6CD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0905" y="6450604"/>
            <a:ext cx="5084272" cy="279584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800" dirty="0">
                <a:latin typeface="Calibri" panose="020F0502020204030204" pitchFamily="34" charset="0"/>
                <a:cs typeface="+mn-cs"/>
              </a:rPr>
              <a:t>©McGraw-Hill Education. All rights reserved. Authorized only for instructor use in the classroom.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800" dirty="0">
                <a:latin typeface="Calibri" panose="020F0502020204030204" pitchFamily="34" charset="0"/>
                <a:cs typeface="+mn-cs"/>
              </a:rPr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15031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823" y="46423"/>
            <a:ext cx="9146823" cy="858753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show secondary endosymbiosis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0" y="6456363"/>
            <a:ext cx="1524000" cy="40163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39387" y="894015"/>
            <a:ext cx="8704613" cy="80010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2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Chloroplasts in brown algae and euglena have three membranes, indicating they developed from two successive endosymbiosis events.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242175" y="6456363"/>
            <a:ext cx="1393825" cy="40163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</a:t>
            </a:r>
          </a:p>
        </p:txBody>
      </p:sp>
      <p:pic>
        <p:nvPicPr>
          <p:cNvPr id="10" name="Picture 9" descr="Green box highlights brown algae.&#10;Green box highlights euglena.">
            <a:extLst>
              <a:ext uri="{FF2B5EF4-FFF2-40B4-BE49-F238E27FC236}">
                <a16:creationId xmlns:a16="http://schemas.microsoft.com/office/drawing/2014/main" id="{DC31E46A-3BAB-490F-84BD-7ADAA751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13" y="1774768"/>
            <a:ext cx="6948697" cy="46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9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273" y="206675"/>
            <a:ext cx="7481455" cy="1143000"/>
          </a:xfrm>
        </p:spPr>
        <p:txBody>
          <a:bodyPr/>
          <a:lstStyle/>
          <a:p>
            <a:pPr lvl="0" eaLnBrk="1" hangingPunct="1"/>
            <a:r>
              <a:rPr lang="en-US" altLang="en-US" sz="40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Volvox 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colonies show clues to multicellularity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16" y="6454045"/>
            <a:ext cx="1534900" cy="41057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53304" y="1710391"/>
            <a:ext cx="3174159" cy="190366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This </a:t>
            </a:r>
            <a:r>
              <a:rPr lang="en-US" altLang="en-US" sz="2400" i="1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Volvox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colony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is somewhere between a group of individuals and a multicellular organism.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84924" y="6477000"/>
            <a:ext cx="1522522" cy="394626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18.11</a:t>
            </a:r>
          </a:p>
        </p:txBody>
      </p:sp>
      <p:pic>
        <p:nvPicPr>
          <p:cNvPr id="2" name="Picture 1" descr="Volvox green algae is shown."/>
          <p:cNvPicPr>
            <a:picLocks noChangeAspect="1"/>
          </p:cNvPicPr>
          <p:nvPr/>
        </p:nvPicPr>
        <p:blipFill rotWithShape="1">
          <a:blip r:embed="rId3"/>
          <a:srcRect t="12974" b="6570"/>
          <a:stretch/>
        </p:blipFill>
        <p:spPr>
          <a:xfrm>
            <a:off x="4671152" y="2312894"/>
            <a:ext cx="4413829" cy="3082066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5665449" y="5357153"/>
            <a:ext cx="2114023" cy="2046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1100" dirty="0"/>
              <a:t>©Frank Fox/Science Source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8415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6133" y="206329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Single-celled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show clues to multicellularity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49606"/>
            <a:ext cx="1756229" cy="37936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8613" y="2020888"/>
            <a:ext cx="3489325" cy="3751262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Single-celled </a:t>
            </a:r>
            <a:r>
              <a:rPr lang="en-US" altLang="en-US" sz="2400" i="1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Chlamydomonas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closely resemble certain </a:t>
            </a:r>
            <a:r>
              <a:rPr lang="en-US" altLang="en-US" sz="2400" i="1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Volvox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cells. 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Single-celled </a:t>
            </a:r>
            <a:r>
              <a:rPr lang="en-US" altLang="en-US" sz="2400" i="1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Choanoflagellate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closely resemble cells of the simplest multicellular animals, sponges.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81370" y="6453052"/>
            <a:ext cx="1565729" cy="375920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15.11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24" y="2305304"/>
            <a:ext cx="4675632" cy="3182112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9"/>
          </p:nvPr>
        </p:nvSpPr>
        <p:spPr>
          <a:xfrm>
            <a:off x="4679726" y="2447077"/>
            <a:ext cx="1497000" cy="166901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buNone/>
            </a:pPr>
            <a:r>
              <a:rPr lang="en-GB" sz="1200" b="1" dirty="0"/>
              <a:t>Unicellular organism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4437935" y="2690079"/>
            <a:ext cx="1238966" cy="204669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buNone/>
            </a:pPr>
            <a:r>
              <a:rPr lang="en-US" sz="1200" i="1" dirty="0" err="1"/>
              <a:t>Chlamydomonas</a:t>
            </a:r>
            <a:endParaRPr lang="en-GB" sz="1200" i="1" dirty="0"/>
          </a:p>
        </p:txBody>
      </p:sp>
      <p:sp>
        <p:nvSpPr>
          <p:cNvPr id="12" name="Content Placeholder 20"/>
          <p:cNvSpPr>
            <a:spLocks noGrp="1"/>
          </p:cNvSpPr>
          <p:nvPr>
            <p:ph sz="quarter" idx="23"/>
          </p:nvPr>
        </p:nvSpPr>
        <p:spPr>
          <a:xfrm>
            <a:off x="4429795" y="4019089"/>
            <a:ext cx="1297905" cy="148561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buNone/>
            </a:pPr>
            <a:r>
              <a:rPr lang="en-US" sz="1200" dirty="0" err="1"/>
              <a:t>Choanoflagellate</a:t>
            </a:r>
            <a:endParaRPr lang="en-GB" sz="1200" dirty="0"/>
          </a:p>
        </p:txBody>
      </p:sp>
      <p:sp>
        <p:nvSpPr>
          <p:cNvPr id="9" name="Content Placeholder 14"/>
          <p:cNvSpPr>
            <a:spLocks noGrp="1"/>
          </p:cNvSpPr>
          <p:nvPr>
            <p:ph sz="quarter" idx="20"/>
          </p:nvPr>
        </p:nvSpPr>
        <p:spPr>
          <a:xfrm>
            <a:off x="6922779" y="2421565"/>
            <a:ext cx="1507155" cy="205225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en-GB" sz="1200" b="1" dirty="0"/>
              <a:t>Multicellular relative</a:t>
            </a:r>
          </a:p>
        </p:txBody>
      </p:sp>
      <p:sp>
        <p:nvSpPr>
          <p:cNvPr id="11" name="Content Placeholder 18"/>
          <p:cNvSpPr>
            <a:spLocks noGrp="1"/>
          </p:cNvSpPr>
          <p:nvPr>
            <p:ph sz="quarter" idx="22"/>
          </p:nvPr>
        </p:nvSpPr>
        <p:spPr>
          <a:xfrm>
            <a:off x="6721981" y="2739589"/>
            <a:ext cx="613353" cy="169148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buNone/>
            </a:pPr>
            <a:r>
              <a:rPr lang="en-US" sz="1200" i="1" dirty="0" err="1"/>
              <a:t>Volvox</a:t>
            </a:r>
            <a:endParaRPr lang="en-GB" sz="1200" i="1" dirty="0"/>
          </a:p>
        </p:txBody>
      </p:sp>
      <p:sp>
        <p:nvSpPr>
          <p:cNvPr id="13" name="Content Placeholder 22"/>
          <p:cNvSpPr>
            <a:spLocks noGrp="1"/>
          </p:cNvSpPr>
          <p:nvPr>
            <p:ph sz="quarter" idx="24"/>
          </p:nvPr>
        </p:nvSpPr>
        <p:spPr>
          <a:xfrm>
            <a:off x="6707189" y="3949700"/>
            <a:ext cx="671512" cy="241300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1200" dirty="0"/>
              <a:t>Sponge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7493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738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4538" y="1488935"/>
            <a:ext cx="5740400" cy="4534494"/>
          </a:xfrm>
        </p:spPr>
        <p:txBody>
          <a:bodyPr/>
          <a:lstStyle/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Suppose you are looking at a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in the lab that has three membranes around its chloroplasts. How did these chloroplasts arise?</a:t>
            </a:r>
          </a:p>
          <a:p>
            <a:pPr marL="320040" lvl="0" indent="-320040" eaLnBrk="1" hangingPunct="1">
              <a:spcBef>
                <a:spcPts val="300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 eukaryotic cell engulfed a cell with a chloroplast. 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An Archaean engulfed a cyanobacterium.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 eukaryotic cell engulfed an aerobic bacterium. 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An Archaean engulfed another Archaean. 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 eukaryotic cell engulfed an Archaean. </a:t>
            </a:r>
            <a:endParaRPr lang="en-US" sz="2400" dirty="0"/>
          </a:p>
        </p:txBody>
      </p:sp>
      <p:pic>
        <p:nvPicPr>
          <p:cNvPr id="276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68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738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#1,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1589" y="1512320"/>
            <a:ext cx="5494111" cy="267414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Suppose you are looking at a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in the lab that has three membranes around its chloroplasts. How did these chloroplasts arise?</a:t>
            </a:r>
          </a:p>
          <a:p>
            <a:pPr marL="320040" lvl="0" indent="-320040" eaLnBrk="1" hangingPunct="1">
              <a:spcBef>
                <a:spcPts val="300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 eukaryotic cell engulfed a cell with a chloroplast.</a:t>
            </a:r>
            <a:endParaRPr lang="en-US" sz="2400" dirty="0"/>
          </a:p>
        </p:txBody>
      </p:sp>
      <p:pic>
        <p:nvPicPr>
          <p:cNvPr id="29700" name="Picture 8" descr="Red box around answer choice 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7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21"/>
            <a:ext cx="8229600" cy="944628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18.1 Mastering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05188" y="3539132"/>
            <a:ext cx="4640729" cy="437779"/>
          </a:xfrm>
        </p:spPr>
        <p:txBody>
          <a:bodyPr/>
          <a:lstStyle/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features define the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197" b="2767"/>
          <a:stretch/>
        </p:blipFill>
        <p:spPr>
          <a:xfrm>
            <a:off x="138332" y="2111189"/>
            <a:ext cx="3154514" cy="314661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4659" y="5253114"/>
            <a:ext cx="1755343" cy="117221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650" dirty="0"/>
              <a:t>Courtesy of Burkholder Laboratory</a:t>
            </a:r>
            <a:endParaRPr lang="en-GB" sz="650" dirty="0"/>
          </a:p>
        </p:txBody>
      </p:sp>
    </p:spTree>
    <p:extLst>
      <p:ext uri="{BB962C8B-B14F-4D97-AF65-F5344CB8AC3E}">
        <p14:creationId xmlns:p14="http://schemas.microsoft.com/office/powerpoint/2010/main" val="145601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267" y="52657"/>
            <a:ext cx="8229600" cy="858753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Many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photosynthetic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524000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73913" y="1025571"/>
            <a:ext cx="8449961" cy="1191155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Algae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aquatic, photosynthetic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Common types include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euglenoids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dinoflagellates, diatoms,</a:t>
            </a:r>
            <a:b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</a:b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golden algae, brown algae, red algae, and green algae.</a:t>
            </a:r>
            <a:endParaRPr lang="en-US" altLang="en-US" sz="2400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32E23-31E0-4CF0-BC9F-A4C900392E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43455" y="6457418"/>
            <a:ext cx="1460500" cy="37579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2160"/>
          <a:stretch/>
        </p:blipFill>
        <p:spPr>
          <a:xfrm>
            <a:off x="2230486" y="2608730"/>
            <a:ext cx="4683028" cy="3719046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699857" y="6322248"/>
            <a:ext cx="1761843" cy="112653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900" dirty="0"/>
              <a:t>©Michael Marten/Science Source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26670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3547" y="219075"/>
            <a:ext cx="7516906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Euglenoids are both autotrophic and heterotrophic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593273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4488" y="1774824"/>
            <a:ext cx="4135438" cy="341413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These protists use their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flagella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to swim around their fresh water habitats. </a:t>
            </a:r>
          </a:p>
          <a:p>
            <a:pPr lvl="0" eaLnBrk="1" hangingPunct="1">
              <a:spcBef>
                <a:spcPts val="290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Euglenoids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have triple-membrane, green chloroplasts for photosynthesis when there is light, and in the dark feed on organic matter.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21236" y="6458232"/>
            <a:ext cx="1381414" cy="366908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33" y="1892952"/>
            <a:ext cx="3925824" cy="3188208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6399191" y="5086544"/>
            <a:ext cx="1093965" cy="102412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800" dirty="0"/>
              <a:t>©blickwinkel/</a:t>
            </a:r>
            <a:r>
              <a:rPr lang="en-US" sz="800" dirty="0" err="1"/>
              <a:t>Alamy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1287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 are crucial in ocean food webs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53999" y="1570523"/>
            <a:ext cx="4660901" cy="383967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characterized by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two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flagella. They use them to whirl around in the ocean.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are photosynthetic, some live inside animals such as jellyfish, and some are bioluminescent.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They can overgrow and produce toxins, causing red tides.</a:t>
            </a:r>
            <a:endParaRPr lang="en-US" altLang="en-US" sz="2400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988633" y="6498939"/>
            <a:ext cx="1650598" cy="29358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Figures 18.4, 18.5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4AAED-417C-4F59-B37B-E190D7C2A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34"/>
          <a:stretch/>
        </p:blipFill>
        <p:spPr>
          <a:xfrm>
            <a:off x="5331473" y="1603197"/>
            <a:ext cx="3550166" cy="21513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5961-CACF-4576-8197-24915EA555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13772" y="3408041"/>
            <a:ext cx="1272885" cy="920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600" dirty="0"/>
              <a:t>©David M. Phillips/Science Source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15F86C-B7DE-4A9B-81DF-8BC058B0C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37" b="-1"/>
          <a:stretch/>
        </p:blipFill>
        <p:spPr>
          <a:xfrm>
            <a:off x="5331473" y="4059381"/>
            <a:ext cx="3550166" cy="2254965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80668" y="6287425"/>
            <a:ext cx="1322973" cy="157818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800" dirty="0"/>
              <a:t>©Julian Nieman/</a:t>
            </a:r>
            <a:r>
              <a:rPr lang="en-US" sz="800" dirty="0" err="1"/>
              <a:t>Alamy</a:t>
            </a:r>
            <a:endParaRPr lang="en-GB" sz="8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124C907-734C-4ABF-8391-66CB9D1F8335}"/>
              </a:ext>
            </a:extLst>
          </p:cNvPr>
          <p:cNvSpPr txBox="1">
            <a:spLocks/>
          </p:cNvSpPr>
          <p:nvPr/>
        </p:nvSpPr>
        <p:spPr>
          <a:xfrm>
            <a:off x="66260" y="6410413"/>
            <a:ext cx="1593273" cy="40005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133" y="219216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Brown and golden algae contain yellowish pigments for photosynthesis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0" y="6450870"/>
            <a:ext cx="1543050" cy="39261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51145" y="1740934"/>
            <a:ext cx="4457885" cy="265508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Golden algae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unicellular or colonial autotrophs in light and heterotrophs in the dark.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Brown algae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the largest and most complex protists. They form giant underwater kelp forests.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991349" y="6518277"/>
            <a:ext cx="1657349" cy="339723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Figures 18.6, 18.8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85" y="4516522"/>
            <a:ext cx="2828544" cy="188976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360422" y="6419297"/>
            <a:ext cx="1093965" cy="6994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550" dirty="0"/>
              <a:t>©Frank Fox/Science Source</a:t>
            </a:r>
            <a:endParaRPr lang="en-GB" sz="5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45" y="2368790"/>
            <a:ext cx="3718560" cy="376732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554169" y="6191177"/>
            <a:ext cx="1261713" cy="9698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700" dirty="0"/>
              <a:t>©Ralph A. Clevenger/Corbis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300147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188" y="-88900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the simplest eukaryotes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3196"/>
            <a:ext cx="1812471" cy="40480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6347" y="910074"/>
            <a:ext cx="8431306" cy="1308847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Classifying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is difficult – they are a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paraphyletic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group. Originally,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were defined as eukaryotes that are not plants, fungi or animals.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3185" y="6450372"/>
            <a:ext cx="1446603" cy="40762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</a:t>
            </a:r>
          </a:p>
        </p:txBody>
      </p:sp>
      <p:pic>
        <p:nvPicPr>
          <p:cNvPr id="2" name="Picture 1" descr="A tree mapping the different domains of  prokaryotes and domain eukarya is shown.&#10;Red box around domain eukary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58" y="2360220"/>
            <a:ext cx="6205741" cy="38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8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6944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Diatoms have 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silica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cell walls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562100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73082" y="3568700"/>
            <a:ext cx="4551456" cy="243112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Diatoms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have yellowish pigments for photosynthesis and are abundant in all moist habitats.</a:t>
            </a:r>
            <a:endParaRPr lang="en-US" altLang="en-US" sz="2400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  <a:p>
            <a:pPr lvl="0" eaLnBrk="1" hangingPunct="1">
              <a:spcBef>
                <a:spcPts val="29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Their cell walls are very intricate and give them unique shapes.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05650" y="6457950"/>
            <a:ext cx="1397000" cy="400050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5" y="992959"/>
            <a:ext cx="4053840" cy="2535936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43443" y="3507188"/>
            <a:ext cx="3776662" cy="16493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650" dirty="0"/>
              <a:t>(multiple diatoms): ©Jan Hinsch/SPL/Getty Images; (single diatom): ©Steve </a:t>
            </a:r>
            <a:r>
              <a:rPr lang="en-US" sz="650" dirty="0" err="1"/>
              <a:t>Gschmeissner</a:t>
            </a:r>
            <a:r>
              <a:rPr lang="en-US" sz="650" dirty="0"/>
              <a:t>/Science Source</a:t>
            </a:r>
            <a:endParaRPr lang="en-GB" sz="650" dirty="0"/>
          </a:p>
        </p:txBody>
      </p:sp>
    </p:spTree>
    <p:extLst>
      <p:ext uri="{BB962C8B-B14F-4D97-AF65-F5344CB8AC3E}">
        <p14:creationId xmlns:p14="http://schemas.microsoft.com/office/powerpoint/2010/main" val="95679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879687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Red algae can live in deep water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638300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567" y="1496894"/>
            <a:ext cx="3752308" cy="406207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Red algae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have photosynthetic pigments that absorb red and blue wavelengths of light. These wavelengths do not dissipate in deep water.</a:t>
            </a:r>
          </a:p>
          <a:p>
            <a:pPr lvl="0" eaLnBrk="1" hangingPunct="1">
              <a:spcBef>
                <a:spcPts val="29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People eat red algae and use the agar they produce as a thickening agent in many things.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2175" y="6460490"/>
            <a:ext cx="1444625" cy="39751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7489" r="-336" b="3253"/>
          <a:stretch/>
        </p:blipFill>
        <p:spPr>
          <a:xfrm>
            <a:off x="4095115" y="1930709"/>
            <a:ext cx="4531545" cy="3450916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5295985" y="5397594"/>
            <a:ext cx="2131827" cy="136310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750" dirty="0"/>
              <a:t>©Andrew J. Martinez/Science Source</a:t>
            </a:r>
            <a:endParaRPr lang="en-GB" sz="750" dirty="0"/>
          </a:p>
        </p:txBody>
      </p:sp>
    </p:spTree>
    <p:extLst>
      <p:ext uri="{BB962C8B-B14F-4D97-AF65-F5344CB8AC3E}">
        <p14:creationId xmlns:p14="http://schemas.microsoft.com/office/powerpoint/2010/main" val="151501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Green algae are close relatives of plants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6461002"/>
            <a:ext cx="1504950" cy="39126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98778" y="1612810"/>
            <a:ext cx="3800852" cy="1491268"/>
          </a:xfrm>
        </p:spPr>
        <p:txBody>
          <a:bodyPr/>
          <a:lstStyle/>
          <a:p>
            <a:pPr>
              <a:spcAft>
                <a:spcPts val="2600"/>
              </a:spcAft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Green algae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a diverse group – some are microscopic, others are large and multicellular</a:t>
            </a:r>
            <a:endParaRPr lang="en-US" sz="240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00742" y="3403116"/>
            <a:ext cx="2648857" cy="270480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They share many features with plants, including using chlorophyll </a:t>
            </a:r>
            <a:r>
              <a:rPr lang="en-US" altLang="en-US" sz="2400" i="1" dirty="0"/>
              <a:t>a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b</a:t>
            </a:r>
            <a:r>
              <a:rPr lang="en-US" altLang="en-US" sz="2400" dirty="0"/>
              <a:t> for photosynthesis and producing </a:t>
            </a:r>
            <a:r>
              <a:rPr lang="en-US" altLang="en-US" sz="2400" dirty="0">
                <a:solidFill>
                  <a:srgbClr val="FF0000"/>
                </a:solidFill>
              </a:rPr>
              <a:t>starch</a:t>
            </a:r>
            <a:r>
              <a:rPr lang="en-US" altLang="en-US" sz="2400" dirty="0"/>
              <a:t>. 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quarter" idx="12"/>
          </p:nvPr>
        </p:nvSpPr>
        <p:spPr>
          <a:xfrm>
            <a:off x="7242175" y="6456680"/>
            <a:ext cx="1654927" cy="40132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18.11</a:t>
            </a:r>
          </a:p>
        </p:txBody>
      </p:sp>
      <p:pic>
        <p:nvPicPr>
          <p:cNvPr id="5" name="Picture 4" descr="Volvox green algae is shown.&#10;Micrasterias green algae is shown.&#10;Acetabularia green algae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79" y="1490615"/>
            <a:ext cx="3529584" cy="4395216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5319937" y="5856803"/>
            <a:ext cx="3573126" cy="26563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750" dirty="0"/>
              <a:t>(</a:t>
            </a:r>
            <a:r>
              <a:rPr lang="en-US" sz="750" i="1" dirty="0" err="1"/>
              <a:t>Micrasterias</a:t>
            </a:r>
            <a:r>
              <a:rPr lang="en-US" sz="750" dirty="0"/>
              <a:t>):</a:t>
            </a:r>
            <a:r>
              <a:rPr lang="en-US" sz="750" i="1" dirty="0"/>
              <a:t> </a:t>
            </a:r>
            <a:r>
              <a:rPr lang="en-US" sz="750" dirty="0"/>
              <a:t>©M. I. Walker/Science Source; (</a:t>
            </a:r>
            <a:r>
              <a:rPr lang="en-US" sz="750" i="1" dirty="0"/>
              <a:t>Volvox</a:t>
            </a:r>
            <a:r>
              <a:rPr lang="en-US" sz="750" dirty="0"/>
              <a:t>):</a:t>
            </a:r>
            <a:r>
              <a:rPr lang="en-US" sz="750" i="1" dirty="0"/>
              <a:t> </a:t>
            </a:r>
            <a:r>
              <a:rPr lang="en-US" sz="750" dirty="0"/>
              <a:t>©Frank Fox/Science Source; (</a:t>
            </a:r>
            <a:r>
              <a:rPr lang="en-US" sz="750" i="1" dirty="0" err="1"/>
              <a:t>Acetabularia</a:t>
            </a:r>
            <a:r>
              <a:rPr lang="en-US" sz="750" dirty="0"/>
              <a:t>): ©</a:t>
            </a:r>
            <a:r>
              <a:rPr lang="en-US" sz="750" dirty="0" err="1"/>
              <a:t>incamerastock</a:t>
            </a:r>
            <a:r>
              <a:rPr lang="en-US" sz="750" dirty="0"/>
              <a:t>/</a:t>
            </a:r>
            <a:r>
              <a:rPr lang="en-US" sz="750" dirty="0" err="1"/>
              <a:t>Alamy</a:t>
            </a:r>
            <a:endParaRPr lang="en-GB" sz="750" dirty="0"/>
          </a:p>
        </p:txBody>
      </p:sp>
    </p:spTree>
    <p:extLst>
      <p:ext uri="{BB962C8B-B14F-4D97-AF65-F5344CB8AC3E}">
        <p14:creationId xmlns:p14="http://schemas.microsoft.com/office/powerpoint/2010/main" val="1504740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743"/>
            <a:ext cx="8229600" cy="709714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Green algae reproduce like plants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698171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Section 18.2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51601" y="1476147"/>
            <a:ext cx="3388360" cy="413428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alternation of generations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haploid gametes and diploid zygotes can both grow into adult organisms.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This life cycle, alternating between haploid and diploid forms, is only found in green algae and plants.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242176" y="6457950"/>
            <a:ext cx="165508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0" y="1317192"/>
            <a:ext cx="3925824" cy="48036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6546231" y="2215198"/>
            <a:ext cx="1180449" cy="550862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900" dirty="0"/>
              <a:t>Sporophyte produces male and female spores by meiosis.</a:t>
            </a:r>
            <a:endParaRPr lang="en-GB" sz="9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740172" y="3499675"/>
            <a:ext cx="1147012" cy="593147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2"/>
            </a:pPr>
            <a:r>
              <a:rPr lang="en-US" sz="900" dirty="0"/>
              <a:t>Spores divide mitotically, producing gametophtes.</a:t>
            </a:r>
            <a:endParaRPr lang="en-GB" sz="900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5"/>
          </p:nvPr>
        </p:nvSpPr>
        <p:spPr>
          <a:xfrm>
            <a:off x="5017832" y="4827677"/>
            <a:ext cx="1026914" cy="453437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en-US" sz="900" dirty="0"/>
              <a:t>Gametophytes produce gametes.</a:t>
            </a:r>
            <a:endParaRPr lang="en-GB" sz="900" dirty="0"/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/>
          </p:nvPr>
        </p:nvSpPr>
        <p:spPr>
          <a:xfrm>
            <a:off x="5261761" y="3238965"/>
            <a:ext cx="740896" cy="357910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buClr>
                <a:schemeClr val="bg1"/>
              </a:buClr>
              <a:buFont typeface="+mj-lt"/>
              <a:buAutoNum type="arabicPeriod" startAt="4"/>
            </a:pPr>
            <a:r>
              <a:rPr lang="en-US" sz="900" dirty="0"/>
              <a:t>Gametes fuse</a:t>
            </a:r>
            <a:endParaRPr lang="en-GB" sz="900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7"/>
          </p:nvPr>
        </p:nvSpPr>
        <p:spPr>
          <a:xfrm>
            <a:off x="5433060" y="2229487"/>
            <a:ext cx="957264" cy="467097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5"/>
            </a:pPr>
            <a:r>
              <a:rPr lang="en-US" sz="900" dirty="0"/>
              <a:t>Zygote develops into sporophyte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9124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98"/>
            <a:ext cx="8229600" cy="944628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2316" y="1490504"/>
            <a:ext cx="4988560" cy="275764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characteristic(s) unify the algae?</a:t>
            </a:r>
          </a:p>
          <a:p>
            <a:pPr lvl="0" eaLnBrk="1" hangingPunct="1">
              <a:spcBef>
                <a:spcPts val="300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multicellular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toxin production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photosynthetic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Both A and C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All of the above</a:t>
            </a:r>
          </a:p>
        </p:txBody>
      </p:sp>
      <p:pic>
        <p:nvPicPr>
          <p:cNvPr id="399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56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5364" y="40448"/>
            <a:ext cx="8229600" cy="944628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#2, solution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84538" y="1500148"/>
            <a:ext cx="5192712" cy="550325"/>
          </a:xfrm>
        </p:spPr>
        <p:txBody>
          <a:bodyPr/>
          <a:lstStyle/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characteristic(s) unify the algae?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84538" y="2227263"/>
            <a:ext cx="2717800" cy="458787"/>
          </a:xfrm>
        </p:spPr>
        <p:txBody>
          <a:bodyPr/>
          <a:lstStyle/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C. photosynthetic</a:t>
            </a:r>
          </a:p>
        </p:txBody>
      </p:sp>
      <p:pic>
        <p:nvPicPr>
          <p:cNvPr id="40964" name="Picture 8" descr="Red box around answer choice C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06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264"/>
            <a:ext cx="8229600" cy="708957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18.2 Mastering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07394" y="3173412"/>
            <a:ext cx="5693624" cy="120808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List and describe the characteristics of the major groups of algae. What do they have in common with plants?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675" b="3747"/>
          <a:stretch/>
        </p:blipFill>
        <p:spPr>
          <a:xfrm>
            <a:off x="138332" y="2057401"/>
            <a:ext cx="3154514" cy="3165764"/>
          </a:xfrm>
          <a:prstGeom prst="rect">
            <a:avLst/>
          </a:prstGeom>
        </p:spPr>
      </p:pic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986386" y="5257095"/>
            <a:ext cx="1462578" cy="10550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650" dirty="0"/>
              <a:t>Courtesy of Burkholder Laboratory</a:t>
            </a:r>
            <a:endParaRPr lang="en-GB" sz="650" dirty="0"/>
          </a:p>
        </p:txBody>
      </p:sp>
    </p:spTree>
    <p:extLst>
      <p:ext uri="{BB962C8B-B14F-4D97-AF65-F5344CB8AC3E}">
        <p14:creationId xmlns:p14="http://schemas.microsoft.com/office/powerpoint/2010/main" val="12869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180" y="212385"/>
            <a:ext cx="7772400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heterotrophic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resemble fungi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61587"/>
            <a:ext cx="1648691" cy="37753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57225" y="1835943"/>
            <a:ext cx="3327400" cy="378900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Slime molds and water molds are heterotrophic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that have filamentous feeding structures.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However, they are only distantly related to fungi in terms of DNA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sequence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2175" y="6461587"/>
            <a:ext cx="1581957" cy="37753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Figure 18.12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46" y="1797885"/>
            <a:ext cx="4809744" cy="352348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4436145" y="5293511"/>
            <a:ext cx="4387987" cy="179894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800" dirty="0"/>
              <a:t>(plasmodium): ©Steven P. Lynch/McGraw-Hill Education; (spores): ©Ray Simons/Science Source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1433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047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Slime molds are unicellular and multicellular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6972" y="6451025"/>
            <a:ext cx="1561436" cy="33478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58560" y="2294695"/>
            <a:ext cx="3415362" cy="162614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Slime molds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can exist as single cells or as large masses that behave like a multicellular organism.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9741" y="6467002"/>
            <a:ext cx="1503207" cy="3631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18.13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94" y="1682050"/>
            <a:ext cx="4578096" cy="4504944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9"/>
          </p:nvPr>
        </p:nvSpPr>
        <p:spPr>
          <a:xfrm>
            <a:off x="5351383" y="4361117"/>
            <a:ext cx="1824117" cy="636331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050" dirty="0"/>
              <a:t>When food is lacking, cells secrete biochemicals that stimulate them to aggregate.</a:t>
            </a:r>
            <a:endParaRPr lang="en-GB" sz="105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20"/>
          </p:nvPr>
        </p:nvSpPr>
        <p:spPr>
          <a:xfrm>
            <a:off x="5122781" y="3388234"/>
            <a:ext cx="1282780" cy="389336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2"/>
            </a:pPr>
            <a:r>
              <a:rPr lang="en-US" sz="1050" dirty="0"/>
              <a:t>Cells aggregate into slug.</a:t>
            </a:r>
            <a:endParaRPr lang="en-GB" sz="1050" dirty="0"/>
          </a:p>
        </p:txBody>
      </p:sp>
      <p:sp>
        <p:nvSpPr>
          <p:cNvPr id="10" name="Content Placeholder 14"/>
          <p:cNvSpPr>
            <a:spLocks noGrp="1"/>
          </p:cNvSpPr>
          <p:nvPr>
            <p:ph sz="quarter" idx="21"/>
          </p:nvPr>
        </p:nvSpPr>
        <p:spPr>
          <a:xfrm>
            <a:off x="6014959" y="2625231"/>
            <a:ext cx="1097041" cy="371707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3"/>
            </a:pPr>
            <a:r>
              <a:rPr lang="en-US" sz="1050" dirty="0"/>
              <a:t>Slug travels toward light.</a:t>
            </a:r>
            <a:endParaRPr lang="en-GB" sz="1050" dirty="0"/>
          </a:p>
        </p:txBody>
      </p:sp>
      <p:sp>
        <p:nvSpPr>
          <p:cNvPr id="11" name="Content Placeholder 18"/>
          <p:cNvSpPr>
            <a:spLocks noGrp="1"/>
          </p:cNvSpPr>
          <p:nvPr>
            <p:ph sz="quarter" idx="22"/>
          </p:nvPr>
        </p:nvSpPr>
        <p:spPr>
          <a:xfrm>
            <a:off x="6556929" y="3026682"/>
            <a:ext cx="1272621" cy="769937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sz="1050" dirty="0"/>
              <a:t>Slug halts, forming a stalk with a fruiting body containing spores.</a:t>
            </a:r>
            <a:endParaRPr lang="en-GB" sz="1050" dirty="0"/>
          </a:p>
        </p:txBody>
      </p:sp>
      <p:sp>
        <p:nvSpPr>
          <p:cNvPr id="12" name="Content Placeholder 22"/>
          <p:cNvSpPr>
            <a:spLocks noGrp="1"/>
          </p:cNvSpPr>
          <p:nvPr>
            <p:ph sz="quarter" idx="23"/>
          </p:nvPr>
        </p:nvSpPr>
        <p:spPr>
          <a:xfrm>
            <a:off x="7496712" y="5326326"/>
            <a:ext cx="901163" cy="327687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5"/>
            </a:pPr>
            <a:r>
              <a:rPr lang="en-US" sz="1050" dirty="0"/>
              <a:t>Stalk cells perish.</a:t>
            </a:r>
            <a:endParaRPr lang="en-GB" sz="1050" dirty="0"/>
          </a:p>
        </p:txBody>
      </p:sp>
      <p:sp>
        <p:nvSpPr>
          <p:cNvPr id="13" name="Content Placeholder 24"/>
          <p:cNvSpPr>
            <a:spLocks noGrp="1"/>
          </p:cNvSpPr>
          <p:nvPr>
            <p:ph sz="quarter" idx="24"/>
          </p:nvPr>
        </p:nvSpPr>
        <p:spPr>
          <a:xfrm>
            <a:off x="6505565" y="5663538"/>
            <a:ext cx="1127135" cy="471487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6"/>
            </a:pPr>
            <a:r>
              <a:rPr lang="en-US" sz="1050" dirty="0"/>
              <a:t>Spores germinate in new habitats.</a:t>
            </a:r>
            <a:endParaRPr lang="en-GB" sz="1050" dirty="0"/>
          </a:p>
        </p:txBody>
      </p:sp>
      <p:sp>
        <p:nvSpPr>
          <p:cNvPr id="14" name="Content Placeholder 26"/>
          <p:cNvSpPr>
            <a:spLocks noGrp="1"/>
          </p:cNvSpPr>
          <p:nvPr>
            <p:ph sz="quarter" idx="25"/>
          </p:nvPr>
        </p:nvSpPr>
        <p:spPr>
          <a:xfrm>
            <a:off x="4762028" y="5368801"/>
            <a:ext cx="972022" cy="327995"/>
          </a:xfrm>
          <a:prstGeom prst="rect">
            <a:avLst/>
          </a:prstGeom>
        </p:spPr>
        <p:txBody>
          <a:bodyPr/>
          <a:lstStyle/>
          <a:p>
            <a:pPr marL="182880" lvl="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7"/>
            </a:pPr>
            <a:r>
              <a:rPr lang="en-US" sz="1050" dirty="0"/>
              <a:t>Cells feed and divide.</a:t>
            </a:r>
            <a:endParaRPr lang="en-GB" sz="105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378722" y="6139678"/>
            <a:ext cx="4572104" cy="334210"/>
          </a:xfrm>
        </p:spPr>
        <p:txBody>
          <a:bodyPr/>
          <a:lstStyle/>
          <a:p>
            <a:pPr marL="0" indent="0">
              <a:buNone/>
            </a:pPr>
            <a:r>
              <a:rPr lang="en-US" sz="820" dirty="0"/>
              <a:t>(slug): ©Carolina Biological Supply Company/</a:t>
            </a:r>
            <a:r>
              <a:rPr lang="en-US" sz="820" dirty="0" err="1"/>
              <a:t>Phototake</a:t>
            </a:r>
            <a:r>
              <a:rPr lang="en-US" sz="820" dirty="0"/>
              <a:t>; (fruiting body): ©David Scharf/Science Source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446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Cellular slime molds keep their individual cells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0" y="6450418"/>
            <a:ext cx="1551238" cy="38152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59560" y="2295513"/>
            <a:ext cx="3395079" cy="33954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Cellular slime molds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like those shown here, live as haploid cells until resources become limited. They then aggregate into a mobile “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slug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” and then a fruiting body, which produces spores.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36374" y="6475049"/>
            <a:ext cx="1486527" cy="3588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11" y="1694019"/>
            <a:ext cx="4578096" cy="4504944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9"/>
          </p:nvPr>
        </p:nvSpPr>
        <p:spPr>
          <a:xfrm>
            <a:off x="5352761" y="4379920"/>
            <a:ext cx="1835439" cy="688963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050" dirty="0"/>
              <a:t>When food is lacking, cells secrete biochemicals that stimulate them to aggregate.</a:t>
            </a:r>
            <a:endParaRPr lang="en-GB" sz="1050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20"/>
          </p:nvPr>
        </p:nvSpPr>
        <p:spPr>
          <a:xfrm>
            <a:off x="5127305" y="3417356"/>
            <a:ext cx="1263748" cy="391062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2"/>
            </a:pPr>
            <a:r>
              <a:rPr lang="en-US" sz="1050" dirty="0"/>
              <a:t>Cells aggregate into slug.</a:t>
            </a:r>
            <a:endParaRPr lang="en-GB" sz="1050" dirty="0"/>
          </a:p>
        </p:txBody>
      </p:sp>
      <p:sp>
        <p:nvSpPr>
          <p:cNvPr id="11" name="Content Placeholder 14"/>
          <p:cNvSpPr>
            <a:spLocks noGrp="1"/>
          </p:cNvSpPr>
          <p:nvPr>
            <p:ph sz="quarter" idx="21"/>
          </p:nvPr>
        </p:nvSpPr>
        <p:spPr>
          <a:xfrm>
            <a:off x="6017801" y="2638823"/>
            <a:ext cx="1070530" cy="332978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3"/>
            </a:pPr>
            <a:r>
              <a:rPr lang="en-US" sz="1050" dirty="0"/>
              <a:t>Slug travels toward light.</a:t>
            </a:r>
            <a:endParaRPr lang="en-GB" sz="1050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2"/>
          </p:nvPr>
        </p:nvSpPr>
        <p:spPr>
          <a:xfrm>
            <a:off x="6558765" y="3047164"/>
            <a:ext cx="1329818" cy="773772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sz="1050" dirty="0"/>
              <a:t>Slug halts, forming a stalk with a fruiting body containing spores.</a:t>
            </a:r>
            <a:endParaRPr lang="en-GB" sz="1050" dirty="0"/>
          </a:p>
        </p:txBody>
      </p:sp>
      <p:sp>
        <p:nvSpPr>
          <p:cNvPr id="13" name="Content Placeholder 22"/>
          <p:cNvSpPr>
            <a:spLocks noGrp="1"/>
          </p:cNvSpPr>
          <p:nvPr>
            <p:ph sz="quarter" idx="23"/>
          </p:nvPr>
        </p:nvSpPr>
        <p:spPr>
          <a:xfrm>
            <a:off x="7504509" y="5342510"/>
            <a:ext cx="966394" cy="338889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5"/>
            </a:pPr>
            <a:r>
              <a:rPr lang="en-US" sz="1050" dirty="0"/>
              <a:t>Stalk cells perish.</a:t>
            </a:r>
            <a:endParaRPr lang="en-GB" sz="1050" dirty="0"/>
          </a:p>
        </p:txBody>
      </p:sp>
      <p:sp>
        <p:nvSpPr>
          <p:cNvPr id="14" name="Content Placeholder 24"/>
          <p:cNvSpPr>
            <a:spLocks noGrp="1"/>
          </p:cNvSpPr>
          <p:nvPr>
            <p:ph sz="quarter" idx="24"/>
          </p:nvPr>
        </p:nvSpPr>
        <p:spPr>
          <a:xfrm>
            <a:off x="6510762" y="5678226"/>
            <a:ext cx="1156864" cy="522287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6"/>
            </a:pPr>
            <a:r>
              <a:rPr lang="en-US" sz="1050" dirty="0"/>
              <a:t>Spores germinate in new habitats.</a:t>
            </a:r>
            <a:endParaRPr lang="en-GB" sz="1050" dirty="0"/>
          </a:p>
        </p:txBody>
      </p:sp>
      <p:sp>
        <p:nvSpPr>
          <p:cNvPr id="15" name="Content Placeholder 26"/>
          <p:cNvSpPr>
            <a:spLocks noGrp="1"/>
          </p:cNvSpPr>
          <p:nvPr>
            <p:ph sz="quarter" idx="25"/>
          </p:nvPr>
        </p:nvSpPr>
        <p:spPr>
          <a:xfrm>
            <a:off x="4776071" y="5394896"/>
            <a:ext cx="1032098" cy="327537"/>
          </a:xfrm>
          <a:prstGeom prst="rect">
            <a:avLst/>
          </a:prstGeom>
        </p:spPr>
        <p:txBody>
          <a:bodyPr/>
          <a:lstStyle/>
          <a:p>
            <a:pPr marL="182880" indent="-18288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7"/>
            </a:pPr>
            <a:r>
              <a:rPr lang="en-US" sz="1050" dirty="0"/>
              <a:t>Cells feed and divide.</a:t>
            </a:r>
            <a:endParaRPr lang="en-GB" sz="105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375806" y="6140086"/>
            <a:ext cx="4863870" cy="317863"/>
          </a:xfrm>
        </p:spPr>
        <p:txBody>
          <a:bodyPr/>
          <a:lstStyle/>
          <a:p>
            <a:pPr marL="0" indent="0">
              <a:buNone/>
            </a:pPr>
            <a:r>
              <a:rPr lang="en-US" sz="820" dirty="0"/>
              <a:t>(slug): ©Carolina Biological Supply Company/</a:t>
            </a:r>
            <a:r>
              <a:rPr lang="en-US" sz="820" dirty="0" err="1"/>
              <a:t>Phototake</a:t>
            </a:r>
            <a:r>
              <a:rPr lang="en-US" sz="820" dirty="0"/>
              <a:t>; (fruiting body): ©David Scharf/Science Source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5245"/>
            <a:ext cx="8229600" cy="654710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extremely diverse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4776"/>
            <a:ext cx="1563265" cy="40322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599" y="886698"/>
            <a:ext cx="8432799" cy="1237937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Each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phylum is so different from the others that they may actually be different kingdoms. Evolutionary relationships among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being clarified by molecular sequence data.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2175" y="6454776"/>
            <a:ext cx="1444624" cy="40322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</a:t>
            </a:r>
          </a:p>
        </p:txBody>
      </p:sp>
      <p:pic>
        <p:nvPicPr>
          <p:cNvPr id="2" name="Picture 1" descr="A tree mapping the different domains of  prokaryotes and domain eukarya is shown.&#10;Red box around domain eukary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51" y="2420943"/>
            <a:ext cx="6205728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0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02862" y="210269"/>
            <a:ext cx="7727950" cy="1143000"/>
          </a:xfrm>
        </p:spPr>
        <p:txBody>
          <a:bodyPr/>
          <a:lstStyle/>
          <a:p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Plasmodial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slime molds are one huge cell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2575" y="6453897"/>
            <a:ext cx="1471375" cy="39640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116971" y="2298088"/>
            <a:ext cx="3406539" cy="261509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During their feeding stage,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plasmodial slime molds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form a plasmodium, which is a large cell containing thousands of diploid nuclei.</a:t>
            </a:r>
            <a:endParaRPr lang="en-US" sz="24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7240157" y="6467909"/>
            <a:ext cx="1467132" cy="3687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"/>
          <a:stretch/>
        </p:blipFill>
        <p:spPr>
          <a:xfrm>
            <a:off x="3446987" y="1945355"/>
            <a:ext cx="5657421" cy="3235763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6"/>
          </p:nvPr>
        </p:nvSpPr>
        <p:spPr>
          <a:xfrm>
            <a:off x="4560466" y="5292252"/>
            <a:ext cx="4227559" cy="171836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(plasmodium): ©Steven P. Lynch/McGraw-Hill Education; (spores): ©Ray Simons/Science Source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532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Water molds are decomposers and parasites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933" y="6460741"/>
            <a:ext cx="1538264" cy="3904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5394" y="1969404"/>
            <a:ext cx="3182203" cy="289288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Water molds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decomposers and parasites.</a:t>
            </a:r>
            <a:endParaRPr lang="en-US" altLang="en-US" sz="2400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They secrete digestive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enzymes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into their surroundings and absorb the nutrients.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49551" y="6469513"/>
            <a:ext cx="1774446" cy="38081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18.14</a:t>
            </a:r>
            <a:endParaRPr lang="en-US" dirty="0"/>
          </a:p>
        </p:txBody>
      </p:sp>
      <p:pic>
        <p:nvPicPr>
          <p:cNvPr id="2" name="Picture 1" descr="A potato infected by water mold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b="4583"/>
          <a:stretch/>
        </p:blipFill>
        <p:spPr>
          <a:xfrm>
            <a:off x="3975946" y="2238233"/>
            <a:ext cx="4734794" cy="314366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5136865" y="5363012"/>
            <a:ext cx="2491844" cy="222081"/>
          </a:xfrm>
        </p:spPr>
        <p:txBody>
          <a:bodyPr/>
          <a:lstStyle/>
          <a:p>
            <a:pPr marL="0" indent="0">
              <a:buNone/>
            </a:pPr>
            <a:r>
              <a:rPr lang="en-US" sz="930" dirty="0">
                <a:latin typeface="Calibri" panose="020F0502020204030204" pitchFamily="34" charset="0"/>
              </a:rPr>
              <a:t>©W.E. Fry, Plant Pathology, Cornell University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047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Water molds feed on plants and animals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-7688" y="6461939"/>
            <a:ext cx="1579813" cy="33838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08933" y="1726781"/>
            <a:ext cx="7907310" cy="1160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water molds ruin food crops, including potatoes, grapes and lettuce. Others grow on weak, dead, or dying aquatic organisms like fish.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44809" y="6477494"/>
            <a:ext cx="1546267" cy="33860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4" y="3392788"/>
            <a:ext cx="8631936" cy="28346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735484" y="6196987"/>
            <a:ext cx="6192254" cy="249970"/>
          </a:xfrm>
        </p:spPr>
        <p:txBody>
          <a:bodyPr/>
          <a:lstStyle/>
          <a:p>
            <a:pPr marL="0" indent="0">
              <a:buNone/>
            </a:pPr>
            <a:r>
              <a:rPr lang="en-US" sz="780" dirty="0">
                <a:solidFill>
                  <a:prstClr val="black"/>
                </a:solidFill>
                <a:latin typeface="Calibri" panose="020F0502020204030204" pitchFamily="34" charset="0"/>
              </a:rPr>
              <a:t>©W.E. Fry, Plant Pathology, Cornell University; (b): ©</a:t>
            </a:r>
            <a:r>
              <a:rPr lang="en-US" sz="780" dirty="0" err="1">
                <a:solidFill>
                  <a:prstClr val="black"/>
                </a:solidFill>
                <a:latin typeface="Calibri" panose="020F0502020204030204" pitchFamily="34" charset="0"/>
              </a:rPr>
              <a:t>sdbower</a:t>
            </a:r>
            <a:r>
              <a:rPr lang="en-US" sz="780" dirty="0">
                <a:solidFill>
                  <a:prstClr val="black"/>
                </a:solidFill>
                <a:latin typeface="Calibri" panose="020F0502020204030204" pitchFamily="34" charset="0"/>
              </a:rPr>
              <a:t>/iStock/Getty Images RF</a:t>
            </a:r>
            <a:endParaRPr lang="en-US" sz="78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344"/>
            <a:ext cx="8229600" cy="709613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289090" y="1508266"/>
            <a:ext cx="5309478" cy="305284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mode of nutrition is used by slime molds and water molds?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photoautotrophs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chemoautotrophs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heterotrophic consumers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heterotrophic decomposers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None of the above</a:t>
            </a:r>
            <a:endParaRPr lang="en-US" sz="2400" dirty="0"/>
          </a:p>
        </p:txBody>
      </p:sp>
      <p:pic>
        <p:nvPicPr>
          <p:cNvPr id="491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99704"/>
            <a:ext cx="7481455" cy="811212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#3,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280607" y="1491476"/>
            <a:ext cx="5350042" cy="155198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mode of nutrition is used by slime molds and water molds?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D. heterotrophic decomposers</a:t>
            </a:r>
            <a:endParaRPr lang="en-US" sz="2400" dirty="0"/>
          </a:p>
        </p:txBody>
      </p:sp>
      <p:pic>
        <p:nvPicPr>
          <p:cNvPr id="50179" name="Picture 5" descr="Red box around answer choice D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62"/>
            <a:ext cx="8229600" cy="77787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18.3 Mastering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402432" y="3182307"/>
            <a:ext cx="4714876" cy="88350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Compare and contrast water molds,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plasmodial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and cellular slime molds.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99" b="3219"/>
          <a:stretch/>
        </p:blipFill>
        <p:spPr>
          <a:xfrm>
            <a:off x="138332" y="2005263"/>
            <a:ext cx="3154514" cy="32365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53043" y="5214729"/>
            <a:ext cx="1353607" cy="176421"/>
          </a:xfrm>
        </p:spPr>
        <p:txBody>
          <a:bodyPr/>
          <a:lstStyle/>
          <a:p>
            <a:pPr marL="0" indent="0">
              <a:buNone/>
            </a:pPr>
            <a:r>
              <a:rPr lang="en-US" sz="650" dirty="0"/>
              <a:t>Courtesy of Burkholder Laboratory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0559"/>
            <a:ext cx="8229600" cy="64519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Protozoa are diverse heterotrophs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41" y="6453627"/>
            <a:ext cx="1596858" cy="36084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1263" y="1125026"/>
            <a:ext cx="8193505" cy="136550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Most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protozoa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one-celled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heterotrophic, and motile. They are grouped together based on morphology and locomotion but are only distantly related to each other.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882483" y="6501253"/>
            <a:ext cx="1909625" cy="3447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18.15, 18.16, 18.18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06C136-A0AE-4F3F-AE3C-D54A73D94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2716"/>
          <a:stretch/>
        </p:blipFill>
        <p:spPr>
          <a:xfrm>
            <a:off x="227440" y="2914637"/>
            <a:ext cx="2776345" cy="2978434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1009174" y="5893071"/>
            <a:ext cx="1224915" cy="96032"/>
          </a:xfrm>
        </p:spPr>
        <p:txBody>
          <a:bodyPr anchor="ctr"/>
          <a:lstStyle/>
          <a:p>
            <a:pPr marL="0" indent="0">
              <a:buNone/>
            </a:pPr>
            <a:r>
              <a:rPr lang="en-US" sz="580" dirty="0"/>
              <a:t>©Nancy </a:t>
            </a:r>
            <a:r>
              <a:rPr lang="en-US" sz="580" dirty="0" err="1"/>
              <a:t>Nehring</a:t>
            </a:r>
            <a:r>
              <a:rPr lang="en-US" sz="580" dirty="0"/>
              <a:t>/Getty Images RF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E98874-20EC-48E4-A979-95836EFA3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4284"/>
          <a:stretch/>
        </p:blipFill>
        <p:spPr>
          <a:xfrm>
            <a:off x="3306812" y="2914637"/>
            <a:ext cx="2525525" cy="285131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3829983" y="5765950"/>
            <a:ext cx="1449338" cy="211210"/>
          </a:xfrm>
        </p:spPr>
        <p:txBody>
          <a:bodyPr/>
          <a:lstStyle/>
          <a:p>
            <a:pPr marL="0" indent="0">
              <a:buNone/>
            </a:pPr>
            <a:r>
              <a:rPr lang="en-US" sz="620" dirty="0"/>
              <a:t>©</a:t>
            </a:r>
            <a:r>
              <a:rPr lang="en-US" sz="620" dirty="0" err="1"/>
              <a:t>micro_photo</a:t>
            </a:r>
            <a:r>
              <a:rPr lang="en-US" sz="620" dirty="0"/>
              <a:t>/</a:t>
            </a:r>
            <a:r>
              <a:rPr lang="en-US" sz="620" dirty="0" err="1"/>
              <a:t>iStock</a:t>
            </a:r>
            <a:r>
              <a:rPr lang="en-US" sz="620" dirty="0"/>
              <a:t>/Getty Images RF</a:t>
            </a:r>
          </a:p>
        </p:txBody>
      </p:sp>
      <p:pic>
        <p:nvPicPr>
          <p:cNvPr id="17" name="Picture 16" descr="Trichonympha is shown.">
            <a:extLst>
              <a:ext uri="{FF2B5EF4-FFF2-40B4-BE49-F238E27FC236}">
                <a16:creationId xmlns:a16="http://schemas.microsoft.com/office/drawing/2014/main" id="{AD7FC525-2BBE-4BDB-9EF7-AA57C35A6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7" t="8610" r="11470" b="3294"/>
          <a:stretch/>
        </p:blipFill>
        <p:spPr>
          <a:xfrm>
            <a:off x="6210300" y="2987039"/>
            <a:ext cx="2464468" cy="272034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673121" y="5645945"/>
            <a:ext cx="1489804" cy="164305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©Eric V. Grave/Science Source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5304"/>
            <a:ext cx="8229600" cy="64519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Flagellated protozoa can cause disease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-1360" y="6462049"/>
            <a:ext cx="1569879" cy="39433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02316" y="946980"/>
            <a:ext cx="8328025" cy="110131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Flagellated protozoa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have one or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more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flagella, which they use to move around. They live in soil, oceans, and fresh water. Some are parasites that live in our bodies.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46415" y="6460969"/>
            <a:ext cx="1597840" cy="32659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18.15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1835056" y="2316982"/>
            <a:ext cx="2723127" cy="78220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000" i="1" dirty="0">
                <a:solidFill>
                  <a:schemeClr val="bg2">
                    <a:lumMod val="10000"/>
                  </a:schemeClr>
                </a:solidFill>
              </a:rPr>
              <a:t>Trichomonas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causes the STD trichomoniasis.</a:t>
            </a:r>
            <a:endParaRPr lang="en-US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842310" y="2172100"/>
            <a:ext cx="2382837" cy="9032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000" i="1" dirty="0">
                <a:solidFill>
                  <a:schemeClr val="bg2">
                    <a:lumMod val="10000"/>
                  </a:schemeClr>
                </a:solidFill>
              </a:rPr>
              <a:t>Trypanosoma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causes African sleeping sickness.</a:t>
            </a:r>
          </a:p>
        </p:txBody>
      </p:sp>
      <p:pic>
        <p:nvPicPr>
          <p:cNvPr id="2" name="Picture 1" descr="Trichomonas is shown.&#10;A box reading, &quot;Trichomonas causes the STD trichomoniasis,&quot; points to an image of trichomonas.&#10;Tyrpanosoma is shown with red blood cells. &#10;A box reading &quot;trypanosoma causes African sleeping sickness,&quot; points to the image of trypanosom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88" y="3979572"/>
            <a:ext cx="5590032" cy="243230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3406004" y="6389138"/>
            <a:ext cx="1764425" cy="12325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740" dirty="0">
                <a:solidFill>
                  <a:prstClr val="black"/>
                </a:solidFill>
              </a:rPr>
              <a:t>(b, c): ©Eye of Science/Science Source</a:t>
            </a:r>
            <a:endParaRPr lang="en-US" sz="74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044" y="205532"/>
            <a:ext cx="752674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Termites rely on flagellated protozoa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-4744" y="6460065"/>
            <a:ext cx="1612900" cy="3265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61702" y="1534562"/>
            <a:ext cx="7854499" cy="1713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Trichonympha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lives in the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gut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of termites. Bacteria that break down wood live in each of these unicellular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 It is because of these bacteria within a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that termites are able to digest wood.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238168" y="6463793"/>
            <a:ext cx="1496408" cy="3689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1" y="3076493"/>
            <a:ext cx="7997952" cy="323697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376613" y="6278840"/>
            <a:ext cx="2871787" cy="181225"/>
          </a:xfrm>
        </p:spPr>
        <p:txBody>
          <a:bodyPr/>
          <a:lstStyle/>
          <a:p>
            <a:pPr marL="0" indent="0">
              <a:buNone/>
            </a:pPr>
            <a:r>
              <a:rPr lang="en-US" sz="740" dirty="0"/>
              <a:t>©Eric V. Grave/Science Source; (b, c): ©Eye of Science/Science Source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0046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Amoeboid protozoa produce pseudopodia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6350" y="6452117"/>
            <a:ext cx="1679575" cy="4058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22928" y="1622147"/>
            <a:ext cx="8098147" cy="13248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Amoeboid protozoa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produce extensions known as pseudopodia, which are important in locomotion and capturing food. The amoeba shown here is consuming a ciliate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875237" y="6501517"/>
            <a:ext cx="1930400" cy="35004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Figures 18.1, 18.16</a:t>
            </a:r>
            <a:endParaRPr lang="en-US" dirty="0"/>
          </a:p>
        </p:txBody>
      </p:sp>
      <p:pic>
        <p:nvPicPr>
          <p:cNvPr id="2" name="Picture 1" descr="An amoeb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85" y="2837161"/>
            <a:ext cx="3078480" cy="33710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1861089" y="6162241"/>
            <a:ext cx="1674585" cy="229858"/>
          </a:xfrm>
        </p:spPr>
        <p:txBody>
          <a:bodyPr/>
          <a:lstStyle/>
          <a:p>
            <a:pPr marL="0" indent="0">
              <a:buNone/>
            </a:pPr>
            <a:r>
              <a:rPr lang="en-US" sz="680" dirty="0"/>
              <a:t>©</a:t>
            </a:r>
            <a:r>
              <a:rPr lang="en-US" sz="680" dirty="0" err="1"/>
              <a:t>micro_photo</a:t>
            </a:r>
            <a:r>
              <a:rPr lang="en-US" sz="680" dirty="0"/>
              <a:t>/</a:t>
            </a:r>
            <a:r>
              <a:rPr lang="en-US" sz="680" dirty="0" err="1"/>
              <a:t>iStock</a:t>
            </a:r>
            <a:r>
              <a:rPr lang="en-US" sz="680" dirty="0"/>
              <a:t>/Getty Images RF</a:t>
            </a:r>
          </a:p>
        </p:txBody>
      </p:sp>
      <p:pic>
        <p:nvPicPr>
          <p:cNvPr id="3" name="Picture 2" descr="A black arrow points to the amoeba in figure 18.16.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07" y="3953623"/>
            <a:ext cx="3163824" cy="235305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737082" y="6259753"/>
            <a:ext cx="1754430" cy="192364"/>
          </a:xfrm>
        </p:spPr>
        <p:txBody>
          <a:bodyPr/>
          <a:lstStyle/>
          <a:p>
            <a:pPr marL="0" indent="0">
              <a:buNone/>
            </a:pPr>
            <a:r>
              <a:rPr lang="en-US" sz="790" dirty="0"/>
              <a:t>©Melba Photo Agency/PunchStock RF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00" y="179120"/>
            <a:ext cx="8613201" cy="586541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organized into three groups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-5447" y="6462626"/>
            <a:ext cx="1605643" cy="38572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56891" y="1257295"/>
            <a:ext cx="3462446" cy="4545471"/>
          </a:xfrm>
        </p:spPr>
        <p:txBody>
          <a:bodyPr/>
          <a:lstStyle/>
          <a:p>
            <a:pPr marL="0" lvl="0" indent="0" eaLnBrk="1" hangingPunct="1">
              <a:spcBef>
                <a:spcPts val="3000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Biologists traditionally classify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in terms of the kingdom they most closely resemble:</a:t>
            </a:r>
          </a:p>
          <a:p>
            <a:pPr marL="342900" lvl="0" indent="-342900" eaLnBrk="1" hangingPunct="1">
              <a:spcBef>
                <a:spcPts val="30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Algae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—resemble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plant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cells</a:t>
            </a:r>
          </a:p>
          <a:p>
            <a:pPr marL="342900" lvl="0" indent="-34290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Slime molds/water molds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—resemble fungal cells</a:t>
            </a:r>
          </a:p>
          <a:p>
            <a:pPr marL="342900" lvl="0" indent="-34290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Protozoa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—resemble animal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3549" y="6460278"/>
            <a:ext cx="1452582" cy="39518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50" y="1207724"/>
            <a:ext cx="4139184" cy="498043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545D6F-AECE-4555-A2C8-2EC5D72F59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38237" y="6139338"/>
            <a:ext cx="1781984" cy="170231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" dirty="0"/>
              <a:t>©Melba Photo Agency/PunchStock RF</a:t>
            </a:r>
          </a:p>
        </p:txBody>
      </p:sp>
    </p:spTree>
    <p:extLst>
      <p:ext uri="{BB962C8B-B14F-4D97-AF65-F5344CB8AC3E}">
        <p14:creationId xmlns:p14="http://schemas.microsoft.com/office/powerpoint/2010/main" val="2020476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582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amoeboid protozoa cause disease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-453" y="6455990"/>
            <a:ext cx="1567996" cy="33026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25008" y="1616756"/>
            <a:ext cx="8096477" cy="119257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Entamoeba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species invade the human digestive tract and cause fever and severe diarrhea in humans. Infection often occurs through lake water.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874558" y="6501533"/>
            <a:ext cx="1921102" cy="28472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Figures 18.1, 18.16</a:t>
            </a:r>
            <a:endParaRPr lang="en-US" dirty="0"/>
          </a:p>
        </p:txBody>
      </p:sp>
      <p:pic>
        <p:nvPicPr>
          <p:cNvPr id="7" name="Picture 6" descr="An amoeba is shown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81" y="3050853"/>
            <a:ext cx="2743200" cy="31577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1874573" y="6222965"/>
            <a:ext cx="1562047" cy="110282"/>
          </a:xfrm>
        </p:spPr>
        <p:txBody>
          <a:bodyPr anchor="ctr"/>
          <a:lstStyle/>
          <a:p>
            <a:pPr marL="0" indent="0">
              <a:buNone/>
            </a:pPr>
            <a:r>
              <a:rPr lang="en-US" sz="680" dirty="0"/>
              <a:t>©</a:t>
            </a:r>
            <a:r>
              <a:rPr lang="en-US" sz="680" dirty="0" err="1"/>
              <a:t>micro_photo</a:t>
            </a:r>
            <a:r>
              <a:rPr lang="en-US" sz="680" dirty="0"/>
              <a:t>/</a:t>
            </a:r>
            <a:r>
              <a:rPr lang="en-US" sz="680" dirty="0" err="1"/>
              <a:t>iStock</a:t>
            </a:r>
            <a:r>
              <a:rPr lang="en-US" sz="680" dirty="0"/>
              <a:t>/Getty Images 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45" y="3995908"/>
            <a:ext cx="3163824" cy="2286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741637" y="6264897"/>
            <a:ext cx="1797096" cy="191093"/>
          </a:xfrm>
        </p:spPr>
        <p:txBody>
          <a:bodyPr/>
          <a:lstStyle/>
          <a:p>
            <a:pPr marL="0" indent="0">
              <a:buNone/>
            </a:pPr>
            <a:r>
              <a:rPr lang="en-US" sz="790" dirty="0"/>
              <a:t>©Melba Photo Agency/PunchStock RF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70"/>
            <a:ext cx="8229600" cy="839267"/>
          </a:xfrm>
        </p:spPr>
        <p:txBody>
          <a:bodyPr/>
          <a:lstStyle/>
          <a:p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Forams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marine amoeboid protozoa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-6192" y="6482375"/>
            <a:ext cx="1480146" cy="35603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3243" y="1907106"/>
            <a:ext cx="2788693" cy="387084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Foraminiferans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Forams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) have calcium carbonate shells, which are used to date layers of rock.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Huge populations of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forams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live at the bottom of oceans.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8401" y="6450190"/>
            <a:ext cx="1537115" cy="3873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18.17</a:t>
            </a:r>
            <a:endParaRPr lang="en-US" dirty="0"/>
          </a:p>
        </p:txBody>
      </p:sp>
      <p:pic>
        <p:nvPicPr>
          <p:cNvPr id="9" name="Picture 8" descr="The White Cliffs of Dover are shown.&#10;Inset in the image of the White Cliffs of Dover, is a picture of a foram.">
            <a:extLst>
              <a:ext uri="{FF2B5EF4-FFF2-40B4-BE49-F238E27FC236}">
                <a16:creationId xmlns:a16="http://schemas.microsoft.com/office/drawing/2014/main" id="{F2C2E4F3-6A65-4BA1-AA7E-5E00AB384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1" b="3731"/>
          <a:stretch/>
        </p:blipFill>
        <p:spPr>
          <a:xfrm>
            <a:off x="4065224" y="1428750"/>
            <a:ext cx="4869975" cy="456256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4375284" y="5991310"/>
            <a:ext cx="4235316" cy="210535"/>
          </a:xfrm>
        </p:spPr>
        <p:txBody>
          <a:bodyPr/>
          <a:lstStyle/>
          <a:p>
            <a:pPr marL="0" indent="0">
              <a:buNone/>
            </a:pPr>
            <a:r>
              <a:rPr lang="en-US" sz="940" dirty="0">
                <a:latin typeface="Calibri" panose="020F0502020204030204" pitchFamily="34" charset="0"/>
              </a:rPr>
              <a:t>(a, cliffs): ©Dave </a:t>
            </a:r>
            <a:r>
              <a:rPr lang="en-US" sz="940" dirty="0" err="1">
                <a:latin typeface="Calibri" panose="020F0502020204030204" pitchFamily="34" charset="0"/>
              </a:rPr>
              <a:t>Carr</a:t>
            </a:r>
            <a:r>
              <a:rPr lang="en-US" sz="940" dirty="0">
                <a:latin typeface="Calibri" panose="020F0502020204030204" pitchFamily="34" charset="0"/>
              </a:rPr>
              <a:t>/Flickr/Getty Images RF; (a, </a:t>
            </a:r>
            <a:r>
              <a:rPr lang="en-US" sz="940" dirty="0" err="1">
                <a:latin typeface="Calibri" panose="020F0502020204030204" pitchFamily="34" charset="0"/>
              </a:rPr>
              <a:t>foram</a:t>
            </a:r>
            <a:r>
              <a:rPr lang="en-US" sz="940" dirty="0">
                <a:latin typeface="Calibri" panose="020F0502020204030204" pitchFamily="34" charset="0"/>
              </a:rPr>
              <a:t>): ©Peter Parks/Newscom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352" y="132793"/>
            <a:ext cx="8785225" cy="678897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Radiolarians are close relatives of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forams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-5049" y="6461000"/>
            <a:ext cx="1585913" cy="3267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28294" y="1917734"/>
            <a:ext cx="3150287" cy="201563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30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Radiolarians are among the oldest protozoans.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They have intricate shells made of silica</a:t>
            </a:r>
            <a:r>
              <a:rPr lang="en-US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249782" y="6459453"/>
            <a:ext cx="1467181" cy="33479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18.17</a:t>
            </a:r>
            <a:endParaRPr lang="en-US" dirty="0"/>
          </a:p>
        </p:txBody>
      </p:sp>
      <p:pic>
        <p:nvPicPr>
          <p:cNvPr id="2" name="Picture 1" descr="Radiolarian shells are shown"/>
          <p:cNvPicPr>
            <a:picLocks noChangeAspect="1"/>
          </p:cNvPicPr>
          <p:nvPr/>
        </p:nvPicPr>
        <p:blipFill rotWithShape="1">
          <a:blip r:embed="rId3"/>
          <a:srcRect t="8641" b="5609"/>
          <a:stretch/>
        </p:blipFill>
        <p:spPr>
          <a:xfrm>
            <a:off x="4268091" y="1624084"/>
            <a:ext cx="4674727" cy="288815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887063" y="4466952"/>
            <a:ext cx="1661220" cy="197212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©Eric V. Grave/Science Source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6830"/>
            <a:ext cx="8229600" cy="78068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Ciliates are complex protozoa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-2276" y="6463358"/>
            <a:ext cx="1558120" cy="37418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625851" y="1689457"/>
            <a:ext cx="3864261" cy="415980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Ciliates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are mostly unicellular protozoa characterized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by abundant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hairlike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cilia, which propel the organism and sweep food into the cell.</a:t>
            </a:r>
          </a:p>
          <a:p>
            <a:pPr marL="0" lvl="0" indent="0" eaLnBrk="1" hangingPunct="1">
              <a:spcBef>
                <a:spcPts val="290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They have specialized cell structures such as food vacuoles, contractile vacuoles, and an anal pore. Some have 2 types of nuclei.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43224" y="6460798"/>
            <a:ext cx="1568450" cy="35004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64" y="1315909"/>
            <a:ext cx="4059936" cy="43830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052815" y="5669305"/>
            <a:ext cx="1704837" cy="353218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©Nancy </a:t>
            </a:r>
            <a:r>
              <a:rPr lang="en-US" sz="850" dirty="0" err="1"/>
              <a:t>Nehring</a:t>
            </a:r>
            <a:r>
              <a:rPr lang="en-US" sz="850" dirty="0"/>
              <a:t>/Getty Images RF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454"/>
            <a:ext cx="8229600" cy="628649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Ciliates are diverse protozoa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-4366" y="6460313"/>
            <a:ext cx="1491966" cy="3976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7841" y="1702016"/>
            <a:ext cx="3829547" cy="379889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are symbionts that live in cattle or marine animals and help them digest food.</a:t>
            </a:r>
          </a:p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are parasites, such as the species that causes white spots on fish.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Others, such as </a:t>
            </a: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Paramecium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and </a:t>
            </a: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Stentor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are free-living.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237456" y="6462814"/>
            <a:ext cx="1606305" cy="33462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09" y="1311510"/>
            <a:ext cx="4059936" cy="442569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066338" y="5663001"/>
            <a:ext cx="1710415" cy="258820"/>
          </a:xfrm>
        </p:spPr>
        <p:txBody>
          <a:bodyPr/>
          <a:lstStyle/>
          <a:p>
            <a:pPr marL="0" indent="0">
              <a:buNone/>
            </a:pPr>
            <a:r>
              <a:rPr lang="en-US" sz="850" dirty="0"/>
              <a:t>©Nancy </a:t>
            </a:r>
            <a:r>
              <a:rPr lang="en-US" sz="850" dirty="0" err="1"/>
              <a:t>Nehring</a:t>
            </a:r>
            <a:r>
              <a:rPr lang="en-US" sz="850" dirty="0"/>
              <a:t>/Getty Images RF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20046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Apicomplexans are nonmotile parasites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-6287" y="6460465"/>
            <a:ext cx="1753196" cy="34978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49769" y="1916195"/>
            <a:ext cx="3254824" cy="354350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15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apicomplexans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have a special cell structure that helps them attach to and invade host cells.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Cryptosporidium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the species shown here, causes waterborne diseases.</a:t>
            </a:r>
            <a:endParaRPr lang="en-US" sz="2400" dirty="0"/>
          </a:p>
        </p:txBody>
      </p:sp>
      <p:pic>
        <p:nvPicPr>
          <p:cNvPr id="4" name="Picture 3" descr="A girl swims in a pool. Inset is a picture of cryptosporidium.">
            <a:extLst>
              <a:ext uri="{FF2B5EF4-FFF2-40B4-BE49-F238E27FC236}">
                <a16:creationId xmlns:a16="http://schemas.microsoft.com/office/drawing/2014/main" id="{316C1855-2032-4CAE-B938-C6E625260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112" y="1939430"/>
            <a:ext cx="4657631" cy="3519794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851540" y="5412074"/>
            <a:ext cx="2841625" cy="288109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60" dirty="0"/>
              <a:t>(girl swimming): ©</a:t>
            </a:r>
            <a:r>
              <a:rPr lang="en-US" sz="860" dirty="0" err="1"/>
              <a:t>Photodisc</a:t>
            </a:r>
            <a:r>
              <a:rPr lang="en-US" sz="860" dirty="0"/>
              <a:t>/Getty Images RF;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80" dirty="0"/>
              <a:t>(Cryptosporidium cysts): ©Michael Abbey/Science Source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8071" y="213177"/>
            <a:ext cx="7938837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Malaria is caused by an apicomplexan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96" y="6456060"/>
            <a:ext cx="1485900" cy="34579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6887" y="3043262"/>
            <a:ext cx="2118732" cy="3409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Plasmodium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is a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carried by mosquitoes. When transmitted to humans it infects the red blood cells.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3737" y="6449916"/>
            <a:ext cx="1484312" cy="36797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18.19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4FF1F1-0FE6-4E36-99F6-BAAB245C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75" y="1609693"/>
            <a:ext cx="7159752" cy="4451975"/>
          </a:xfrm>
          <a:prstGeom prst="rect">
            <a:avLst/>
          </a:prstGeom>
        </p:spPr>
      </p:pic>
      <p:sp>
        <p:nvSpPr>
          <p:cNvPr id="15" name="Content Placeholder 8"/>
          <p:cNvSpPr>
            <a:spLocks noGrp="1"/>
          </p:cNvSpPr>
          <p:nvPr>
            <p:ph sz="quarter" idx="28"/>
          </p:nvPr>
        </p:nvSpPr>
        <p:spPr>
          <a:xfrm>
            <a:off x="2990235" y="1735627"/>
            <a:ext cx="990600" cy="130114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980" b="1" dirty="0"/>
              <a:t>SEXUAL CYCLE</a:t>
            </a:r>
            <a:endParaRPr lang="en-IN" sz="980" b="1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9"/>
          </p:nvPr>
        </p:nvSpPr>
        <p:spPr>
          <a:xfrm>
            <a:off x="6651774" y="1748771"/>
            <a:ext cx="1047835" cy="101705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en-US" sz="980" b="1" dirty="0"/>
              <a:t>ASEXUAL CYCLE</a:t>
            </a:r>
            <a:endParaRPr lang="en-IN" sz="980" b="1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4679883" y="2070820"/>
            <a:ext cx="1675778" cy="432666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900" dirty="0"/>
              <a:t>Mosquito infects human by injecting saliva containing sporozoites.</a:t>
            </a:r>
            <a:endParaRPr lang="en-GB" sz="90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20"/>
          </p:nvPr>
        </p:nvSpPr>
        <p:spPr>
          <a:xfrm>
            <a:off x="6471388" y="2657041"/>
            <a:ext cx="1269875" cy="317935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2"/>
            </a:pPr>
            <a:r>
              <a:rPr lang="en-US" sz="900" dirty="0"/>
              <a:t>Injected sporozoites migrate to liver.</a:t>
            </a:r>
            <a:endParaRPr lang="en-GB" sz="900" dirty="0"/>
          </a:p>
        </p:txBody>
      </p:sp>
      <p:sp>
        <p:nvSpPr>
          <p:cNvPr id="9" name="Content Placeholder 14"/>
          <p:cNvSpPr>
            <a:spLocks noGrp="1"/>
          </p:cNvSpPr>
          <p:nvPr>
            <p:ph sz="quarter" idx="21"/>
          </p:nvPr>
        </p:nvSpPr>
        <p:spPr>
          <a:xfrm>
            <a:off x="7163795" y="3167063"/>
            <a:ext cx="1670145" cy="467445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3"/>
            </a:pPr>
            <a:r>
              <a:rPr lang="en-US" sz="900" dirty="0"/>
              <a:t>Sporozoites enter liver cells, multiply, and emerge as merozoites.</a:t>
            </a:r>
            <a:endParaRPr lang="en-GB" sz="900" dirty="0"/>
          </a:p>
        </p:txBody>
      </p:sp>
      <p:sp>
        <p:nvSpPr>
          <p:cNvPr id="10" name="Content Placeholder 18"/>
          <p:cNvSpPr>
            <a:spLocks noGrp="1"/>
          </p:cNvSpPr>
          <p:nvPr>
            <p:ph sz="quarter" idx="22"/>
          </p:nvPr>
        </p:nvSpPr>
        <p:spPr>
          <a:xfrm>
            <a:off x="6716704" y="4697459"/>
            <a:ext cx="906881" cy="442913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sz="900" dirty="0"/>
              <a:t>Merozoites enter red blood cells.</a:t>
            </a:r>
            <a:endParaRPr lang="en-GB" sz="900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23"/>
          </p:nvPr>
        </p:nvSpPr>
        <p:spPr>
          <a:xfrm>
            <a:off x="5569432" y="5524612"/>
            <a:ext cx="1345128" cy="307618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5"/>
            </a:pPr>
            <a:r>
              <a:rPr lang="en-US" sz="900" dirty="0"/>
              <a:t>Some merozoites become gametocytes.</a:t>
            </a:r>
            <a:endParaRPr lang="en-GB" sz="900" dirty="0"/>
          </a:p>
        </p:txBody>
      </p:sp>
      <p:sp>
        <p:nvSpPr>
          <p:cNvPr id="12" name="Content Placeholder 24"/>
          <p:cNvSpPr>
            <a:spLocks noGrp="1"/>
          </p:cNvSpPr>
          <p:nvPr>
            <p:ph sz="quarter" idx="24"/>
          </p:nvPr>
        </p:nvSpPr>
        <p:spPr>
          <a:xfrm>
            <a:off x="4728300" y="4674443"/>
            <a:ext cx="1122314" cy="443157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6"/>
            </a:pPr>
            <a:r>
              <a:rPr lang="en-US" sz="900" dirty="0"/>
              <a:t>Mosquito ingests gametocytes with blood meal.</a:t>
            </a:r>
            <a:endParaRPr lang="en-GB" sz="900" dirty="0"/>
          </a:p>
        </p:txBody>
      </p:sp>
      <p:sp>
        <p:nvSpPr>
          <p:cNvPr id="13" name="Content Placeholder 26"/>
          <p:cNvSpPr>
            <a:spLocks noGrp="1"/>
          </p:cNvSpPr>
          <p:nvPr>
            <p:ph sz="quarter" idx="25"/>
          </p:nvPr>
        </p:nvSpPr>
        <p:spPr>
          <a:xfrm>
            <a:off x="3913814" y="3699596"/>
            <a:ext cx="1378894" cy="712787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7"/>
            </a:pPr>
            <a:r>
              <a:rPr lang="en-US" sz="900" dirty="0"/>
              <a:t>Gametocytes produce gametes that fuse, forming a zygote that divides by meiosis to form sporozoites.</a:t>
            </a:r>
            <a:endParaRPr lang="en-GB" sz="900" dirty="0"/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6"/>
          </p:nvPr>
        </p:nvSpPr>
        <p:spPr>
          <a:xfrm>
            <a:off x="3450345" y="2307538"/>
            <a:ext cx="1400146" cy="474445"/>
          </a:xfrm>
          <a:prstGeom prst="rect">
            <a:avLst/>
          </a:prstGeom>
        </p:spPr>
        <p:txBody>
          <a:bodyPr/>
          <a:lstStyle/>
          <a:p>
            <a:pPr marL="137160" lvl="0" indent="-13716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8"/>
            </a:pPr>
            <a:r>
              <a:rPr lang="en-US" sz="900" dirty="0"/>
              <a:t>Sporozoites are released and migrate to salivary glands.</a:t>
            </a:r>
            <a:endParaRPr lang="en-GB" sz="9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008"/>
            <a:ext cx="8229600" cy="960604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80607" y="1507932"/>
            <a:ext cx="4932947" cy="269356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Which of the following is matched </a:t>
            </a:r>
            <a:r>
              <a:rPr lang="en-US" altLang="en-US" sz="2400" u="sng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incorrectly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?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 – protozoa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kelp – algae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red algae – photosynthetic protists</a:t>
            </a:r>
          </a:p>
          <a:p>
            <a:pPr marL="320040" lvl="0" indent="-32004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ciliate – protozoa</a:t>
            </a:r>
            <a:endParaRPr lang="en-US" sz="2400" dirty="0"/>
          </a:p>
        </p:txBody>
      </p:sp>
      <p:pic>
        <p:nvPicPr>
          <p:cNvPr id="634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830"/>
            <a:ext cx="8229600" cy="709613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#4,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292309" y="1503113"/>
            <a:ext cx="4776871" cy="152732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Which of the following is matched </a:t>
            </a:r>
            <a:r>
              <a:rPr lang="en-US" altLang="en-US" sz="2400" u="sng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incorrectly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dinoflagellate – protozoa</a:t>
            </a:r>
            <a:endParaRPr lang="en-US" sz="2400" dirty="0"/>
          </a:p>
        </p:txBody>
      </p:sp>
      <p:pic>
        <p:nvPicPr>
          <p:cNvPr id="64515" name="Picture 6" descr="Red box around answer choice 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1339" y="191884"/>
            <a:ext cx="6801323" cy="56197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18.4 Mastering concepts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408121" y="3173255"/>
            <a:ext cx="5592578" cy="109275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are the characteristics of each major group of protozoa?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999" b="3393"/>
          <a:stretch/>
        </p:blipFill>
        <p:spPr>
          <a:xfrm>
            <a:off x="138332" y="2033516"/>
            <a:ext cx="3154514" cy="320216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50386" y="5209801"/>
            <a:ext cx="1391787" cy="281782"/>
          </a:xfrm>
        </p:spPr>
        <p:txBody>
          <a:bodyPr/>
          <a:lstStyle/>
          <a:p>
            <a:pPr marL="0" indent="0">
              <a:buNone/>
            </a:pPr>
            <a:r>
              <a:rPr lang="en-US" sz="650" dirty="0"/>
              <a:t>Courtesy of Burkholder Laboratory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829" y="20745"/>
            <a:ext cx="8229600" cy="944628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ecologically important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4922"/>
            <a:ext cx="1683657" cy="38856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362471" y="1528148"/>
                <a:ext cx="4333968" cy="3934665"/>
              </a:xfrm>
            </p:spPr>
            <p:txBody>
              <a:bodyPr/>
              <a:lstStyle/>
              <a:p>
                <a:pPr lvl="0" eaLnBrk="1" hangingPunct="1">
                  <a:spcBef>
                    <a:spcPts val="300"/>
                  </a:spcBef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Algae carry out photosynthesis, producing much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O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in Earth’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s atmosphere and supporting food webs in oceans, lakes, rivers, and ponds.</a:t>
                </a:r>
              </a:p>
              <a:p>
                <a:pPr lvl="0" eaLnBrk="1" hangingPunct="1">
                  <a:spcBef>
                    <a:spcPts val="3000"/>
                  </a:spcBef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Algae produce enough energy that scientists are producing algae-powered cars and power plants.</a:t>
                </a:r>
                <a:endParaRPr lang="en-US" altLang="ja-JP" sz="2400" dirty="0">
                  <a:solidFill>
                    <a:prstClr val="black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362471" y="1528148"/>
                <a:ext cx="4333968" cy="3934665"/>
              </a:xfrm>
              <a:blipFill>
                <a:blip r:embed="rId3"/>
                <a:stretch>
                  <a:fillRect l="-2110" t="-1240" r="-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2175" y="6456363"/>
            <a:ext cx="1463768" cy="40163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56" y="1757807"/>
            <a:ext cx="3846576" cy="3931920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6342995" y="5678514"/>
            <a:ext cx="1323698" cy="136310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750" dirty="0"/>
              <a:t>©Ralph A. Clevenger/Corbis</a:t>
            </a:r>
            <a:endParaRPr lang="en-GB" sz="750" dirty="0"/>
          </a:p>
        </p:txBody>
      </p:sp>
    </p:spTree>
    <p:extLst>
      <p:ext uri="{BB962C8B-B14F-4D97-AF65-F5344CB8AC3E}">
        <p14:creationId xmlns:p14="http://schemas.microsoft.com/office/powerpoint/2010/main" val="365696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02"/>
            <a:ext cx="8229600" cy="586541"/>
          </a:xfrm>
        </p:spPr>
        <p:txBody>
          <a:bodyPr/>
          <a:lstStyle/>
          <a:p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classification is changing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36" y="6445313"/>
            <a:ext cx="1630864" cy="38862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504401" y="898578"/>
            <a:ext cx="8142298" cy="75012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New research based on genetic sequences is helping to assign each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species into a lineage with its closest relatives.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237685" y="6453359"/>
            <a:ext cx="1294092" cy="3805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Table 18.1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76470" y="2022349"/>
            <a:ext cx="5000430" cy="171559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400" dirty="0"/>
              <a:t>TABLE </a:t>
            </a:r>
            <a:r>
              <a:rPr lang="en-US" sz="1400" b="1" dirty="0"/>
              <a:t>18.1 Proposed Eukaryotic “Supergroups”: A Summary</a:t>
            </a:r>
          </a:p>
        </p:txBody>
      </p:sp>
      <p:graphicFrame>
        <p:nvGraphicFramePr>
          <p:cNvPr id="12" name="Table Placeholder 11"/>
          <p:cNvGraphicFramePr>
            <a:graphicFrameLocks noGrp="1"/>
          </p:cNvGraphicFramePr>
          <p:nvPr>
            <p:ph type="tbl" sz="quarter" idx="27"/>
            <p:extLst>
              <p:ext uri="{D42A27DB-BD31-4B8C-83A1-F6EECF244321}">
                <p14:modId xmlns:p14="http://schemas.microsoft.com/office/powerpoint/2010/main" val="2394455204"/>
              </p:ext>
            </p:extLst>
          </p:nvPr>
        </p:nvGraphicFramePr>
        <p:xfrm>
          <a:off x="661958" y="2272648"/>
          <a:ext cx="7828900" cy="2860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6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7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763">
                <a:tc>
                  <a:txBody>
                    <a:bodyPr/>
                    <a:lstStyle/>
                    <a:p>
                      <a:r>
                        <a:rPr lang="en-US" sz="1200" b="1" dirty="0"/>
                        <a:t>Supergroup</a:t>
                      </a:r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Distinguishing Features</a:t>
                      </a:r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Examples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362">
                <a:tc>
                  <a:txBody>
                    <a:bodyPr/>
                    <a:lstStyle/>
                    <a:p>
                      <a:r>
                        <a:rPr lang="en-US" sz="900" b="1" dirty="0"/>
                        <a:t>Archaeplastida</a:t>
                      </a:r>
                      <a:r>
                        <a:rPr lang="en-US" sz="900" b="1" baseline="0" dirty="0"/>
                        <a:t> </a:t>
                      </a:r>
                      <a:r>
                        <a:rPr lang="en-US" sz="900" b="0" baseline="0" dirty="0"/>
                        <a:t>(a)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Photosynthetic eukaryotes with chloroplasts</a:t>
                      </a:r>
                      <a:r>
                        <a:rPr lang="en-US" sz="900" baseline="0" dirty="0"/>
                        <a:t> derived from primary endosymbiosis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Red algae, green algae, land plants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15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Opisthokonta</a:t>
                      </a:r>
                      <a:r>
                        <a:rPr lang="en-US" sz="900" b="1" baseline="0" dirty="0"/>
                        <a:t> </a:t>
                      </a:r>
                      <a:r>
                        <a:rPr lang="en-US" sz="900" b="0" baseline="0" dirty="0"/>
                        <a:t>(b)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Motile cells with one flagellum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Choanoflagellates, animals,</a:t>
                      </a:r>
                      <a:r>
                        <a:rPr lang="en-US" sz="900" baseline="0" dirty="0"/>
                        <a:t> fungi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776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Chromalveolata</a:t>
                      </a:r>
                      <a:r>
                        <a:rPr lang="en-US" sz="900" b="1" dirty="0"/>
                        <a:t> </a:t>
                      </a:r>
                      <a:r>
                        <a:rPr lang="en-US" sz="900" b="0" dirty="0"/>
                        <a:t>(c)</a:t>
                      </a:r>
                      <a:r>
                        <a:rPr lang="en-US" sz="900" b="0" baseline="0" dirty="0"/>
                        <a:t> 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Chloroplasts</a:t>
                      </a:r>
                      <a:r>
                        <a:rPr lang="en-US" sz="900" baseline="0" dirty="0"/>
                        <a:t> (if present) are derived from secondary endosymbiosis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pPr marL="0" indent="114300" algn="l"/>
                      <a:r>
                        <a:rPr lang="en-US" sz="900" dirty="0"/>
                        <a:t>Alveolates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Flattened</a:t>
                      </a:r>
                      <a:r>
                        <a:rPr lang="en-US" sz="900" baseline="0" dirty="0"/>
                        <a:t> sacs (alveoli) beneath cell membrane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Dinoflagellates, apicomplexans, cillates (including</a:t>
                      </a:r>
                      <a:r>
                        <a:rPr lang="en-US" sz="900" baseline="0" dirty="0"/>
                        <a:t> </a:t>
                      </a:r>
                      <a:r>
                        <a:rPr lang="en-US" sz="900" i="1" baseline="0" dirty="0"/>
                        <a:t>Paramecium</a:t>
                      </a:r>
                      <a:r>
                        <a:rPr lang="en-US" sz="900" baseline="0" dirty="0"/>
                        <a:t>)</a:t>
                      </a:r>
                      <a:endParaRPr lang="en-GB" sz="9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46">
                <a:tc>
                  <a:txBody>
                    <a:bodyPr/>
                    <a:lstStyle/>
                    <a:p>
                      <a:pPr marL="0" indent="114300" algn="l"/>
                      <a:r>
                        <a:rPr lang="en-US" sz="900" dirty="0" err="1"/>
                        <a:t>Stramenopiles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Motile cells with two flagella,</a:t>
                      </a:r>
                      <a:r>
                        <a:rPr lang="en-US" sz="900" baseline="0" dirty="0"/>
                        <a:t> one of which has tabular hairs; fucoxanthin is an accessory pigment in photosynthetic forms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Water molds, diatoms, brown</a:t>
                      </a:r>
                      <a:r>
                        <a:rPr lang="en-US" sz="900" baseline="0" dirty="0"/>
                        <a:t> algae, golden algae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663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Amoebozoa</a:t>
                      </a:r>
                      <a:r>
                        <a:rPr lang="en-US" sz="900" b="1" baseline="0" dirty="0"/>
                        <a:t> </a:t>
                      </a:r>
                      <a:r>
                        <a:rPr lang="en-US" sz="900" b="0" baseline="0" dirty="0"/>
                        <a:t>(d)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Amoeboid movement via pseudopodia; feed by phagocytosis; slime molds form spores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/>
                        <a:t>Amoeba</a:t>
                      </a:r>
                      <a:r>
                        <a:rPr lang="en-US" sz="900" dirty="0"/>
                        <a:t>, many slime molds (including </a:t>
                      </a:r>
                      <a:r>
                        <a:rPr lang="en-US" sz="900" i="1" dirty="0"/>
                        <a:t>Physarum</a:t>
                      </a:r>
                      <a:r>
                        <a:rPr lang="en-US" sz="900" dirty="0"/>
                        <a:t> and </a:t>
                      </a:r>
                      <a:r>
                        <a:rPr lang="en-US" sz="900" i="1" dirty="0" err="1"/>
                        <a:t>Dictyostelium</a:t>
                      </a:r>
                      <a:r>
                        <a:rPr lang="en-US" sz="900" dirty="0"/>
                        <a:t>)</a:t>
                      </a:r>
                      <a:endParaRPr lang="en-GB" sz="9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Excavata</a:t>
                      </a:r>
                      <a:r>
                        <a:rPr lang="en-US" sz="900" b="1" baseline="0" dirty="0"/>
                        <a:t> </a:t>
                      </a:r>
                      <a:r>
                        <a:rPr lang="en-US" sz="900" b="0" baseline="0" dirty="0"/>
                        <a:t>(e)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Unicellular, flagellated </a:t>
                      </a:r>
                      <a:r>
                        <a:rPr lang="en-US" sz="900" dirty="0" err="1"/>
                        <a:t>protists</a:t>
                      </a:r>
                      <a:r>
                        <a:rPr lang="en-US" sz="900" dirty="0"/>
                        <a:t>;</a:t>
                      </a:r>
                      <a:r>
                        <a:rPr lang="en-US" sz="900" baseline="0" dirty="0"/>
                        <a:t> may lack mitochondria; photosynthetic or parasitic; chloroplasts (when present) are derived from secondary endosymbiosis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/>
                        <a:t>Trichomonas, Trichonympha,</a:t>
                      </a:r>
                      <a:r>
                        <a:rPr lang="en-US" sz="900" i="1" baseline="0" dirty="0"/>
                        <a:t> Giardia, Euglena</a:t>
                      </a:r>
                      <a:r>
                        <a:rPr lang="en-US" sz="900" baseline="0" dirty="0"/>
                        <a:t>, trypanosomes</a:t>
                      </a:r>
                      <a:endParaRPr lang="en-GB" sz="9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12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Rhizaria</a:t>
                      </a:r>
                      <a:r>
                        <a:rPr lang="en-US" sz="900" b="1" dirty="0"/>
                        <a:t> </a:t>
                      </a:r>
                      <a:r>
                        <a:rPr lang="en-US" sz="900" b="0" dirty="0"/>
                        <a:t>(f)</a:t>
                      </a:r>
                      <a:endParaRPr lang="en-GB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Amoeboid movement; many produce shells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Radiolarians,</a:t>
                      </a:r>
                      <a:r>
                        <a:rPr lang="en-US" sz="900" baseline="0" dirty="0"/>
                        <a:t> </a:t>
                      </a:r>
                      <a:r>
                        <a:rPr lang="en-US" sz="900" baseline="0" dirty="0" err="1"/>
                        <a:t>foraminiferans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3685"/>
          <a:stretch/>
        </p:blipFill>
        <p:spPr>
          <a:xfrm>
            <a:off x="647442" y="5114925"/>
            <a:ext cx="7855306" cy="121357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50"/>
            <a:ext cx="8229600" cy="677862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282445" y="1505038"/>
            <a:ext cx="5765300" cy="341802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According to the proposed revision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protist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 classification, water molds are most closely related to which of the following groups?</a:t>
            </a:r>
          </a:p>
          <a:p>
            <a:pPr marL="457200" lvl="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Dinoflagellates</a:t>
            </a:r>
          </a:p>
          <a:p>
            <a:pPr marL="457200" lvl="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Diatoms</a:t>
            </a:r>
          </a:p>
          <a:p>
            <a:pPr marL="457200" lvl="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Amoeboids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ＭＳ Ｐゴシック"/>
            </a:endParaRPr>
          </a:p>
          <a:p>
            <a:pPr marL="457200" lvl="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Slime molds</a:t>
            </a:r>
          </a:p>
          <a:p>
            <a:pPr marL="457200" lvl="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Land plants</a:t>
            </a:r>
            <a:endParaRPr lang="en-US" sz="2400" dirty="0"/>
          </a:p>
        </p:txBody>
      </p:sp>
      <p:pic>
        <p:nvPicPr>
          <p:cNvPr id="675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286"/>
            <a:ext cx="8229600" cy="74295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#5,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284538" y="1510373"/>
            <a:ext cx="5740400" cy="204142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According to the proposed revision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protist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 classification, water molds are most closely related to which of the following groups?</a:t>
            </a:r>
          </a:p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ＭＳ Ｐゴシック"/>
              </a:rPr>
              <a:t>B. Diatoms</a:t>
            </a:r>
          </a:p>
        </p:txBody>
      </p:sp>
      <p:pic>
        <p:nvPicPr>
          <p:cNvPr id="68612" name="Picture 8" descr="Red box around answer choice B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97220"/>
            <a:ext cx="7481455" cy="75882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18.5 Mastering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401636" y="3178833"/>
            <a:ext cx="5414821" cy="88820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features unite some of the major evolutionary lineages of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613" b="2767"/>
          <a:stretch/>
        </p:blipFill>
        <p:spPr>
          <a:xfrm>
            <a:off x="138332" y="2019869"/>
            <a:ext cx="3154514" cy="323793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050642" y="5226501"/>
            <a:ext cx="1640609" cy="164378"/>
          </a:xfrm>
        </p:spPr>
        <p:txBody>
          <a:bodyPr/>
          <a:lstStyle/>
          <a:p>
            <a:pPr marL="0" indent="0">
              <a:buNone/>
            </a:pPr>
            <a:r>
              <a:rPr lang="en-US" sz="650" dirty="0"/>
              <a:t>Courtesy of Burkholder Laboratory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6800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Investigating life: </a:t>
            </a:r>
            <a:b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</a:b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Shining a spotlight on danger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03" y="6462947"/>
            <a:ext cx="1479383" cy="3589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09075" y="1934658"/>
            <a:ext cx="3360738" cy="260831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Some algae emit a beautiful blue light when agitated.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How did this bioluminescent display evolve?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6899" y="6463231"/>
            <a:ext cx="1473977" cy="33709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" b="3602"/>
          <a:stretch/>
        </p:blipFill>
        <p:spPr>
          <a:xfrm>
            <a:off x="3859892" y="2177716"/>
            <a:ext cx="4975773" cy="336964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5585288" y="5517994"/>
            <a:ext cx="1677739" cy="233881"/>
          </a:xfrm>
        </p:spPr>
        <p:txBody>
          <a:bodyPr/>
          <a:lstStyle/>
          <a:p>
            <a:pPr marL="0" indent="0">
              <a:buNone/>
            </a:pPr>
            <a:r>
              <a:rPr lang="en-US" sz="790" dirty="0"/>
              <a:t>©North County Times/Newscom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367" y="146489"/>
            <a:ext cx="9099570" cy="1138408"/>
          </a:xfrm>
        </p:spPr>
        <p:txBody>
          <a:bodyPr/>
          <a:lstStyle/>
          <a:p>
            <a:pPr lvl="0" eaLnBrk="1" hangingPunct="1"/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Investigating life: </a:t>
            </a:r>
            <a:b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</a:b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Do </a:t>
            </a:r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emit light to attract fish?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99" y="6457440"/>
            <a:ext cx="1455320" cy="40683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18.6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372976" y="1935408"/>
            <a:ext cx="8398043" cy="186656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Shown here is a food chain: copepods eat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(a type of algae), and fish called sticklebacks eat the copepods.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Researchers hypothesized that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emitting light would attract the fish.</a:t>
            </a:r>
            <a:endParaRPr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7243683" y="6451776"/>
            <a:ext cx="1551405" cy="3821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18.21</a:t>
            </a:r>
            <a:endParaRPr lang="en-US" dirty="0"/>
          </a:p>
        </p:txBody>
      </p:sp>
      <p:pic>
        <p:nvPicPr>
          <p:cNvPr id="3" name="Picture 2" descr="Food chain shows how dinoflagellate is eaten by the Copepod (grazer), and the Copepod is eaten by the Stickleback (predator)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0" y="4135846"/>
            <a:ext cx="7083552" cy="21640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1977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Investigating life: </a:t>
            </a:r>
            <a:b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</a:b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Emitting light is adaptive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716" y="6458173"/>
            <a:ext cx="1557983" cy="33802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13658" y="1923127"/>
            <a:ext cx="3408866" cy="383091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Researchers discovered that when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dinoflagellates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emit light, stickleback fish eat more copepods.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Bioluminescent algae therefore increase the likelihood that their predators become dinner before they do.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248854" y="6454537"/>
            <a:ext cx="1582911" cy="3416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18.21</a:t>
            </a:r>
            <a:endParaRPr lang="en-US" dirty="0"/>
          </a:p>
        </p:txBody>
      </p:sp>
      <p:pic>
        <p:nvPicPr>
          <p:cNvPr id="3" name="Picture 2" descr="A chart compares number of copepods consumed per hour in presence of bioluminescent algae with those in presence of nonbioluminescent algae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51" y="2067818"/>
            <a:ext cx="4114800" cy="39867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5574"/>
            <a:ext cx="8229600" cy="635455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medically important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5410"/>
            <a:ext cx="1611086" cy="40259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61860" y="1524000"/>
            <a:ext cx="4175442" cy="352482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Disease-causing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include </a:t>
            </a:r>
            <a:r>
              <a:rPr lang="en-US" alt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Cryptosporidium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which is carried in feces and contaminates swimming water.</a:t>
            </a:r>
          </a:p>
          <a:p>
            <a:pPr lvl="0" eaLnBrk="1" hangingPunct="1">
              <a:spcBef>
                <a:spcPts val="3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Swimmers who ingest this </a:t>
            </a: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become ill with vomiting, diarrhea, cramps, and dehydration.</a:t>
            </a:r>
          </a:p>
        </p:txBody>
      </p:sp>
      <p:pic>
        <p:nvPicPr>
          <p:cNvPr id="7" name="Picture 6" descr="A girl swims in a pool. Inset is a picture of cryptosporidiu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"/>
          <a:stretch/>
        </p:blipFill>
        <p:spPr>
          <a:xfrm>
            <a:off x="4852729" y="1632618"/>
            <a:ext cx="4261104" cy="3198462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5547363" y="4774673"/>
            <a:ext cx="2837462" cy="353553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800" dirty="0"/>
              <a:t>(girl swimming): ©Photodisc/Getty Images RF; (Cryptosporidium cysts): ©Michael Abbey/Science Source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8478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8496" y="-88569"/>
            <a:ext cx="8641226" cy="1143000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the most ancient eukaryotes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1736" y="1428656"/>
            <a:ext cx="3484557" cy="172094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are helpful in piecing together the development of modern-day eukaryotic cells.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836229" y="6511840"/>
            <a:ext cx="1899788" cy="346160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Figures 18.1, 3.8. 3.9</a:t>
            </a:r>
          </a:p>
        </p:txBody>
      </p:sp>
      <p:pic>
        <p:nvPicPr>
          <p:cNvPr id="11" name="Picture 10" descr="An amoeba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7" y="1299961"/>
            <a:ext cx="4194048" cy="23652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4878658" y="3665209"/>
            <a:ext cx="2345011" cy="241482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1000" dirty="0"/>
              <a:t>©Melba Photo Agency/PunchStock RF</a:t>
            </a:r>
            <a:endParaRPr lang="en-GB" sz="1000" dirty="0"/>
          </a:p>
        </p:txBody>
      </p:sp>
      <p:pic>
        <p:nvPicPr>
          <p:cNvPr id="12" name="Picture 11" descr="An animal cell is shown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2" y="4222114"/>
            <a:ext cx="2249424" cy="204216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338892" y="6261213"/>
            <a:ext cx="839938" cy="71163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300" dirty="0"/>
              <a:t>©Biophoto Associates/Science Source</a:t>
            </a:r>
            <a:endParaRPr lang="en-GB" sz="300" dirty="0"/>
          </a:p>
        </p:txBody>
      </p:sp>
      <p:pic>
        <p:nvPicPr>
          <p:cNvPr id="13" name="Picture 12" descr="A plant cell is shown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36" y="4309630"/>
            <a:ext cx="2200656" cy="2060448"/>
          </a:xfrm>
          <a:prstGeom prst="rect">
            <a:avLst/>
          </a:prstGeom>
        </p:spPr>
      </p:pic>
      <p:sp>
        <p:nvSpPr>
          <p:cNvPr id="10" name="Content Placeholder 10"/>
          <p:cNvSpPr>
            <a:spLocks noGrp="1"/>
          </p:cNvSpPr>
          <p:nvPr>
            <p:ph sz="quarter" idx="15"/>
          </p:nvPr>
        </p:nvSpPr>
        <p:spPr>
          <a:xfrm>
            <a:off x="7014979" y="6355564"/>
            <a:ext cx="778053" cy="72866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buNone/>
            </a:pPr>
            <a:r>
              <a:rPr lang="en-US" sz="290" dirty="0"/>
              <a:t>©Biophoto Associates/Science Source</a:t>
            </a:r>
            <a:endParaRPr lang="en-GB" sz="29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970316-9869-445B-A2B3-56FA68DFAECD}"/>
              </a:ext>
            </a:extLst>
          </p:cNvPr>
          <p:cNvSpPr/>
          <p:nvPr/>
        </p:nvSpPr>
        <p:spPr>
          <a:xfrm>
            <a:off x="248496" y="639199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dirty="0">
                <a:solidFill>
                  <a:prstClr val="black"/>
                </a:solidFill>
              </a:rPr>
              <a:t>Section 18.1</a:t>
            </a:r>
          </a:p>
        </p:txBody>
      </p:sp>
    </p:spTree>
    <p:extLst>
      <p:ext uri="{BB962C8B-B14F-4D97-AF65-F5344CB8AC3E}">
        <p14:creationId xmlns:p14="http://schemas.microsoft.com/office/powerpoint/2010/main" val="350395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90" y="120217"/>
            <a:ext cx="8604250" cy="709714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help trace endosymbiosis events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8885"/>
            <a:ext cx="1611086" cy="38460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72290" y="952607"/>
            <a:ext cx="8788400" cy="80010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Endosymbiosis explains the origin of mitochondria and chloroplasts, which developed from free-living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bacteria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241548" y="6461592"/>
            <a:ext cx="1455270" cy="39640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86" y="1886129"/>
            <a:ext cx="6504432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3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266"/>
            <a:ext cx="8229600" cy="944628"/>
          </a:xfrm>
        </p:spPr>
        <p:txBody>
          <a:bodyPr/>
          <a:lstStyle/>
          <a:p>
            <a:pPr lvl="0" eaLnBrk="1" hangingPunct="1"/>
            <a:r>
              <a:rPr lang="en-US" alt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Protists</a:t>
            </a: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show primary endosymbiosis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489456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18.1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91395" y="781335"/>
            <a:ext cx="8035561" cy="98085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2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Chloroplasts in red algae, green algae, and plant cells have two membranes, indicating they developed from a single endosymbiosis event.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242175" y="6455036"/>
            <a:ext cx="1444625" cy="40296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18.2</a:t>
            </a:r>
          </a:p>
        </p:txBody>
      </p:sp>
      <p:pic>
        <p:nvPicPr>
          <p:cNvPr id="2" name="Picture 1" descr="Green box highlights red algae.&#10;Green box highlights green algae and plants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6" y="1883804"/>
            <a:ext cx="6571488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6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4483</TotalTime>
  <Words>2913</Words>
  <Application>Microsoft Macintosh PowerPoint</Application>
  <PresentationFormat>On-screen Show (4:3)</PresentationFormat>
  <Paragraphs>412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Cambria Math</vt:lpstr>
      <vt:lpstr>Office Theme</vt:lpstr>
      <vt:lpstr>1_Office Theme</vt:lpstr>
      <vt:lpstr>Chapter 18</vt:lpstr>
      <vt:lpstr>Protists are the simplest eukaryotes</vt:lpstr>
      <vt:lpstr>Protists are extremely diverse</vt:lpstr>
      <vt:lpstr>Protists are organized into three groups</vt:lpstr>
      <vt:lpstr>Protists are ecologically important</vt:lpstr>
      <vt:lpstr>Protists are medically important</vt:lpstr>
      <vt:lpstr>Protists are the most ancient eukaryotes</vt:lpstr>
      <vt:lpstr>Protists help trace endosymbiosis events</vt:lpstr>
      <vt:lpstr>Protists show primary endosymbiosis</vt:lpstr>
      <vt:lpstr>Protists show secondary endosymbiosis</vt:lpstr>
      <vt:lpstr>Volvox colonies show clues to multicellularity</vt:lpstr>
      <vt:lpstr>Single-celled protists show clues to multicellularity</vt:lpstr>
      <vt:lpstr>Clicker question #1</vt:lpstr>
      <vt:lpstr>Clicker question #1, solution</vt:lpstr>
      <vt:lpstr>18.1 Mastering concepts</vt:lpstr>
      <vt:lpstr>Many protists are photosynthetic</vt:lpstr>
      <vt:lpstr>Euglenoids are both autotrophic and heterotrophic</vt:lpstr>
      <vt:lpstr>Dinoflagellates are crucial in ocean food webs </vt:lpstr>
      <vt:lpstr>Brown and golden algae contain yellowish pigments for photosynthesis</vt:lpstr>
      <vt:lpstr>Diatoms have silica cell walls</vt:lpstr>
      <vt:lpstr>Red algae can live in deep water</vt:lpstr>
      <vt:lpstr>Green algae are close relatives of plants</vt:lpstr>
      <vt:lpstr>Green algae reproduce like plants</vt:lpstr>
      <vt:lpstr>Clicker question #2</vt:lpstr>
      <vt:lpstr>Clicker question #2, solution</vt:lpstr>
      <vt:lpstr>18.2 Mastering concepts</vt:lpstr>
      <vt:lpstr>Some heterotrophic protists resemble fungi</vt:lpstr>
      <vt:lpstr>Slime molds are unicellular and multicellular protists</vt:lpstr>
      <vt:lpstr>Cellular slime molds keep their individual cells</vt:lpstr>
      <vt:lpstr>Plasmodial slime molds are one huge cell</vt:lpstr>
      <vt:lpstr>Water molds are decomposers and parasites</vt:lpstr>
      <vt:lpstr>Water molds feed on plants and animals</vt:lpstr>
      <vt:lpstr>Clicker question #3</vt:lpstr>
      <vt:lpstr>Clicker question #3, solution</vt:lpstr>
      <vt:lpstr>18.3 Mastering concepts</vt:lpstr>
      <vt:lpstr>Protozoa are diverse heterotrophs</vt:lpstr>
      <vt:lpstr>Flagellated protozoa can cause disease</vt:lpstr>
      <vt:lpstr>Termites rely on flagellated protozoa</vt:lpstr>
      <vt:lpstr>Amoeboid protozoa produce pseudopodia</vt:lpstr>
      <vt:lpstr>Some amoeboid protozoa cause disease</vt:lpstr>
      <vt:lpstr>Forams are marine amoeboid protozoa</vt:lpstr>
      <vt:lpstr>Radiolarians are close relatives of forams</vt:lpstr>
      <vt:lpstr>Ciliates are complex protozoa</vt:lpstr>
      <vt:lpstr>Ciliates are diverse protozoa</vt:lpstr>
      <vt:lpstr>Apicomplexans are nonmotile parasites</vt:lpstr>
      <vt:lpstr>Malaria is caused by an apicomplexan protist</vt:lpstr>
      <vt:lpstr>Clicker question #4</vt:lpstr>
      <vt:lpstr>Clicker question #4, solution</vt:lpstr>
      <vt:lpstr>18.4 Mastering concepts</vt:lpstr>
      <vt:lpstr>Protist classification is changing</vt:lpstr>
      <vt:lpstr>Clicker question #5</vt:lpstr>
      <vt:lpstr>Clicker question #5, solution</vt:lpstr>
      <vt:lpstr>18.5 Mastering concepts</vt:lpstr>
      <vt:lpstr>Investigating life:  Shining a spotlight on danger</vt:lpstr>
      <vt:lpstr>Investigating life:  Do dinoflagellates emit light to attract fish?</vt:lpstr>
      <vt:lpstr>Investigating life:  Emitting light is adaptive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</dc:title>
  <dc:creator>Matthew Taylor</dc:creator>
  <cp:lastModifiedBy>Microsoft Office User</cp:lastModifiedBy>
  <cp:revision>412</cp:revision>
  <dcterms:created xsi:type="dcterms:W3CDTF">2011-08-23T13:44:14Z</dcterms:created>
  <dcterms:modified xsi:type="dcterms:W3CDTF">2020-04-02T21:30:05Z</dcterms:modified>
</cp:coreProperties>
</file>