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</p:sldMasterIdLst>
  <p:notesMasterIdLst>
    <p:notesMasterId r:id="rId24"/>
  </p:notesMasterIdLst>
  <p:handoutMasterIdLst>
    <p:handoutMasterId r:id="rId25"/>
  </p:handoutMasterIdLst>
  <p:sldIdLst>
    <p:sldId id="325" r:id="rId5"/>
    <p:sldId id="299" r:id="rId6"/>
    <p:sldId id="302" r:id="rId7"/>
    <p:sldId id="322" r:id="rId8"/>
    <p:sldId id="303" r:id="rId9"/>
    <p:sldId id="304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23" r:id="rId18"/>
    <p:sldId id="313" r:id="rId19"/>
    <p:sldId id="324" r:id="rId20"/>
    <p:sldId id="316" r:id="rId21"/>
    <p:sldId id="318" r:id="rId22"/>
    <p:sldId id="32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4"/>
    <p:restoredTop sz="94731"/>
  </p:normalViewPr>
  <p:slideViewPr>
    <p:cSldViewPr snapToGrid="0">
      <p:cViewPr varScale="1">
        <p:scale>
          <a:sx n="137" d="100"/>
          <a:sy n="137" d="100"/>
        </p:scale>
        <p:origin x="184" y="22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 snapToGrid="0">
      <p:cViewPr varScale="1">
        <p:scale>
          <a:sx n="60" d="100"/>
          <a:sy n="60" d="100"/>
        </p:scale>
        <p:origin x="-253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>
            <a:extLst>
              <a:ext uri="{FF2B5EF4-FFF2-40B4-BE49-F238E27FC236}">
                <a16:creationId xmlns:a16="http://schemas.microsoft.com/office/drawing/2014/main" id="{36C737CF-293D-D44C-A7B3-F786E6BFB6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077DCEF3-D51C-E745-A28F-C383F654CCAD}" type="slidenum">
              <a:rPr lang="en-US" altLang="en-US"/>
              <a:pPr>
                <a:defRPr/>
              </a:pPr>
              <a:t>‹#›</a:t>
            </a:fld>
            <a:endParaRPr lang="en-US" altLang="en-US" sz="1200"/>
          </a:p>
        </p:txBody>
      </p:sp>
      <p:sp>
        <p:nvSpPr>
          <p:cNvPr id="14339" name="Text Box 7">
            <a:extLst>
              <a:ext uri="{FF2B5EF4-FFF2-40B4-BE49-F238E27FC236}">
                <a16:creationId xmlns:a16="http://schemas.microsoft.com/office/drawing/2014/main" id="{6D7113E4-E490-444D-AC6C-E23B0C69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5425"/>
            <a:ext cx="640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AP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E7C4DE2E-1DA4-2B48-9D2B-798FDDA1D16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273089E8-F891-6E4D-A744-1FAE44DBCD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413F5534-BBAA-6046-855B-559AF777F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2" charset="0"/>
              </a:defRPr>
            </a:lvl1pPr>
          </a:lstStyle>
          <a:p>
            <a:pPr>
              <a:defRPr/>
            </a:pPr>
            <a:fld id="{B75876DE-538A-344E-AF87-BD10D8408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6BFBF6A-35D2-484A-8637-00E6270CA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8BF9B6F-5B0C-3A4F-A578-A16C9D5DFAD5}" type="slidenum">
              <a:rPr lang="en-US" altLang="en-US" sz="1200">
                <a:latin typeface="Times" pitchFamily="2" charset="0"/>
              </a:rPr>
              <a:pPr algn="r"/>
              <a:t>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8B3AE88-6B85-084C-8927-A862081D2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092E73B-D1D4-934B-A3AC-244FC53F6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E4816A8-F935-3A46-9093-B893DCC3A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5B443E7-8738-B645-9DA6-88CEFF808434}" type="slidenum">
              <a:rPr lang="en-US" altLang="en-US" sz="1200">
                <a:latin typeface="Times" pitchFamily="2" charset="0"/>
              </a:rPr>
              <a:pPr algn="r"/>
              <a:t>12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8D4167A-9CD5-7B4D-B400-FB5077912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90CF494-69E2-8348-B4C8-51C0B76A8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81BDA39D-BD89-9440-98F2-1D47243E6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68DB237-FF0E-9A44-9C8E-6F50E18B85B0}" type="slidenum">
              <a:rPr lang="en-US" altLang="en-US" sz="1200">
                <a:latin typeface="Times" pitchFamily="2" charset="0"/>
              </a:rPr>
              <a:pPr algn="r"/>
              <a:t>13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43818E5-2850-E046-818A-9FC688CB2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2285DDE-C9A7-8E41-A439-EA77F5DE2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E706DCFA-AE23-3649-AB35-67099929D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86DF3CA-7C41-554D-A5CC-DB72CA65A33E}" type="slidenum">
              <a:rPr lang="en-US" altLang="en-US" sz="1200">
                <a:latin typeface="Times" pitchFamily="2" charset="0"/>
              </a:rPr>
              <a:pPr algn="r"/>
              <a:t>15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8A379B9C-FB6C-D54B-BC9A-3DFC8DF82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6D3B9DC-58D1-2748-AE22-853379697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EC4D4197-6C7C-E649-8863-3F655CD64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5C2109-657B-D248-BD07-48DB76F67090}" type="slidenum">
              <a:rPr lang="en-US" altLang="en-US" sz="1200">
                <a:latin typeface="Times" pitchFamily="2" charset="0"/>
              </a:rPr>
              <a:pPr algn="r"/>
              <a:t>17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36E9F55-9B80-5B49-A6C1-B1FD3BCCE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78BDA18-1899-CB43-B288-97552B489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In pure water only 1 water molecule in every 554 million is dissociated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4712B28C-4F60-F445-87F5-4A8DB6030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CD0E6CA-A94A-684F-8E39-90AFA3B7E93B}" type="slidenum">
              <a:rPr lang="en-US" altLang="en-US" sz="1200">
                <a:latin typeface="Times" pitchFamily="2" charset="0"/>
              </a:rPr>
              <a:pPr algn="r"/>
              <a:t>18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7ECBDA2D-0A04-9741-A033-0E79E9C67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3136C92-6340-2D44-9B27-C81AD8646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Exercise = acidic in muscles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</a:t>
            </a:r>
            <a:r>
              <a:rPr lang="en-US" altLang="en-US" baseline="-2500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= carbonic acid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lactic acid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body uses buffers to counter act this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9F7CCB61-5DB9-814C-A644-F29F2686C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AF5ECB9-1333-424C-8765-EC05B80434F3}" type="slidenum">
              <a:rPr lang="en-US" altLang="en-US" sz="1200">
                <a:latin typeface="Times" pitchFamily="2" charset="0"/>
              </a:rPr>
              <a:pPr algn="r"/>
              <a:t>19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4B11443-066B-734B-8B6E-E235D8296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EB79116-4F22-C643-B25C-42F89F5D6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8AFCD014-43D4-0943-8E71-92F282DB9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60E8FED-0CAC-524B-ABC1-E6C5C67D97F7}" type="slidenum">
              <a:rPr lang="en-US" altLang="en-US" sz="1200">
                <a:latin typeface="Times" pitchFamily="2" charset="0"/>
              </a:rPr>
              <a:pPr algn="r"/>
              <a:t>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EED9920-A9B1-D04D-BC34-C73052F79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5B1F942-478D-7442-90A3-5C18531E2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APBio/TOPICS/Biochemistry/Movies AP/hydrogenbonds-Thinkwell.swf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EA87ED9-DA9E-6A4C-9FE0-5EC2A3451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A152D9B-0DE4-664A-A909-654D71F1E99D}" type="slidenum">
              <a:rPr lang="en-US" altLang="en-US" sz="1200">
                <a:latin typeface="Times" pitchFamily="2" charset="0"/>
              </a:rPr>
              <a:pPr algn="r"/>
              <a:t>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BF19BF6-C371-2E4A-B66D-E20021749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C1267E6-BDCC-D043-939F-7C5C6E77F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2E7DE199-DF3C-FF48-A0BE-6720D904E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F263A8-5EC2-6F46-B436-5956859DBE79}" type="slidenum">
              <a:rPr lang="en-US" altLang="en-US" sz="1200">
                <a:latin typeface="Times" pitchFamily="2" charset="0"/>
              </a:rPr>
              <a:pPr algn="r"/>
              <a:t>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695B786-C216-D845-AE9D-D7631B6FB6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42982C5-E745-4143-803E-1A4A59C95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APBio/TOPICS/04Biochemistry/MoviesAP/03_03WaterTransport_A.swf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728F485-5519-104D-B281-12271D93F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1789249-84DA-D849-90DC-B982DAEC7B3C}" type="slidenum">
              <a:rPr lang="en-US" altLang="en-US" sz="1200">
                <a:latin typeface="Times" pitchFamily="2" charset="0"/>
              </a:rPr>
              <a:pPr algn="r"/>
              <a:t>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A5C1025-0A0C-F441-AE7A-30A4D1821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54BBC53-6019-994D-B4B1-383485C43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What dissolves in water easily?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polar or non-polar molecules?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How about Oxygen? Does that dissolve in H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O?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0575FC90-3F11-5241-9FBC-1729DE1D3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93C29E5-9284-5449-A2F3-6C95E278293B}" type="slidenum">
              <a:rPr lang="en-US" altLang="en-US" sz="1200">
                <a:latin typeface="Times" pitchFamily="2" charset="0"/>
              </a:rPr>
              <a:pPr algn="r"/>
              <a:t>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7CD8628-1EEB-2E44-BB71-895FF053B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F2D605A-3572-BD4A-9615-2EDA4967D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What dissolves in water easily?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polar or non-polar molecules?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How about Oxygen? Does that dissolve in H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O?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5F507776-EFA3-174E-9BC7-01B853D9B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913A87A-1D14-8F47-BB3E-1609C7A77697}" type="slidenum">
              <a:rPr lang="en-US" altLang="en-US" sz="1200">
                <a:latin typeface="Times" pitchFamily="2" charset="0"/>
              </a:rPr>
              <a:pPr algn="r"/>
              <a:t>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A5BA198-7C78-1446-A4E4-ED7ACA32C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5324A84-ED5F-D347-A03F-0F570B3D4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What dissolves in water easily?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polar or non-polar molecules?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How about Oxygen? Does that dissolve in H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O?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4F44D4BD-0844-3943-BD0E-1BECCA692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4093CB2-FB88-EE4F-84C4-5FF3C523F2C1}" type="slidenum">
              <a:rPr lang="en-US" altLang="en-US" sz="1200">
                <a:latin typeface="Times" pitchFamily="2" charset="0"/>
              </a:rPr>
              <a:pPr algn="r"/>
              <a:t>10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CFE8C3E-B1F0-AF4F-B7AF-A79834291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54CBCA7-225F-1A47-8143-9E4CD2137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EE038C75-8273-6242-82E9-56ABE0259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367056E-E12D-4740-B451-C6DD5D78BB36}" type="slidenum">
              <a:rPr lang="en-US" altLang="en-US" sz="1200">
                <a:latin typeface="Times" pitchFamily="2" charset="0"/>
              </a:rPr>
              <a:pPr algn="r"/>
              <a:t>11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52DA792-14D4-2843-AA78-E6E7A2959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FBE753C-B6F0-0748-BF9E-5367E25FC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>
            <a:extLst>
              <a:ext uri="{FF2B5EF4-FFF2-40B4-BE49-F238E27FC236}">
                <a16:creationId xmlns:a16="http://schemas.microsoft.com/office/drawing/2014/main" id="{BD1CB395-902C-1140-BFAE-15F4281D56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5" name="Rectangle 74">
            <a:extLst>
              <a:ext uri="{FF2B5EF4-FFF2-40B4-BE49-F238E27FC236}">
                <a16:creationId xmlns:a16="http://schemas.microsoft.com/office/drawing/2014/main" id="{089A5E15-E721-004E-BAD5-334F758576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" name="Group 78">
            <a:extLst>
              <a:ext uri="{FF2B5EF4-FFF2-40B4-BE49-F238E27FC236}">
                <a16:creationId xmlns:a16="http://schemas.microsoft.com/office/drawing/2014/main" id="{0BB17DC1-0C44-1B44-89F0-004D27AEF3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>
              <a:extLst>
                <a:ext uri="{FF2B5EF4-FFF2-40B4-BE49-F238E27FC236}">
                  <a16:creationId xmlns:a16="http://schemas.microsoft.com/office/drawing/2014/main" id="{BF007918-4F51-E545-9816-D646C3B30CC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6">
              <a:extLst>
                <a:ext uri="{FF2B5EF4-FFF2-40B4-BE49-F238E27FC236}">
                  <a16:creationId xmlns:a16="http://schemas.microsoft.com/office/drawing/2014/main" id="{34D05F13-F77E-B248-A050-D881DA3C965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7">
              <a:extLst>
                <a:ext uri="{FF2B5EF4-FFF2-40B4-BE49-F238E27FC236}">
                  <a16:creationId xmlns:a16="http://schemas.microsoft.com/office/drawing/2014/main" id="{E74A00DF-212F-E743-8F51-D4805C455B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79">
            <a:extLst>
              <a:ext uri="{FF2B5EF4-FFF2-40B4-BE49-F238E27FC236}">
                <a16:creationId xmlns:a16="http://schemas.microsoft.com/office/drawing/2014/main" id="{AE9E5032-2B85-4443-8FF6-63C66CA233B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>
              <a:extLst>
                <a:ext uri="{FF2B5EF4-FFF2-40B4-BE49-F238E27FC236}">
                  <a16:creationId xmlns:a16="http://schemas.microsoft.com/office/drawing/2014/main" id="{A2962520-9D66-CD41-B462-BB718B68840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41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1">
              <a:extLst>
                <a:ext uri="{FF2B5EF4-FFF2-40B4-BE49-F238E27FC236}">
                  <a16:creationId xmlns:a16="http://schemas.microsoft.com/office/drawing/2014/main" id="{BD4C5215-1F98-7244-BAC8-954F8247645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2">
              <a:extLst>
                <a:ext uri="{FF2B5EF4-FFF2-40B4-BE49-F238E27FC236}">
                  <a16:creationId xmlns:a16="http://schemas.microsoft.com/office/drawing/2014/main" id="{78C4D8EA-24EE-4543-9AD8-37EB19218E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" name="Text Box 83">
            <a:extLst>
              <a:ext uri="{FF2B5EF4-FFF2-40B4-BE49-F238E27FC236}">
                <a16:creationId xmlns:a16="http://schemas.microsoft.com/office/drawing/2014/main" id="{94BA968C-8C75-8548-B67C-8D5FA8F864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b="1"/>
              <a:t>AP Biology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88640F68-7142-3341-98C8-C46EA25555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FCC322AD-DA55-5542-94AD-AF9D2D469E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B7E8-1C4D-DD49-85BE-D86B76576FE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0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FFC47FC2-03A6-B24D-91E1-FC03EE0B6B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486C-1798-1246-A487-20866F4E5282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5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5473F3D9-C0F9-6146-9ACD-48F6C89207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B9A5-FA39-4242-B790-097C312B0A5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5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27177F84-1F65-564A-A0FC-563E4198C6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01029-EA11-204A-B754-57DA0C1C4BE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3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97D35867-6853-2845-9F13-2FDEDD582E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1CBE-ABA7-7E46-A1EF-36B8D47C216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0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7F20803A-7F2E-724B-B2CF-28FF25B356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9A2B-C92A-2C49-BF0B-9877B9FA7CD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7E4B83C7-ECF3-F74D-9729-2BC7BC932F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9CA3-76D8-FE4E-9B78-7EA9BD9358B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9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4A95F3DB-EB77-104E-A42B-616F383ACF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176C-E91C-A942-B6E7-0C89560D43FE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2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5D56624E-8FD9-D04D-975C-ADF367895C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FB7E-C802-3B45-B773-70166A983CE2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4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3FD37D86-9A6F-4A4B-9602-E77210DDEE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5EF6-5D68-3348-919F-CA621169F5E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0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>
            <a:extLst>
              <a:ext uri="{FF2B5EF4-FFF2-40B4-BE49-F238E27FC236}">
                <a16:creationId xmlns:a16="http://schemas.microsoft.com/office/drawing/2014/main" id="{FEFC7726-85D3-0546-A6FC-8D11CF71F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6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C0BC1D90-7873-4B48-A5E0-ED3DC830C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39" name="Rectangle 67">
            <a:extLst>
              <a:ext uri="{FF2B5EF4-FFF2-40B4-BE49-F238E27FC236}">
                <a16:creationId xmlns:a16="http://schemas.microsoft.com/office/drawing/2014/main" id="{30AF0A9F-F496-B84E-86CF-61B8AB8CA8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4AF29FB9-CA9A-9447-AAD7-3B3AE8784C3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029" name="Line 75">
            <a:extLst>
              <a:ext uri="{FF2B5EF4-FFF2-40B4-BE49-F238E27FC236}">
                <a16:creationId xmlns:a16="http://schemas.microsoft.com/office/drawing/2014/main" id="{069247FA-90E3-A743-9364-49AD1D839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6">
            <a:extLst>
              <a:ext uri="{FF2B5EF4-FFF2-40B4-BE49-F238E27FC236}">
                <a16:creationId xmlns:a16="http://schemas.microsoft.com/office/drawing/2014/main" id="{67799C7E-B475-134E-9A76-1369825DE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Oval 77">
            <a:extLst>
              <a:ext uri="{FF2B5EF4-FFF2-40B4-BE49-F238E27FC236}">
                <a16:creationId xmlns:a16="http://schemas.microsoft.com/office/drawing/2014/main" id="{FDC90DF7-2DA5-784D-98F0-6A38C26F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DD31F9A3-3412-A74C-9777-2E153848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pitchFamily="2" charset="0"/>
            </a:endParaRPr>
          </a:p>
        </p:txBody>
      </p:sp>
      <p:sp>
        <p:nvSpPr>
          <p:cNvPr id="1033" name="Rectangle 79">
            <a:extLst>
              <a:ext uri="{FF2B5EF4-FFF2-40B4-BE49-F238E27FC236}">
                <a16:creationId xmlns:a16="http://schemas.microsoft.com/office/drawing/2014/main" id="{AEE22E4D-79CF-D745-BB99-CC0CEEBB5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53" name="Text Box 81">
            <a:extLst>
              <a:ext uri="{FF2B5EF4-FFF2-40B4-BE49-F238E27FC236}">
                <a16:creationId xmlns:a16="http://schemas.microsoft.com/office/drawing/2014/main" id="{F5B33286-C008-AD4E-A7D2-BB64B03874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b="1"/>
              <a:t>AP Biology</a:t>
            </a:r>
            <a:endParaRPr lang="en-US" altLang="en-US"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rgbClr val="0F116A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2.bin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audio" Target="../media/audio6.bin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audio" Target="../media/audio2.bin"/><Relationship Id="rId4" Type="http://schemas.openxmlformats.org/officeDocument/2006/relationships/audio" Target="../media/audio3.bin"/><Relationship Id="rId9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1.jpeg"/><Relationship Id="rId4" Type="http://schemas.openxmlformats.org/officeDocument/2006/relationships/audio" Target="../media/audio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audio" Target="../media/audio2.bin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bin"/><Relationship Id="rId4" Type="http://schemas.openxmlformats.org/officeDocument/2006/relationships/audio" Target="../media/audio3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audio" Target="../media/audio3.bin"/><Relationship Id="rId10" Type="http://schemas.openxmlformats.org/officeDocument/2006/relationships/image" Target="../media/image9.emf"/><Relationship Id="rId4" Type="http://schemas.openxmlformats.org/officeDocument/2006/relationships/audio" Target="../media/audio4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2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7FC26C4-A3BA-A247-A76A-617A96BCF9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9501" y="781211"/>
            <a:ext cx="7078859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Properties of Water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01060" name="Picture 4">
            <a:extLst>
              <a:ext uri="{FF2B5EF4-FFF2-40B4-BE49-F238E27FC236}">
                <a16:creationId xmlns:a16="http://schemas.microsoft.com/office/drawing/2014/main" id="{521BE0AC-1365-2E44-A390-F5606370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1700" r="9000"/>
          <a:stretch>
            <a:fillRect/>
          </a:stretch>
        </p:blipFill>
        <p:spPr bwMode="auto">
          <a:xfrm>
            <a:off x="1893746" y="2022957"/>
            <a:ext cx="4897472" cy="463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37A0A383-1D3A-DF4E-BE59-1EEA774C0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3. The special case of ice</a:t>
            </a:r>
          </a:p>
        </p:txBody>
      </p:sp>
      <p:sp>
        <p:nvSpPr>
          <p:cNvPr id="25907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1930076-30E3-5A44-93C6-A421ADB90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42288" cy="3032125"/>
          </a:xfrm>
        </p:spPr>
        <p:txBody>
          <a:bodyPr/>
          <a:lstStyle/>
          <a:p>
            <a:pPr eaLnBrk="1" hangingPunct="1"/>
            <a:r>
              <a:rPr lang="en-US" altLang="en-US" dirty="0"/>
              <a:t>Most (all?) substances are more dense when they are solid, but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u="sng" dirty="0"/>
              <a:t>not</a:t>
            </a:r>
            <a:r>
              <a:rPr lang="en-US" altLang="en-US" dirty="0"/>
              <a:t> water…</a:t>
            </a:r>
          </a:p>
          <a:p>
            <a:pPr eaLnBrk="1" hangingPunct="1"/>
            <a:r>
              <a:rPr lang="en-US" altLang="en-US" u="sng" dirty="0">
                <a:solidFill>
                  <a:srgbClr val="002060"/>
                </a:solidFill>
              </a:rPr>
              <a:t>Ice floats</a:t>
            </a:r>
            <a:r>
              <a:rPr lang="en-US" altLang="en-US" dirty="0">
                <a:solidFill>
                  <a:srgbClr val="002060"/>
                </a:solidFill>
              </a:rPr>
              <a:t>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 bonds form a crystal</a:t>
            </a:r>
          </a:p>
        </p:txBody>
      </p:sp>
      <p:pic>
        <p:nvPicPr>
          <p:cNvPr id="259076" name="Picture 4">
            <a:extLst>
              <a:ext uri="{FF2B5EF4-FFF2-40B4-BE49-F238E27FC236}">
                <a16:creationId xmlns:a16="http://schemas.microsoft.com/office/drawing/2014/main" id="{DD230082-0253-124A-95D2-6E5AD248B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4" b="11934"/>
          <a:stretch>
            <a:fillRect/>
          </a:stretch>
        </p:blipFill>
        <p:spPr bwMode="auto">
          <a:xfrm>
            <a:off x="6394450" y="1857375"/>
            <a:ext cx="25146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8" name="Picture 6" descr="Watch_for_Ice">
            <a:extLst>
              <a:ext uri="{FF2B5EF4-FFF2-40B4-BE49-F238E27FC236}">
                <a16:creationId xmlns:a16="http://schemas.microsoft.com/office/drawing/2014/main" id="{6DA07BF4-575F-FA4A-BCBE-55EADBF9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2318" r="4518" b="9271"/>
          <a:stretch>
            <a:fillRect/>
          </a:stretch>
        </p:blipFill>
        <p:spPr bwMode="auto">
          <a:xfrm>
            <a:off x="4440238" y="3959225"/>
            <a:ext cx="2078037" cy="2730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59082" name="AutoShape 10">
            <a:extLst>
              <a:ext uri="{FF2B5EF4-FFF2-40B4-BE49-F238E27FC236}">
                <a16:creationId xmlns:a16="http://schemas.microsoft.com/office/drawing/2014/main" id="{36D3B36A-5C12-374A-82AC-9CED312E7C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4625" y="4287838"/>
            <a:ext cx="2433638" cy="1368425"/>
          </a:xfrm>
          <a:prstGeom prst="wedgeEllipseCallout">
            <a:avLst>
              <a:gd name="adj1" fmla="val 57042"/>
              <a:gd name="adj2" fmla="val 5742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And this has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made all the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difference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</a:p>
        </p:txBody>
      </p:sp>
      <p:pic>
        <p:nvPicPr>
          <p:cNvPr id="259084" name="Picture 12" descr="penguinL">
            <a:extLst>
              <a:ext uri="{FF2B5EF4-FFF2-40B4-BE49-F238E27FC236}">
                <a16:creationId xmlns:a16="http://schemas.microsoft.com/office/drawing/2014/main" id="{AFF8E032-30BF-7B45-8525-18C1BADD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438" y="55626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  <p:bldP spid="25908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02_11">
            <a:extLst>
              <a:ext uri="{FF2B5EF4-FFF2-40B4-BE49-F238E27FC236}">
                <a16:creationId xmlns:a16="http://schemas.microsoft.com/office/drawing/2014/main" id="{FA5EA0D0-8745-4847-BF7C-91663EEF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r="38251" b="36000"/>
          <a:stretch>
            <a:fillRect/>
          </a:stretch>
        </p:blipFill>
        <p:spPr bwMode="auto">
          <a:xfrm>
            <a:off x="2012950" y="4300538"/>
            <a:ext cx="50593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B993D697-1ED1-E74D-825E-6514BABED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Ice floats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417D166A-262A-FE4F-AF6A-4BE33A4C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"/>
          <a:stretch>
            <a:fillRect/>
          </a:stretch>
        </p:blipFill>
        <p:spPr bwMode="auto">
          <a:xfrm>
            <a:off x="938213" y="1303338"/>
            <a:ext cx="76914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B9F59240-0390-464F-A54E-F16D40F39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is “ice floats” important?</a:t>
            </a:r>
          </a:p>
        </p:txBody>
      </p:sp>
      <p:sp>
        <p:nvSpPr>
          <p:cNvPr id="26317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90135A4-5275-2143-88DA-83FF7F853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3738" y="1371600"/>
            <a:ext cx="8450262" cy="3608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Oceans &amp; lakes don’t freeze solid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surface ice insulates water below</a:t>
            </a:r>
            <a:endParaRPr lang="en-US" altLang="en-US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allowing life to survive the winter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if ice sank…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ponds, lakes &amp; even oceans would freeze solid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summer, only upper few inches would thaw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seasonal turnover of lakes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>
                <a:ea typeface="ＭＳ Ｐゴシック" panose="020B0600070205080204" pitchFamily="34" charset="-128"/>
              </a:rPr>
              <a:t>sinking cold H</a:t>
            </a:r>
            <a:r>
              <a:rPr lang="en-US" altLang="en-US" u="sng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u="sng" dirty="0">
                <a:ea typeface="ＭＳ Ｐゴシック" panose="020B0600070205080204" pitchFamily="34" charset="-128"/>
              </a:rPr>
              <a:t>O cycles nutrients in autumn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63176" name="Picture 8" descr="lakes1">
            <a:extLst>
              <a:ext uri="{FF2B5EF4-FFF2-40B4-BE49-F238E27FC236}">
                <a16:creationId xmlns:a16="http://schemas.microsoft.com/office/drawing/2014/main" id="{133D32DE-08F5-B64A-A328-6529CE8B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b="12329"/>
          <a:stretch>
            <a:fillRect/>
          </a:stretch>
        </p:blipFill>
        <p:spPr bwMode="auto">
          <a:xfrm>
            <a:off x="368300" y="4868863"/>
            <a:ext cx="3708400" cy="18986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63177" name="Picture 9" descr="lakes2">
            <a:extLst>
              <a:ext uri="{FF2B5EF4-FFF2-40B4-BE49-F238E27FC236}">
                <a16:creationId xmlns:a16="http://schemas.microsoft.com/office/drawing/2014/main" id="{3965172A-E27C-624D-88A9-E260147F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b="11650"/>
          <a:stretch>
            <a:fillRect/>
          </a:stretch>
        </p:blipFill>
        <p:spPr bwMode="auto">
          <a:xfrm>
            <a:off x="5184775" y="4841875"/>
            <a:ext cx="35004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63178" name="AutoShape 10">
            <a:extLst>
              <a:ext uri="{FF2B5EF4-FFF2-40B4-BE49-F238E27FC236}">
                <a16:creationId xmlns:a16="http://schemas.microsoft.com/office/drawing/2014/main" id="{D1936802-DCD7-EE44-914C-BD56BB9B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557838"/>
            <a:ext cx="877888" cy="461962"/>
          </a:xfrm>
          <a:custGeom>
            <a:avLst/>
            <a:gdLst>
              <a:gd name="T0" fmla="*/ 26759977 w 21600"/>
              <a:gd name="T1" fmla="*/ 0 h 21600"/>
              <a:gd name="T2" fmla="*/ 0 w 21600"/>
              <a:gd name="T3" fmla="*/ 4940021 h 21600"/>
              <a:gd name="T4" fmla="*/ 26759977 w 21600"/>
              <a:gd name="T5" fmla="*/ 9880041 h 21600"/>
              <a:gd name="T6" fmla="*/ 35679969 w 21600"/>
              <a:gd name="T7" fmla="*/ 49400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40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D8FE6CFC-6883-B440-9068-979BE9EB3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4. Specific heat</a:t>
            </a:r>
          </a:p>
        </p:txBody>
      </p:sp>
      <p:sp>
        <p:nvSpPr>
          <p:cNvPr id="26521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02EB3FB-B20C-074A-9E59-89E4CC7E1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3043238"/>
          </a:xfrm>
        </p:spPr>
        <p:txBody>
          <a:bodyPr/>
          <a:lstStyle/>
          <a:p>
            <a:pPr eaLnBrk="1" hangingPunct="1"/>
            <a:r>
              <a:rPr lang="en-US" altLang="en-US" u="sng" dirty="0">
                <a:solidFill>
                  <a:srgbClr val="002060"/>
                </a:solidFill>
              </a:rPr>
              <a:t>H</a:t>
            </a:r>
            <a:r>
              <a:rPr lang="en-US" altLang="en-US" u="sng" baseline="-25000" dirty="0">
                <a:solidFill>
                  <a:srgbClr val="002060"/>
                </a:solidFill>
              </a:rPr>
              <a:t>2</a:t>
            </a:r>
            <a:r>
              <a:rPr lang="en-US" altLang="en-US" u="sng" dirty="0">
                <a:solidFill>
                  <a:srgbClr val="002060"/>
                </a:solidFill>
              </a:rPr>
              <a:t>O resists changes in temperature</a:t>
            </a:r>
            <a:endParaRPr lang="en-US" altLang="en-US" dirty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high specific heat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takes a lot to </a:t>
            </a:r>
            <a:r>
              <a:rPr lang="en-US" altLang="en-US" dirty="0">
                <a:solidFill>
                  <a:srgbClr val="C07A34"/>
                </a:solidFill>
                <a:ea typeface="ＭＳ Ｐゴシック" panose="020B0600070205080204" pitchFamily="34" charset="-128"/>
              </a:rPr>
              <a:t>heat</a:t>
            </a:r>
            <a:r>
              <a:rPr lang="en-US" altLang="en-US" dirty="0">
                <a:ea typeface="ＭＳ Ｐゴシック" panose="020B0600070205080204" pitchFamily="34" charset="-128"/>
              </a:rPr>
              <a:t> it up (break H-bonds)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takes a lot to </a:t>
            </a:r>
            <a:r>
              <a:rPr lang="en-US" altLang="en-US" dirty="0">
                <a:solidFill>
                  <a:srgbClr val="006300"/>
                </a:solidFill>
                <a:ea typeface="ＭＳ Ｐゴシック" panose="020B0600070205080204" pitchFamily="34" charset="-128"/>
              </a:rPr>
              <a:t>cool</a:t>
            </a:r>
            <a:r>
              <a:rPr lang="en-US" altLang="en-US" dirty="0">
                <a:ea typeface="ＭＳ Ｐゴシック" panose="020B0600070205080204" pitchFamily="34" charset="-128"/>
              </a:rPr>
              <a:t> it down (form H-bonds)</a:t>
            </a:r>
          </a:p>
          <a:p>
            <a:pPr eaLnBrk="1" hangingPunct="1"/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O moderates temperatures on Earth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15474533-1F99-CC47-9F58-C24E4BFD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219575"/>
            <a:ext cx="2857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1" name="Picture 5">
            <a:extLst>
              <a:ext uri="{FF2B5EF4-FFF2-40B4-BE49-F238E27FC236}">
                <a16:creationId xmlns:a16="http://schemas.microsoft.com/office/drawing/2014/main" id="{E908574C-F99C-F949-80B2-CBFAF499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447"/>
          <a:stretch>
            <a:fillRect/>
          </a:stretch>
        </p:blipFill>
        <p:spPr bwMode="auto">
          <a:xfrm>
            <a:off x="1587500" y="4054475"/>
            <a:ext cx="3808413" cy="2622550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8">
            <a:extLst>
              <a:ext uri="{FF2B5EF4-FFF2-40B4-BE49-F238E27FC236}">
                <a16:creationId xmlns:a16="http://schemas.microsoft.com/office/drawing/2014/main" id="{DE432DD3-78F3-8047-8C05-8455FBA4AAC6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20700"/>
            <a:ext cx="8031163" cy="6035675"/>
            <a:chOff x="380" y="328"/>
            <a:chExt cx="5059" cy="3802"/>
          </a:xfrm>
        </p:grpSpPr>
        <p:pic>
          <p:nvPicPr>
            <p:cNvPr id="68613" name="Picture 4">
              <a:extLst>
                <a:ext uri="{FF2B5EF4-FFF2-40B4-BE49-F238E27FC236}">
                  <a16:creationId xmlns:a16="http://schemas.microsoft.com/office/drawing/2014/main" id="{73702CE6-4B9A-1F4A-AE04-640CFC56F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22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328"/>
              <a:ext cx="5059" cy="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4" name="Rectangle 5">
              <a:extLst>
                <a:ext uri="{FF2B5EF4-FFF2-40B4-BE49-F238E27FC236}">
                  <a16:creationId xmlns:a16="http://schemas.microsoft.com/office/drawing/2014/main" id="{0422EC12-2DB8-3F49-A4E4-BEB7802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1833"/>
              <a:ext cx="817" cy="334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15" name="Rectangle 6">
              <a:extLst>
                <a:ext uri="{FF2B5EF4-FFF2-40B4-BE49-F238E27FC236}">
                  <a16:creationId xmlns:a16="http://schemas.microsoft.com/office/drawing/2014/main" id="{A68C273D-5E77-1C45-A513-D3566E7C7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566"/>
              <a:ext cx="817" cy="334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16" name="Rectangle 7">
              <a:extLst>
                <a:ext uri="{FF2B5EF4-FFF2-40B4-BE49-F238E27FC236}">
                  <a16:creationId xmlns:a16="http://schemas.microsoft.com/office/drawing/2014/main" id="{64FCA5D4-12F9-434D-A171-2783DD415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583"/>
              <a:ext cx="817" cy="201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7753" name="AutoShape 9">
            <a:extLst>
              <a:ext uri="{FF2B5EF4-FFF2-40B4-BE49-F238E27FC236}">
                <a16:creationId xmlns:a16="http://schemas.microsoft.com/office/drawing/2014/main" id="{8DEE2439-1512-254A-9635-724CA2EC8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3068638"/>
            <a:ext cx="352425" cy="334962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287754" name="AutoShape 10">
            <a:extLst>
              <a:ext uri="{FF2B5EF4-FFF2-40B4-BE49-F238E27FC236}">
                <a16:creationId xmlns:a16="http://schemas.microsoft.com/office/drawing/2014/main" id="{692BB2A4-03F9-3B41-B114-0550B4234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492500"/>
            <a:ext cx="352425" cy="334963"/>
          </a:xfrm>
          <a:prstGeom prst="star5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68612" name="Rectangle 12">
            <a:extLst>
              <a:ext uri="{FF2B5EF4-FFF2-40B4-BE49-F238E27FC236}">
                <a16:creationId xmlns:a16="http://schemas.microsoft.com/office/drawing/2014/main" id="{FAB54DB9-D17C-B843-B2BB-AC4A23C4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5500688"/>
            <a:ext cx="3014663" cy="1200150"/>
          </a:xfrm>
          <a:prstGeom prst="rect">
            <a:avLst/>
          </a:prstGeom>
          <a:solidFill>
            <a:srgbClr val="FFEA1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00000"/>
                </a:solidFill>
              </a:rPr>
              <a:t>Specific heat</a:t>
            </a:r>
            <a:br>
              <a:rPr lang="en-US" altLang="en-US" sz="3600" b="1">
                <a:solidFill>
                  <a:srgbClr val="000000"/>
                </a:solidFill>
              </a:rPr>
            </a:br>
            <a:r>
              <a:rPr lang="en-US" altLang="en-US" sz="3600" b="1">
                <a:solidFill>
                  <a:srgbClr val="000000"/>
                </a:solidFill>
              </a:rPr>
              <a:t>&amp;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87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7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>
            <a:extLst>
              <a:ext uri="{FF2B5EF4-FFF2-40B4-BE49-F238E27FC236}">
                <a16:creationId xmlns:a16="http://schemas.microsoft.com/office/drawing/2014/main" id="{A3A42849-D786-FA4B-B48A-20E1CBF7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14290"/>
          <a:stretch>
            <a:fillRect/>
          </a:stretch>
        </p:blipFill>
        <p:spPr bwMode="auto">
          <a:xfrm>
            <a:off x="0" y="1541463"/>
            <a:ext cx="78105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7" name="Oval 3">
            <a:extLst>
              <a:ext uri="{FF2B5EF4-FFF2-40B4-BE49-F238E27FC236}">
                <a16:creationId xmlns:a16="http://schemas.microsoft.com/office/drawing/2014/main" id="{CDDB3591-EAA7-7844-B0EA-74CAD7C3C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5035550"/>
            <a:ext cx="1601787" cy="890588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7268" name="Oval 4">
            <a:extLst>
              <a:ext uri="{FF2B5EF4-FFF2-40B4-BE49-F238E27FC236}">
                <a16:creationId xmlns:a16="http://schemas.microsoft.com/office/drawing/2014/main" id="{5B60B3CA-DC0E-B446-B3A9-BAA34109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1946275"/>
            <a:ext cx="4406900" cy="798513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636" name="Rectangle 5">
            <a:extLst>
              <a:ext uri="{FF2B5EF4-FFF2-40B4-BE49-F238E27FC236}">
                <a16:creationId xmlns:a16="http://schemas.microsoft.com/office/drawing/2014/main" id="{93EEF9BB-6D92-2B4A-9B7A-E7E466383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313" y="592138"/>
            <a:ext cx="7772400" cy="7620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/>
              <a:t>5. Heat of vaporization</a:t>
            </a:r>
          </a:p>
        </p:txBody>
      </p:sp>
      <p:pic>
        <p:nvPicPr>
          <p:cNvPr id="267270" name="Picture 6">
            <a:extLst>
              <a:ext uri="{FF2B5EF4-FFF2-40B4-BE49-F238E27FC236}">
                <a16:creationId xmlns:a16="http://schemas.microsoft.com/office/drawing/2014/main" id="{5121A7BB-9AF1-1B46-A306-1E00F18B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346075"/>
            <a:ext cx="17589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67271" name="Picture 7">
            <a:extLst>
              <a:ext uri="{FF2B5EF4-FFF2-40B4-BE49-F238E27FC236}">
                <a16:creationId xmlns:a16="http://schemas.microsoft.com/office/drawing/2014/main" id="{67AF06A8-4B6E-DC4A-A57A-B72CD54F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28799" t="15840" r="24480" b="17281"/>
          <a:stretch>
            <a:fillRect/>
          </a:stretch>
        </p:blipFill>
        <p:spPr bwMode="auto">
          <a:xfrm>
            <a:off x="6350000" y="2803525"/>
            <a:ext cx="1730375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67272" name="Picture 8">
            <a:extLst>
              <a:ext uri="{FF2B5EF4-FFF2-40B4-BE49-F238E27FC236}">
                <a16:creationId xmlns:a16="http://schemas.microsoft.com/office/drawing/2014/main" id="{247E7784-FCF0-5945-9FD4-40CECEB1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8229" t="5475" r="8229" b="8212"/>
          <a:stretch>
            <a:fillRect/>
          </a:stretch>
        </p:blipFill>
        <p:spPr bwMode="auto">
          <a:xfrm>
            <a:off x="6607175" y="4865688"/>
            <a:ext cx="2428875" cy="1884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67273" name="Rectangle 9">
            <a:extLst>
              <a:ext uri="{FF2B5EF4-FFF2-40B4-BE49-F238E27FC236}">
                <a16:creationId xmlns:a16="http://schemas.microsoft.com/office/drawing/2014/main" id="{FF9A8E64-024B-B943-9E33-AFF67A600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20675"/>
            <a:ext cx="3430588" cy="457200"/>
          </a:xfrm>
          <a:prstGeom prst="rect">
            <a:avLst/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b="1" u="sng">
                <a:solidFill>
                  <a:srgbClr val="CC0000"/>
                </a:solidFill>
              </a:rPr>
              <a:t>Evaporative cooling</a:t>
            </a:r>
            <a:endParaRPr lang="en-US" altLang="en-US" sz="2800" b="1">
              <a:solidFill>
                <a:srgbClr val="0F116A"/>
              </a:solidFill>
            </a:endParaRPr>
          </a:p>
        </p:txBody>
      </p:sp>
      <p:sp>
        <p:nvSpPr>
          <p:cNvPr id="267274" name="Rectangle 10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339D22F5-A5DD-1A45-83E7-65A4D7089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06700" y="4694238"/>
            <a:ext cx="4303713" cy="568325"/>
          </a:xfrm>
          <a:solidFill>
            <a:srgbClr val="FFCC18"/>
          </a:solidFill>
        </p:spPr>
        <p:txBody>
          <a:bodyPr rIns="0"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Organisms rely on heat of vaporization to remove body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nimBg="1"/>
      <p:bldP spid="267268" grpId="0" animBg="1"/>
      <p:bldP spid="267273" grpId="0" animBg="1" autoUpdateAnimBg="0"/>
      <p:bldP spid="26727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B2788C89-77EA-3D4E-9F5A-671AB67D3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Ionization of water &amp; pH</a:t>
            </a:r>
          </a:p>
        </p:txBody>
      </p:sp>
      <p:sp>
        <p:nvSpPr>
          <p:cNvPr id="28877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48DEE5D-7D31-2D45-8BFF-02CC31EF0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975225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Water ionizes</a:t>
            </a:r>
          </a:p>
          <a:p>
            <a:pPr lvl="1" eaLnBrk="1" hangingPunct="1"/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z="3200" baseline="30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splits off from H</a:t>
            </a:r>
            <a:r>
              <a:rPr lang="en-US" altLang="en-US" sz="3200" baseline="-25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O, leaving OH</a:t>
            </a:r>
            <a:r>
              <a:rPr lang="en-US" altLang="en-US" sz="3200" baseline="30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–</a:t>
            </a: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[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z="3600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3200" dirty="0">
                <a:ea typeface="ＭＳ Ｐゴシック" panose="020B0600070205080204" pitchFamily="34" charset="-128"/>
              </a:rPr>
              <a:t>]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= [</a:t>
            </a:r>
            <a:r>
              <a:rPr lang="en-US" altLang="en-US" sz="3200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-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OH</a:t>
            </a:r>
            <a:r>
              <a:rPr lang="en-US" altLang="en-US" sz="3200" dirty="0">
                <a:ea typeface="ＭＳ Ｐゴシック" panose="020B0600070205080204" pitchFamily="34" charset="-128"/>
              </a:rPr>
              <a:t>], water is </a:t>
            </a:r>
            <a:r>
              <a:rPr lang="en-US" altLang="en-US" sz="32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neutral</a:t>
            </a:r>
            <a:endParaRPr lang="en-US" altLang="en-US" sz="3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[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z="3600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3200" dirty="0">
                <a:ea typeface="ＭＳ Ｐゴシック" panose="020B0600070205080204" pitchFamily="34" charset="-128"/>
              </a:rPr>
              <a:t>]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&gt; [</a:t>
            </a:r>
            <a:r>
              <a:rPr lang="en-US" altLang="en-US" sz="3200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-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OH</a:t>
            </a:r>
            <a:r>
              <a:rPr lang="en-US" altLang="en-US" sz="3200" dirty="0">
                <a:ea typeface="ＭＳ Ｐゴシック" panose="020B0600070205080204" pitchFamily="34" charset="-128"/>
              </a:rPr>
              <a:t>], water is </a:t>
            </a:r>
            <a:r>
              <a:rPr lang="en-US" altLang="en-US" sz="3200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acidic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[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z="3600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3200" dirty="0">
                <a:ea typeface="ＭＳ Ｐゴシック" panose="020B0600070205080204" pitchFamily="34" charset="-128"/>
              </a:rPr>
              <a:t>]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&lt; [</a:t>
            </a:r>
            <a:r>
              <a:rPr lang="en-US" altLang="en-US" sz="3200" baseline="30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-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OH</a:t>
            </a:r>
            <a:r>
              <a:rPr lang="en-US" altLang="en-US" sz="3200" dirty="0">
                <a:ea typeface="ＭＳ Ｐゴシック" panose="020B0600070205080204" pitchFamily="34" charset="-128"/>
              </a:rPr>
              <a:t>],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water 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is </a:t>
            </a:r>
            <a:r>
              <a:rPr lang="en-US" altLang="en-US" sz="32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basic</a:t>
            </a:r>
            <a:endParaRPr lang="en-US" altLang="en-US" sz="2800" u="sng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400" u="sng" dirty="0">
                <a:solidFill>
                  <a:srgbClr val="002060"/>
                </a:solidFill>
              </a:rPr>
              <a:t>pH scale</a:t>
            </a:r>
          </a:p>
          <a:p>
            <a:pPr lvl="1" eaLnBrk="1" hangingPunct="1"/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how acid or basic solution is</a:t>
            </a:r>
          </a:p>
          <a:p>
            <a:pPr lvl="1" eaLnBrk="1" hangingPunct="1"/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1 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7 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14</a:t>
            </a:r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1747776C-369F-354E-8EAD-9B37ED7D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6007100"/>
            <a:ext cx="344487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400" b="1">
                <a:solidFill>
                  <a:srgbClr val="000000"/>
                </a:solidFill>
              </a:rPr>
              <a:t>H</a:t>
            </a:r>
            <a:r>
              <a:rPr lang="en-US" altLang="en-US" sz="3400" b="1" baseline="-25000">
                <a:solidFill>
                  <a:srgbClr val="000000"/>
                </a:solidFill>
              </a:rPr>
              <a:t>2</a:t>
            </a:r>
            <a:r>
              <a:rPr lang="en-US" altLang="en-US" sz="3400" b="1">
                <a:solidFill>
                  <a:srgbClr val="000000"/>
                </a:solidFill>
              </a:rPr>
              <a:t>O </a:t>
            </a:r>
            <a:r>
              <a:rPr lang="en-US" altLang="en-US" sz="3400" b="1">
                <a:solidFill>
                  <a:srgbClr val="000000"/>
                </a:solidFill>
                <a:sym typeface="Symbol" pitchFamily="2" charset="2"/>
              </a:rPr>
              <a:t> H</a:t>
            </a:r>
            <a:r>
              <a:rPr lang="en-US" altLang="en-US" sz="3400" b="1" baseline="30000">
                <a:solidFill>
                  <a:srgbClr val="000000"/>
                </a:solidFill>
                <a:sym typeface="Symbol" pitchFamily="2" charset="2"/>
              </a:rPr>
              <a:t>+</a:t>
            </a:r>
            <a:r>
              <a:rPr lang="en-US" altLang="en-US" sz="3400" b="1">
                <a:solidFill>
                  <a:srgbClr val="000000"/>
                </a:solidFill>
                <a:sym typeface="Symbol" pitchFamily="2" charset="2"/>
              </a:rPr>
              <a:t> + OH</a:t>
            </a:r>
            <a:r>
              <a:rPr lang="en-US" altLang="en-US" sz="3400" b="1" baseline="30000">
                <a:solidFill>
                  <a:srgbClr val="000000"/>
                </a:solidFill>
                <a:sym typeface="Symbol" pitchFamily="2" charset="2"/>
              </a:rPr>
              <a:t>–</a:t>
            </a:r>
            <a:endParaRPr lang="en-US" altLang="en-US" sz="3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autoUpdateAnimBg="0"/>
      <p:bldP spid="2887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AA8AE09D-A11A-4646-9DF7-EC98C2618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 Scale</a:t>
            </a:r>
          </a:p>
        </p:txBody>
      </p:sp>
      <p:grpSp>
        <p:nvGrpSpPr>
          <p:cNvPr id="72706" name="Group 150">
            <a:extLst>
              <a:ext uri="{FF2B5EF4-FFF2-40B4-BE49-F238E27FC236}">
                <a16:creationId xmlns:a16="http://schemas.microsoft.com/office/drawing/2014/main" id="{7DF064E1-4E36-2A4E-B6A4-A8BEC116B967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320675"/>
            <a:ext cx="6373812" cy="6537325"/>
            <a:chOff x="1546" y="202"/>
            <a:chExt cx="4015" cy="4118"/>
          </a:xfrm>
        </p:grpSpPr>
        <p:pic>
          <p:nvPicPr>
            <p:cNvPr id="72708" name="Picture 102" descr="02_18">
              <a:extLst>
                <a:ext uri="{FF2B5EF4-FFF2-40B4-BE49-F238E27FC236}">
                  <a16:creationId xmlns:a16="http://schemas.microsoft.com/office/drawing/2014/main" id="{86134A7D-E342-BD4A-8B87-1913BF140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3600" r="22501"/>
            <a:stretch>
              <a:fillRect/>
            </a:stretch>
          </p:blipFill>
          <p:spPr bwMode="auto">
            <a:xfrm>
              <a:off x="1751" y="263"/>
              <a:ext cx="3086" cy="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09" name="Rectangle 103">
              <a:extLst>
                <a:ext uri="{FF2B5EF4-FFF2-40B4-BE49-F238E27FC236}">
                  <a16:creationId xmlns:a16="http://schemas.microsoft.com/office/drawing/2014/main" id="{1CF7E8E4-5C97-9C4A-B0C6-F223F8FD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740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–1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0" name="Rectangle 104">
              <a:extLst>
                <a:ext uri="{FF2B5EF4-FFF2-40B4-BE49-F238E27FC236}">
                  <a16:creationId xmlns:a16="http://schemas.microsoft.com/office/drawing/2014/main" id="{77F44D81-A27C-6E4C-B504-FF10961E8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202"/>
              <a:ext cx="10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+</a:t>
              </a:r>
              <a:r>
                <a:rPr lang="en-US" altLang="en-US" sz="2000" b="1">
                  <a:solidFill>
                    <a:srgbClr val="000000"/>
                  </a:solidFill>
                </a:rPr>
                <a:t> Ion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Concentration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1" name="Rectangle 105">
              <a:extLst>
                <a:ext uri="{FF2B5EF4-FFF2-40B4-BE49-F238E27FC236}">
                  <a16:creationId xmlns:a16="http://schemas.microsoft.com/office/drawing/2014/main" id="{105D3464-B0CF-614F-86B4-144468A22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02"/>
              <a:ext cx="17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2000" b="1">
                  <a:solidFill>
                    <a:srgbClr val="000000"/>
                  </a:solidFill>
                </a:rPr>
                <a:t>Examples of Solutions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2" name="Rectangle 106">
              <a:extLst>
                <a:ext uri="{FF2B5EF4-FFF2-40B4-BE49-F238E27FC236}">
                  <a16:creationId xmlns:a16="http://schemas.microsoft.com/office/drawing/2014/main" id="{CE88683B-B7DE-1847-B79B-367C69C2A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998"/>
              <a:ext cx="185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Stomach acid, Lemon juice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3" name="Rectangle 107">
              <a:extLst>
                <a:ext uri="{FF2B5EF4-FFF2-40B4-BE49-F238E27FC236}">
                  <a16:creationId xmlns:a16="http://schemas.microsoft.com/office/drawing/2014/main" id="{04FF0B25-7EFA-AE41-B365-7F802D24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740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4" name="Rectangle 108">
              <a:extLst>
                <a:ext uri="{FF2B5EF4-FFF2-40B4-BE49-F238E27FC236}">
                  <a16:creationId xmlns:a16="http://schemas.microsoft.com/office/drawing/2014/main" id="{29B7C6EF-8D90-A240-ADA4-79B7F9661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306"/>
              <a:ext cx="213" cy="19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</a:rPr>
                <a:t>pH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5" name="Rectangle 109">
              <a:extLst>
                <a:ext uri="{FF2B5EF4-FFF2-40B4-BE49-F238E27FC236}">
                  <a16:creationId xmlns:a16="http://schemas.microsoft.com/office/drawing/2014/main" id="{E1D8EE6B-382C-1A42-A748-67EEBD161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505"/>
              <a:ext cx="2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0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6" name="Rectangle 110">
              <a:extLst>
                <a:ext uri="{FF2B5EF4-FFF2-40B4-BE49-F238E27FC236}">
                  <a16:creationId xmlns:a16="http://schemas.microsoft.com/office/drawing/2014/main" id="{9033C957-E6A5-FE4B-AC30-7C165E322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523"/>
              <a:ext cx="12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Hydrochloric acid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7" name="Rectangle 111">
              <a:extLst>
                <a:ext uri="{FF2B5EF4-FFF2-40B4-BE49-F238E27FC236}">
                  <a16:creationId xmlns:a16="http://schemas.microsoft.com/office/drawing/2014/main" id="{DBDE0B68-4444-9E43-A6FD-774D479DE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523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0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8" name="Rectangle 112">
              <a:extLst>
                <a:ext uri="{FF2B5EF4-FFF2-40B4-BE49-F238E27FC236}">
                  <a16:creationId xmlns:a16="http://schemas.microsoft.com/office/drawing/2014/main" id="{392B5A95-3964-BE40-9DF8-24CD85AF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976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–2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19" name="Rectangle 113">
              <a:extLst>
                <a:ext uri="{FF2B5EF4-FFF2-40B4-BE49-F238E27FC236}">
                  <a16:creationId xmlns:a16="http://schemas.microsoft.com/office/drawing/2014/main" id="{22379BDB-BB0C-5545-A2ED-5F95506E5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976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2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0" name="Rectangle 114">
              <a:extLst>
                <a:ext uri="{FF2B5EF4-FFF2-40B4-BE49-F238E27FC236}">
                  <a16:creationId xmlns:a16="http://schemas.microsoft.com/office/drawing/2014/main" id="{63AE5B8D-6D0D-2A42-95E1-10BFBB2EE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212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–3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1" name="Rectangle 115">
              <a:extLst>
                <a:ext uri="{FF2B5EF4-FFF2-40B4-BE49-F238E27FC236}">
                  <a16:creationId xmlns:a16="http://schemas.microsoft.com/office/drawing/2014/main" id="{15D42ADA-C686-324F-AD26-7746764E8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197"/>
              <a:ext cx="12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Vinegar, cola, beer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2" name="Rectangle 116">
              <a:extLst>
                <a:ext uri="{FF2B5EF4-FFF2-40B4-BE49-F238E27FC236}">
                  <a16:creationId xmlns:a16="http://schemas.microsoft.com/office/drawing/2014/main" id="{2E3504B0-AC71-E443-A106-895161FA2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21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3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3" name="Rectangle 117">
              <a:extLst>
                <a:ext uri="{FF2B5EF4-FFF2-40B4-BE49-F238E27FC236}">
                  <a16:creationId xmlns:a16="http://schemas.microsoft.com/office/drawing/2014/main" id="{05FCA9AE-2BE2-C14B-A3F9-9338C0FD0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448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–4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4" name="Rectangle 118">
              <a:extLst>
                <a:ext uri="{FF2B5EF4-FFF2-40B4-BE49-F238E27FC236}">
                  <a16:creationId xmlns:a16="http://schemas.microsoft.com/office/drawing/2014/main" id="{C1F58B56-EA01-BA44-8F33-0DF874F22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16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Tomatoes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5" name="Rectangle 119">
              <a:extLst>
                <a:ext uri="{FF2B5EF4-FFF2-40B4-BE49-F238E27FC236}">
                  <a16:creationId xmlns:a16="http://schemas.microsoft.com/office/drawing/2014/main" id="{705E89D8-736C-BA47-A967-745D5093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44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4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6" name="Rectangle 120">
              <a:extLst>
                <a:ext uri="{FF2B5EF4-FFF2-40B4-BE49-F238E27FC236}">
                  <a16:creationId xmlns:a16="http://schemas.microsoft.com/office/drawing/2014/main" id="{7B57AC3B-A2AF-3247-B790-F57105791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677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–5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7" name="Rectangle 121">
              <a:extLst>
                <a:ext uri="{FF2B5EF4-FFF2-40B4-BE49-F238E27FC236}">
                  <a16:creationId xmlns:a16="http://schemas.microsoft.com/office/drawing/2014/main" id="{8B33E15E-1E7A-AC4E-B75C-C030A060E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699"/>
              <a:ext cx="16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Black coffee, Rainwater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8" name="Rectangle 122">
              <a:extLst>
                <a:ext uri="{FF2B5EF4-FFF2-40B4-BE49-F238E27FC236}">
                  <a16:creationId xmlns:a16="http://schemas.microsoft.com/office/drawing/2014/main" id="{F96637D5-EBA8-6A42-82DD-1FC2892E8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683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5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29" name="Rectangle 123">
              <a:extLst>
                <a:ext uri="{FF2B5EF4-FFF2-40B4-BE49-F238E27FC236}">
                  <a16:creationId xmlns:a16="http://schemas.microsoft.com/office/drawing/2014/main" id="{D8B9C584-A1A3-CA48-AA2E-EFD2AB9E7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919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–6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0" name="Rectangle 124">
              <a:extLst>
                <a:ext uri="{FF2B5EF4-FFF2-40B4-BE49-F238E27FC236}">
                  <a16:creationId xmlns:a16="http://schemas.microsoft.com/office/drawing/2014/main" id="{ACD543A2-EE4B-9A41-9E65-B92FE275C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939"/>
              <a:ext cx="86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Urine, Saliva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1" name="Rectangle 125">
              <a:extLst>
                <a:ext uri="{FF2B5EF4-FFF2-40B4-BE49-F238E27FC236}">
                  <a16:creationId xmlns:a16="http://schemas.microsoft.com/office/drawing/2014/main" id="{78C2DE99-E343-D147-8BCF-0D410DC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91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6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2" name="Rectangle 126">
              <a:extLst>
                <a:ext uri="{FF2B5EF4-FFF2-40B4-BE49-F238E27FC236}">
                  <a16:creationId xmlns:a16="http://schemas.microsoft.com/office/drawing/2014/main" id="{5402060F-4C34-CB40-9C46-74FEF26A2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174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–7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3" name="Rectangle 127">
              <a:extLst>
                <a:ext uri="{FF2B5EF4-FFF2-40B4-BE49-F238E27FC236}">
                  <a16:creationId xmlns:a16="http://schemas.microsoft.com/office/drawing/2014/main" id="{43C68159-A825-BF40-BD43-50D203AD6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170"/>
              <a:ext cx="122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altLang="en-US" sz="1800" b="1">
                  <a:solidFill>
                    <a:srgbClr val="000000"/>
                  </a:solidFill>
                </a:rPr>
                <a:t>Pure water, Blood</a:t>
              </a: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734" name="Rectangle 128">
              <a:extLst>
                <a:ext uri="{FF2B5EF4-FFF2-40B4-BE49-F238E27FC236}">
                  <a16:creationId xmlns:a16="http://schemas.microsoft.com/office/drawing/2014/main" id="{159E0941-530B-1541-BE31-B2A9D1B78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15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7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5" name="Rectangle 129">
              <a:extLst>
                <a:ext uri="{FF2B5EF4-FFF2-40B4-BE49-F238E27FC236}">
                  <a16:creationId xmlns:a16="http://schemas.microsoft.com/office/drawing/2014/main" id="{3C2A600F-3937-984F-B6AE-B744C9C79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402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–8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6" name="Rectangle 130">
              <a:extLst>
                <a:ext uri="{FF2B5EF4-FFF2-40B4-BE49-F238E27FC236}">
                  <a16:creationId xmlns:a16="http://schemas.microsoft.com/office/drawing/2014/main" id="{A09A88FC-34DB-164C-B641-E83A93F12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369"/>
              <a:ext cx="6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Seawater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7" name="Rectangle 131">
              <a:extLst>
                <a:ext uri="{FF2B5EF4-FFF2-40B4-BE49-F238E27FC236}">
                  <a16:creationId xmlns:a16="http://schemas.microsoft.com/office/drawing/2014/main" id="{4BDCE65E-3F1C-0947-AA5B-8D1CAFE9A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391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8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8" name="Rectangle 132">
              <a:extLst>
                <a:ext uri="{FF2B5EF4-FFF2-40B4-BE49-F238E27FC236}">
                  <a16:creationId xmlns:a16="http://schemas.microsoft.com/office/drawing/2014/main" id="{FF76C49D-396D-0D47-AD03-40F36D9B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632"/>
              <a:ext cx="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–9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39" name="Rectangle 133">
              <a:extLst>
                <a:ext uri="{FF2B5EF4-FFF2-40B4-BE49-F238E27FC236}">
                  <a16:creationId xmlns:a16="http://schemas.microsoft.com/office/drawing/2014/main" id="{6D8CF0FD-44BC-CE4A-8E80-61576A85C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604"/>
              <a:ext cx="8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Baking soda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0" name="Rectangle 134">
              <a:extLst>
                <a:ext uri="{FF2B5EF4-FFF2-40B4-BE49-F238E27FC236}">
                  <a16:creationId xmlns:a16="http://schemas.microsoft.com/office/drawing/2014/main" id="{0F2C3826-BE7E-8346-ACD7-8A4475DD6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63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9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1" name="Rectangle 135">
              <a:extLst>
                <a:ext uri="{FF2B5EF4-FFF2-40B4-BE49-F238E27FC236}">
                  <a16:creationId xmlns:a16="http://schemas.microsoft.com/office/drawing/2014/main" id="{BF30226F-A6FB-E047-9A0B-2041B4D79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860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–10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2" name="Rectangle 136">
              <a:extLst>
                <a:ext uri="{FF2B5EF4-FFF2-40B4-BE49-F238E27FC236}">
                  <a16:creationId xmlns:a16="http://schemas.microsoft.com/office/drawing/2014/main" id="{5BEFE654-9E92-2C47-B222-CFA11AD64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856"/>
              <a:ext cx="10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Great Salt Lake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3" name="Rectangle 137">
              <a:extLst>
                <a:ext uri="{FF2B5EF4-FFF2-40B4-BE49-F238E27FC236}">
                  <a16:creationId xmlns:a16="http://schemas.microsoft.com/office/drawing/2014/main" id="{E28B2D81-1F1C-F04F-B783-5DED234A7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8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4" name="Rectangle 138">
              <a:extLst>
                <a:ext uri="{FF2B5EF4-FFF2-40B4-BE49-F238E27FC236}">
                  <a16:creationId xmlns:a16="http://schemas.microsoft.com/office/drawing/2014/main" id="{EE1B11B7-F9B5-784B-A98F-41B2D25AD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3090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–11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5" name="Rectangle 139">
              <a:extLst>
                <a:ext uri="{FF2B5EF4-FFF2-40B4-BE49-F238E27FC236}">
                  <a16:creationId xmlns:a16="http://schemas.microsoft.com/office/drawing/2014/main" id="{4678DDCB-753D-DB47-8F85-2215C2C1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3091"/>
              <a:ext cx="14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Household ammonia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6" name="Rectangle 140">
              <a:extLst>
                <a:ext uri="{FF2B5EF4-FFF2-40B4-BE49-F238E27FC236}">
                  <a16:creationId xmlns:a16="http://schemas.microsoft.com/office/drawing/2014/main" id="{C05CFC5A-EBC2-2648-91EC-5B337C1EB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309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11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7" name="Rectangle 141">
              <a:extLst>
                <a:ext uri="{FF2B5EF4-FFF2-40B4-BE49-F238E27FC236}">
                  <a16:creationId xmlns:a16="http://schemas.microsoft.com/office/drawing/2014/main" id="{5A219B4E-17F3-B84C-AF69-E9F93F962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3319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–12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8" name="Rectangle 142">
              <a:extLst>
                <a:ext uri="{FF2B5EF4-FFF2-40B4-BE49-F238E27FC236}">
                  <a16:creationId xmlns:a16="http://schemas.microsoft.com/office/drawing/2014/main" id="{2D87D769-7BFC-724E-B217-8D0F4D6B2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3350"/>
              <a:ext cx="1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Household bleach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49" name="Rectangle 143">
              <a:extLst>
                <a:ext uri="{FF2B5EF4-FFF2-40B4-BE49-F238E27FC236}">
                  <a16:creationId xmlns:a16="http://schemas.microsoft.com/office/drawing/2014/main" id="{1EB677D6-4F33-B84C-98CA-C9094932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333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12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0" name="Rectangle 144">
              <a:extLst>
                <a:ext uri="{FF2B5EF4-FFF2-40B4-BE49-F238E27FC236}">
                  <a16:creationId xmlns:a16="http://schemas.microsoft.com/office/drawing/2014/main" id="{E532593B-511D-1949-8E64-EB29BDA9D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3569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–13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1" name="Rectangle 145">
              <a:extLst>
                <a:ext uri="{FF2B5EF4-FFF2-40B4-BE49-F238E27FC236}">
                  <a16:creationId xmlns:a16="http://schemas.microsoft.com/office/drawing/2014/main" id="{F8B957D9-B655-D246-9864-D212FA8B4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3585"/>
              <a:ext cx="9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Oven cleaner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2" name="Rectangle 146">
              <a:extLst>
                <a:ext uri="{FF2B5EF4-FFF2-40B4-BE49-F238E27FC236}">
                  <a16:creationId xmlns:a16="http://schemas.microsoft.com/office/drawing/2014/main" id="{22AE421A-23F9-C641-AEBE-89DFC4852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356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13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3" name="Rectangle 147">
              <a:extLst>
                <a:ext uri="{FF2B5EF4-FFF2-40B4-BE49-F238E27FC236}">
                  <a16:creationId xmlns:a16="http://schemas.microsoft.com/office/drawing/2014/main" id="{2D72B8BB-FE91-C140-A497-CCF308B45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3805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10</a:t>
              </a:r>
              <a:r>
                <a:rPr lang="en-US" altLang="en-US" sz="1800" b="1" baseline="30000">
                  <a:solidFill>
                    <a:srgbClr val="000000"/>
                  </a:solidFill>
                </a:rPr>
                <a:t>–14</a:t>
              </a:r>
              <a:r>
                <a:rPr lang="en-US" altLang="en-US" sz="1800" b="1">
                  <a:solidFill>
                    <a:srgbClr val="000000"/>
                  </a:solidFill>
                </a:rPr>
                <a:t> 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4" name="Rectangle 148">
              <a:extLst>
                <a:ext uri="{FF2B5EF4-FFF2-40B4-BE49-F238E27FC236}">
                  <a16:creationId xmlns:a16="http://schemas.microsoft.com/office/drawing/2014/main" id="{4C00C63C-F884-E54C-B804-7CD4FAE08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3805"/>
              <a:ext cx="12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Sodium hydroxide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2755" name="Rectangle 149">
              <a:extLst>
                <a:ext uri="{FF2B5EF4-FFF2-40B4-BE49-F238E27FC236}">
                  <a16:creationId xmlns:a16="http://schemas.microsoft.com/office/drawing/2014/main" id="{7DC1E958-96F9-A244-974D-CD3415FCB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380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1">
                  <a:solidFill>
                    <a:srgbClr val="000000"/>
                  </a:solidFill>
                </a:rPr>
                <a:t>14</a:t>
              </a:r>
              <a:endParaRPr lang="en-US" altLang="en-US" b="1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273559" name="AutoShape 151">
            <a:extLst>
              <a:ext uri="{FF2B5EF4-FFF2-40B4-BE49-F238E27FC236}">
                <a16:creationId xmlns:a16="http://schemas.microsoft.com/office/drawing/2014/main" id="{19CC82FA-FF59-864F-B548-BBA27CA3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377950"/>
            <a:ext cx="2387600" cy="464661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 dirty="0">
                <a:solidFill>
                  <a:srgbClr val="002060"/>
                </a:solidFill>
              </a:rPr>
              <a:t>tenfold change</a:t>
            </a:r>
            <a:br>
              <a:rPr lang="en-US" altLang="en-US" b="1" u="sng" dirty="0">
                <a:solidFill>
                  <a:srgbClr val="002060"/>
                </a:solidFill>
              </a:rPr>
            </a:br>
            <a:r>
              <a:rPr lang="en-US" altLang="en-US" b="1" u="sng" dirty="0">
                <a:solidFill>
                  <a:srgbClr val="002060"/>
                </a:solidFill>
              </a:rPr>
              <a:t>in H+ ions</a:t>
            </a:r>
            <a:endParaRPr lang="en-US" altLang="en-US" b="1" dirty="0">
              <a:solidFill>
                <a:srgbClr val="002060"/>
              </a:solidFill>
            </a:endParaRPr>
          </a:p>
          <a:p>
            <a:endParaRPr lang="en-US" altLang="en-US" sz="1400" b="1" dirty="0">
              <a:solidFill>
                <a:srgbClr val="002060"/>
              </a:solidFill>
            </a:endParaRPr>
          </a:p>
          <a:p>
            <a:r>
              <a:rPr lang="en-US" altLang="en-US" b="1" dirty="0">
                <a:solidFill>
                  <a:srgbClr val="002060"/>
                </a:solidFill>
              </a:rPr>
              <a:t>pH1 </a:t>
            </a:r>
            <a:r>
              <a:rPr lang="en-US" altLang="en-US" b="1" dirty="0">
                <a:solidFill>
                  <a:srgbClr val="002060"/>
                </a:solidFill>
                <a:sym typeface="Symbol" pitchFamily="2" charset="2"/>
              </a:rPr>
              <a:t> </a:t>
            </a:r>
            <a:r>
              <a:rPr lang="en-US" altLang="en-US" b="1" dirty="0">
                <a:solidFill>
                  <a:srgbClr val="002060"/>
                </a:solidFill>
              </a:rPr>
              <a:t>pH2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10</a:t>
            </a:r>
            <a:r>
              <a:rPr lang="en-US" altLang="en-US" b="1" baseline="30000" dirty="0">
                <a:solidFill>
                  <a:srgbClr val="002060"/>
                </a:solidFill>
              </a:rPr>
              <a:t>-1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sym typeface="Symbol" pitchFamily="2" charset="2"/>
              </a:rPr>
              <a:t> 10</a:t>
            </a:r>
            <a:r>
              <a:rPr lang="en-US" altLang="en-US" b="1" baseline="30000" dirty="0">
                <a:solidFill>
                  <a:srgbClr val="002060"/>
                </a:solidFill>
                <a:sym typeface="Symbol" pitchFamily="2" charset="2"/>
              </a:rPr>
              <a:t>-2</a:t>
            </a:r>
          </a:p>
          <a:p>
            <a:r>
              <a:rPr lang="en-US" altLang="en-US" sz="2000" b="1" u="sng" dirty="0">
                <a:solidFill>
                  <a:srgbClr val="002060"/>
                </a:solidFill>
                <a:sym typeface="Symbol" pitchFamily="2" charset="2"/>
              </a:rPr>
              <a:t>10 times less H</a:t>
            </a:r>
            <a:r>
              <a:rPr lang="en-US" altLang="en-US" sz="2000" b="1" baseline="30000" dirty="0">
                <a:solidFill>
                  <a:srgbClr val="002060"/>
                </a:solidFill>
                <a:sym typeface="Symbol" pitchFamily="2" charset="2"/>
              </a:rPr>
              <a:t>+</a:t>
            </a:r>
          </a:p>
          <a:p>
            <a:endParaRPr lang="en-US" altLang="en-US" sz="900" b="1" dirty="0">
              <a:solidFill>
                <a:srgbClr val="002060"/>
              </a:solidFill>
            </a:endParaRPr>
          </a:p>
          <a:p>
            <a:r>
              <a:rPr lang="en-US" altLang="en-US" b="1" dirty="0">
                <a:solidFill>
                  <a:srgbClr val="002060"/>
                </a:solidFill>
              </a:rPr>
              <a:t>pH8 </a:t>
            </a:r>
            <a:r>
              <a:rPr lang="en-US" altLang="en-US" b="1" dirty="0">
                <a:solidFill>
                  <a:srgbClr val="002060"/>
                </a:solidFill>
                <a:sym typeface="Symbol" pitchFamily="2" charset="2"/>
              </a:rPr>
              <a:t> </a:t>
            </a:r>
            <a:r>
              <a:rPr lang="en-US" altLang="en-US" b="1" dirty="0">
                <a:solidFill>
                  <a:srgbClr val="002060"/>
                </a:solidFill>
              </a:rPr>
              <a:t>pH7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10</a:t>
            </a:r>
            <a:r>
              <a:rPr lang="en-US" altLang="en-US" b="1" baseline="30000" dirty="0">
                <a:solidFill>
                  <a:srgbClr val="002060"/>
                </a:solidFill>
              </a:rPr>
              <a:t>-8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sym typeface="Symbol" pitchFamily="2" charset="2"/>
              </a:rPr>
              <a:t> 10</a:t>
            </a:r>
            <a:r>
              <a:rPr lang="en-US" altLang="en-US" b="1" baseline="30000" dirty="0">
                <a:solidFill>
                  <a:srgbClr val="002060"/>
                </a:solidFill>
                <a:sym typeface="Symbol" pitchFamily="2" charset="2"/>
              </a:rPr>
              <a:t>-7</a:t>
            </a:r>
          </a:p>
          <a:p>
            <a:r>
              <a:rPr lang="en-US" altLang="en-US" sz="2000" b="1" u="sng" dirty="0">
                <a:solidFill>
                  <a:srgbClr val="002060"/>
                </a:solidFill>
                <a:sym typeface="Symbol" pitchFamily="2" charset="2"/>
              </a:rPr>
              <a:t>10 times more H</a:t>
            </a:r>
            <a:r>
              <a:rPr lang="en-US" altLang="en-US" sz="2000" b="1" baseline="30000" dirty="0">
                <a:solidFill>
                  <a:srgbClr val="002060"/>
                </a:solidFill>
                <a:sym typeface="Symbol" pitchFamily="2" charset="2"/>
              </a:rPr>
              <a:t>+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endParaRPr lang="en-US" altLang="en-US" sz="900" b="1" dirty="0">
              <a:solidFill>
                <a:srgbClr val="002060"/>
              </a:solidFill>
            </a:endParaRPr>
          </a:p>
          <a:p>
            <a:r>
              <a:rPr lang="en-US" altLang="en-US" b="1" dirty="0">
                <a:solidFill>
                  <a:srgbClr val="002060"/>
                </a:solidFill>
              </a:rPr>
              <a:t>pH10 </a:t>
            </a:r>
            <a:r>
              <a:rPr lang="en-US" altLang="en-US" b="1" dirty="0">
                <a:solidFill>
                  <a:srgbClr val="002060"/>
                </a:solidFill>
                <a:sym typeface="Symbol" pitchFamily="2" charset="2"/>
              </a:rPr>
              <a:t> </a:t>
            </a:r>
            <a:r>
              <a:rPr lang="en-US" altLang="en-US" b="1" dirty="0">
                <a:solidFill>
                  <a:srgbClr val="002060"/>
                </a:solidFill>
              </a:rPr>
              <a:t>pH8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10</a:t>
            </a:r>
            <a:r>
              <a:rPr lang="en-US" altLang="en-US" b="1" baseline="30000" dirty="0">
                <a:solidFill>
                  <a:srgbClr val="002060"/>
                </a:solidFill>
              </a:rPr>
              <a:t>-10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sym typeface="Symbol" pitchFamily="2" charset="2"/>
              </a:rPr>
              <a:t> 10</a:t>
            </a:r>
            <a:r>
              <a:rPr lang="en-US" altLang="en-US" b="1" baseline="30000" dirty="0">
                <a:solidFill>
                  <a:srgbClr val="002060"/>
                </a:solidFill>
                <a:sym typeface="Symbol" pitchFamily="2" charset="2"/>
              </a:rPr>
              <a:t>-8</a:t>
            </a:r>
          </a:p>
          <a:p>
            <a:r>
              <a:rPr lang="en-US" altLang="en-US" sz="2000" b="1" u="sng" dirty="0">
                <a:solidFill>
                  <a:srgbClr val="002060"/>
                </a:solidFill>
                <a:sym typeface="Symbol" pitchFamily="2" charset="2"/>
              </a:rPr>
              <a:t>100 times more H</a:t>
            </a:r>
            <a:r>
              <a:rPr lang="en-US" altLang="en-US" sz="2000" b="1" baseline="30000" dirty="0">
                <a:solidFill>
                  <a:srgbClr val="002060"/>
                </a:solidFill>
                <a:sym typeface="Symbol" pitchFamily="2" charset="2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5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5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3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3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35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35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35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35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35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35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559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3">
            <a:extLst>
              <a:ext uri="{FF2B5EF4-FFF2-40B4-BE49-F238E27FC236}">
                <a16:creationId xmlns:a16="http://schemas.microsoft.com/office/drawing/2014/main" id="{DDC04319-B315-5042-AF17-7FF20D0D446A}"/>
              </a:ext>
            </a:extLst>
          </p:cNvPr>
          <p:cNvGrpSpPr>
            <a:grpSpLocks/>
          </p:cNvGrpSpPr>
          <p:nvPr/>
        </p:nvGrpSpPr>
        <p:grpSpPr bwMode="auto">
          <a:xfrm>
            <a:off x="5094288" y="3706813"/>
            <a:ext cx="4057650" cy="3082925"/>
            <a:chOff x="48" y="144"/>
            <a:chExt cx="5560" cy="4176"/>
          </a:xfrm>
        </p:grpSpPr>
        <p:pic>
          <p:nvPicPr>
            <p:cNvPr id="74756" name="Picture 24" descr="02_19">
              <a:extLst>
                <a:ext uri="{FF2B5EF4-FFF2-40B4-BE49-F238E27FC236}">
                  <a16:creationId xmlns:a16="http://schemas.microsoft.com/office/drawing/2014/main" id="{0B1A932A-6659-9045-A386-471CA7B53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1" r="3375"/>
            <a:stretch>
              <a:fillRect/>
            </a:stretch>
          </p:blipFill>
          <p:spPr bwMode="auto">
            <a:xfrm>
              <a:off x="48" y="144"/>
              <a:ext cx="5517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7" name="Rectangle 25">
              <a:extLst>
                <a:ext uri="{FF2B5EF4-FFF2-40B4-BE49-F238E27FC236}">
                  <a16:creationId xmlns:a16="http://schemas.microsoft.com/office/drawing/2014/main" id="{E9C52F42-4EBF-0449-A57E-321740DFA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3761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1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58" name="Rectangle 26">
              <a:extLst>
                <a:ext uri="{FF2B5EF4-FFF2-40B4-BE49-F238E27FC236}">
                  <a16:creationId xmlns:a16="http://schemas.microsoft.com/office/drawing/2014/main" id="{0B4ECC77-0D85-2844-8E2B-ED704D084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3761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0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59" name="Rectangle 27">
              <a:extLst>
                <a:ext uri="{FF2B5EF4-FFF2-40B4-BE49-F238E27FC236}">
                  <a16:creationId xmlns:a16="http://schemas.microsoft.com/office/drawing/2014/main" id="{D8C6CD64-1281-F24D-BE43-DB5B354A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360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0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0" name="Rectangle 28">
              <a:extLst>
                <a:ext uri="{FF2B5EF4-FFF2-40B4-BE49-F238E27FC236}">
                  <a16:creationId xmlns:a16="http://schemas.microsoft.com/office/drawing/2014/main" id="{3C61CA74-8682-E247-AE25-8C97D863F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3273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1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1" name="Rectangle 29">
              <a:extLst>
                <a:ext uri="{FF2B5EF4-FFF2-40B4-BE49-F238E27FC236}">
                  <a16:creationId xmlns:a16="http://schemas.microsoft.com/office/drawing/2014/main" id="{9EE65001-CD6D-3A43-AB48-1FCE730E6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890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2" name="Rectangle 30">
              <a:extLst>
                <a:ext uri="{FF2B5EF4-FFF2-40B4-BE49-F238E27FC236}">
                  <a16:creationId xmlns:a16="http://schemas.microsoft.com/office/drawing/2014/main" id="{A7A9C2EC-4F9A-7E40-B50D-D92871A12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505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3" name="Rectangle 31">
              <a:extLst>
                <a:ext uri="{FF2B5EF4-FFF2-40B4-BE49-F238E27FC236}">
                  <a16:creationId xmlns:a16="http://schemas.microsoft.com/office/drawing/2014/main" id="{4D5A994C-2723-6241-97C9-E97FED8ED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12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4" name="Rectangle 32">
              <a:extLst>
                <a:ext uri="{FF2B5EF4-FFF2-40B4-BE49-F238E27FC236}">
                  <a16:creationId xmlns:a16="http://schemas.microsoft.com/office/drawing/2014/main" id="{57AAB3BD-59F7-1846-966C-79568DC01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1776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5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5" name="Rectangle 33">
              <a:extLst>
                <a:ext uri="{FF2B5EF4-FFF2-40B4-BE49-F238E27FC236}">
                  <a16:creationId xmlns:a16="http://schemas.microsoft.com/office/drawing/2014/main" id="{A4D8479F-BA42-6349-94DB-A5683C418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1402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6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6" name="Rectangle 34">
              <a:extLst>
                <a:ext uri="{FF2B5EF4-FFF2-40B4-BE49-F238E27FC236}">
                  <a16:creationId xmlns:a16="http://schemas.microsoft.com/office/drawing/2014/main" id="{94FBFD56-C7E0-3648-909C-8C7C412C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1017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7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7" name="Rectangle 35">
              <a:extLst>
                <a:ext uri="{FF2B5EF4-FFF2-40B4-BE49-F238E27FC236}">
                  <a16:creationId xmlns:a16="http://schemas.microsoft.com/office/drawing/2014/main" id="{A0E1567E-05EF-AC4F-A5C6-E2F307B2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634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8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8" name="Rectangle 36">
              <a:extLst>
                <a:ext uri="{FF2B5EF4-FFF2-40B4-BE49-F238E27FC236}">
                  <a16:creationId xmlns:a16="http://schemas.microsoft.com/office/drawing/2014/main" id="{63D18393-725B-8E42-82FE-E2983FC79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88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9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69" name="Rectangle 37">
              <a:extLst>
                <a:ext uri="{FF2B5EF4-FFF2-40B4-BE49-F238E27FC236}">
                  <a16:creationId xmlns:a16="http://schemas.microsoft.com/office/drawing/2014/main" id="{5493D2C6-80D0-BD4E-9982-D60EA28C7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3761"/>
              <a:ext cx="1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0" name="Rectangle 38">
              <a:extLst>
                <a:ext uri="{FF2B5EF4-FFF2-40B4-BE49-F238E27FC236}">
                  <a16:creationId xmlns:a16="http://schemas.microsoft.com/office/drawing/2014/main" id="{369431F6-B464-0D40-8B58-4B5B7FBF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4032"/>
              <a:ext cx="2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Amount of base added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1" name="Rectangle 39">
              <a:extLst>
                <a:ext uri="{FF2B5EF4-FFF2-40B4-BE49-F238E27FC236}">
                  <a16:creationId xmlns:a16="http://schemas.microsoft.com/office/drawing/2014/main" id="{98A36C9D-4ABC-3942-9285-8B6626FC9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1641"/>
              <a:ext cx="1083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Buffering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400" b="1">
                  <a:solidFill>
                    <a:srgbClr val="000000"/>
                  </a:solidFill>
                </a:rPr>
                <a:t>range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2" name="Rectangle 40">
              <a:extLst>
                <a:ext uri="{FF2B5EF4-FFF2-40B4-BE49-F238E27FC236}">
                  <a16:creationId xmlns:a16="http://schemas.microsoft.com/office/drawing/2014/main" id="{EF149E9D-3679-2A44-8226-BE9F6F74F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3761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3" name="Rectangle 41">
              <a:extLst>
                <a:ext uri="{FF2B5EF4-FFF2-40B4-BE49-F238E27FC236}">
                  <a16:creationId xmlns:a16="http://schemas.microsoft.com/office/drawing/2014/main" id="{A603FB4D-418B-4445-B9BF-A7B3A45C3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3761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5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4" name="Rectangle 42">
              <a:extLst>
                <a:ext uri="{FF2B5EF4-FFF2-40B4-BE49-F238E27FC236}">
                  <a16:creationId xmlns:a16="http://schemas.microsoft.com/office/drawing/2014/main" id="{2AA85E37-4BD8-CC4D-AA60-E627FC212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3761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74775" name="Rectangle 43">
              <a:extLst>
                <a:ext uri="{FF2B5EF4-FFF2-40B4-BE49-F238E27FC236}">
                  <a16:creationId xmlns:a16="http://schemas.microsoft.com/office/drawing/2014/main" id="{C45CD87B-DE37-F54C-ABCF-57E499C7F2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0" y="1866"/>
              <a:ext cx="32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b="1">
                  <a:solidFill>
                    <a:srgbClr val="000000"/>
                  </a:solidFill>
                </a:rPr>
                <a:t>pH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64080BD-6CA4-CD43-9619-A8CCD43C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Buffers &amp; cellular regulation</a:t>
            </a:r>
          </a:p>
        </p:txBody>
      </p:sp>
      <p:sp>
        <p:nvSpPr>
          <p:cNvPr id="27750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DB423342-14DD-0F48-A45A-DBD34D4EC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1371600"/>
            <a:ext cx="7908925" cy="4987925"/>
          </a:xfrm>
        </p:spPr>
        <p:txBody>
          <a:bodyPr/>
          <a:lstStyle/>
          <a:p>
            <a:pPr eaLnBrk="1" hangingPunct="1"/>
            <a:r>
              <a:rPr lang="en-US" altLang="en-US" dirty="0"/>
              <a:t>pH of  cells must be kept ~7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pH affects shape of molecules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shape of molecules affect function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pH affects cellular function</a:t>
            </a:r>
          </a:p>
          <a:p>
            <a:pPr eaLnBrk="1" hangingPunct="1"/>
            <a:r>
              <a:rPr lang="en-US" altLang="en-US" dirty="0"/>
              <a:t>Control pH by </a:t>
            </a:r>
            <a:r>
              <a:rPr lang="en-US" altLang="en-US" u="sng" dirty="0">
                <a:solidFill>
                  <a:srgbClr val="002060"/>
                </a:solidFill>
              </a:rPr>
              <a:t>buffers</a:t>
            </a:r>
            <a:endParaRPr lang="en-US" altLang="en-US" dirty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reservoir of H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+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143000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donate H+ when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[H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</a:rPr>
              <a:t>] falls</a:t>
            </a:r>
          </a:p>
          <a:p>
            <a:pPr marL="1143000"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absorb H+ when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[H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dirty="0">
                <a:ea typeface="ＭＳ Ｐゴシック" panose="020B0600070205080204" pitchFamily="34" charset="-128"/>
              </a:rPr>
              <a:t>] 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3" name="Picture 3" descr="image001">
            <a:extLst>
              <a:ext uri="{FF2B5EF4-FFF2-40B4-BE49-F238E27FC236}">
                <a16:creationId xmlns:a16="http://schemas.microsoft.com/office/drawing/2014/main" id="{C3A1353A-15F4-2D49-A80B-7A81A556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7239000" cy="40195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81604" name="Picture 4" descr="penguinL">
            <a:extLst>
              <a:ext uri="{FF2B5EF4-FFF2-40B4-BE49-F238E27FC236}">
                <a16:creationId xmlns:a16="http://schemas.microsoft.com/office/drawing/2014/main" id="{71D5AFEA-0D66-8045-B3BA-D0C73023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346075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5" name="AutoShape 5">
            <a:extLst>
              <a:ext uri="{FF2B5EF4-FFF2-40B4-BE49-F238E27FC236}">
                <a16:creationId xmlns:a16="http://schemas.microsoft.com/office/drawing/2014/main" id="{9E912D18-1D66-6A4B-AFA7-01DA9EE0B5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67300" y="398463"/>
            <a:ext cx="2954338" cy="1541462"/>
          </a:xfrm>
          <a:prstGeom prst="wedgeEllipseCallout">
            <a:avLst>
              <a:gd name="adj1" fmla="val -54676"/>
              <a:gd name="adj2" fmla="val -2909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He’s gonna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earn a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Darwin Award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endParaRPr lang="en-US" altLang="en-US" sz="1800" b="1">
              <a:solidFill>
                <a:srgbClr val="0F116A"/>
              </a:solidFill>
              <a:latin typeface="Comic Sans MS" panose="030F0902030302020204" pitchFamily="66" charset="0"/>
            </a:endParaRPr>
          </a:p>
        </p:txBody>
      </p:sp>
      <p:sp>
        <p:nvSpPr>
          <p:cNvPr id="76804" name="Rectangle 7">
            <a:extLst>
              <a:ext uri="{FF2B5EF4-FFF2-40B4-BE49-F238E27FC236}">
                <a16:creationId xmlns:a16="http://schemas.microsoft.com/office/drawing/2014/main" id="{335FF89F-20D8-DC4C-806E-40141C29D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5635625"/>
            <a:ext cx="7196137" cy="384175"/>
          </a:xfrm>
          <a:prstGeom prst="rect">
            <a:avLst/>
          </a:prstGeom>
          <a:solidFill>
            <a:srgbClr val="C7D2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81608" name="AutoShape 8">
            <a:extLst>
              <a:ext uri="{FF2B5EF4-FFF2-40B4-BE49-F238E27FC236}">
                <a16:creationId xmlns:a16="http://schemas.microsoft.com/office/drawing/2014/main" id="{51DFE41E-3687-C240-A457-9E10141FB2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9863" y="2338388"/>
            <a:ext cx="2954337" cy="1541462"/>
          </a:xfrm>
          <a:prstGeom prst="wedgeEllipseCallout">
            <a:avLst>
              <a:gd name="adj1" fmla="val -79773"/>
              <a:gd name="adj2" fmla="val 1941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>
                <a:solidFill>
                  <a:srgbClr val="0F116A"/>
                </a:solidFill>
                <a:latin typeface="Comic Sans MS" panose="030F0902030302020204" pitchFamily="66" charset="0"/>
              </a:rPr>
              <a:t>Any</a:t>
            </a:r>
            <a:br>
              <a:rPr lang="en-US" altLang="en-US" sz="2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2800" b="1">
                <a:solidFill>
                  <a:srgbClr val="0F116A"/>
                </a:solidFill>
                <a:latin typeface="Comic Sans MS" panose="030F0902030302020204" pitchFamily="66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animBg="1" autoUpdateAnimBg="0"/>
      <p:bldP spid="2816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Oval 8">
            <a:extLst>
              <a:ext uri="{FF2B5EF4-FFF2-40B4-BE49-F238E27FC236}">
                <a16:creationId xmlns:a16="http://schemas.microsoft.com/office/drawing/2014/main" id="{100B8BFA-72BC-694E-B9C6-43526DFC8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508375"/>
            <a:ext cx="3254375" cy="3298825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5058" name="Picture 7">
            <a:extLst>
              <a:ext uri="{FF2B5EF4-FFF2-40B4-BE49-F238E27FC236}">
                <a16:creationId xmlns:a16="http://schemas.microsoft.com/office/drawing/2014/main" id="{B92ABC80-36FB-FE49-A3B9-F5C4C046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3727450"/>
            <a:ext cx="564038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>
            <a:extLst>
              <a:ext uri="{FF2B5EF4-FFF2-40B4-BE49-F238E27FC236}">
                <a16:creationId xmlns:a16="http://schemas.microsoft.com/office/drawing/2014/main" id="{CBFE753F-9D22-414F-8B65-360277FE0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about Water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445D1F-4689-E348-987D-5D226BB7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1465263"/>
            <a:ext cx="5307012" cy="549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0F116A"/>
                </a:solidFill>
                <a:latin typeface="Arial" charset="0"/>
                <a:ea typeface="+mn-ea"/>
              </a:rPr>
              <a:t>Why are we studying water?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034400-E155-624C-BD82-0FB25A64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2282825"/>
            <a:ext cx="5308600" cy="10620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  <a:defRPr/>
            </a:pPr>
            <a:r>
              <a:rPr lang="en-US" sz="3000" b="1">
                <a:solidFill>
                  <a:srgbClr val="0F116A"/>
                </a:solidFill>
                <a:latin typeface="Arial" charset="0"/>
                <a:ea typeface="+mn-ea"/>
              </a:rPr>
              <a:t>All life occurs in water</a:t>
            </a:r>
          </a:p>
          <a:p>
            <a:pPr marL="793750" lvl="1" indent="-33655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>
                <a:latin typeface="Arial" charset="0"/>
                <a:ea typeface="+mn-ea"/>
              </a:rPr>
              <a:t>inside &amp; outside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28" grpId="0" animBg="1" autoUpdateAnimBg="0"/>
      <p:bldP spid="103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>
            <a:extLst>
              <a:ext uri="{FF2B5EF4-FFF2-40B4-BE49-F238E27FC236}">
                <a16:creationId xmlns:a16="http://schemas.microsoft.com/office/drawing/2014/main" id="{3CC8BC70-F509-8542-877C-168B2E95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237" r="13333" b="4440"/>
          <a:stretch>
            <a:fillRect/>
          </a:stretch>
        </p:blipFill>
        <p:spPr bwMode="auto">
          <a:xfrm>
            <a:off x="6299200" y="3709078"/>
            <a:ext cx="2655888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561DC7AF-097B-2048-8A0C-CFFE81155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Chemistry of water</a:t>
            </a:r>
          </a:p>
        </p:txBody>
      </p:sp>
      <p:sp>
        <p:nvSpPr>
          <p:cNvPr id="244740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F72895A-57D6-5C44-8BC6-4CB3B677C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344612"/>
            <a:ext cx="8077200" cy="527194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1600" dirty="0"/>
          </a:p>
          <a:p>
            <a:pPr marL="0" indent="0" eaLnBrk="1" hangingPunct="1">
              <a:buNone/>
            </a:pPr>
            <a:r>
              <a:rPr lang="en-US" sz="1600" dirty="0"/>
              <a:t>The structure of water is the key to its special properties. Water is made up of one atom of oxygen and two atoms of hydrogen, bonded to form a molecule (H</a:t>
            </a:r>
            <a:r>
              <a:rPr lang="en-US" sz="1600" baseline="-25000" dirty="0"/>
              <a:t>2</a:t>
            </a:r>
            <a:r>
              <a:rPr lang="en-US" sz="1600" dirty="0"/>
              <a:t>O)</a:t>
            </a:r>
          </a:p>
          <a:p>
            <a:pPr marL="0" indent="0" eaLnBrk="1" hangingPunct="1">
              <a:buNone/>
            </a:pPr>
            <a:r>
              <a:rPr lang="en-US" sz="1600" dirty="0"/>
              <a:t>Water molecules are </a:t>
            </a:r>
            <a:r>
              <a:rPr lang="en-US" sz="1800" dirty="0">
                <a:solidFill>
                  <a:srgbClr val="FF0000"/>
                </a:solidFill>
              </a:rPr>
              <a:t>polar</a:t>
            </a:r>
            <a:r>
              <a:rPr lang="en-US" sz="1600" dirty="0"/>
              <a:t> meaning one region of the molecule has a more positively charged side and a more negatively charged side.</a:t>
            </a:r>
          </a:p>
          <a:p>
            <a:pPr marL="0" indent="0" eaLnBrk="1" hangingPunct="1">
              <a:buNone/>
            </a:pPr>
            <a:endParaRPr lang="en-US" altLang="en-US" sz="1600" dirty="0"/>
          </a:p>
          <a:p>
            <a:pPr marL="0" indent="0" eaLnBrk="1" hangingPunct="1">
              <a:buNone/>
            </a:pPr>
            <a:r>
              <a:rPr lang="en-US" altLang="en-US" sz="1600" dirty="0"/>
              <a:t>H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O molecules form H-bonds </a:t>
            </a:r>
            <a:br>
              <a:rPr lang="en-US" altLang="en-US" sz="1600" dirty="0"/>
            </a:br>
            <a:r>
              <a:rPr lang="en-US" altLang="en-US" sz="1600" dirty="0"/>
              <a:t>with each other</a:t>
            </a:r>
          </a:p>
          <a:p>
            <a:pPr lvl="1" eaLnBrk="1" hangingPunct="1"/>
            <a:r>
              <a:rPr lang="en-US" altLang="en-US" sz="1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+H </a:t>
            </a:r>
            <a:r>
              <a:rPr lang="en-US" altLang="en-US" sz="1600" dirty="0">
                <a:ea typeface="ＭＳ Ｐゴシック" panose="020B0600070205080204" pitchFamily="34" charset="-128"/>
              </a:rPr>
              <a:t>attracted to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–O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creates a 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sticky molecule</a:t>
            </a:r>
            <a:r>
              <a:rPr lang="en-US" altLang="en-US" sz="1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sz="1600" dirty="0"/>
              <a:t>Each water molecule can form a maximum of </a:t>
            </a:r>
          </a:p>
          <a:p>
            <a:pPr marL="457200" lvl="1" indent="0" eaLnBrk="1" hangingPunct="1">
              <a:buNone/>
            </a:pPr>
            <a:r>
              <a:rPr lang="en-US" sz="1600" dirty="0"/>
              <a:t>	four </a:t>
            </a:r>
            <a:r>
              <a:rPr lang="en-US" sz="1600" dirty="0">
                <a:solidFill>
                  <a:srgbClr val="FF0000"/>
                </a:solidFill>
              </a:rPr>
              <a:t>hydrogen</a:t>
            </a:r>
            <a:r>
              <a:rPr lang="en-US" sz="1600" dirty="0"/>
              <a:t> bonds at a time.</a:t>
            </a:r>
          </a:p>
          <a:p>
            <a:pPr lvl="1" eaLnBrk="1" hangingPunct="1"/>
            <a:endParaRPr lang="en-US" altLang="en-US" sz="16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4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4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0" name="Picture 10" descr="drinking penguin">
            <a:extLst>
              <a:ext uri="{FF2B5EF4-FFF2-40B4-BE49-F238E27FC236}">
                <a16:creationId xmlns:a16="http://schemas.microsoft.com/office/drawing/2014/main" id="{1A68C4CE-3126-ED42-A592-AD8739492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5316538"/>
            <a:ext cx="124618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8" name="Picture 8">
            <a:extLst>
              <a:ext uri="{FF2B5EF4-FFF2-40B4-BE49-F238E27FC236}">
                <a16:creationId xmlns:a16="http://schemas.microsoft.com/office/drawing/2014/main" id="{126D4FB1-036C-7140-B728-AFDD1501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8000" t="12000" r="16000"/>
          <a:stretch>
            <a:fillRect/>
          </a:stretch>
        </p:blipFill>
        <p:spPr bwMode="auto">
          <a:xfrm>
            <a:off x="6889750" y="393700"/>
            <a:ext cx="20843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96F205C3-2BFE-A842-B2AB-CB06D177A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Elixir of Life</a:t>
            </a:r>
          </a:p>
        </p:txBody>
      </p:sp>
      <p:sp>
        <p:nvSpPr>
          <p:cNvPr id="28672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BF483F91-88F3-104F-9C12-FF00ED04A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</a:rPr>
              <a:t>Special properties of water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1.	</a:t>
            </a:r>
            <a:r>
              <a:rPr lang="en-US" altLang="en-US" u="sng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cohesion &amp; adhesion</a:t>
            </a:r>
            <a:endParaRPr lang="en-US" altLang="en-US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surface tension, capillary action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2.	</a:t>
            </a:r>
            <a:r>
              <a:rPr lang="en-US" altLang="en-US" u="sng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good solvent</a:t>
            </a:r>
            <a:endParaRPr lang="en-US" altLang="en-US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many molecules dissolve in H</a:t>
            </a:r>
            <a:r>
              <a:rPr lang="en-US" altLang="en-US" baseline="-25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O</a:t>
            </a:r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altLang="en-US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hydrophilic</a:t>
            </a: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vs. </a:t>
            </a:r>
            <a:r>
              <a:rPr lang="en-US" altLang="en-US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hydrophobic</a:t>
            </a:r>
            <a:endParaRPr lang="en-US" altLang="en-US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3.	</a:t>
            </a:r>
            <a:r>
              <a:rPr lang="en-US" altLang="en-US" u="sng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lower density as a solid</a:t>
            </a:r>
            <a:endParaRPr lang="en-US" altLang="en-US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ice floats!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4.	</a:t>
            </a:r>
            <a:r>
              <a:rPr lang="en-US" altLang="en-US" u="sng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high specific heat</a:t>
            </a:r>
            <a:endParaRPr lang="en-US" altLang="en-US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water stores heat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tabLst>
                <a:tab pos="798513" algn="l"/>
              </a:tabLst>
            </a:pPr>
            <a:r>
              <a:rPr lang="en-US" altLang="en-US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5.	</a:t>
            </a:r>
            <a:r>
              <a:rPr lang="en-US" altLang="en-US" u="sng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high heat of vaporization</a:t>
            </a:r>
            <a:endParaRPr lang="en-US" altLang="en-US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  <a:tabLst>
                <a:tab pos="7985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heats &amp; cools slowly</a:t>
            </a:r>
          </a:p>
        </p:txBody>
      </p:sp>
      <p:sp>
        <p:nvSpPr>
          <p:cNvPr id="286725" name="AutoShape 5">
            <a:extLst>
              <a:ext uri="{FF2B5EF4-FFF2-40B4-BE49-F238E27FC236}">
                <a16:creationId xmlns:a16="http://schemas.microsoft.com/office/drawing/2014/main" id="{E4C8B116-9575-7D40-B7F9-4474DD5D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3832225"/>
            <a:ext cx="2225675" cy="1165225"/>
          </a:xfrm>
          <a:prstGeom prst="wedgeEllipseCallout">
            <a:avLst>
              <a:gd name="adj1" fmla="val 21968"/>
              <a:gd name="adj2" fmla="val 8842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Ice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I could use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more ice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  <p:bldP spid="28672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>
            <a:extLst>
              <a:ext uri="{FF2B5EF4-FFF2-40B4-BE49-F238E27FC236}">
                <a16:creationId xmlns:a16="http://schemas.microsoft.com/office/drawing/2014/main" id="{580AE020-539A-604E-889A-734F1557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0800" r="8099" b="9599"/>
          <a:stretch>
            <a:fillRect/>
          </a:stretch>
        </p:blipFill>
        <p:spPr bwMode="auto">
          <a:xfrm>
            <a:off x="5991225" y="431800"/>
            <a:ext cx="30416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0178" name="AutoShape 11">
            <a:extLst>
              <a:ext uri="{FF2B5EF4-FFF2-40B4-BE49-F238E27FC236}">
                <a16:creationId xmlns:a16="http://schemas.microsoft.com/office/drawing/2014/main" id="{BF78C956-17E5-1341-887F-82816E16F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1835150"/>
            <a:ext cx="1581150" cy="395288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46794" name="Picture 10">
            <a:extLst>
              <a:ext uri="{FF2B5EF4-FFF2-40B4-BE49-F238E27FC236}">
                <a16:creationId xmlns:a16="http://schemas.microsoft.com/office/drawing/2014/main" id="{74C286AF-C2BC-5D40-A909-2834D1A95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2000" t="14400" r="4800" b="3600"/>
          <a:stretch>
            <a:fillRect/>
          </a:stretch>
        </p:blipFill>
        <p:spPr bwMode="auto">
          <a:xfrm>
            <a:off x="5684838" y="4381500"/>
            <a:ext cx="1885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46791" name="Picture 7">
            <a:extLst>
              <a:ext uri="{FF2B5EF4-FFF2-40B4-BE49-F238E27FC236}">
                <a16:creationId xmlns:a16="http://schemas.microsoft.com/office/drawing/2014/main" id="{281368F8-D238-874F-941F-B0F924CF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/>
          <a:stretch>
            <a:fillRect/>
          </a:stretch>
        </p:blipFill>
        <p:spPr bwMode="auto">
          <a:xfrm>
            <a:off x="114300" y="5126038"/>
            <a:ext cx="16525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>
            <a:extLst>
              <a:ext uri="{FF2B5EF4-FFF2-40B4-BE49-F238E27FC236}">
                <a16:creationId xmlns:a16="http://schemas.microsoft.com/office/drawing/2014/main" id="{F73531D2-A0BF-9E47-A020-045E143DB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1. Cohesion &amp; Adhesion</a:t>
            </a:r>
          </a:p>
        </p:txBody>
      </p:sp>
      <p:pic>
        <p:nvPicPr>
          <p:cNvPr id="246789" name="Picture 5" descr="penguinL">
            <a:extLst>
              <a:ext uri="{FF2B5EF4-FFF2-40B4-BE49-F238E27FC236}">
                <a16:creationId xmlns:a16="http://schemas.microsoft.com/office/drawing/2014/main" id="{AE3C958A-7F8F-CC49-B4DC-38052291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497513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0" name="AutoShape 6">
            <a:extLst>
              <a:ext uri="{FF2B5EF4-FFF2-40B4-BE49-F238E27FC236}">
                <a16:creationId xmlns:a16="http://schemas.microsoft.com/office/drawing/2014/main" id="{A2C2D55B-49FA-7A4A-993B-7DA30683FE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8363" y="2827338"/>
            <a:ext cx="1801812" cy="1346200"/>
          </a:xfrm>
          <a:prstGeom prst="wedgeEllipseCallout">
            <a:avLst>
              <a:gd name="adj1" fmla="val 2773"/>
              <a:gd name="adj2" fmla="val 1596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Try that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with flour…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or sugar…</a:t>
            </a:r>
          </a:p>
        </p:txBody>
      </p:sp>
      <p:sp>
        <p:nvSpPr>
          <p:cNvPr id="246788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7935487-1E75-A443-8688-E282EE862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611" y="1357313"/>
            <a:ext cx="9236468" cy="5106987"/>
          </a:xfrm>
        </p:spPr>
        <p:txBody>
          <a:bodyPr/>
          <a:lstStyle/>
          <a:p>
            <a:pPr eaLnBrk="1" hangingPunct="1"/>
            <a:r>
              <a:rPr lang="en-US" altLang="en-US" sz="2600" u="sng" dirty="0">
                <a:solidFill>
                  <a:srgbClr val="002060"/>
                </a:solidFill>
              </a:rPr>
              <a:t>Cohesion (Linking of Like)</a:t>
            </a:r>
            <a:endParaRPr lang="en-US" altLang="en-US" sz="26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 bonding between 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O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water is “sticky”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surface tension</a:t>
            </a:r>
            <a:endParaRPr lang="en-US" altLang="en-US" sz="2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drinking straw</a:t>
            </a:r>
          </a:p>
          <a:p>
            <a:pPr eaLnBrk="1" hangingPunct="1"/>
            <a:r>
              <a:rPr lang="en-US" altLang="en-US" sz="2600" u="sng" dirty="0">
                <a:solidFill>
                  <a:srgbClr val="002060"/>
                </a:solidFill>
              </a:rPr>
              <a:t>Adhesion (Linking unlike)</a:t>
            </a:r>
            <a:endParaRPr lang="en-US" altLang="en-US" sz="2600" dirty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 bonding between H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O &amp; other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substances</a:t>
            </a:r>
          </a:p>
          <a:p>
            <a:pPr lvl="2" eaLnBrk="1" hangingPunct="1"/>
            <a:r>
              <a:rPr lang="en-US" altLang="en-US" sz="22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capillary action</a:t>
            </a:r>
            <a:endParaRPr lang="en-US" altLang="en-US" sz="2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2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meniscus</a:t>
            </a:r>
            <a:endParaRPr lang="en-US" altLang="en-US" sz="2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water climbs up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paper towel or cloth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6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6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6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6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6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6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6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6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animBg="1" autoUpdateAnimBg="0"/>
      <p:bldP spid="24678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42" name="Picture 10" descr="36_13XylemSapFlow_U">
            <a:extLst>
              <a:ext uri="{FF2B5EF4-FFF2-40B4-BE49-F238E27FC236}">
                <a16:creationId xmlns:a16="http://schemas.microsoft.com/office/drawing/2014/main" id="{F2ABFDEA-9C0A-4C46-80D0-E701E03B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880972"/>
            <a:ext cx="2800764" cy="393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91FE9B72-BDB1-794B-941D-48D127066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944" y="317841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How does H</a:t>
            </a:r>
            <a:r>
              <a:rPr lang="en-US" altLang="en-US" baseline="-25000" dirty="0"/>
              <a:t>2</a:t>
            </a:r>
            <a:r>
              <a:rPr lang="en-US" altLang="en-US" dirty="0"/>
              <a:t>O get to top of trees?</a:t>
            </a:r>
          </a:p>
        </p:txBody>
      </p:sp>
      <p:sp>
        <p:nvSpPr>
          <p:cNvPr id="24883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5C90773-460A-5C4D-950A-255F94A29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587" y="1371600"/>
            <a:ext cx="8806219" cy="1023920"/>
          </a:xfrm>
          <a:solidFill>
            <a:srgbClr val="80FF00"/>
          </a:solidFill>
        </p:spPr>
        <p:txBody>
          <a:bodyPr lIns="45720" rIns="0"/>
          <a:lstStyle/>
          <a:p>
            <a:r>
              <a:rPr lang="en-US" sz="1600" dirty="0"/>
              <a:t>The movement of water molecules up the very tiny xylem tubes and their evaporation from the stomata in plants. The water molecules cling to each other by </a:t>
            </a:r>
            <a:r>
              <a:rPr lang="en-US" sz="1600" dirty="0">
                <a:solidFill>
                  <a:srgbClr val="FF0000"/>
                </a:solidFill>
              </a:rPr>
              <a:t>cohesion</a:t>
            </a:r>
            <a:r>
              <a:rPr lang="en-US" sz="1600" dirty="0"/>
              <a:t> and to the walls of the xylem tubes by </a:t>
            </a:r>
            <a:r>
              <a:rPr lang="en-US" sz="1600" dirty="0">
                <a:solidFill>
                  <a:srgbClr val="FF0000"/>
                </a:solidFill>
              </a:rPr>
              <a:t>adhesion</a:t>
            </a:r>
            <a:r>
              <a:rPr lang="en-US" sz="1600" dirty="0"/>
              <a:t>.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C34593D6-BB34-B248-AEF0-F7A9DF99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"/>
          <a:stretch>
            <a:fillRect/>
          </a:stretch>
        </p:blipFill>
        <p:spPr bwMode="auto">
          <a:xfrm>
            <a:off x="284163" y="2644286"/>
            <a:ext cx="4411127" cy="274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0" name="Picture 8" descr="penguinL">
            <a:extLst>
              <a:ext uri="{FF2B5EF4-FFF2-40B4-BE49-F238E27FC236}">
                <a16:creationId xmlns:a16="http://schemas.microsoft.com/office/drawing/2014/main" id="{9FE71778-676D-0448-9396-781D987D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850" y="55626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41" name="AutoShape 9">
            <a:extLst>
              <a:ext uri="{FF2B5EF4-FFF2-40B4-BE49-F238E27FC236}">
                <a16:creationId xmlns:a16="http://schemas.microsoft.com/office/drawing/2014/main" id="{0F369DEA-96ED-144B-9566-B449090CDA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51038" y="5840413"/>
            <a:ext cx="2433637" cy="892175"/>
          </a:xfrm>
          <a:prstGeom prst="wedgeEllipseCallout">
            <a:avLst>
              <a:gd name="adj1" fmla="val 79875"/>
              <a:gd name="adj2" fmla="val -4128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Let’s go to the 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videotape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48843" name="Line 11">
            <a:extLst>
              <a:ext uri="{FF2B5EF4-FFF2-40B4-BE49-F238E27FC236}">
                <a16:creationId xmlns:a16="http://schemas.microsoft.com/office/drawing/2014/main" id="{1B1F19AA-BFB7-3E49-B486-AD22DAFCD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84351" y="2880971"/>
            <a:ext cx="44949" cy="3834153"/>
          </a:xfrm>
          <a:prstGeom prst="line">
            <a:avLst/>
          </a:prstGeom>
          <a:noFill/>
          <a:ln w="139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4" name="Freeform 12">
            <a:extLst>
              <a:ext uri="{FF2B5EF4-FFF2-40B4-BE49-F238E27FC236}">
                <a16:creationId xmlns:a16="http://schemas.microsoft.com/office/drawing/2014/main" id="{DB41F54C-E3A8-814E-B925-002B0CC14D29}"/>
              </a:ext>
            </a:extLst>
          </p:cNvPr>
          <p:cNvSpPr>
            <a:spLocks noChangeAspect="1"/>
          </p:cNvSpPr>
          <p:nvPr/>
        </p:nvSpPr>
        <p:spPr bwMode="auto">
          <a:xfrm rot="-1800000">
            <a:off x="7750205" y="2695217"/>
            <a:ext cx="1062038" cy="982663"/>
          </a:xfrm>
          <a:custGeom>
            <a:avLst/>
            <a:gdLst>
              <a:gd name="T0" fmla="*/ 0 w 745"/>
              <a:gd name="T1" fmla="*/ 682971 h 482"/>
              <a:gd name="T2" fmla="*/ 256600 w 745"/>
              <a:gd name="T3" fmla="*/ 948005 h 482"/>
              <a:gd name="T4" fmla="*/ 299366 w 745"/>
              <a:gd name="T5" fmla="*/ 479099 h 482"/>
              <a:gd name="T6" fmla="*/ 527455 w 745"/>
              <a:gd name="T7" fmla="*/ 682971 h 482"/>
              <a:gd name="T8" fmla="*/ 541711 w 745"/>
              <a:gd name="T9" fmla="*/ 326195 h 482"/>
              <a:gd name="T10" fmla="*/ 755544 w 745"/>
              <a:gd name="T11" fmla="*/ 428131 h 482"/>
              <a:gd name="T12" fmla="*/ 755544 w 745"/>
              <a:gd name="T13" fmla="*/ 152904 h 482"/>
              <a:gd name="T14" fmla="*/ 919483 w 745"/>
              <a:gd name="T15" fmla="*/ 244646 h 482"/>
              <a:gd name="T16" fmla="*/ 1062038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5"/>
              <a:gd name="T28" fmla="*/ 0 h 482"/>
              <a:gd name="T29" fmla="*/ 745 w 745"/>
              <a:gd name="T30" fmla="*/ 482 h 4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63500">
            <a:solidFill>
              <a:schemeClr val="hlink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  <p:bldP spid="24884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AE440A5B-531C-1044-BCFC-E85E1D4A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1265238" y="3176588"/>
            <a:ext cx="36544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3">
            <a:extLst>
              <a:ext uri="{FF2B5EF4-FFF2-40B4-BE49-F238E27FC236}">
                <a16:creationId xmlns:a16="http://schemas.microsoft.com/office/drawing/2014/main" id="{6390A774-D4A9-AA45-8CA0-C4812003B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Water is the solvent of life</a:t>
            </a:r>
          </a:p>
        </p:txBody>
      </p:sp>
      <p:sp>
        <p:nvSpPr>
          <p:cNvPr id="252932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C2223A7-9E9E-2C43-B735-EE58A0085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851" y="1340777"/>
            <a:ext cx="8437562" cy="2382838"/>
          </a:xfrm>
        </p:spPr>
        <p:txBody>
          <a:bodyPr/>
          <a:lstStyle/>
          <a:p>
            <a:r>
              <a:rPr lang="en-US" sz="2400" u="sng" dirty="0"/>
              <a:t>Solvent</a:t>
            </a:r>
            <a:r>
              <a:rPr lang="en-US" sz="2400" dirty="0"/>
              <a:t>: The substance something is dissolved in </a:t>
            </a:r>
          </a:p>
          <a:p>
            <a:r>
              <a:rPr lang="en-US" sz="2400" u="sng" dirty="0"/>
              <a:t>Solute</a:t>
            </a:r>
            <a:r>
              <a:rPr lang="en-US" sz="2400" dirty="0"/>
              <a:t>: The substance being dissolved</a:t>
            </a:r>
          </a:p>
          <a:p>
            <a:r>
              <a:rPr lang="en-US" sz="2400" u="sng" dirty="0"/>
              <a:t>Solution</a:t>
            </a:r>
            <a:r>
              <a:rPr lang="en-US" sz="2400" dirty="0"/>
              <a:t>: The solvent mixed with the </a:t>
            </a:r>
            <a:r>
              <a:rPr lang="en-US" sz="2400" dirty="0">
                <a:solidFill>
                  <a:srgbClr val="FF0000"/>
                </a:solidFill>
              </a:rPr>
              <a:t>solute</a:t>
            </a:r>
          </a:p>
        </p:txBody>
      </p:sp>
      <p:pic>
        <p:nvPicPr>
          <p:cNvPr id="252933" name="Picture 5">
            <a:extLst>
              <a:ext uri="{FF2B5EF4-FFF2-40B4-BE49-F238E27FC236}">
                <a16:creationId xmlns:a16="http://schemas.microsoft.com/office/drawing/2014/main" id="{9615D379-7189-0549-BD16-5A5C5DBB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336925"/>
            <a:ext cx="3352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58D2BCD-AD6B-854A-A918-81C4AD5F6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dissolves in water?</a:t>
            </a:r>
          </a:p>
        </p:txBody>
      </p:sp>
      <p:sp>
        <p:nvSpPr>
          <p:cNvPr id="25497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053E075-F022-3B40-A6D4-60677CF3F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599"/>
            <a:ext cx="8077200" cy="1803115"/>
          </a:xfrm>
        </p:spPr>
        <p:txBody>
          <a:bodyPr/>
          <a:lstStyle/>
          <a:p>
            <a:r>
              <a:rPr lang="en-US" sz="2000" b="0" u="sng" dirty="0"/>
              <a:t>Hydrophilic</a:t>
            </a:r>
            <a:r>
              <a:rPr lang="en-US" sz="2000" b="0" dirty="0"/>
              <a:t>: water-soluble. Examples: solutions which dissolve in water. Example: many salts, sugars, </a:t>
            </a:r>
            <a:r>
              <a:rPr lang="en-US" sz="2000" b="0" u="sng" dirty="0"/>
              <a:t>polar</a:t>
            </a:r>
            <a:r>
              <a:rPr lang="en-US" sz="2000" b="0" dirty="0"/>
              <a:t> molecules, some proteins.</a:t>
            </a:r>
          </a:p>
          <a:p>
            <a:r>
              <a:rPr lang="en-US" sz="2000" b="0" u="sng" dirty="0"/>
              <a:t>Hydrophobic</a:t>
            </a:r>
            <a:r>
              <a:rPr lang="en-US" sz="2000" b="0" dirty="0"/>
              <a:t>: water repelling. Example: lipids, oils which are </a:t>
            </a:r>
            <a:r>
              <a:rPr lang="en-US" sz="2400" b="0" dirty="0">
                <a:solidFill>
                  <a:srgbClr val="FF0000"/>
                </a:solidFill>
              </a:rPr>
              <a:t>nonpolar</a:t>
            </a:r>
            <a:r>
              <a:rPr lang="en-US" sz="2000" b="0" dirty="0"/>
              <a:t>. </a:t>
            </a:r>
          </a:p>
        </p:txBody>
      </p:sp>
      <p:pic>
        <p:nvPicPr>
          <p:cNvPr id="254980" name="Picture 4">
            <a:extLst>
              <a:ext uri="{FF2B5EF4-FFF2-40B4-BE49-F238E27FC236}">
                <a16:creationId xmlns:a16="http://schemas.microsoft.com/office/drawing/2014/main" id="{BA83E765-98BF-4E43-BA2E-4A66C1EB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3387725"/>
            <a:ext cx="3352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6325" name="Picture 7">
            <a:extLst>
              <a:ext uri="{FF2B5EF4-FFF2-40B4-BE49-F238E27FC236}">
                <a16:creationId xmlns:a16="http://schemas.microsoft.com/office/drawing/2014/main" id="{609C0D6F-CA04-A24E-B0F8-BF903155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062288"/>
            <a:ext cx="3665537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24DE49FF-8E7C-A141-BA58-0DBD7F684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doesn’t dissolve in water?</a:t>
            </a:r>
          </a:p>
        </p:txBody>
      </p:sp>
      <p:sp>
        <p:nvSpPr>
          <p:cNvPr id="25702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BFA38A2F-F808-0140-AE84-E25EE7C2C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1371600"/>
            <a:ext cx="8213725" cy="228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 u="sng" dirty="0">
                <a:solidFill>
                  <a:srgbClr val="002060"/>
                </a:solidFill>
              </a:rPr>
              <a:t>Hydrophobic</a:t>
            </a:r>
            <a:r>
              <a:rPr lang="en-US" altLang="en-US" sz="3400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substances that don’t have </a:t>
            </a:r>
            <a:b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</a:b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an attraction to H</a:t>
            </a:r>
            <a:r>
              <a:rPr lang="en-US" altLang="en-US" sz="3200" baseline="-25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polar</a:t>
            </a:r>
            <a:r>
              <a:rPr lang="en-US" altLang="en-US" sz="32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or </a:t>
            </a:r>
            <a:r>
              <a:rPr lang="en-US" altLang="en-US" sz="32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non-polar</a:t>
            </a:r>
            <a:r>
              <a:rPr lang="en-US" altLang="en-US" sz="3200" dirty="0">
                <a:ea typeface="ＭＳ Ｐゴシック" panose="020B0600070205080204" pitchFamily="34" charset="-128"/>
              </a:rPr>
              <a:t>?</a:t>
            </a:r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AF0C810A-57F2-6241-9AFB-1128C640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1263"/>
            <a:ext cx="47942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9" name="Picture 5">
            <a:extLst>
              <a:ext uri="{FF2B5EF4-FFF2-40B4-BE49-F238E27FC236}">
                <a16:creationId xmlns:a16="http://schemas.microsoft.com/office/drawing/2014/main" id="{EE7B5F39-DD32-4446-9012-CFA7E7A7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0757"/>
          <a:stretch>
            <a:fillRect/>
          </a:stretch>
        </p:blipFill>
        <p:spPr bwMode="auto">
          <a:xfrm>
            <a:off x="6019800" y="3287713"/>
            <a:ext cx="26320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8373" name="Rectangle 6">
            <a:extLst>
              <a:ext uri="{FF2B5EF4-FFF2-40B4-BE49-F238E27FC236}">
                <a16:creationId xmlns:a16="http://schemas.microsoft.com/office/drawing/2014/main" id="{C21BB1F8-A182-0549-A8CE-1A4A664F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6324600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F116A"/>
                </a:solidFill>
              </a:rPr>
              <a:t>fat (triglycerol)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257031" name="Oval 7">
            <a:extLst>
              <a:ext uri="{FF2B5EF4-FFF2-40B4-BE49-F238E27FC236}">
                <a16:creationId xmlns:a16="http://schemas.microsoft.com/office/drawing/2014/main" id="{0B8FC085-074C-554A-9472-E59F3899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2833688"/>
            <a:ext cx="2671762" cy="890587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57032" name="Picture 8" descr="penguinL">
            <a:extLst>
              <a:ext uri="{FF2B5EF4-FFF2-40B4-BE49-F238E27FC236}">
                <a16:creationId xmlns:a16="http://schemas.microsoft.com/office/drawing/2014/main" id="{D17AA8FC-034C-E84C-9658-E2ED4781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937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3" name="AutoShape 9">
            <a:extLst>
              <a:ext uri="{FF2B5EF4-FFF2-40B4-BE49-F238E27FC236}">
                <a16:creationId xmlns:a16="http://schemas.microsoft.com/office/drawing/2014/main" id="{C03EA8C1-AC34-B044-BBF4-F46624BC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2220913"/>
            <a:ext cx="2433638" cy="1014412"/>
          </a:xfrm>
          <a:prstGeom prst="wedgeEllipseCallout">
            <a:avLst>
              <a:gd name="adj1" fmla="val 15231"/>
              <a:gd name="adj2" fmla="val -1870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Oh, look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hydrocarbons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autoUpdateAnimBg="0"/>
      <p:bldP spid="257031" grpId="0" animBg="1"/>
      <p:bldP spid="257033" grpId="0" animBg="1" autoUpdateAnimBg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FC355AAB2FA47B82FFD310EDFCA16" ma:contentTypeVersion="1" ma:contentTypeDescription="Create a new document." ma:contentTypeScope="" ma:versionID="cee046d9b87f9be4e5abfe42a7c106d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9C2F571-EC9E-4678-9FEA-728C8B23B3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C29D5-2D55-4F9B-B17E-4B47F9D071F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CB5B5A9-D9EF-45EA-A51E-BDC753E0A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778</Words>
  <Application>Microsoft Macintosh PowerPoint</Application>
  <PresentationFormat>On-screen Show (4:3)</PresentationFormat>
  <Paragraphs>217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Times</vt:lpstr>
      <vt:lpstr>Times New Roman</vt:lpstr>
      <vt:lpstr>Wingdings</vt:lpstr>
      <vt:lpstr>Blueprint</vt:lpstr>
      <vt:lpstr>Properties of Water  </vt:lpstr>
      <vt:lpstr>More about Water</vt:lpstr>
      <vt:lpstr>Chemistry of water</vt:lpstr>
      <vt:lpstr>Elixir of Life</vt:lpstr>
      <vt:lpstr>1. Cohesion &amp; Adhesion</vt:lpstr>
      <vt:lpstr>How does H2O get to top of trees?</vt:lpstr>
      <vt:lpstr>2. Water is the solvent of life</vt:lpstr>
      <vt:lpstr>What dissolves in water?</vt:lpstr>
      <vt:lpstr>What doesn’t dissolve in water?</vt:lpstr>
      <vt:lpstr>3. The special case of ice</vt:lpstr>
      <vt:lpstr>Ice floats</vt:lpstr>
      <vt:lpstr>Why is “ice floats” important?</vt:lpstr>
      <vt:lpstr>4. Specific heat</vt:lpstr>
      <vt:lpstr>PowerPoint Presentation</vt:lpstr>
      <vt:lpstr>5. Heat of vaporization</vt:lpstr>
      <vt:lpstr>Ionization of water &amp; pH</vt:lpstr>
      <vt:lpstr>pH Scale</vt:lpstr>
      <vt:lpstr>Buffers &amp; cellular regulation</vt:lpstr>
      <vt:lpstr>PowerPoint Presentation</vt:lpstr>
    </vt:vector>
  </TitlesOfParts>
  <Company>Kim Foglia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Chemistry of Life</dc:title>
  <cp:lastModifiedBy>Microsoft Office User</cp:lastModifiedBy>
  <cp:revision>156</cp:revision>
  <cp:lastPrinted>2018-02-23T21:59:00Z</cp:lastPrinted>
  <dcterms:modified xsi:type="dcterms:W3CDTF">2019-08-12T21:59:48Z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