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1" r:id="rId2"/>
  </p:sldMasterIdLst>
  <p:notesMasterIdLst>
    <p:notesMasterId r:id="rId30"/>
  </p:notesMasterIdLst>
  <p:handoutMasterIdLst>
    <p:handoutMasterId r:id="rId31"/>
  </p:handoutMasterIdLst>
  <p:sldIdLst>
    <p:sldId id="391" r:id="rId3"/>
    <p:sldId id="439" r:id="rId4"/>
    <p:sldId id="269" r:id="rId5"/>
    <p:sldId id="270" r:id="rId6"/>
    <p:sldId id="268" r:id="rId7"/>
    <p:sldId id="441" r:id="rId8"/>
    <p:sldId id="442" r:id="rId9"/>
    <p:sldId id="393" r:id="rId10"/>
    <p:sldId id="443" r:id="rId11"/>
    <p:sldId id="440" r:id="rId12"/>
    <p:sldId id="426" r:id="rId13"/>
    <p:sldId id="430" r:id="rId14"/>
    <p:sldId id="432" r:id="rId15"/>
    <p:sldId id="431" r:id="rId16"/>
    <p:sldId id="256" r:id="rId17"/>
    <p:sldId id="257" r:id="rId18"/>
    <p:sldId id="258" r:id="rId19"/>
    <p:sldId id="259" r:id="rId20"/>
    <p:sldId id="260" r:id="rId21"/>
    <p:sldId id="261" r:id="rId22"/>
    <p:sldId id="262" r:id="rId23"/>
    <p:sldId id="264" r:id="rId24"/>
    <p:sldId id="265" r:id="rId25"/>
    <p:sldId id="266" r:id="rId26"/>
    <p:sldId id="263" r:id="rId27"/>
    <p:sldId id="267" r:id="rId28"/>
    <p:sldId id="404" r:id="rId29"/>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74"/>
  </p:normalViewPr>
  <p:slideViewPr>
    <p:cSldViewPr snapToGrid="0">
      <p:cViewPr varScale="1">
        <p:scale>
          <a:sx n="124" d="100"/>
          <a:sy n="124" d="100"/>
        </p:scale>
        <p:origin x="48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5" d="100"/>
          <a:sy n="125" d="100"/>
        </p:scale>
        <p:origin x="-279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a:extLst>
              <a:ext uri="{FF2B5EF4-FFF2-40B4-BE49-F238E27FC236}">
                <a16:creationId xmlns:a16="http://schemas.microsoft.com/office/drawing/2014/main" id="{25B98F35-16F4-5646-BD13-5C22BBFA6E95}"/>
              </a:ext>
            </a:extLst>
          </p:cNvPr>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fld id="{76648746-9AE7-6947-890B-CEA10D0AE53A}" type="slidenum">
              <a:rPr lang="en-US" altLang="en-US"/>
              <a:pPr/>
              <a:t>‹#›</a:t>
            </a:fld>
            <a:endParaRPr lang="en-US" altLang="en-US" sz="1200"/>
          </a:p>
        </p:txBody>
      </p:sp>
      <p:sp>
        <p:nvSpPr>
          <p:cNvPr id="25603" name="Text Box 7">
            <a:extLst>
              <a:ext uri="{FF2B5EF4-FFF2-40B4-BE49-F238E27FC236}">
                <a16:creationId xmlns:a16="http://schemas.microsoft.com/office/drawing/2014/main" id="{23D1B7F3-B0EC-6F46-BD46-CD46AC4B06A7}"/>
              </a:ext>
            </a:extLst>
          </p:cNvPr>
          <p:cNvSpPr txBox="1">
            <a:spLocks noChangeArrowheads="1"/>
          </p:cNvSpPr>
          <p:nvPr/>
        </p:nvSpPr>
        <p:spPr bwMode="auto">
          <a:xfrm>
            <a:off x="228600" y="141288"/>
            <a:ext cx="6400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6170613"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6170613"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6170613"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6170613"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6170613" algn="r"/>
              </a:tabLst>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tabLst>
                <a:tab pos="6170613" algn="r"/>
              </a:tabLs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tabLst>
                <a:tab pos="6170613" algn="r"/>
              </a:tabLs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tabLst>
                <a:tab pos="6170613" algn="r"/>
              </a:tabLs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tabLst>
                <a:tab pos="6170613" algn="r"/>
              </a:tabLs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100" b="1"/>
              <a:t>Division Ave. High School	Ms. Foglia</a:t>
            </a:r>
            <a:endParaRPr lang="en-US" altLang="en-US" sz="1800" b="1"/>
          </a:p>
          <a:p>
            <a:r>
              <a:rPr lang="en-US" altLang="en-US" sz="1400" b="1"/>
              <a:t>AP Biology</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A6AD8426-222C-AE42-9441-08946B6F5E0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a:extLst>
              <a:ext uri="{FF2B5EF4-FFF2-40B4-BE49-F238E27FC236}">
                <a16:creationId xmlns:a16="http://schemas.microsoft.com/office/drawing/2014/main" id="{D1B270F8-8FA3-CB44-8140-A9AAF7096094}"/>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endParaRPr lang="en-US" noProof="0"/>
          </a:p>
        </p:txBody>
      </p:sp>
      <p:sp>
        <p:nvSpPr>
          <p:cNvPr id="56327" name="Rectangle 7">
            <a:extLst>
              <a:ext uri="{FF2B5EF4-FFF2-40B4-BE49-F238E27FC236}">
                <a16:creationId xmlns:a16="http://schemas.microsoft.com/office/drawing/2014/main" id="{BA60CE5F-7968-3D43-8BB7-6A332B4AEEC7}"/>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pitchFamily="2" charset="0"/>
              </a:defRPr>
            </a:lvl1pPr>
          </a:lstStyle>
          <a:p>
            <a:fld id="{2C8FA073-B33C-9244-BDF6-0A64D9EA523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346075" indent="-112713" algn="l" rtl="0" eaLnBrk="0" fontAlgn="base" hangingPunct="0">
      <a:spcBef>
        <a:spcPct val="30000"/>
      </a:spcBef>
      <a:spcAft>
        <a:spcPct val="0"/>
      </a:spcAft>
      <a:buFont typeface="Wingdings" pitchFamily="2" charset="2"/>
      <a:buChar char="§"/>
      <a:defRPr sz="1200" kern="1200">
        <a:solidFill>
          <a:schemeClr val="tx1"/>
        </a:solidFill>
        <a:latin typeface="Arial" charset="0"/>
        <a:ea typeface="ＭＳ Ｐゴシック" charset="-128"/>
        <a:cs typeface="+mn-cs"/>
      </a:defRPr>
    </a:lvl2pPr>
    <a:lvl3pPr marL="690563" indent="-122238" algn="l" rtl="0" eaLnBrk="0" fontAlgn="base" hangingPunct="0">
      <a:spcBef>
        <a:spcPct val="30000"/>
      </a:spcBef>
      <a:spcAft>
        <a:spcPct val="0"/>
      </a:spcAft>
      <a:buFont typeface="Wingdings" pitchFamily="2" charset="2"/>
      <a:buChar char="§"/>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buFont typeface="Wingdings" pitchFamily="2" charset="2"/>
      <a:buChar char="§"/>
      <a:defRPr sz="1400" kern="1200">
        <a:solidFill>
          <a:schemeClr val="tx1"/>
        </a:solidFill>
        <a:latin typeface="Arial" charset="0"/>
        <a:ea typeface="ＭＳ Ｐゴシック" charset="-128"/>
        <a:cs typeface="+mn-cs"/>
      </a:defRPr>
    </a:lvl4pPr>
    <a:lvl5pPr marL="2057400" indent="-22860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B1141B30-97A8-4141-82D0-7111943F24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30ECA36-3476-3748-AC79-A22253FE6871}" type="slidenum">
              <a:rPr lang="en-US" altLang="en-US" sz="1200">
                <a:latin typeface="Times" pitchFamily="2" charset="0"/>
              </a:rPr>
              <a:pPr/>
              <a:t>1</a:t>
            </a:fld>
            <a:endParaRPr lang="en-US" altLang="en-US" sz="1200">
              <a:latin typeface="Times" pitchFamily="2" charset="0"/>
            </a:endParaRPr>
          </a:p>
        </p:txBody>
      </p:sp>
      <p:sp>
        <p:nvSpPr>
          <p:cNvPr id="28674" name="Rectangle 2">
            <a:extLst>
              <a:ext uri="{FF2B5EF4-FFF2-40B4-BE49-F238E27FC236}">
                <a16:creationId xmlns:a16="http://schemas.microsoft.com/office/drawing/2014/main" id="{3C274522-7AB6-2245-B2E7-B2A7752DF016}"/>
              </a:ext>
            </a:extLst>
          </p:cNvPr>
          <p:cNvSpPr>
            <a:spLocks noGrp="1" noRot="1" noChangeAspect="1" noChangeArrowheads="1"/>
          </p:cNvSpPr>
          <p:nvPr>
            <p:ph type="sldImg"/>
          </p:nvPr>
        </p:nvSpPr>
        <p:spPr>
          <a:solidFill>
            <a:srgbClr val="FFFFFF"/>
          </a:solidFill>
          <a:ln/>
        </p:spPr>
      </p:sp>
      <p:sp>
        <p:nvSpPr>
          <p:cNvPr id="28675" name="Rectangle 3">
            <a:extLst>
              <a:ext uri="{FF2B5EF4-FFF2-40B4-BE49-F238E27FC236}">
                <a16:creationId xmlns:a16="http://schemas.microsoft.com/office/drawing/2014/main" id="{A89B06F5-D9FE-1D42-BFBC-9F5D0D97522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83458AA2-AFDF-A749-AE56-3B97B05A24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6155B6-4990-704E-B18B-280723480F06}" type="slidenum">
              <a:rPr lang="en-US" altLang="en-US" sz="1200">
                <a:latin typeface="Times" pitchFamily="2" charset="0"/>
              </a:rPr>
              <a:pPr/>
              <a:t>2</a:t>
            </a:fld>
            <a:endParaRPr lang="en-US" altLang="en-US" sz="1200">
              <a:latin typeface="Times" pitchFamily="2" charset="0"/>
            </a:endParaRPr>
          </a:p>
        </p:txBody>
      </p:sp>
      <p:sp>
        <p:nvSpPr>
          <p:cNvPr id="30722" name="Rectangle 2">
            <a:extLst>
              <a:ext uri="{FF2B5EF4-FFF2-40B4-BE49-F238E27FC236}">
                <a16:creationId xmlns:a16="http://schemas.microsoft.com/office/drawing/2014/main" id="{7ED70238-66B2-5D49-961A-BF8EC76EBE90}"/>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548961B1-8F69-1F47-B7BB-7EA38596B4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55E0C273-134A-FC43-B4AF-4DDD80293A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FD9A08-94F8-0F4C-BCC2-B68067956584}" type="slidenum">
              <a:rPr lang="en-US" altLang="en-US" sz="1200">
                <a:latin typeface="Times" pitchFamily="2" charset="0"/>
              </a:rPr>
              <a:pPr/>
              <a:t>8</a:t>
            </a:fld>
            <a:endParaRPr lang="en-US" altLang="en-US" sz="1200">
              <a:latin typeface="Times" pitchFamily="2" charset="0"/>
            </a:endParaRPr>
          </a:p>
        </p:txBody>
      </p:sp>
      <p:sp>
        <p:nvSpPr>
          <p:cNvPr id="32770" name="Rectangle 2">
            <a:extLst>
              <a:ext uri="{FF2B5EF4-FFF2-40B4-BE49-F238E27FC236}">
                <a16:creationId xmlns:a16="http://schemas.microsoft.com/office/drawing/2014/main" id="{9A62A80C-BCB3-484C-9598-E71DB86B100F}"/>
              </a:ext>
            </a:extLst>
          </p:cNvPr>
          <p:cNvSpPr>
            <a:spLocks noGrp="1" noRot="1" noChangeAspect="1" noChangeArrowheads="1"/>
          </p:cNvSpPr>
          <p:nvPr>
            <p:ph type="sldImg"/>
          </p:nvPr>
        </p:nvSpPr>
        <p:spPr>
          <a:solidFill>
            <a:srgbClr val="FFFFFF"/>
          </a:solidFill>
          <a:ln/>
        </p:spPr>
      </p:sp>
      <p:sp>
        <p:nvSpPr>
          <p:cNvPr id="32771" name="Rectangle 3">
            <a:extLst>
              <a:ext uri="{FF2B5EF4-FFF2-40B4-BE49-F238E27FC236}">
                <a16:creationId xmlns:a16="http://schemas.microsoft.com/office/drawing/2014/main" id="{848D644A-7733-124E-8745-EE7039AB041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EB2065CE-2415-364A-9498-0CD519418E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7020D2B-DBCD-5446-8ABB-5E960E2AA02B}" type="slidenum">
              <a:rPr lang="en-US" altLang="en-US" sz="1200">
                <a:latin typeface="Times" pitchFamily="2" charset="0"/>
              </a:rPr>
              <a:pPr/>
              <a:t>11</a:t>
            </a:fld>
            <a:endParaRPr lang="en-US" altLang="en-US" sz="1200">
              <a:latin typeface="Times" pitchFamily="2" charset="0"/>
            </a:endParaRPr>
          </a:p>
        </p:txBody>
      </p:sp>
      <p:sp>
        <p:nvSpPr>
          <p:cNvPr id="35842" name="Rectangle 2">
            <a:extLst>
              <a:ext uri="{FF2B5EF4-FFF2-40B4-BE49-F238E27FC236}">
                <a16:creationId xmlns:a16="http://schemas.microsoft.com/office/drawing/2014/main" id="{6A801E87-D2D0-E346-909D-2B0A7FBDACFB}"/>
              </a:ext>
            </a:extLst>
          </p:cNvPr>
          <p:cNvSpPr>
            <a:spLocks noGrp="1" noRot="1" noChangeAspect="1" noChangeArrowheads="1"/>
          </p:cNvSpPr>
          <p:nvPr>
            <p:ph type="sldImg"/>
          </p:nvPr>
        </p:nvSpPr>
        <p:spPr>
          <a:solidFill>
            <a:srgbClr val="FFFFFF"/>
          </a:solidFill>
          <a:ln/>
        </p:spPr>
      </p:sp>
      <p:sp>
        <p:nvSpPr>
          <p:cNvPr id="35843" name="Rectangle 3">
            <a:extLst>
              <a:ext uri="{FF2B5EF4-FFF2-40B4-BE49-F238E27FC236}">
                <a16:creationId xmlns:a16="http://schemas.microsoft.com/office/drawing/2014/main" id="{C48A88D3-A3B6-0640-9480-9E1472790E14}"/>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D90200FD-741A-6D4D-A449-0DF9D3D4B7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47D17AF-86AA-9E49-9ED1-39248D5FC9A2}" type="slidenum">
              <a:rPr lang="en-US" altLang="en-US" sz="1200">
                <a:latin typeface="Times" pitchFamily="2" charset="0"/>
              </a:rPr>
              <a:pPr/>
              <a:t>12</a:t>
            </a:fld>
            <a:endParaRPr lang="en-US" altLang="en-US" sz="1200">
              <a:latin typeface="Times" pitchFamily="2" charset="0"/>
            </a:endParaRPr>
          </a:p>
        </p:txBody>
      </p:sp>
      <p:sp>
        <p:nvSpPr>
          <p:cNvPr id="37890" name="Rectangle 2">
            <a:extLst>
              <a:ext uri="{FF2B5EF4-FFF2-40B4-BE49-F238E27FC236}">
                <a16:creationId xmlns:a16="http://schemas.microsoft.com/office/drawing/2014/main" id="{019D3256-44FA-994A-8845-4336C2664414}"/>
              </a:ext>
            </a:extLst>
          </p:cNvPr>
          <p:cNvSpPr>
            <a:spLocks noGrp="1" noRot="1" noChangeAspect="1" noChangeArrowheads="1"/>
          </p:cNvSpPr>
          <p:nvPr>
            <p:ph type="sldImg"/>
          </p:nvPr>
        </p:nvSpPr>
        <p:spPr>
          <a:solidFill>
            <a:srgbClr val="FFFFFF"/>
          </a:solidFill>
          <a:ln/>
        </p:spPr>
      </p:sp>
      <p:sp>
        <p:nvSpPr>
          <p:cNvPr id="37891" name="Rectangle 3">
            <a:extLst>
              <a:ext uri="{FF2B5EF4-FFF2-40B4-BE49-F238E27FC236}">
                <a16:creationId xmlns:a16="http://schemas.microsoft.com/office/drawing/2014/main" id="{88ECC464-5690-9B4A-B8BC-66A37199FF55}"/>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400">
                <a:latin typeface="Arial" panose="020B0604020202020204" pitchFamily="34" charset="0"/>
                <a:ea typeface="ＭＳ Ｐゴシック" panose="020B0600070205080204" pitchFamily="34" charset="-128"/>
              </a:rPr>
              <a:t>Sickle Cell:</a:t>
            </a:r>
          </a:p>
          <a:p>
            <a:pPr eaLnBrk="1" hangingPunct="1">
              <a:lnSpc>
                <a:spcPct val="90000"/>
              </a:lnSpc>
            </a:pPr>
            <a:r>
              <a:rPr lang="en-US" altLang="en-US" sz="1400">
                <a:latin typeface="Arial" panose="020B0604020202020204" pitchFamily="34" charset="0"/>
                <a:ea typeface="ＭＳ Ｐゴシック" panose="020B0600070205080204" pitchFamily="34" charset="-128"/>
              </a:rPr>
              <a:t>In tropical Africa, where malaria is common, the sickle-cell allele is both an advantage &amp; disadvantage. Reduces infection by malaria parasite.</a:t>
            </a:r>
          </a:p>
          <a:p>
            <a:pPr eaLnBrk="1" hangingPunct="1">
              <a:lnSpc>
                <a:spcPct val="90000"/>
              </a:lnSpc>
            </a:pPr>
            <a:endParaRPr lang="en-US" altLang="en-US" sz="1400">
              <a:latin typeface="Arial" panose="020B0604020202020204" pitchFamily="34" charset="0"/>
              <a:ea typeface="ＭＳ Ｐゴシック" panose="020B0600070205080204" pitchFamily="34" charset="-128"/>
            </a:endParaRPr>
          </a:p>
          <a:p>
            <a:pPr eaLnBrk="1" hangingPunct="1"/>
            <a:r>
              <a:rPr lang="en-US" altLang="en-US" sz="1400">
                <a:solidFill>
                  <a:srgbClr val="000000"/>
                </a:solidFill>
                <a:latin typeface="Arial" panose="020B0604020202020204" pitchFamily="34" charset="0"/>
                <a:ea typeface="ＭＳ Ｐゴシック" panose="020B0600070205080204" pitchFamily="34" charset="-128"/>
              </a:rPr>
              <a:t>Cystic fibrosis: </a:t>
            </a:r>
          </a:p>
          <a:p>
            <a:pPr eaLnBrk="1" hangingPunct="1"/>
            <a:r>
              <a:rPr lang="en-US" altLang="en-US" sz="1400">
                <a:solidFill>
                  <a:srgbClr val="000000"/>
                </a:solidFill>
                <a:latin typeface="Arial" panose="020B0604020202020204" pitchFamily="34" charset="0"/>
                <a:ea typeface="ＭＳ Ｐゴシック" panose="020B0600070205080204" pitchFamily="34" charset="-128"/>
              </a:rPr>
              <a:t>Cystic fibrosis carriers are thought to be more resistant to cholera: </a:t>
            </a:r>
          </a:p>
          <a:p>
            <a:pPr eaLnBrk="1" hangingPunct="1"/>
            <a:r>
              <a:rPr lang="en-US" altLang="en-US" sz="1400">
                <a:solidFill>
                  <a:srgbClr val="000000"/>
                </a:solidFill>
                <a:latin typeface="Arial" panose="020B0604020202020204" pitchFamily="34" charset="0"/>
                <a:ea typeface="ＭＳ Ｐゴシック" panose="020B0600070205080204" pitchFamily="34" charset="-128"/>
              </a:rPr>
              <a:t>1:25, or 4% of Caucasians are carriers Cc</a:t>
            </a:r>
          </a:p>
          <a:p>
            <a:pPr eaLnBrk="1" hangingPunct="1"/>
            <a:endParaRPr lang="en-US" altLang="en-US" sz="1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012FF349-F07B-F04D-8474-32F6AF59FD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9D132A2-1960-3C49-89BC-6ABC272CF686}" type="slidenum">
              <a:rPr lang="en-US" altLang="en-US" sz="1200">
                <a:latin typeface="Times" pitchFamily="2" charset="0"/>
              </a:rPr>
              <a:pPr/>
              <a:t>13</a:t>
            </a:fld>
            <a:endParaRPr lang="en-US" altLang="en-US" sz="1200">
              <a:latin typeface="Times" pitchFamily="2" charset="0"/>
            </a:endParaRPr>
          </a:p>
        </p:txBody>
      </p:sp>
      <p:sp>
        <p:nvSpPr>
          <p:cNvPr id="39938" name="Rectangle 2">
            <a:extLst>
              <a:ext uri="{FF2B5EF4-FFF2-40B4-BE49-F238E27FC236}">
                <a16:creationId xmlns:a16="http://schemas.microsoft.com/office/drawing/2014/main" id="{3D1B3AD9-EBCC-B643-BA10-0E642608DB08}"/>
              </a:ext>
            </a:extLst>
          </p:cNvPr>
          <p:cNvSpPr>
            <a:spLocks noGrp="1" noRot="1" noChangeAspect="1" noChangeArrowheads="1"/>
          </p:cNvSpPr>
          <p:nvPr>
            <p:ph type="sldImg"/>
          </p:nvPr>
        </p:nvSpPr>
        <p:spPr>
          <a:solidFill>
            <a:srgbClr val="FFFFFF"/>
          </a:solidFill>
          <a:ln/>
        </p:spPr>
      </p:sp>
      <p:sp>
        <p:nvSpPr>
          <p:cNvPr id="39939" name="Rectangle 3">
            <a:extLst>
              <a:ext uri="{FF2B5EF4-FFF2-40B4-BE49-F238E27FC236}">
                <a16:creationId xmlns:a16="http://schemas.microsoft.com/office/drawing/2014/main" id="{5CD8C258-130B-6D47-8CC2-11A949C3466B}"/>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907BAB47-5ABC-7340-AB8D-9718D31CBB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312721-5C90-B847-AC8D-A2C023345458}" type="slidenum">
              <a:rPr lang="en-US" altLang="en-US" sz="1200">
                <a:latin typeface="Times" pitchFamily="2" charset="0"/>
              </a:rPr>
              <a:pPr/>
              <a:t>14</a:t>
            </a:fld>
            <a:endParaRPr lang="en-US" altLang="en-US" sz="1200">
              <a:latin typeface="Times" pitchFamily="2" charset="0"/>
            </a:endParaRPr>
          </a:p>
        </p:txBody>
      </p:sp>
      <p:sp>
        <p:nvSpPr>
          <p:cNvPr id="41986" name="Rectangle 2">
            <a:extLst>
              <a:ext uri="{FF2B5EF4-FFF2-40B4-BE49-F238E27FC236}">
                <a16:creationId xmlns:a16="http://schemas.microsoft.com/office/drawing/2014/main" id="{26FB4392-E271-5945-A445-1590BC86139E}"/>
              </a:ext>
            </a:extLst>
          </p:cNvPr>
          <p:cNvSpPr>
            <a:spLocks noGrp="1" noRot="1" noChangeAspect="1" noChangeArrowheads="1"/>
          </p:cNvSpPr>
          <p:nvPr>
            <p:ph type="sldImg"/>
          </p:nvPr>
        </p:nvSpPr>
        <p:spPr>
          <a:solidFill>
            <a:srgbClr val="FFFFFF"/>
          </a:solidFill>
          <a:ln/>
        </p:spPr>
      </p:sp>
      <p:sp>
        <p:nvSpPr>
          <p:cNvPr id="41987" name="Rectangle 3">
            <a:extLst>
              <a:ext uri="{FF2B5EF4-FFF2-40B4-BE49-F238E27FC236}">
                <a16:creationId xmlns:a16="http://schemas.microsoft.com/office/drawing/2014/main" id="{304A2187-9B9D-924B-9EBE-D3717737A3AC}"/>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800">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8741BB9D-935F-964E-8CDA-5E4F641C94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7E20AF6-9800-3540-9D16-3BD490482933}" type="slidenum">
              <a:rPr lang="en-US" altLang="en-US" sz="1200">
                <a:latin typeface="Times" pitchFamily="2" charset="0"/>
              </a:rPr>
              <a:pPr/>
              <a:t>27</a:t>
            </a:fld>
            <a:endParaRPr lang="en-US" altLang="en-US" sz="1200">
              <a:latin typeface="Times" pitchFamily="2" charset="0"/>
            </a:endParaRPr>
          </a:p>
        </p:txBody>
      </p:sp>
      <p:sp>
        <p:nvSpPr>
          <p:cNvPr id="44034" name="Rectangle 2">
            <a:extLst>
              <a:ext uri="{FF2B5EF4-FFF2-40B4-BE49-F238E27FC236}">
                <a16:creationId xmlns:a16="http://schemas.microsoft.com/office/drawing/2014/main" id="{93ADFF8E-BCFD-9340-8A49-7826678D39C9}"/>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D6EDAF6F-A6D9-704A-A678-E8C9C24B0D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3">
            <a:extLst>
              <a:ext uri="{FF2B5EF4-FFF2-40B4-BE49-F238E27FC236}">
                <a16:creationId xmlns:a16="http://schemas.microsoft.com/office/drawing/2014/main" id="{9DCDF9A1-6C09-344B-8C3A-D00A3F833989}"/>
              </a:ext>
            </a:extLst>
          </p:cNvPr>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pitchFamily="2" charset="0"/>
            </a:endParaRPr>
          </a:p>
        </p:txBody>
      </p:sp>
      <p:sp>
        <p:nvSpPr>
          <p:cNvPr id="5" name="Rectangle 74">
            <a:extLst>
              <a:ext uri="{FF2B5EF4-FFF2-40B4-BE49-F238E27FC236}">
                <a16:creationId xmlns:a16="http://schemas.microsoft.com/office/drawing/2014/main" id="{FFA866FA-E625-DB4F-9F3C-A53FC2D7B4C7}"/>
              </a:ext>
            </a:extLst>
          </p:cNvPr>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6" name="Group 78">
            <a:extLst>
              <a:ext uri="{FF2B5EF4-FFF2-40B4-BE49-F238E27FC236}">
                <a16:creationId xmlns:a16="http://schemas.microsoft.com/office/drawing/2014/main" id="{5F1D46CD-8CB6-4C45-A36F-2B09AC2DA932}"/>
              </a:ext>
            </a:extLst>
          </p:cNvPr>
          <p:cNvGrpSpPr>
            <a:grpSpLocks/>
          </p:cNvGrpSpPr>
          <p:nvPr/>
        </p:nvGrpSpPr>
        <p:grpSpPr bwMode="auto">
          <a:xfrm>
            <a:off x="381000" y="1524000"/>
            <a:ext cx="6324600" cy="2590800"/>
            <a:chOff x="240" y="960"/>
            <a:chExt cx="3984" cy="1632"/>
          </a:xfrm>
        </p:grpSpPr>
        <p:sp>
          <p:nvSpPr>
            <p:cNvPr id="7" name="Line 75">
              <a:extLst>
                <a:ext uri="{FF2B5EF4-FFF2-40B4-BE49-F238E27FC236}">
                  <a16:creationId xmlns:a16="http://schemas.microsoft.com/office/drawing/2014/main" id="{9769DADD-4D07-2246-8B17-29688AAD2408}"/>
                </a:ext>
              </a:extLst>
            </p:cNvPr>
            <p:cNvSpPr>
              <a:spLocks noChangeShapeType="1"/>
            </p:cNvSpPr>
            <p:nvPr userDrawn="1"/>
          </p:nvSpPr>
          <p:spPr bwMode="auto">
            <a:xfrm>
              <a:off x="240" y="1152"/>
              <a:ext cx="3984"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76">
              <a:extLst>
                <a:ext uri="{FF2B5EF4-FFF2-40B4-BE49-F238E27FC236}">
                  <a16:creationId xmlns:a16="http://schemas.microsoft.com/office/drawing/2014/main" id="{82C77D6C-234F-D645-B7D0-3762992738D0}"/>
                </a:ext>
              </a:extLst>
            </p:cNvPr>
            <p:cNvSpPr>
              <a:spLocks noChangeShapeType="1"/>
            </p:cNvSpPr>
            <p:nvPr userDrawn="1"/>
          </p:nvSpPr>
          <p:spPr bwMode="auto">
            <a:xfrm>
              <a:off x="384" y="960"/>
              <a:ext cx="0" cy="163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Oval 77">
              <a:extLst>
                <a:ext uri="{FF2B5EF4-FFF2-40B4-BE49-F238E27FC236}">
                  <a16:creationId xmlns:a16="http://schemas.microsoft.com/office/drawing/2014/main" id="{631FDD53-4679-D442-912B-F6002C1BE130}"/>
                </a:ext>
              </a:extLst>
            </p:cNvPr>
            <p:cNvSpPr>
              <a:spLocks noChangeArrowheads="1"/>
            </p:cNvSpPr>
            <p:nvPr userDrawn="1"/>
          </p:nvSpPr>
          <p:spPr bwMode="auto">
            <a:xfrm>
              <a:off x="336" y="1104"/>
              <a:ext cx="96" cy="96"/>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10" name="Group 79">
            <a:extLst>
              <a:ext uri="{FF2B5EF4-FFF2-40B4-BE49-F238E27FC236}">
                <a16:creationId xmlns:a16="http://schemas.microsoft.com/office/drawing/2014/main" id="{243E4044-DDD8-3549-9655-EC174AF57924}"/>
              </a:ext>
            </a:extLst>
          </p:cNvPr>
          <p:cNvGrpSpPr>
            <a:grpSpLocks/>
          </p:cNvGrpSpPr>
          <p:nvPr/>
        </p:nvGrpSpPr>
        <p:grpSpPr bwMode="auto">
          <a:xfrm rot="10800000">
            <a:off x="2286000" y="2819400"/>
            <a:ext cx="6324600" cy="2590800"/>
            <a:chOff x="240" y="960"/>
            <a:chExt cx="3984" cy="1632"/>
          </a:xfrm>
        </p:grpSpPr>
        <p:sp>
          <p:nvSpPr>
            <p:cNvPr id="11" name="Line 80">
              <a:extLst>
                <a:ext uri="{FF2B5EF4-FFF2-40B4-BE49-F238E27FC236}">
                  <a16:creationId xmlns:a16="http://schemas.microsoft.com/office/drawing/2014/main" id="{7692FF44-6AF4-2441-9942-81421AA0F41C}"/>
                </a:ext>
              </a:extLst>
            </p:cNvPr>
            <p:cNvSpPr>
              <a:spLocks noChangeShapeType="1"/>
            </p:cNvSpPr>
            <p:nvPr userDrawn="1"/>
          </p:nvSpPr>
          <p:spPr bwMode="auto">
            <a:xfrm>
              <a:off x="242" y="1154"/>
              <a:ext cx="3984"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81">
              <a:extLst>
                <a:ext uri="{FF2B5EF4-FFF2-40B4-BE49-F238E27FC236}">
                  <a16:creationId xmlns:a16="http://schemas.microsoft.com/office/drawing/2014/main" id="{B1803AEC-6E29-714C-84B0-434944D5A61F}"/>
                </a:ext>
              </a:extLst>
            </p:cNvPr>
            <p:cNvSpPr>
              <a:spLocks noChangeShapeType="1"/>
            </p:cNvSpPr>
            <p:nvPr userDrawn="1"/>
          </p:nvSpPr>
          <p:spPr bwMode="auto">
            <a:xfrm>
              <a:off x="386" y="962"/>
              <a:ext cx="0" cy="163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Oval 82">
              <a:extLst>
                <a:ext uri="{FF2B5EF4-FFF2-40B4-BE49-F238E27FC236}">
                  <a16:creationId xmlns:a16="http://schemas.microsoft.com/office/drawing/2014/main" id="{0A340199-D955-3E45-8C03-08041B22F415}"/>
                </a:ext>
              </a:extLst>
            </p:cNvPr>
            <p:cNvSpPr>
              <a:spLocks noChangeArrowheads="1"/>
            </p:cNvSpPr>
            <p:nvPr userDrawn="1"/>
          </p:nvSpPr>
          <p:spPr bwMode="auto">
            <a:xfrm>
              <a:off x="338" y="1106"/>
              <a:ext cx="96" cy="96"/>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4" name="Text Box 83">
            <a:extLst>
              <a:ext uri="{FF2B5EF4-FFF2-40B4-BE49-F238E27FC236}">
                <a16:creationId xmlns:a16="http://schemas.microsoft.com/office/drawing/2014/main" id="{B77DCC64-2E7D-E340-8571-D390478D45C8}"/>
              </a:ext>
            </a:extLst>
          </p:cNvPr>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defRPr/>
            </a:pPr>
            <a:r>
              <a:rPr lang="en-US" sz="1600" b="1"/>
              <a:t>AP Biology</a:t>
            </a:r>
            <a:endParaRPr lang="en-US">
              <a:latin typeface="Times" charset="0"/>
            </a:endParaRPr>
          </a:p>
        </p:txBody>
      </p:sp>
      <p:sp>
        <p:nvSpPr>
          <p:cNvPr id="4163" name="Rectangle 67"/>
          <p:cNvSpPr>
            <a:spLocks noGrp="1" noChangeArrowheads="1"/>
          </p:cNvSpPr>
          <p:nvPr>
            <p:ph type="ctrTitle"/>
          </p:nvPr>
        </p:nvSpPr>
        <p:spPr>
          <a:xfrm>
            <a:off x="990600" y="1981200"/>
            <a:ext cx="7239000" cy="914400"/>
          </a:xfrm>
        </p:spPr>
        <p:txBody>
          <a:bodyPr anchor="b"/>
          <a:lstStyle>
            <a:lvl1pPr>
              <a:defRPr/>
            </a:lvl1pPr>
          </a:lstStyle>
          <a:p>
            <a:r>
              <a:rPr lang="en-US"/>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charset="2"/>
              <a:buNone/>
              <a:defRPr/>
            </a:lvl1pPr>
          </a:lstStyle>
          <a:p>
            <a:r>
              <a:rPr lang="en-US"/>
              <a:t>Click to edit Master subtitle style</a:t>
            </a:r>
          </a:p>
        </p:txBody>
      </p:sp>
      <p:sp>
        <p:nvSpPr>
          <p:cNvPr id="15" name="Rectangle 69">
            <a:extLst>
              <a:ext uri="{FF2B5EF4-FFF2-40B4-BE49-F238E27FC236}">
                <a16:creationId xmlns:a16="http://schemas.microsoft.com/office/drawing/2014/main" id="{ED71032A-9F42-934E-9D31-BEDEB618F2BC}"/>
              </a:ext>
            </a:extLst>
          </p:cNvPr>
          <p:cNvSpPr>
            <a:spLocks noGrp="1" noChangeArrowheads="1"/>
          </p:cNvSpPr>
          <p:nvPr>
            <p:ph type="dt" sz="quarter" idx="10"/>
          </p:nvPr>
        </p:nvSpPr>
        <p:spPr/>
        <p:txBody>
          <a:bodyPr/>
          <a:lstStyle>
            <a:lvl1pPr>
              <a:defRPr>
                <a:ea typeface="ＭＳ Ｐゴシック" charset="0"/>
                <a:cs typeface="ＭＳ Ｐゴシック" charset="0"/>
              </a:defRPr>
            </a:lvl1pPr>
          </a:lstStyle>
          <a:p>
            <a:pPr>
              <a:defRPr/>
            </a:pPr>
            <a:r>
              <a:rPr lang="en-US"/>
              <a:t>2005-2006</a:t>
            </a:r>
            <a:endParaRPr lang="en-US" b="0"/>
          </a:p>
        </p:txBody>
      </p:sp>
      <p:sp>
        <p:nvSpPr>
          <p:cNvPr id="16" name="Rectangle 70">
            <a:extLst>
              <a:ext uri="{FF2B5EF4-FFF2-40B4-BE49-F238E27FC236}">
                <a16:creationId xmlns:a16="http://schemas.microsoft.com/office/drawing/2014/main" id="{8E38BDB3-C647-4541-9544-60ED27D08E00}"/>
              </a:ext>
            </a:extLst>
          </p:cNvPr>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a:latin typeface="Arial" charset="0"/>
                <a:ea typeface="+mn-ea"/>
                <a:cs typeface="+mn-cs"/>
              </a:defRPr>
            </a:lvl1pPr>
          </a:lstStyle>
          <a:p>
            <a:pPr>
              <a:defRPr/>
            </a:pPr>
            <a:endParaRPr lang="en-US"/>
          </a:p>
        </p:txBody>
      </p:sp>
    </p:spTree>
    <p:extLst>
      <p:ext uri="{BB962C8B-B14F-4D97-AF65-F5344CB8AC3E}">
        <p14:creationId xmlns:p14="http://schemas.microsoft.com/office/powerpoint/2010/main" val="426478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9A5B8F47-1826-B646-9A79-6D7A3CF39430}"/>
              </a:ext>
            </a:extLst>
          </p:cNvPr>
          <p:cNvSpPr>
            <a:spLocks noGrp="1"/>
          </p:cNvSpPr>
          <p:nvPr>
            <p:ph type="sldNum" sz="quarter" idx="10"/>
          </p:nvPr>
        </p:nvSpPr>
        <p:spPr/>
        <p:txBody>
          <a:bodyPr/>
          <a:lstStyle>
            <a:lvl1pPr>
              <a:defRPr/>
            </a:lvl1pPr>
          </a:lstStyle>
          <a:p>
            <a:fld id="{6EC0C36C-36E9-D941-8D9A-047CBA027B71}" type="slidenum">
              <a:rPr lang="en-US" altLang="en-US"/>
              <a:pPr/>
              <a:t>‹#›</a:t>
            </a:fld>
            <a:endParaRPr lang="en-US" altLang="en-US">
              <a:solidFill>
                <a:schemeClr val="hlink"/>
              </a:solidFill>
            </a:endParaRPr>
          </a:p>
        </p:txBody>
      </p:sp>
      <p:sp>
        <p:nvSpPr>
          <p:cNvPr id="5" name="Date Placeholder 4">
            <a:extLst>
              <a:ext uri="{FF2B5EF4-FFF2-40B4-BE49-F238E27FC236}">
                <a16:creationId xmlns:a16="http://schemas.microsoft.com/office/drawing/2014/main" id="{3EA1D8AB-9957-9348-AE74-AA0A25A5F1BD}"/>
              </a:ext>
            </a:extLst>
          </p:cNvPr>
          <p:cNvSpPr>
            <a:spLocks noGrp="1"/>
          </p:cNvSpPr>
          <p:nvPr>
            <p:ph type="dt" sz="quarter" idx="11"/>
          </p:nvPr>
        </p:nvSpPr>
        <p:spPr/>
        <p:txBody>
          <a:bodyPr/>
          <a:lstStyle>
            <a:lvl1pPr>
              <a:defRPr>
                <a:ea typeface="ＭＳ Ｐゴシック" charset="0"/>
                <a:cs typeface="ＭＳ Ｐゴシック" charset="0"/>
              </a:defRPr>
            </a:lvl1pPr>
          </a:lstStyle>
          <a:p>
            <a:pPr>
              <a:defRPr/>
            </a:pPr>
            <a:r>
              <a:rPr lang="en-US"/>
              <a:t>2005-2006</a:t>
            </a:r>
            <a:endParaRPr lang="en-US" b="0"/>
          </a:p>
        </p:txBody>
      </p:sp>
    </p:spTree>
    <p:extLst>
      <p:ext uri="{BB962C8B-B14F-4D97-AF65-F5344CB8AC3E}">
        <p14:creationId xmlns:p14="http://schemas.microsoft.com/office/powerpoint/2010/main" val="298635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6E79CE8-BA24-2446-BD75-C3D919203DEC}"/>
              </a:ext>
            </a:extLst>
          </p:cNvPr>
          <p:cNvSpPr>
            <a:spLocks noGrp="1"/>
          </p:cNvSpPr>
          <p:nvPr>
            <p:ph type="sldNum" sz="quarter" idx="10"/>
          </p:nvPr>
        </p:nvSpPr>
        <p:spPr/>
        <p:txBody>
          <a:bodyPr/>
          <a:lstStyle>
            <a:lvl1pPr>
              <a:defRPr/>
            </a:lvl1pPr>
          </a:lstStyle>
          <a:p>
            <a:fld id="{028C8780-DE2A-2543-B4A4-A3F40A5096EC}" type="slidenum">
              <a:rPr lang="en-US" altLang="en-US"/>
              <a:pPr/>
              <a:t>‹#›</a:t>
            </a:fld>
            <a:endParaRPr lang="en-US" altLang="en-US">
              <a:solidFill>
                <a:schemeClr val="hlink"/>
              </a:solidFill>
            </a:endParaRPr>
          </a:p>
        </p:txBody>
      </p:sp>
      <p:sp>
        <p:nvSpPr>
          <p:cNvPr id="5" name="Date Placeholder 4">
            <a:extLst>
              <a:ext uri="{FF2B5EF4-FFF2-40B4-BE49-F238E27FC236}">
                <a16:creationId xmlns:a16="http://schemas.microsoft.com/office/drawing/2014/main" id="{F5932623-5CD1-E04E-A47E-E95318B992F3}"/>
              </a:ext>
            </a:extLst>
          </p:cNvPr>
          <p:cNvSpPr>
            <a:spLocks noGrp="1"/>
          </p:cNvSpPr>
          <p:nvPr>
            <p:ph type="dt" sz="quarter" idx="11"/>
          </p:nvPr>
        </p:nvSpPr>
        <p:spPr/>
        <p:txBody>
          <a:bodyPr/>
          <a:lstStyle>
            <a:lvl1pPr>
              <a:defRPr>
                <a:ea typeface="ＭＳ Ｐゴシック" charset="0"/>
                <a:cs typeface="ＭＳ Ｐゴシック" charset="0"/>
              </a:defRPr>
            </a:lvl1pPr>
          </a:lstStyle>
          <a:p>
            <a:pPr>
              <a:defRPr/>
            </a:pPr>
            <a:r>
              <a:rPr lang="en-US"/>
              <a:t>2005-2006</a:t>
            </a:r>
            <a:endParaRPr lang="en-US" b="0"/>
          </a:p>
        </p:txBody>
      </p:sp>
    </p:spTree>
    <p:extLst>
      <p:ext uri="{BB962C8B-B14F-4D97-AF65-F5344CB8AC3E}">
        <p14:creationId xmlns:p14="http://schemas.microsoft.com/office/powerpoint/2010/main" val="29254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4578A2D0-40B5-F04B-B56F-94596948F8DC}"/>
              </a:ext>
            </a:extLst>
          </p:cNvPr>
          <p:cNvSpPr>
            <a:spLocks noChangeArrowheads="1"/>
          </p:cNvSpPr>
          <p:nvPr userDrawn="1"/>
        </p:nvSpPr>
        <p:spPr bwMode="auto">
          <a:xfrm>
            <a:off x="0" y="0"/>
            <a:ext cx="9144000" cy="304800"/>
          </a:xfrm>
          <a:prstGeom prst="rect">
            <a:avLst/>
          </a:prstGeom>
          <a:solidFill>
            <a:srgbClr val="0F116A"/>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pitchFamily="2" charset="0"/>
            </a:endParaRPr>
          </a:p>
        </p:txBody>
      </p:sp>
      <p:sp>
        <p:nvSpPr>
          <p:cNvPr id="5" name="Rectangle 7">
            <a:extLst>
              <a:ext uri="{FF2B5EF4-FFF2-40B4-BE49-F238E27FC236}">
                <a16:creationId xmlns:a16="http://schemas.microsoft.com/office/drawing/2014/main" id="{63CFC753-DCE7-F54D-8CEE-92695CCF617B}"/>
              </a:ext>
            </a:extLst>
          </p:cNvPr>
          <p:cNvSpPr>
            <a:spLocks noChangeArrowheads="1"/>
          </p:cNvSpPr>
          <p:nvPr userDrawn="1"/>
        </p:nvSpPr>
        <p:spPr bwMode="auto">
          <a:xfrm>
            <a:off x="0" y="228600"/>
            <a:ext cx="9144000" cy="762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6" name="Group 8">
            <a:extLst>
              <a:ext uri="{FF2B5EF4-FFF2-40B4-BE49-F238E27FC236}">
                <a16:creationId xmlns:a16="http://schemas.microsoft.com/office/drawing/2014/main" id="{E8245472-018F-154E-985A-F069E7086096}"/>
              </a:ext>
            </a:extLst>
          </p:cNvPr>
          <p:cNvGrpSpPr>
            <a:grpSpLocks/>
          </p:cNvGrpSpPr>
          <p:nvPr userDrawn="1"/>
        </p:nvGrpSpPr>
        <p:grpSpPr bwMode="auto">
          <a:xfrm>
            <a:off x="381000" y="1524000"/>
            <a:ext cx="6324600" cy="2590800"/>
            <a:chOff x="240" y="960"/>
            <a:chExt cx="3984" cy="1632"/>
          </a:xfrm>
        </p:grpSpPr>
        <p:sp>
          <p:nvSpPr>
            <p:cNvPr id="7" name="Line 9">
              <a:extLst>
                <a:ext uri="{FF2B5EF4-FFF2-40B4-BE49-F238E27FC236}">
                  <a16:creationId xmlns:a16="http://schemas.microsoft.com/office/drawing/2014/main" id="{455DBF84-D85E-F04A-AE5D-E50E009F4ADB}"/>
                </a:ext>
              </a:extLst>
            </p:cNvPr>
            <p:cNvSpPr>
              <a:spLocks noChangeShapeType="1"/>
            </p:cNvSpPr>
            <p:nvPr userDrawn="1"/>
          </p:nvSpPr>
          <p:spPr bwMode="auto">
            <a:xfrm>
              <a:off x="240" y="1152"/>
              <a:ext cx="3984"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0">
              <a:extLst>
                <a:ext uri="{FF2B5EF4-FFF2-40B4-BE49-F238E27FC236}">
                  <a16:creationId xmlns:a16="http://schemas.microsoft.com/office/drawing/2014/main" id="{8ACFCBCC-BD72-D143-8A67-3DD64B3D636C}"/>
                </a:ext>
              </a:extLst>
            </p:cNvPr>
            <p:cNvSpPr>
              <a:spLocks noChangeShapeType="1"/>
            </p:cNvSpPr>
            <p:nvPr userDrawn="1"/>
          </p:nvSpPr>
          <p:spPr bwMode="auto">
            <a:xfrm>
              <a:off x="384" y="960"/>
              <a:ext cx="0" cy="163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Oval 11">
              <a:extLst>
                <a:ext uri="{FF2B5EF4-FFF2-40B4-BE49-F238E27FC236}">
                  <a16:creationId xmlns:a16="http://schemas.microsoft.com/office/drawing/2014/main" id="{93B95A85-C001-6B4B-A8BC-B8602BCA82E9}"/>
                </a:ext>
              </a:extLst>
            </p:cNvPr>
            <p:cNvSpPr>
              <a:spLocks noChangeArrowheads="1"/>
            </p:cNvSpPr>
            <p:nvPr userDrawn="1"/>
          </p:nvSpPr>
          <p:spPr bwMode="auto">
            <a:xfrm>
              <a:off x="336" y="1104"/>
              <a:ext cx="96" cy="96"/>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10" name="Group 12">
            <a:extLst>
              <a:ext uri="{FF2B5EF4-FFF2-40B4-BE49-F238E27FC236}">
                <a16:creationId xmlns:a16="http://schemas.microsoft.com/office/drawing/2014/main" id="{D6A8744B-A961-D94A-B574-01E36EA7A87E}"/>
              </a:ext>
            </a:extLst>
          </p:cNvPr>
          <p:cNvGrpSpPr>
            <a:grpSpLocks/>
          </p:cNvGrpSpPr>
          <p:nvPr userDrawn="1"/>
        </p:nvGrpSpPr>
        <p:grpSpPr bwMode="auto">
          <a:xfrm rot="10800000">
            <a:off x="2286000" y="2819400"/>
            <a:ext cx="6324600" cy="2590800"/>
            <a:chOff x="240" y="960"/>
            <a:chExt cx="3984" cy="1632"/>
          </a:xfrm>
        </p:grpSpPr>
        <p:sp>
          <p:nvSpPr>
            <p:cNvPr id="11" name="Line 13">
              <a:extLst>
                <a:ext uri="{FF2B5EF4-FFF2-40B4-BE49-F238E27FC236}">
                  <a16:creationId xmlns:a16="http://schemas.microsoft.com/office/drawing/2014/main" id="{007BFC3F-DE4D-9B46-A63D-E257BA63B203}"/>
                </a:ext>
              </a:extLst>
            </p:cNvPr>
            <p:cNvSpPr>
              <a:spLocks noChangeShapeType="1"/>
            </p:cNvSpPr>
            <p:nvPr userDrawn="1"/>
          </p:nvSpPr>
          <p:spPr bwMode="auto">
            <a:xfrm>
              <a:off x="242" y="1154"/>
              <a:ext cx="3984"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4">
              <a:extLst>
                <a:ext uri="{FF2B5EF4-FFF2-40B4-BE49-F238E27FC236}">
                  <a16:creationId xmlns:a16="http://schemas.microsoft.com/office/drawing/2014/main" id="{9E46355A-95DD-244F-9248-0ECAC12F9E2E}"/>
                </a:ext>
              </a:extLst>
            </p:cNvPr>
            <p:cNvSpPr>
              <a:spLocks noChangeShapeType="1"/>
            </p:cNvSpPr>
            <p:nvPr userDrawn="1"/>
          </p:nvSpPr>
          <p:spPr bwMode="auto">
            <a:xfrm>
              <a:off x="386" y="962"/>
              <a:ext cx="0" cy="163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Oval 15">
              <a:extLst>
                <a:ext uri="{FF2B5EF4-FFF2-40B4-BE49-F238E27FC236}">
                  <a16:creationId xmlns:a16="http://schemas.microsoft.com/office/drawing/2014/main" id="{1703170A-5ACC-5C44-8CFD-ED0808B3AEF9}"/>
                </a:ext>
              </a:extLst>
            </p:cNvPr>
            <p:cNvSpPr>
              <a:spLocks noChangeArrowheads="1"/>
            </p:cNvSpPr>
            <p:nvPr userDrawn="1"/>
          </p:nvSpPr>
          <p:spPr bwMode="auto">
            <a:xfrm>
              <a:off x="338" y="1106"/>
              <a:ext cx="96" cy="96"/>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4" name="Text Box 16">
            <a:extLst>
              <a:ext uri="{FF2B5EF4-FFF2-40B4-BE49-F238E27FC236}">
                <a16:creationId xmlns:a16="http://schemas.microsoft.com/office/drawing/2014/main" id="{21541F32-CD6A-7C4F-B65F-7100BBEFD50E}"/>
              </a:ext>
            </a:extLst>
          </p:cNvPr>
          <p:cNvSpPr txBox="1">
            <a:spLocks noChangeArrowheads="1"/>
          </p:cNvSpPr>
          <p:nvPr userDrawn="1"/>
        </p:nvSpPr>
        <p:spPr bwMode="auto">
          <a:xfrm>
            <a:off x="228600" y="6384925"/>
            <a:ext cx="1447800" cy="336550"/>
          </a:xfrm>
          <a:prstGeom prst="rect">
            <a:avLst/>
          </a:prstGeom>
          <a:noFill/>
          <a:ln w="9525">
            <a:noFill/>
            <a:miter lim="800000"/>
            <a:headEnd/>
            <a:tailEnd/>
          </a:ln>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defRPr/>
            </a:pPr>
            <a:r>
              <a:rPr lang="en-US" sz="1600" b="1"/>
              <a:t>AP Biology</a:t>
            </a:r>
            <a:endParaRPr lang="en-US">
              <a:latin typeface="Times" charset="0"/>
            </a:endParaRPr>
          </a:p>
        </p:txBody>
      </p:sp>
      <p:sp>
        <p:nvSpPr>
          <p:cNvPr id="370690" name="Rectangle 2"/>
          <p:cNvSpPr>
            <a:spLocks noGrp="1" noChangeArrowheads="1"/>
          </p:cNvSpPr>
          <p:nvPr>
            <p:ph type="ctrTitle"/>
          </p:nvPr>
        </p:nvSpPr>
        <p:spPr>
          <a:xfrm>
            <a:off x="990600" y="1981200"/>
            <a:ext cx="7239000" cy="914400"/>
          </a:xfrm>
        </p:spPr>
        <p:txBody>
          <a:bodyPr anchor="b"/>
          <a:lstStyle>
            <a:lvl1pPr>
              <a:defRPr/>
            </a:lvl1pPr>
          </a:lstStyle>
          <a:p>
            <a:r>
              <a:rPr lang="en-US"/>
              <a:t>Click to edit Master title style</a:t>
            </a:r>
          </a:p>
        </p:txBody>
      </p:sp>
      <p:sp>
        <p:nvSpPr>
          <p:cNvPr id="370691" name="Rectangle 3"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charset="2"/>
              <a:buNone/>
              <a:defRPr/>
            </a:lvl1pPr>
          </a:lstStyle>
          <a:p>
            <a:r>
              <a:rPr lang="en-US"/>
              <a:t>Click to edit Master subtitle style</a:t>
            </a:r>
          </a:p>
        </p:txBody>
      </p:sp>
      <p:sp>
        <p:nvSpPr>
          <p:cNvPr id="15" name="Rectangle 4">
            <a:extLst>
              <a:ext uri="{FF2B5EF4-FFF2-40B4-BE49-F238E27FC236}">
                <a16:creationId xmlns:a16="http://schemas.microsoft.com/office/drawing/2014/main" id="{64D84C5D-CAF8-144B-A847-9BBC1F752376}"/>
              </a:ext>
            </a:extLst>
          </p:cNvPr>
          <p:cNvSpPr>
            <a:spLocks noGrp="1" noChangeArrowheads="1"/>
          </p:cNvSpPr>
          <p:nvPr>
            <p:ph type="dt" sz="quarter" idx="10"/>
          </p:nvPr>
        </p:nvSpPr>
        <p:spPr bwMode="auto">
          <a:xfrm>
            <a:off x="6934200" y="6264275"/>
            <a:ext cx="1524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b="1">
                <a:latin typeface="Arial" charset="0"/>
                <a:ea typeface="+mn-ea"/>
                <a:cs typeface="+mn-cs"/>
              </a:defRPr>
            </a:lvl1pPr>
          </a:lstStyle>
          <a:p>
            <a:pPr>
              <a:defRPr/>
            </a:pPr>
            <a:r>
              <a:rPr lang="en-US"/>
              <a:t>2007-2008</a:t>
            </a:r>
          </a:p>
        </p:txBody>
      </p:sp>
      <p:sp>
        <p:nvSpPr>
          <p:cNvPr id="16" name="Rectangle 5">
            <a:extLst>
              <a:ext uri="{FF2B5EF4-FFF2-40B4-BE49-F238E27FC236}">
                <a16:creationId xmlns:a16="http://schemas.microsoft.com/office/drawing/2014/main" id="{12221A72-9B89-6741-B96D-AE9338263A87}"/>
              </a:ext>
            </a:extLst>
          </p:cNvPr>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a:latin typeface="Arial" charset="0"/>
                <a:ea typeface="+mn-ea"/>
                <a:cs typeface="+mn-cs"/>
              </a:defRPr>
            </a:lvl1pPr>
          </a:lstStyle>
          <a:p>
            <a:pPr>
              <a:defRPr/>
            </a:pPr>
            <a:endParaRPr lang="en-US"/>
          </a:p>
        </p:txBody>
      </p:sp>
    </p:spTree>
    <p:extLst>
      <p:ext uri="{BB962C8B-B14F-4D97-AF65-F5344CB8AC3E}">
        <p14:creationId xmlns:p14="http://schemas.microsoft.com/office/powerpoint/2010/main" val="187644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8FAC7D7-0662-8343-8192-EBD2E9D3A765}"/>
              </a:ext>
            </a:extLst>
          </p:cNvPr>
          <p:cNvSpPr>
            <a:spLocks noGrp="1" noChangeArrowheads="1"/>
          </p:cNvSpPr>
          <p:nvPr>
            <p:ph type="sldNum" sz="quarter" idx="10"/>
          </p:nvPr>
        </p:nvSpPr>
        <p:spPr>
          <a:ln/>
        </p:spPr>
        <p:txBody>
          <a:bodyPr/>
          <a:lstStyle>
            <a:lvl1pPr>
              <a:defRPr/>
            </a:lvl1pPr>
          </a:lstStyle>
          <a:p>
            <a:fld id="{A2EC3F6F-F9E6-2D49-BDE8-9C71B8CE2C85}"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291264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474E695-3D07-0448-8011-0B01A36AAD2D}"/>
              </a:ext>
            </a:extLst>
          </p:cNvPr>
          <p:cNvSpPr>
            <a:spLocks noGrp="1" noChangeArrowheads="1"/>
          </p:cNvSpPr>
          <p:nvPr>
            <p:ph type="sldNum" sz="quarter" idx="10"/>
          </p:nvPr>
        </p:nvSpPr>
        <p:spPr>
          <a:ln/>
        </p:spPr>
        <p:txBody>
          <a:bodyPr/>
          <a:lstStyle>
            <a:lvl1pPr>
              <a:defRPr/>
            </a:lvl1pPr>
          </a:lstStyle>
          <a:p>
            <a:fld id="{3049605D-CF8D-C54B-BAA8-78FA8E69FA0F}"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2999964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74D30B0-51A0-2844-B22F-78D1A9342BBD}"/>
              </a:ext>
            </a:extLst>
          </p:cNvPr>
          <p:cNvSpPr>
            <a:spLocks noGrp="1" noChangeArrowheads="1"/>
          </p:cNvSpPr>
          <p:nvPr>
            <p:ph type="sldNum" sz="quarter" idx="10"/>
          </p:nvPr>
        </p:nvSpPr>
        <p:spPr>
          <a:ln/>
        </p:spPr>
        <p:txBody>
          <a:bodyPr/>
          <a:lstStyle>
            <a:lvl1pPr>
              <a:defRPr/>
            </a:lvl1pPr>
          </a:lstStyle>
          <a:p>
            <a:fld id="{1C67E998-4762-5341-8ABD-615218079765}"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572571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B804EA9-F8A1-1A4A-B85A-DE635C04A9F6}"/>
              </a:ext>
            </a:extLst>
          </p:cNvPr>
          <p:cNvSpPr>
            <a:spLocks noGrp="1" noChangeArrowheads="1"/>
          </p:cNvSpPr>
          <p:nvPr>
            <p:ph type="sldNum" sz="quarter" idx="10"/>
          </p:nvPr>
        </p:nvSpPr>
        <p:spPr>
          <a:ln/>
        </p:spPr>
        <p:txBody>
          <a:bodyPr/>
          <a:lstStyle>
            <a:lvl1pPr>
              <a:defRPr/>
            </a:lvl1pPr>
          </a:lstStyle>
          <a:p>
            <a:fld id="{476B16CA-C038-8C4C-8A61-E7B676963C65}"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395494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3883912-FBBE-6545-BFDC-B44AE4AE804F}"/>
              </a:ext>
            </a:extLst>
          </p:cNvPr>
          <p:cNvSpPr>
            <a:spLocks noGrp="1" noChangeArrowheads="1"/>
          </p:cNvSpPr>
          <p:nvPr>
            <p:ph type="sldNum" sz="quarter" idx="10"/>
          </p:nvPr>
        </p:nvSpPr>
        <p:spPr>
          <a:ln/>
        </p:spPr>
        <p:txBody>
          <a:bodyPr/>
          <a:lstStyle>
            <a:lvl1pPr>
              <a:defRPr/>
            </a:lvl1pPr>
          </a:lstStyle>
          <a:p>
            <a:fld id="{7EAA2C13-E111-3D41-9A3A-9681E9F03E3F}"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1016895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B61B628-FBED-1249-9671-3D5D22486BE9}"/>
              </a:ext>
            </a:extLst>
          </p:cNvPr>
          <p:cNvSpPr>
            <a:spLocks noGrp="1" noChangeArrowheads="1"/>
          </p:cNvSpPr>
          <p:nvPr>
            <p:ph type="sldNum" sz="quarter" idx="10"/>
          </p:nvPr>
        </p:nvSpPr>
        <p:spPr>
          <a:ln/>
        </p:spPr>
        <p:txBody>
          <a:bodyPr/>
          <a:lstStyle>
            <a:lvl1pPr>
              <a:defRPr/>
            </a:lvl1pPr>
          </a:lstStyle>
          <a:p>
            <a:fld id="{EA60C933-05E3-264C-85F8-DFF44848CA39}"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1754352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916B702-6E7E-5D49-B5D7-4B531188D871}"/>
              </a:ext>
            </a:extLst>
          </p:cNvPr>
          <p:cNvSpPr>
            <a:spLocks noGrp="1" noChangeArrowheads="1"/>
          </p:cNvSpPr>
          <p:nvPr>
            <p:ph type="sldNum" sz="quarter" idx="10"/>
          </p:nvPr>
        </p:nvSpPr>
        <p:spPr>
          <a:ln/>
        </p:spPr>
        <p:txBody>
          <a:bodyPr/>
          <a:lstStyle>
            <a:lvl1pPr>
              <a:defRPr/>
            </a:lvl1pPr>
          </a:lstStyle>
          <a:p>
            <a:fld id="{0ECBE4A6-3805-D94A-A594-0C3374CEA45D}"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3268571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A1E83B62-B39E-6746-B5E0-1009DE25ED94}"/>
              </a:ext>
            </a:extLst>
          </p:cNvPr>
          <p:cNvSpPr>
            <a:spLocks noGrp="1"/>
          </p:cNvSpPr>
          <p:nvPr>
            <p:ph type="sldNum" sz="quarter" idx="10"/>
          </p:nvPr>
        </p:nvSpPr>
        <p:spPr/>
        <p:txBody>
          <a:bodyPr/>
          <a:lstStyle>
            <a:lvl1pPr>
              <a:defRPr/>
            </a:lvl1pPr>
          </a:lstStyle>
          <a:p>
            <a:fld id="{A1FF0EC3-5392-8D4B-A36E-E6A6799C2B51}" type="slidenum">
              <a:rPr lang="en-US" altLang="en-US"/>
              <a:pPr/>
              <a:t>‹#›</a:t>
            </a:fld>
            <a:endParaRPr lang="en-US" altLang="en-US">
              <a:solidFill>
                <a:schemeClr val="hlink"/>
              </a:solidFill>
            </a:endParaRPr>
          </a:p>
        </p:txBody>
      </p:sp>
      <p:sp>
        <p:nvSpPr>
          <p:cNvPr id="5" name="Date Placeholder 4">
            <a:extLst>
              <a:ext uri="{FF2B5EF4-FFF2-40B4-BE49-F238E27FC236}">
                <a16:creationId xmlns:a16="http://schemas.microsoft.com/office/drawing/2014/main" id="{C432DDBD-A9B0-0D4E-ADE8-6E6FC22A9187}"/>
              </a:ext>
            </a:extLst>
          </p:cNvPr>
          <p:cNvSpPr>
            <a:spLocks noGrp="1"/>
          </p:cNvSpPr>
          <p:nvPr>
            <p:ph type="dt" sz="quarter" idx="11"/>
          </p:nvPr>
        </p:nvSpPr>
        <p:spPr/>
        <p:txBody>
          <a:bodyPr/>
          <a:lstStyle>
            <a:lvl1pPr>
              <a:defRPr>
                <a:ea typeface="ＭＳ Ｐゴシック" charset="0"/>
                <a:cs typeface="ＭＳ Ｐゴシック" charset="0"/>
              </a:defRPr>
            </a:lvl1pPr>
          </a:lstStyle>
          <a:p>
            <a:pPr>
              <a:defRPr/>
            </a:pPr>
            <a:r>
              <a:rPr lang="en-US"/>
              <a:t>2005-2006</a:t>
            </a:r>
            <a:endParaRPr lang="en-US" b="0"/>
          </a:p>
        </p:txBody>
      </p:sp>
    </p:spTree>
    <p:extLst>
      <p:ext uri="{BB962C8B-B14F-4D97-AF65-F5344CB8AC3E}">
        <p14:creationId xmlns:p14="http://schemas.microsoft.com/office/powerpoint/2010/main" val="1355016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BD3C9CB-2C76-E74B-8663-9B76D427E653}"/>
              </a:ext>
            </a:extLst>
          </p:cNvPr>
          <p:cNvSpPr>
            <a:spLocks noGrp="1" noChangeArrowheads="1"/>
          </p:cNvSpPr>
          <p:nvPr>
            <p:ph type="sldNum" sz="quarter" idx="10"/>
          </p:nvPr>
        </p:nvSpPr>
        <p:spPr>
          <a:ln/>
        </p:spPr>
        <p:txBody>
          <a:bodyPr/>
          <a:lstStyle>
            <a:lvl1pPr>
              <a:defRPr/>
            </a:lvl1pPr>
          </a:lstStyle>
          <a:p>
            <a:fld id="{91F85719-55F9-C542-A578-AF73ACCCB1C4}"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1449591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D4AD606-C5DF-5045-B6BB-11DF1CDF6603}"/>
              </a:ext>
            </a:extLst>
          </p:cNvPr>
          <p:cNvSpPr>
            <a:spLocks noGrp="1" noChangeArrowheads="1"/>
          </p:cNvSpPr>
          <p:nvPr>
            <p:ph type="sldNum" sz="quarter" idx="10"/>
          </p:nvPr>
        </p:nvSpPr>
        <p:spPr>
          <a:ln/>
        </p:spPr>
        <p:txBody>
          <a:bodyPr/>
          <a:lstStyle>
            <a:lvl1pPr>
              <a:defRPr/>
            </a:lvl1pPr>
          </a:lstStyle>
          <a:p>
            <a:fld id="{F4FBF41D-A390-8841-9818-A2CDAD271710}"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706533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824D6A-69E8-C448-AFA7-95E07C71D4B3}"/>
              </a:ext>
            </a:extLst>
          </p:cNvPr>
          <p:cNvSpPr>
            <a:spLocks noGrp="1" noChangeArrowheads="1"/>
          </p:cNvSpPr>
          <p:nvPr>
            <p:ph type="sldNum" sz="quarter" idx="10"/>
          </p:nvPr>
        </p:nvSpPr>
        <p:spPr>
          <a:ln/>
        </p:spPr>
        <p:txBody>
          <a:bodyPr/>
          <a:lstStyle>
            <a:lvl1pPr>
              <a:defRPr/>
            </a:lvl1pPr>
          </a:lstStyle>
          <a:p>
            <a:fld id="{547ED3AD-9F10-CA48-86A9-E1A5E18EBCC4}"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4071504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a:t>Click to edit Master title style</a:t>
            </a:r>
          </a:p>
        </p:txBody>
      </p:sp>
      <p:sp>
        <p:nvSpPr>
          <p:cNvPr id="3" name="Text Placeholder 2"/>
          <p:cNvSpPr>
            <a:spLocks noGrp="1"/>
          </p:cNvSpPr>
          <p:nvPr>
            <p:ph type="body" sz="half" idx="1"/>
          </p:nvPr>
        </p:nvSpPr>
        <p:spPr>
          <a:xfrm>
            <a:off x="1524000" y="19050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050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ACBFE76-6D3E-F744-ADD3-AE12147B684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94FC74E-14D0-F949-B1B3-F0EC9AEBBA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57C67A1-5FD2-8C4D-B98D-67A33458D143}"/>
              </a:ext>
            </a:extLst>
          </p:cNvPr>
          <p:cNvSpPr>
            <a:spLocks noGrp="1" noChangeArrowheads="1"/>
          </p:cNvSpPr>
          <p:nvPr>
            <p:ph type="sldNum" sz="quarter" idx="12"/>
          </p:nvPr>
        </p:nvSpPr>
        <p:spPr>
          <a:ln/>
        </p:spPr>
        <p:txBody>
          <a:bodyPr/>
          <a:lstStyle>
            <a:lvl1pPr>
              <a:defRPr/>
            </a:lvl1pPr>
          </a:lstStyle>
          <a:p>
            <a:fld id="{9FEC2BC0-89C8-4D40-BE2D-47B1C1D64B5D}" type="slidenum">
              <a:rPr lang="en-US" altLang="en-US"/>
              <a:pPr/>
              <a:t>‹#›</a:t>
            </a:fld>
            <a:endParaRPr lang="en-US" altLang="en-US"/>
          </a:p>
        </p:txBody>
      </p:sp>
    </p:spTree>
    <p:extLst>
      <p:ext uri="{BB962C8B-B14F-4D97-AF65-F5344CB8AC3E}">
        <p14:creationId xmlns:p14="http://schemas.microsoft.com/office/powerpoint/2010/main" val="1625749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a:t>Click to edit Master title style</a:t>
            </a:r>
          </a:p>
        </p:txBody>
      </p:sp>
      <p:sp>
        <p:nvSpPr>
          <p:cNvPr id="3" name="Text Placeholder 2"/>
          <p:cNvSpPr>
            <a:spLocks noGrp="1"/>
          </p:cNvSpPr>
          <p:nvPr>
            <p:ph type="body" sz="half" idx="1"/>
          </p:nvPr>
        </p:nvSpPr>
        <p:spPr>
          <a:xfrm>
            <a:off x="1524000" y="1905000"/>
            <a:ext cx="7010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24000" y="4038600"/>
            <a:ext cx="7010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570B741-D485-594C-A8FE-2E9A95F5D42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CCD0F4D-0109-E144-8400-585AA89640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4D2B592-C7B1-0048-8772-D920DA9E156C}"/>
              </a:ext>
            </a:extLst>
          </p:cNvPr>
          <p:cNvSpPr>
            <a:spLocks noGrp="1" noChangeArrowheads="1"/>
          </p:cNvSpPr>
          <p:nvPr>
            <p:ph type="sldNum" sz="quarter" idx="12"/>
          </p:nvPr>
        </p:nvSpPr>
        <p:spPr>
          <a:ln/>
        </p:spPr>
        <p:txBody>
          <a:bodyPr/>
          <a:lstStyle>
            <a:lvl1pPr>
              <a:defRPr/>
            </a:lvl1pPr>
          </a:lstStyle>
          <a:p>
            <a:fld id="{AC7542CA-850F-6E44-A978-32D2142F4D8C}" type="slidenum">
              <a:rPr lang="en-US" altLang="en-US"/>
              <a:pPr/>
              <a:t>‹#›</a:t>
            </a:fld>
            <a:endParaRPr lang="en-US" altLang="en-US"/>
          </a:p>
        </p:txBody>
      </p:sp>
    </p:spTree>
    <p:extLst>
      <p:ext uri="{BB962C8B-B14F-4D97-AF65-F5344CB8AC3E}">
        <p14:creationId xmlns:p14="http://schemas.microsoft.com/office/powerpoint/2010/main" val="150857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a:extLst>
              <a:ext uri="{FF2B5EF4-FFF2-40B4-BE49-F238E27FC236}">
                <a16:creationId xmlns:a16="http://schemas.microsoft.com/office/drawing/2014/main" id="{70828249-051B-A14B-A39F-A976063312E7}"/>
              </a:ext>
            </a:extLst>
          </p:cNvPr>
          <p:cNvSpPr>
            <a:spLocks noGrp="1"/>
          </p:cNvSpPr>
          <p:nvPr>
            <p:ph type="sldNum" sz="quarter" idx="10"/>
          </p:nvPr>
        </p:nvSpPr>
        <p:spPr/>
        <p:txBody>
          <a:bodyPr/>
          <a:lstStyle>
            <a:lvl1pPr>
              <a:defRPr/>
            </a:lvl1pPr>
          </a:lstStyle>
          <a:p>
            <a:fld id="{656E1333-0565-E14F-9433-B96251D2D919}" type="slidenum">
              <a:rPr lang="en-US" altLang="en-US"/>
              <a:pPr/>
              <a:t>‹#›</a:t>
            </a:fld>
            <a:endParaRPr lang="en-US" altLang="en-US">
              <a:solidFill>
                <a:schemeClr val="hlink"/>
              </a:solidFill>
            </a:endParaRPr>
          </a:p>
        </p:txBody>
      </p:sp>
      <p:sp>
        <p:nvSpPr>
          <p:cNvPr id="5" name="Date Placeholder 4">
            <a:extLst>
              <a:ext uri="{FF2B5EF4-FFF2-40B4-BE49-F238E27FC236}">
                <a16:creationId xmlns:a16="http://schemas.microsoft.com/office/drawing/2014/main" id="{365FC275-AD7F-6349-B749-8C5412278643}"/>
              </a:ext>
            </a:extLst>
          </p:cNvPr>
          <p:cNvSpPr>
            <a:spLocks noGrp="1"/>
          </p:cNvSpPr>
          <p:nvPr>
            <p:ph type="dt" sz="quarter" idx="11"/>
          </p:nvPr>
        </p:nvSpPr>
        <p:spPr/>
        <p:txBody>
          <a:bodyPr/>
          <a:lstStyle>
            <a:lvl1pPr>
              <a:defRPr>
                <a:ea typeface="ＭＳ Ｐゴシック" charset="0"/>
                <a:cs typeface="ＭＳ Ｐゴシック" charset="0"/>
              </a:defRPr>
            </a:lvl1pPr>
          </a:lstStyle>
          <a:p>
            <a:pPr>
              <a:defRPr/>
            </a:pPr>
            <a:r>
              <a:rPr lang="en-US"/>
              <a:t>2005-2006</a:t>
            </a:r>
            <a:endParaRPr lang="en-US" b="0"/>
          </a:p>
        </p:txBody>
      </p:sp>
    </p:spTree>
    <p:extLst>
      <p:ext uri="{BB962C8B-B14F-4D97-AF65-F5344CB8AC3E}">
        <p14:creationId xmlns:p14="http://schemas.microsoft.com/office/powerpoint/2010/main" val="306043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68165D7C-E448-0744-BECC-0C480E2DCE98}"/>
              </a:ext>
            </a:extLst>
          </p:cNvPr>
          <p:cNvSpPr>
            <a:spLocks noGrp="1"/>
          </p:cNvSpPr>
          <p:nvPr>
            <p:ph type="sldNum" sz="quarter" idx="10"/>
          </p:nvPr>
        </p:nvSpPr>
        <p:spPr/>
        <p:txBody>
          <a:bodyPr/>
          <a:lstStyle>
            <a:lvl1pPr>
              <a:defRPr/>
            </a:lvl1pPr>
          </a:lstStyle>
          <a:p>
            <a:fld id="{A49D0531-4B85-CF47-87BD-6418155644AC}" type="slidenum">
              <a:rPr lang="en-US" altLang="en-US"/>
              <a:pPr/>
              <a:t>‹#›</a:t>
            </a:fld>
            <a:endParaRPr lang="en-US" altLang="en-US">
              <a:solidFill>
                <a:schemeClr val="hlink"/>
              </a:solidFill>
            </a:endParaRPr>
          </a:p>
        </p:txBody>
      </p:sp>
      <p:sp>
        <p:nvSpPr>
          <p:cNvPr id="6" name="Date Placeholder 5">
            <a:extLst>
              <a:ext uri="{FF2B5EF4-FFF2-40B4-BE49-F238E27FC236}">
                <a16:creationId xmlns:a16="http://schemas.microsoft.com/office/drawing/2014/main" id="{AF8300D7-C600-AA4C-B09A-224F8BAB2BD2}"/>
              </a:ext>
            </a:extLst>
          </p:cNvPr>
          <p:cNvSpPr>
            <a:spLocks noGrp="1"/>
          </p:cNvSpPr>
          <p:nvPr>
            <p:ph type="dt" sz="quarter" idx="11"/>
          </p:nvPr>
        </p:nvSpPr>
        <p:spPr/>
        <p:txBody>
          <a:bodyPr/>
          <a:lstStyle>
            <a:lvl1pPr>
              <a:defRPr>
                <a:ea typeface="ＭＳ Ｐゴシック" charset="0"/>
                <a:cs typeface="ＭＳ Ｐゴシック" charset="0"/>
              </a:defRPr>
            </a:lvl1pPr>
          </a:lstStyle>
          <a:p>
            <a:pPr>
              <a:defRPr/>
            </a:pPr>
            <a:r>
              <a:rPr lang="en-US"/>
              <a:t>2005-2006</a:t>
            </a:r>
            <a:endParaRPr lang="en-US" b="0"/>
          </a:p>
        </p:txBody>
      </p:sp>
    </p:spTree>
    <p:extLst>
      <p:ext uri="{BB962C8B-B14F-4D97-AF65-F5344CB8AC3E}">
        <p14:creationId xmlns:p14="http://schemas.microsoft.com/office/powerpoint/2010/main" val="2743808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10CC0A2-6B80-C849-88C5-5BF6E8D76C4A}"/>
              </a:ext>
            </a:extLst>
          </p:cNvPr>
          <p:cNvSpPr>
            <a:spLocks noGrp="1"/>
          </p:cNvSpPr>
          <p:nvPr>
            <p:ph type="sldNum" sz="quarter" idx="10"/>
          </p:nvPr>
        </p:nvSpPr>
        <p:spPr/>
        <p:txBody>
          <a:bodyPr/>
          <a:lstStyle>
            <a:lvl1pPr>
              <a:defRPr/>
            </a:lvl1pPr>
          </a:lstStyle>
          <a:p>
            <a:fld id="{EC121255-9D07-BE40-A013-9EFD3460E299}" type="slidenum">
              <a:rPr lang="en-US" altLang="en-US"/>
              <a:pPr/>
              <a:t>‹#›</a:t>
            </a:fld>
            <a:endParaRPr lang="en-US" altLang="en-US">
              <a:solidFill>
                <a:schemeClr val="hlink"/>
              </a:solidFill>
            </a:endParaRPr>
          </a:p>
        </p:txBody>
      </p:sp>
      <p:sp>
        <p:nvSpPr>
          <p:cNvPr id="8" name="Date Placeholder 7">
            <a:extLst>
              <a:ext uri="{FF2B5EF4-FFF2-40B4-BE49-F238E27FC236}">
                <a16:creationId xmlns:a16="http://schemas.microsoft.com/office/drawing/2014/main" id="{007E8AFD-38D7-EC4E-B27A-B81E3362A20A}"/>
              </a:ext>
            </a:extLst>
          </p:cNvPr>
          <p:cNvSpPr>
            <a:spLocks noGrp="1"/>
          </p:cNvSpPr>
          <p:nvPr>
            <p:ph type="dt" sz="quarter" idx="11"/>
          </p:nvPr>
        </p:nvSpPr>
        <p:spPr/>
        <p:txBody>
          <a:bodyPr/>
          <a:lstStyle>
            <a:lvl1pPr>
              <a:defRPr>
                <a:ea typeface="ＭＳ Ｐゴシック" charset="0"/>
                <a:cs typeface="ＭＳ Ｐゴシック" charset="0"/>
              </a:defRPr>
            </a:lvl1pPr>
          </a:lstStyle>
          <a:p>
            <a:pPr>
              <a:defRPr/>
            </a:pPr>
            <a:r>
              <a:rPr lang="en-US"/>
              <a:t>2005-2006</a:t>
            </a:r>
            <a:endParaRPr lang="en-US" b="0"/>
          </a:p>
        </p:txBody>
      </p:sp>
    </p:spTree>
    <p:extLst>
      <p:ext uri="{BB962C8B-B14F-4D97-AF65-F5344CB8AC3E}">
        <p14:creationId xmlns:p14="http://schemas.microsoft.com/office/powerpoint/2010/main" val="922390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0B075B7-8C7E-DF4A-ABF7-FFD6D192B7FA}"/>
              </a:ext>
            </a:extLst>
          </p:cNvPr>
          <p:cNvSpPr>
            <a:spLocks noGrp="1"/>
          </p:cNvSpPr>
          <p:nvPr>
            <p:ph type="sldNum" sz="quarter" idx="10"/>
          </p:nvPr>
        </p:nvSpPr>
        <p:spPr/>
        <p:txBody>
          <a:bodyPr/>
          <a:lstStyle>
            <a:lvl1pPr>
              <a:defRPr/>
            </a:lvl1pPr>
          </a:lstStyle>
          <a:p>
            <a:fld id="{6FB2DB75-07AB-5F41-B7F4-67860564C462}" type="slidenum">
              <a:rPr lang="en-US" altLang="en-US"/>
              <a:pPr/>
              <a:t>‹#›</a:t>
            </a:fld>
            <a:endParaRPr lang="en-US" altLang="en-US">
              <a:solidFill>
                <a:schemeClr val="hlink"/>
              </a:solidFill>
            </a:endParaRPr>
          </a:p>
        </p:txBody>
      </p:sp>
      <p:sp>
        <p:nvSpPr>
          <p:cNvPr id="4" name="Date Placeholder 3">
            <a:extLst>
              <a:ext uri="{FF2B5EF4-FFF2-40B4-BE49-F238E27FC236}">
                <a16:creationId xmlns:a16="http://schemas.microsoft.com/office/drawing/2014/main" id="{A3D9D695-8855-2040-8626-5614428B6B5E}"/>
              </a:ext>
            </a:extLst>
          </p:cNvPr>
          <p:cNvSpPr>
            <a:spLocks noGrp="1"/>
          </p:cNvSpPr>
          <p:nvPr>
            <p:ph type="dt" sz="quarter" idx="11"/>
          </p:nvPr>
        </p:nvSpPr>
        <p:spPr/>
        <p:txBody>
          <a:bodyPr/>
          <a:lstStyle>
            <a:lvl1pPr>
              <a:defRPr>
                <a:ea typeface="ＭＳ Ｐゴシック" charset="0"/>
                <a:cs typeface="ＭＳ Ｐゴシック" charset="0"/>
              </a:defRPr>
            </a:lvl1pPr>
          </a:lstStyle>
          <a:p>
            <a:pPr>
              <a:defRPr/>
            </a:pPr>
            <a:r>
              <a:rPr lang="en-US"/>
              <a:t>2005-2006</a:t>
            </a:r>
            <a:endParaRPr lang="en-US" b="0"/>
          </a:p>
        </p:txBody>
      </p:sp>
    </p:spTree>
    <p:extLst>
      <p:ext uri="{BB962C8B-B14F-4D97-AF65-F5344CB8AC3E}">
        <p14:creationId xmlns:p14="http://schemas.microsoft.com/office/powerpoint/2010/main" val="32874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22BE21-4A34-0941-8C05-EE6834076C41}"/>
              </a:ext>
            </a:extLst>
          </p:cNvPr>
          <p:cNvSpPr>
            <a:spLocks noGrp="1"/>
          </p:cNvSpPr>
          <p:nvPr>
            <p:ph type="sldNum" sz="quarter" idx="10"/>
          </p:nvPr>
        </p:nvSpPr>
        <p:spPr/>
        <p:txBody>
          <a:bodyPr/>
          <a:lstStyle>
            <a:lvl1pPr>
              <a:defRPr/>
            </a:lvl1pPr>
          </a:lstStyle>
          <a:p>
            <a:fld id="{9B1FE177-4C4E-D341-8DC8-811E599C5FAB}" type="slidenum">
              <a:rPr lang="en-US" altLang="en-US"/>
              <a:pPr/>
              <a:t>‹#›</a:t>
            </a:fld>
            <a:endParaRPr lang="en-US" altLang="en-US">
              <a:solidFill>
                <a:schemeClr val="hlink"/>
              </a:solidFill>
            </a:endParaRPr>
          </a:p>
        </p:txBody>
      </p:sp>
      <p:sp>
        <p:nvSpPr>
          <p:cNvPr id="3" name="Date Placeholder 2">
            <a:extLst>
              <a:ext uri="{FF2B5EF4-FFF2-40B4-BE49-F238E27FC236}">
                <a16:creationId xmlns:a16="http://schemas.microsoft.com/office/drawing/2014/main" id="{E31F8234-52D7-8943-8C3A-9BC9BC4D7D42}"/>
              </a:ext>
            </a:extLst>
          </p:cNvPr>
          <p:cNvSpPr>
            <a:spLocks noGrp="1"/>
          </p:cNvSpPr>
          <p:nvPr>
            <p:ph type="dt" sz="quarter" idx="11"/>
          </p:nvPr>
        </p:nvSpPr>
        <p:spPr/>
        <p:txBody>
          <a:bodyPr/>
          <a:lstStyle>
            <a:lvl1pPr>
              <a:defRPr>
                <a:ea typeface="ＭＳ Ｐゴシック" charset="0"/>
                <a:cs typeface="ＭＳ Ｐゴシック" charset="0"/>
              </a:defRPr>
            </a:lvl1pPr>
          </a:lstStyle>
          <a:p>
            <a:pPr>
              <a:defRPr/>
            </a:pPr>
            <a:r>
              <a:rPr lang="en-US"/>
              <a:t>2005-2006</a:t>
            </a:r>
            <a:endParaRPr lang="en-US" b="0"/>
          </a:p>
        </p:txBody>
      </p:sp>
    </p:spTree>
    <p:extLst>
      <p:ext uri="{BB962C8B-B14F-4D97-AF65-F5344CB8AC3E}">
        <p14:creationId xmlns:p14="http://schemas.microsoft.com/office/powerpoint/2010/main" val="418837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EE1C5D36-0A42-CE44-9BD5-89CE24A3C974}"/>
              </a:ext>
            </a:extLst>
          </p:cNvPr>
          <p:cNvSpPr>
            <a:spLocks noGrp="1"/>
          </p:cNvSpPr>
          <p:nvPr>
            <p:ph type="sldNum" sz="quarter" idx="10"/>
          </p:nvPr>
        </p:nvSpPr>
        <p:spPr/>
        <p:txBody>
          <a:bodyPr/>
          <a:lstStyle>
            <a:lvl1pPr>
              <a:defRPr/>
            </a:lvl1pPr>
          </a:lstStyle>
          <a:p>
            <a:fld id="{E685D0DC-80E5-3648-B917-AE9D5CCD9312}" type="slidenum">
              <a:rPr lang="en-US" altLang="en-US"/>
              <a:pPr/>
              <a:t>‹#›</a:t>
            </a:fld>
            <a:endParaRPr lang="en-US" altLang="en-US">
              <a:solidFill>
                <a:schemeClr val="hlink"/>
              </a:solidFill>
            </a:endParaRPr>
          </a:p>
        </p:txBody>
      </p:sp>
      <p:sp>
        <p:nvSpPr>
          <p:cNvPr id="6" name="Date Placeholder 5">
            <a:extLst>
              <a:ext uri="{FF2B5EF4-FFF2-40B4-BE49-F238E27FC236}">
                <a16:creationId xmlns:a16="http://schemas.microsoft.com/office/drawing/2014/main" id="{97948C36-B381-F34E-A420-DC477545593F}"/>
              </a:ext>
            </a:extLst>
          </p:cNvPr>
          <p:cNvSpPr>
            <a:spLocks noGrp="1"/>
          </p:cNvSpPr>
          <p:nvPr>
            <p:ph type="dt" sz="quarter" idx="11"/>
          </p:nvPr>
        </p:nvSpPr>
        <p:spPr/>
        <p:txBody>
          <a:bodyPr/>
          <a:lstStyle>
            <a:lvl1pPr>
              <a:defRPr>
                <a:ea typeface="ＭＳ Ｐゴシック" charset="0"/>
                <a:cs typeface="ＭＳ Ｐゴシック" charset="0"/>
              </a:defRPr>
            </a:lvl1pPr>
          </a:lstStyle>
          <a:p>
            <a:pPr>
              <a:defRPr/>
            </a:pPr>
            <a:r>
              <a:rPr lang="en-US"/>
              <a:t>2005-2006</a:t>
            </a:r>
            <a:endParaRPr lang="en-US" b="0"/>
          </a:p>
        </p:txBody>
      </p:sp>
    </p:spTree>
    <p:extLst>
      <p:ext uri="{BB962C8B-B14F-4D97-AF65-F5344CB8AC3E}">
        <p14:creationId xmlns:p14="http://schemas.microsoft.com/office/powerpoint/2010/main" val="8403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11F73E6E-30A2-4F4F-BC6C-131B134E1F0A}"/>
              </a:ext>
            </a:extLst>
          </p:cNvPr>
          <p:cNvSpPr>
            <a:spLocks noGrp="1"/>
          </p:cNvSpPr>
          <p:nvPr>
            <p:ph type="sldNum" sz="quarter" idx="10"/>
          </p:nvPr>
        </p:nvSpPr>
        <p:spPr/>
        <p:txBody>
          <a:bodyPr/>
          <a:lstStyle>
            <a:lvl1pPr>
              <a:defRPr/>
            </a:lvl1pPr>
          </a:lstStyle>
          <a:p>
            <a:fld id="{56EBD775-69F1-0F4B-A4E9-9AB4FE3BD0D6}" type="slidenum">
              <a:rPr lang="en-US" altLang="en-US"/>
              <a:pPr/>
              <a:t>‹#›</a:t>
            </a:fld>
            <a:endParaRPr lang="en-US" altLang="en-US">
              <a:solidFill>
                <a:schemeClr val="hlink"/>
              </a:solidFill>
            </a:endParaRPr>
          </a:p>
        </p:txBody>
      </p:sp>
      <p:sp>
        <p:nvSpPr>
          <p:cNvPr id="6" name="Date Placeholder 5">
            <a:extLst>
              <a:ext uri="{FF2B5EF4-FFF2-40B4-BE49-F238E27FC236}">
                <a16:creationId xmlns:a16="http://schemas.microsoft.com/office/drawing/2014/main" id="{15E8BCF8-BCF0-D544-B1BD-5BAE39356CCE}"/>
              </a:ext>
            </a:extLst>
          </p:cNvPr>
          <p:cNvSpPr>
            <a:spLocks noGrp="1"/>
          </p:cNvSpPr>
          <p:nvPr>
            <p:ph type="dt" sz="quarter" idx="11"/>
          </p:nvPr>
        </p:nvSpPr>
        <p:spPr/>
        <p:txBody>
          <a:bodyPr/>
          <a:lstStyle>
            <a:lvl1pPr>
              <a:defRPr>
                <a:ea typeface="ＭＳ Ｐゴシック" charset="0"/>
                <a:cs typeface="ＭＳ Ｐゴシック" charset="0"/>
              </a:defRPr>
            </a:lvl1pPr>
          </a:lstStyle>
          <a:p>
            <a:pPr>
              <a:defRPr/>
            </a:pPr>
            <a:r>
              <a:rPr lang="en-US"/>
              <a:t>2005-2006</a:t>
            </a:r>
            <a:endParaRPr lang="en-US" b="0"/>
          </a:p>
        </p:txBody>
      </p:sp>
    </p:spTree>
    <p:extLst>
      <p:ext uri="{BB962C8B-B14F-4D97-AF65-F5344CB8AC3E}">
        <p14:creationId xmlns:p14="http://schemas.microsoft.com/office/powerpoint/2010/main" val="242722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a:extLst>
              <a:ext uri="{FF2B5EF4-FFF2-40B4-BE49-F238E27FC236}">
                <a16:creationId xmlns:a16="http://schemas.microsoft.com/office/drawing/2014/main" id="{05E172BE-3ADE-9845-B323-C4F4F21EE75A}"/>
              </a:ext>
            </a:extLst>
          </p:cNvPr>
          <p:cNvSpPr>
            <a:spLocks noGrp="1" noChangeArrowheads="1"/>
          </p:cNvSpPr>
          <p:nvPr>
            <p:ph type="title"/>
          </p:nvPr>
        </p:nvSpPr>
        <p:spPr bwMode="auto">
          <a:xfrm>
            <a:off x="609600" y="685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64" descr="Rectangle: Click to edit Master text styles&#13;&#10;Second level&#13;&#10;Third level&#13;&#10;Fourth level&#13;&#10;Fifth level">
            <a:extLst>
              <a:ext uri="{FF2B5EF4-FFF2-40B4-BE49-F238E27FC236}">
                <a16:creationId xmlns:a16="http://schemas.microsoft.com/office/drawing/2014/main" id="{626F7609-B907-B442-98ED-2906550B457D}"/>
              </a:ext>
            </a:extLst>
          </p:cNvPr>
          <p:cNvSpPr>
            <a:spLocks noGrp="1" noChangeArrowheads="1"/>
          </p:cNvSpPr>
          <p:nvPr>
            <p:ph type="body" idx="1"/>
          </p:nvPr>
        </p:nvSpPr>
        <p:spPr bwMode="auto">
          <a:xfrm>
            <a:off x="838200" y="1371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39" name="Rectangle 67">
            <a:extLst>
              <a:ext uri="{FF2B5EF4-FFF2-40B4-BE49-F238E27FC236}">
                <a16:creationId xmlns:a16="http://schemas.microsoft.com/office/drawing/2014/main" id="{26322F6D-66FC-CE42-B1F5-11CEF2AEB912}"/>
              </a:ext>
            </a:extLst>
          </p:cNvPr>
          <p:cNvSpPr>
            <a:spLocks noGrp="1" noChangeArrowheads="1"/>
          </p:cNvSpPr>
          <p:nvPr>
            <p:ph type="sldNum" sz="quarter" idx="4"/>
          </p:nvPr>
        </p:nvSpPr>
        <p:spPr bwMode="auto">
          <a:xfrm>
            <a:off x="3962400" y="6492875"/>
            <a:ext cx="533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a:lvl1pPr>
          </a:lstStyle>
          <a:p>
            <a:fld id="{0C901182-BA67-9046-BBF3-2697E763ADC3}" type="slidenum">
              <a:rPr lang="en-US" altLang="en-US"/>
              <a:pPr/>
              <a:t>‹#›</a:t>
            </a:fld>
            <a:endParaRPr lang="en-US" altLang="en-US">
              <a:solidFill>
                <a:schemeClr val="hlink"/>
              </a:solidFill>
            </a:endParaRPr>
          </a:p>
        </p:txBody>
      </p:sp>
      <p:sp>
        <p:nvSpPr>
          <p:cNvPr id="1029" name="Line 75">
            <a:extLst>
              <a:ext uri="{FF2B5EF4-FFF2-40B4-BE49-F238E27FC236}">
                <a16:creationId xmlns:a16="http://schemas.microsoft.com/office/drawing/2014/main" id="{31F971AA-4EA3-114B-B11F-CAA22B095B74}"/>
              </a:ext>
            </a:extLst>
          </p:cNvPr>
          <p:cNvSpPr>
            <a:spLocks noChangeShapeType="1"/>
          </p:cNvSpPr>
          <p:nvPr/>
        </p:nvSpPr>
        <p:spPr bwMode="auto">
          <a:xfrm>
            <a:off x="381000" y="1219200"/>
            <a:ext cx="632460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Line 76">
            <a:extLst>
              <a:ext uri="{FF2B5EF4-FFF2-40B4-BE49-F238E27FC236}">
                <a16:creationId xmlns:a16="http://schemas.microsoft.com/office/drawing/2014/main" id="{F6CA0DD3-AA7B-D141-8A50-37C6964271AC}"/>
              </a:ext>
            </a:extLst>
          </p:cNvPr>
          <p:cNvSpPr>
            <a:spLocks noChangeShapeType="1"/>
          </p:cNvSpPr>
          <p:nvPr/>
        </p:nvSpPr>
        <p:spPr bwMode="auto">
          <a:xfrm>
            <a:off x="609600" y="914400"/>
            <a:ext cx="0" cy="259080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Oval 77">
            <a:extLst>
              <a:ext uri="{FF2B5EF4-FFF2-40B4-BE49-F238E27FC236}">
                <a16:creationId xmlns:a16="http://schemas.microsoft.com/office/drawing/2014/main" id="{920AD20D-0D20-4B42-A745-907B8FE2119B}"/>
              </a:ext>
            </a:extLst>
          </p:cNvPr>
          <p:cNvSpPr>
            <a:spLocks noChangeArrowheads="1"/>
          </p:cNvSpPr>
          <p:nvPr/>
        </p:nvSpPr>
        <p:spPr bwMode="auto">
          <a:xfrm>
            <a:off x="533400" y="1143000"/>
            <a:ext cx="152400" cy="152400"/>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32" name="Rectangle 78">
            <a:extLst>
              <a:ext uri="{FF2B5EF4-FFF2-40B4-BE49-F238E27FC236}">
                <a16:creationId xmlns:a16="http://schemas.microsoft.com/office/drawing/2014/main" id="{F6777155-DE23-EB44-9762-CC4ACC92A0FB}"/>
              </a:ext>
            </a:extLst>
          </p:cNvPr>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pitchFamily="2" charset="0"/>
            </a:endParaRPr>
          </a:p>
        </p:txBody>
      </p:sp>
      <p:sp>
        <p:nvSpPr>
          <p:cNvPr id="1033" name="Rectangle 79">
            <a:extLst>
              <a:ext uri="{FF2B5EF4-FFF2-40B4-BE49-F238E27FC236}">
                <a16:creationId xmlns:a16="http://schemas.microsoft.com/office/drawing/2014/main" id="{E6F3095B-B2BE-AF4F-956A-D57DC4BD9F1F}"/>
              </a:ext>
            </a:extLst>
          </p:cNvPr>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52" name="Rectangle 80">
            <a:extLst>
              <a:ext uri="{FF2B5EF4-FFF2-40B4-BE49-F238E27FC236}">
                <a16:creationId xmlns:a16="http://schemas.microsoft.com/office/drawing/2014/main" id="{D1774DA7-27BD-6740-959A-A910D0C4F341}"/>
              </a:ext>
            </a:extLst>
          </p:cNvPr>
          <p:cNvSpPr>
            <a:spLocks noGrp="1" noChangeArrowheads="1"/>
          </p:cNvSpPr>
          <p:nvPr>
            <p:ph type="dt" sz="quarter" idx="2"/>
          </p:nvPr>
        </p:nvSpPr>
        <p:spPr bwMode="auto">
          <a:xfrm>
            <a:off x="6934200" y="6264275"/>
            <a:ext cx="152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1">
                <a:latin typeface="Arial" charset="0"/>
                <a:ea typeface="+mn-ea"/>
                <a:cs typeface="+mn-cs"/>
              </a:defRPr>
            </a:lvl1pPr>
          </a:lstStyle>
          <a:p>
            <a:pPr>
              <a:defRPr/>
            </a:pPr>
            <a:r>
              <a:rPr lang="en-US"/>
              <a:t>2005-2006</a:t>
            </a:r>
          </a:p>
        </p:txBody>
      </p:sp>
      <p:sp>
        <p:nvSpPr>
          <p:cNvPr id="3153" name="Text Box 81">
            <a:extLst>
              <a:ext uri="{FF2B5EF4-FFF2-40B4-BE49-F238E27FC236}">
                <a16:creationId xmlns:a16="http://schemas.microsoft.com/office/drawing/2014/main" id="{667482C3-B596-C04D-8CC7-31F59D58D646}"/>
              </a:ext>
            </a:extLst>
          </p:cNvPr>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defRPr/>
            </a:pPr>
            <a:r>
              <a:rPr lang="en-US" sz="1600" b="1"/>
              <a:t>AP Biology</a:t>
            </a:r>
            <a:endParaRPr lang="en-US">
              <a:latin typeface="Times" charset="0"/>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ftr="0"/>
  <p:txStyles>
    <p:titleStyle>
      <a:lvl1pPr algn="l" rtl="0" eaLnBrk="0" fontAlgn="base" hangingPunct="0">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0F116A"/>
        </a:buClr>
        <a:buSzPct val="120000"/>
        <a:buFont typeface="Wingdings" pitchFamily="2" charset="2"/>
        <a:buChar char="§"/>
        <a:defRPr sz="3000" b="1">
          <a:solidFill>
            <a:srgbClr val="0F116A"/>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60000"/>
        <a:buFont typeface="Wingdings" pitchFamily="2" charset="2"/>
        <a:buChar char="u"/>
        <a:defRPr sz="28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95000"/>
        <a:buFont typeface="Wingdings" pitchFamily="2" charset="2"/>
        <a:buChar char="§"/>
        <a:defRPr sz="2400" b="1">
          <a:solidFill>
            <a:srgbClr val="0F116A"/>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110000"/>
        <a:buFont typeface="Wingdings" pitchFamily="2" charset="2"/>
        <a:buChar char="w"/>
        <a:defRPr sz="2000" b="1">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60000"/>
        <a:buFont typeface="Wingdings" charset="2"/>
        <a:buChar char="n"/>
        <a:defRPr sz="2000" b="1">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60000"/>
        <a:buFont typeface="Wingdings" charset="2"/>
        <a:buChar char="n"/>
        <a:defRPr sz="2000" b="1">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60000"/>
        <a:buFont typeface="Wingdings" charset="2"/>
        <a:buChar char="n"/>
        <a:defRPr sz="2000" b="1">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60000"/>
        <a:buFont typeface="Wingdings" charset="2"/>
        <a:buChar char="n"/>
        <a:defRPr sz="20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C8C65C5-2D83-6349-A075-9806F7281F1E}"/>
              </a:ext>
            </a:extLst>
          </p:cNvPr>
          <p:cNvSpPr>
            <a:spLocks noGrp="1" noChangeArrowheads="1"/>
          </p:cNvSpPr>
          <p:nvPr>
            <p:ph type="title"/>
          </p:nvPr>
        </p:nvSpPr>
        <p:spPr bwMode="auto">
          <a:xfrm>
            <a:off x="609600" y="685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3315" name="Rectangle 3" descr="Rectangle: Click to edit Master text styles&#13;&#10;Second level&#13;&#10;Third level&#13;&#10;Fourth level&#13;&#10;Fifth level">
            <a:extLst>
              <a:ext uri="{FF2B5EF4-FFF2-40B4-BE49-F238E27FC236}">
                <a16:creationId xmlns:a16="http://schemas.microsoft.com/office/drawing/2014/main" id="{DD689F51-822E-A743-AC7A-3D0D76E33DEC}"/>
              </a:ext>
            </a:extLst>
          </p:cNvPr>
          <p:cNvSpPr>
            <a:spLocks noGrp="1" noChangeArrowheads="1"/>
          </p:cNvSpPr>
          <p:nvPr>
            <p:ph type="body" idx="1"/>
          </p:nvPr>
        </p:nvSpPr>
        <p:spPr bwMode="auto">
          <a:xfrm>
            <a:off x="838200" y="1371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9668" name="Rectangle 4">
            <a:extLst>
              <a:ext uri="{FF2B5EF4-FFF2-40B4-BE49-F238E27FC236}">
                <a16:creationId xmlns:a16="http://schemas.microsoft.com/office/drawing/2014/main" id="{607D28C1-EE6D-9643-A6BC-BB5F55E7BDF7}"/>
              </a:ext>
            </a:extLst>
          </p:cNvPr>
          <p:cNvSpPr>
            <a:spLocks noGrp="1" noChangeArrowheads="1"/>
          </p:cNvSpPr>
          <p:nvPr>
            <p:ph type="sldNum" sz="quarter" idx="4"/>
          </p:nvPr>
        </p:nvSpPr>
        <p:spPr bwMode="auto">
          <a:xfrm>
            <a:off x="3962400" y="6492875"/>
            <a:ext cx="533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a:lvl1pPr>
          </a:lstStyle>
          <a:p>
            <a:fld id="{FB6AB048-62ED-7C40-BB65-93B3B4E5E839}" type="slidenum">
              <a:rPr lang="en-US" altLang="en-US"/>
              <a:pPr/>
              <a:t>‹#›</a:t>
            </a:fld>
            <a:endParaRPr lang="en-US" altLang="en-US">
              <a:solidFill>
                <a:schemeClr val="hlink"/>
              </a:solidFill>
            </a:endParaRPr>
          </a:p>
        </p:txBody>
      </p:sp>
      <p:sp>
        <p:nvSpPr>
          <p:cNvPr id="13317" name="Line 5">
            <a:extLst>
              <a:ext uri="{FF2B5EF4-FFF2-40B4-BE49-F238E27FC236}">
                <a16:creationId xmlns:a16="http://schemas.microsoft.com/office/drawing/2014/main" id="{2E775D23-18B5-F744-B063-883AE64909A3}"/>
              </a:ext>
            </a:extLst>
          </p:cNvPr>
          <p:cNvSpPr>
            <a:spLocks noChangeShapeType="1"/>
          </p:cNvSpPr>
          <p:nvPr/>
        </p:nvSpPr>
        <p:spPr bwMode="auto">
          <a:xfrm>
            <a:off x="381000" y="1219200"/>
            <a:ext cx="632460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8" name="Line 6">
            <a:extLst>
              <a:ext uri="{FF2B5EF4-FFF2-40B4-BE49-F238E27FC236}">
                <a16:creationId xmlns:a16="http://schemas.microsoft.com/office/drawing/2014/main" id="{8B825FA8-F966-EC4C-B9A4-6EA9A969A12D}"/>
              </a:ext>
            </a:extLst>
          </p:cNvPr>
          <p:cNvSpPr>
            <a:spLocks noChangeShapeType="1"/>
          </p:cNvSpPr>
          <p:nvPr/>
        </p:nvSpPr>
        <p:spPr bwMode="auto">
          <a:xfrm>
            <a:off x="609600" y="914400"/>
            <a:ext cx="0" cy="259080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9" name="Oval 7">
            <a:extLst>
              <a:ext uri="{FF2B5EF4-FFF2-40B4-BE49-F238E27FC236}">
                <a16:creationId xmlns:a16="http://schemas.microsoft.com/office/drawing/2014/main" id="{67D3DD34-D1B6-2E4D-9E52-0B2154838F34}"/>
              </a:ext>
            </a:extLst>
          </p:cNvPr>
          <p:cNvSpPr>
            <a:spLocks noChangeArrowheads="1"/>
          </p:cNvSpPr>
          <p:nvPr/>
        </p:nvSpPr>
        <p:spPr bwMode="auto">
          <a:xfrm>
            <a:off x="533400" y="1143000"/>
            <a:ext cx="152400" cy="152400"/>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20" name="Rectangle 8">
            <a:extLst>
              <a:ext uri="{FF2B5EF4-FFF2-40B4-BE49-F238E27FC236}">
                <a16:creationId xmlns:a16="http://schemas.microsoft.com/office/drawing/2014/main" id="{9743538E-DCB6-884E-A937-03D2D200757D}"/>
              </a:ext>
            </a:extLst>
          </p:cNvPr>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pitchFamily="2" charset="0"/>
            </a:endParaRPr>
          </a:p>
        </p:txBody>
      </p:sp>
      <p:sp>
        <p:nvSpPr>
          <p:cNvPr id="13321" name="Rectangle 9">
            <a:extLst>
              <a:ext uri="{FF2B5EF4-FFF2-40B4-BE49-F238E27FC236}">
                <a16:creationId xmlns:a16="http://schemas.microsoft.com/office/drawing/2014/main" id="{76737DEE-9FFC-2E40-8BCF-661513ADBF1E}"/>
              </a:ext>
            </a:extLst>
          </p:cNvPr>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69675" name="Text Box 11">
            <a:extLst>
              <a:ext uri="{FF2B5EF4-FFF2-40B4-BE49-F238E27FC236}">
                <a16:creationId xmlns:a16="http://schemas.microsoft.com/office/drawing/2014/main" id="{E4F94989-DB07-8C41-8804-057390303FF7}"/>
              </a:ext>
            </a:extLst>
          </p:cNvPr>
          <p:cNvSpPr txBox="1">
            <a:spLocks noChangeArrowheads="1"/>
          </p:cNvSpPr>
          <p:nvPr userDrawn="1"/>
        </p:nvSpPr>
        <p:spPr bwMode="auto">
          <a:xfrm>
            <a:off x="228600" y="6384925"/>
            <a:ext cx="1447800" cy="336550"/>
          </a:xfrm>
          <a:prstGeom prst="rect">
            <a:avLst/>
          </a:prstGeom>
          <a:noFill/>
          <a:ln w="9525">
            <a:noFill/>
            <a:miter lim="800000"/>
            <a:headEnd/>
            <a:tailEnd/>
          </a:ln>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defRPr/>
            </a:pPr>
            <a:r>
              <a:rPr lang="en-US" sz="1600" b="1"/>
              <a:t>AP Biology</a:t>
            </a:r>
            <a:endParaRPr lang="en-US">
              <a:latin typeface="Times" charset="0"/>
            </a:endParaRPr>
          </a:p>
        </p:txBody>
      </p:sp>
    </p:spTree>
  </p:cSld>
  <p:clrMap bg1="lt1" tx1="dk1" bg2="lt2" tx2="dk2" accent1="accent1" accent2="accent2" accent3="accent3" accent4="accent4" accent5="accent5" accent6="accent6" hlink="hlink" folHlink="folHlink"/>
  <p:sldLayoutIdLst>
    <p:sldLayoutId id="2147483774"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75" r:id="rId12"/>
    <p:sldLayoutId id="2147483776" r:id="rId13"/>
  </p:sldLayoutIdLst>
  <p:txStyles>
    <p:titleStyle>
      <a:lvl1pPr algn="l" rtl="0" eaLnBrk="0" fontAlgn="base" hangingPunct="0">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0F116A"/>
        </a:buClr>
        <a:buSzPct val="120000"/>
        <a:buFont typeface="Wingdings" pitchFamily="2" charset="2"/>
        <a:buChar char="§"/>
        <a:defRPr sz="3000" b="1">
          <a:solidFill>
            <a:srgbClr val="0F116A"/>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60000"/>
        <a:buFont typeface="Wingdings" pitchFamily="2" charset="2"/>
        <a:buChar char="u"/>
        <a:defRPr sz="2800" b="1">
          <a:solidFill>
            <a:schemeClr val="tx1"/>
          </a:solidFill>
          <a:latin typeface="+mn-lt"/>
          <a:ea typeface="ＭＳ Ｐゴシック" charset="-128"/>
        </a:defRPr>
      </a:lvl2pPr>
      <a:lvl3pPr marL="1085850" indent="-228600" algn="l" rtl="0" eaLnBrk="0" fontAlgn="base" hangingPunct="0">
        <a:spcBef>
          <a:spcPct val="20000"/>
        </a:spcBef>
        <a:spcAft>
          <a:spcPct val="0"/>
        </a:spcAft>
        <a:buClr>
          <a:schemeClr val="hlink"/>
        </a:buClr>
        <a:buSzPct val="95000"/>
        <a:buFont typeface="Wingdings" pitchFamily="2" charset="2"/>
        <a:buChar char="§"/>
        <a:defRPr sz="2400" b="1">
          <a:solidFill>
            <a:srgbClr val="0F116A"/>
          </a:solidFill>
          <a:latin typeface="+mn-lt"/>
          <a:ea typeface="ＭＳ Ｐゴシック" charset="-128"/>
        </a:defRPr>
      </a:lvl3pPr>
      <a:lvl4pPr marL="1428750" indent="-228600" algn="l" rtl="0" eaLnBrk="0" fontAlgn="base" hangingPunct="0">
        <a:spcBef>
          <a:spcPct val="20000"/>
        </a:spcBef>
        <a:spcAft>
          <a:spcPct val="0"/>
        </a:spcAft>
        <a:buClr>
          <a:schemeClr val="tx1"/>
        </a:buClr>
        <a:buSzPct val="110000"/>
        <a:buFont typeface="Wingdings" pitchFamily="2" charset="2"/>
        <a:buChar char="w"/>
        <a:defRPr sz="2000" b="1">
          <a:solidFill>
            <a:srgbClr val="0F116A"/>
          </a:solidFill>
          <a:latin typeface="+mn-lt"/>
          <a:ea typeface="ＭＳ Ｐゴシック" charset="-128"/>
        </a:defRPr>
      </a:lvl4pPr>
      <a:lvl5pPr marL="1771650" indent="-228600" algn="l" rtl="0" eaLnBrk="0" fontAlgn="base" hangingPunct="0">
        <a:spcBef>
          <a:spcPct val="20000"/>
        </a:spcBef>
        <a:spcAft>
          <a:spcPct val="0"/>
        </a:spcAft>
        <a:buClr>
          <a:schemeClr val="hlink"/>
        </a:buClr>
        <a:buSzPct val="60000"/>
        <a:buFont typeface="Wingdings" pitchFamily="2" charset="2"/>
        <a:buChar char="n"/>
        <a:defRPr sz="2000" b="1">
          <a:solidFill>
            <a:srgbClr val="0F116A"/>
          </a:solidFill>
          <a:latin typeface="+mn-lt"/>
          <a:ea typeface="ＭＳ Ｐゴシック" charset="-128"/>
        </a:defRPr>
      </a:lvl5pPr>
      <a:lvl6pPr marL="222885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6pPr>
      <a:lvl7pPr marL="268605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7pPr>
      <a:lvl8pPr marL="314325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8pPr>
      <a:lvl9pPr marL="360045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audio" Target="../media/audio2.bin"/><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audio" Target="../media/audio3.bin"/><Relationship Id="rId4" Type="http://schemas.openxmlformats.org/officeDocument/2006/relationships/audio" Target="../media/audio4.bin"/></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audio" Target="../media/audio2.bin"/><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audio" Target="../media/audio1.bin"/></Relationships>
</file>

<file path=ppt/slides/_rels/slide14.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audio" Target="../media/audio3.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audio" Target="../media/audio1.bin"/><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audio" Target="../media/audio3.bin"/><Relationship Id="rId10" Type="http://schemas.openxmlformats.org/officeDocument/2006/relationships/image" Target="../media/image10.jpeg"/><Relationship Id="rId4" Type="http://schemas.openxmlformats.org/officeDocument/2006/relationships/audio" Target="../media/audio2.bin"/><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1" descr="f21-13b_frequency_of_si_c">
            <a:extLst>
              <a:ext uri="{FF2B5EF4-FFF2-40B4-BE49-F238E27FC236}">
                <a16:creationId xmlns:a16="http://schemas.microsoft.com/office/drawing/2014/main" id="{8B1C3D46-B9A1-2049-9967-9FA269DB8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000" b="17999"/>
          <a:stretch>
            <a:fillRect/>
          </a:stretch>
        </p:blipFill>
        <p:spPr bwMode="auto">
          <a:xfrm>
            <a:off x="3808413" y="3937000"/>
            <a:ext cx="5335587"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4">
            <a:extLst>
              <a:ext uri="{FF2B5EF4-FFF2-40B4-BE49-F238E27FC236}">
                <a16:creationId xmlns:a16="http://schemas.microsoft.com/office/drawing/2014/main" id="{774A3F96-EBE5-ED42-9DD0-6DD8B66C4A2A}"/>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2010-2011</a:t>
            </a:r>
            <a:endParaRPr lang="en-US" altLang="en-US" sz="1400" b="0"/>
          </a:p>
        </p:txBody>
      </p:sp>
      <p:sp>
        <p:nvSpPr>
          <p:cNvPr id="27651" name="Rectangle 3">
            <a:extLst>
              <a:ext uri="{FF2B5EF4-FFF2-40B4-BE49-F238E27FC236}">
                <a16:creationId xmlns:a16="http://schemas.microsoft.com/office/drawing/2014/main" id="{9B38326C-183F-A441-AD58-ABB43C4FA782}"/>
              </a:ext>
            </a:extLst>
          </p:cNvPr>
          <p:cNvSpPr>
            <a:spLocks noChangeArrowheads="1"/>
          </p:cNvSpPr>
          <p:nvPr/>
        </p:nvSpPr>
        <p:spPr bwMode="auto">
          <a:xfrm>
            <a:off x="1387475" y="2940735"/>
            <a:ext cx="624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dirty="0">
                <a:solidFill>
                  <a:schemeClr val="tx2"/>
                </a:solidFill>
              </a:rPr>
              <a:t>Population Genetics Notes</a:t>
            </a:r>
          </a:p>
        </p:txBody>
      </p:sp>
      <p:pic>
        <p:nvPicPr>
          <p:cNvPr id="27652" name="Picture 5">
            <a:extLst>
              <a:ext uri="{FF2B5EF4-FFF2-40B4-BE49-F238E27FC236}">
                <a16:creationId xmlns:a16="http://schemas.microsoft.com/office/drawing/2014/main" id="{2468FC80-1600-3F48-9BEB-1C5CEE5D15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1145"/>
          <a:stretch>
            <a:fillRect/>
          </a:stretch>
        </p:blipFill>
        <p:spPr bwMode="auto">
          <a:xfrm>
            <a:off x="6019800" y="381000"/>
            <a:ext cx="30480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weinberg">
            <a:extLst>
              <a:ext uri="{FF2B5EF4-FFF2-40B4-BE49-F238E27FC236}">
                <a16:creationId xmlns:a16="http://schemas.microsoft.com/office/drawing/2014/main" id="{4305230E-DB78-1C47-8E6D-599E099FF4F1}"/>
              </a:ext>
            </a:extLst>
          </p:cNvPr>
          <p:cNvPicPr>
            <a:picLocks noChangeAspect="1" noChangeArrowheads="1"/>
          </p:cNvPicPr>
          <p:nvPr/>
        </p:nvPicPr>
        <p:blipFill>
          <a:blip r:embed="rId5">
            <a:lum bright="-10000" contrast="20000"/>
          </a:blip>
          <a:srcRect b="3871"/>
          <a:stretch>
            <a:fillRect/>
          </a:stretch>
        </p:blipFill>
        <p:spPr bwMode="auto">
          <a:xfrm>
            <a:off x="6961188" y="517525"/>
            <a:ext cx="1462087" cy="2236788"/>
          </a:xfrm>
          <a:prstGeom prst="rect">
            <a:avLst/>
          </a:prstGeom>
          <a:noFill/>
          <a:ln w="9525">
            <a:solidFill>
              <a:srgbClr val="000005"/>
            </a:solidFill>
            <a:miter lim="800000"/>
            <a:headEnd/>
            <a:tailEnd/>
          </a:ln>
          <a:effectLst>
            <a:outerShdw blurRad="63500" dist="38099" dir="2700000" algn="ctr" rotWithShape="0">
              <a:srgbClr val="000000">
                <a:alpha val="74998"/>
              </a:srgbClr>
            </a:outerShdw>
          </a:effectLst>
        </p:spPr>
      </p:pic>
      <p:pic>
        <p:nvPicPr>
          <p:cNvPr id="7" name="Picture 7" descr="DeMorgan-326">
            <a:extLst>
              <a:ext uri="{FF2B5EF4-FFF2-40B4-BE49-F238E27FC236}">
                <a16:creationId xmlns:a16="http://schemas.microsoft.com/office/drawing/2014/main" id="{C3F32486-708F-044D-8C37-26D63BC5ABBF}"/>
              </a:ext>
            </a:extLst>
          </p:cNvPr>
          <p:cNvPicPr>
            <a:picLocks noChangeAspect="1" noChangeArrowheads="1"/>
          </p:cNvPicPr>
          <p:nvPr/>
        </p:nvPicPr>
        <p:blipFill>
          <a:blip r:embed="rId6"/>
          <a:srcRect/>
          <a:stretch>
            <a:fillRect/>
          </a:stretch>
        </p:blipFill>
        <p:spPr bwMode="auto">
          <a:xfrm>
            <a:off x="508000" y="517525"/>
            <a:ext cx="2241550" cy="2241550"/>
          </a:xfrm>
          <a:prstGeom prst="rect">
            <a:avLst/>
          </a:prstGeom>
          <a:noFill/>
          <a:ln w="9525">
            <a:solidFill>
              <a:srgbClr val="000005"/>
            </a:solidFill>
            <a:miter lim="800000"/>
            <a:headEnd/>
            <a:tailEnd/>
          </a:ln>
          <a:effectLst>
            <a:outerShdw blurRad="63500" dist="38099" dir="2700000" algn="ctr" rotWithShape="0">
              <a:srgbClr val="000000">
                <a:alpha val="74998"/>
              </a:srgbClr>
            </a:outerShdw>
          </a:effectLst>
        </p:spPr>
      </p:pic>
      <p:pic>
        <p:nvPicPr>
          <p:cNvPr id="9" name="Picture 4">
            <a:extLst>
              <a:ext uri="{FF2B5EF4-FFF2-40B4-BE49-F238E27FC236}">
                <a16:creationId xmlns:a16="http://schemas.microsoft.com/office/drawing/2014/main" id="{98EF0434-CBBD-7A41-8037-54566DE9FA37}"/>
              </a:ext>
            </a:extLst>
          </p:cNvPr>
          <p:cNvPicPr>
            <a:picLocks noChangeAspect="1" noChangeArrowheads="1"/>
          </p:cNvPicPr>
          <p:nvPr/>
        </p:nvPicPr>
        <p:blipFill>
          <a:blip r:embed="rId7"/>
          <a:srcRect/>
          <a:stretch>
            <a:fillRect/>
          </a:stretch>
        </p:blipFill>
        <p:spPr bwMode="auto">
          <a:xfrm>
            <a:off x="203200" y="4100513"/>
            <a:ext cx="2017713" cy="2595562"/>
          </a:xfrm>
          <a:prstGeom prst="rect">
            <a:avLst/>
          </a:prstGeom>
          <a:noFill/>
          <a:ln w="9525">
            <a:noFill/>
            <a:miter lim="800000"/>
            <a:headEnd/>
            <a:tailEnd/>
          </a:ln>
          <a:effectLst>
            <a:outerShdw blurRad="63500" dist="63500" dir="270000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A8FF3236-B598-F845-B514-CC0A6EE68269}"/>
              </a:ext>
            </a:extLst>
          </p:cNvPr>
          <p:cNvSpPr>
            <a:spLocks noGrp="1"/>
          </p:cNvSpPr>
          <p:nvPr>
            <p:ph type="title"/>
          </p:nvPr>
        </p:nvSpPr>
        <p:spPr>
          <a:xfrm>
            <a:off x="609600" y="685800"/>
            <a:ext cx="8534400" cy="762000"/>
          </a:xfrm>
        </p:spPr>
        <p:txBody>
          <a:bodyPr/>
          <a:lstStyle/>
          <a:p>
            <a:pPr eaLnBrk="1" hangingPunct="1"/>
            <a:r>
              <a:rPr lang="en-US" altLang="en-US">
                <a:ea typeface="ＭＳ Ｐゴシック" panose="020B0600070205080204" pitchFamily="34" charset="-128"/>
              </a:rPr>
              <a:t>Example of strong selection pressure</a:t>
            </a:r>
          </a:p>
        </p:txBody>
      </p:sp>
      <p:sp>
        <p:nvSpPr>
          <p:cNvPr id="33795" name="Content Placeholder 2" descr="Rectangle: Click to edit Master text styles&#13;&#10;Second level&#13;&#10;Third level&#13;&#10;Fourth level&#13;&#10;Fifth level">
            <a:extLst>
              <a:ext uri="{FF2B5EF4-FFF2-40B4-BE49-F238E27FC236}">
                <a16:creationId xmlns:a16="http://schemas.microsoft.com/office/drawing/2014/main" id="{631D9E63-0F96-144A-ACED-757B40DBD131}"/>
              </a:ext>
            </a:extLst>
          </p:cNvPr>
          <p:cNvSpPr>
            <a:spLocks noGrp="1"/>
          </p:cNvSpPr>
          <p:nvPr>
            <p:ph idx="1"/>
          </p:nvPr>
        </p:nvSpPr>
        <p:spPr>
          <a:xfrm>
            <a:off x="635000" y="1371600"/>
            <a:ext cx="7975600" cy="4419600"/>
          </a:xfrm>
        </p:spPr>
        <p:txBody>
          <a:bodyPr/>
          <a:lstStyle/>
          <a:p>
            <a:pPr eaLnBrk="1" hangingPunct="1"/>
            <a:r>
              <a:rPr lang="en-US" altLang="en-US" dirty="0">
                <a:ea typeface="ＭＳ Ｐゴシック" panose="020B0600070205080204" pitchFamily="34" charset="-128"/>
              </a:rPr>
              <a:t>Tay Sachs</a:t>
            </a:r>
          </a:p>
          <a:p>
            <a:pPr lvl="1" eaLnBrk="1" hangingPunct="1"/>
            <a:r>
              <a:rPr lang="en-US" altLang="en-US" dirty="0">
                <a:ea typeface="ＭＳ Ｐゴシック" panose="020B0600070205080204" pitchFamily="34" charset="-128"/>
              </a:rPr>
              <a:t>primarily in Ashkenazi Jews &amp; Cajuns</a:t>
            </a:r>
          </a:p>
          <a:p>
            <a:pPr lvl="1" eaLnBrk="1" hangingPunct="1"/>
            <a:r>
              <a:rPr lang="en-US" altLang="en-US" dirty="0">
                <a:ea typeface="ＭＳ Ｐゴシック" panose="020B0600070205080204" pitchFamily="34" charset="-128"/>
              </a:rPr>
              <a:t>recessive disease = </a:t>
            </a:r>
            <a:r>
              <a:rPr lang="en-US" altLang="en-US" i="1" dirty="0">
                <a:solidFill>
                  <a:srgbClr val="CC0000"/>
                </a:solidFill>
                <a:ea typeface="ＭＳ Ｐゴシック" panose="020B0600070205080204" pitchFamily="34" charset="-128"/>
              </a:rPr>
              <a:t>aa</a:t>
            </a:r>
          </a:p>
          <a:p>
            <a:pPr lvl="1" eaLnBrk="1" hangingPunct="1"/>
            <a:r>
              <a:rPr lang="en-US" altLang="en-US" u="sng" dirty="0">
                <a:solidFill>
                  <a:srgbClr val="CC0000"/>
                </a:solidFill>
                <a:ea typeface="ＭＳ Ｐゴシック" panose="020B0600070205080204" pitchFamily="34" charset="-128"/>
              </a:rPr>
              <a:t>lysosomal storage disease</a:t>
            </a:r>
          </a:p>
          <a:p>
            <a:pPr lvl="2" eaLnBrk="1" hangingPunct="1"/>
            <a:r>
              <a:rPr lang="en-US" altLang="en-US" dirty="0">
                <a:ea typeface="ＭＳ Ｐゴシック" panose="020B0600070205080204" pitchFamily="34" charset="-128"/>
              </a:rPr>
              <a:t>lack of one functional digestive enzyme in lysosome</a:t>
            </a:r>
          </a:p>
          <a:p>
            <a:pPr lvl="2" eaLnBrk="1" hangingPunct="1"/>
            <a:r>
              <a:rPr lang="en-US" altLang="en-US" dirty="0">
                <a:ea typeface="ＭＳ Ｐゴシック" panose="020B0600070205080204" pitchFamily="34" charset="-128"/>
              </a:rPr>
              <a:t>build up undigested fat in </a:t>
            </a:r>
            <a:br>
              <a:rPr lang="en-US" altLang="en-US" dirty="0">
                <a:ea typeface="ＭＳ Ｐゴシック" panose="020B0600070205080204" pitchFamily="34" charset="-128"/>
              </a:rPr>
            </a:br>
            <a:r>
              <a:rPr lang="en-US" altLang="en-US" dirty="0">
                <a:ea typeface="ＭＳ Ｐゴシック" panose="020B0600070205080204" pitchFamily="34" charset="-128"/>
              </a:rPr>
              <a:t>brain cells</a:t>
            </a:r>
          </a:p>
          <a:p>
            <a:pPr lvl="2" eaLnBrk="1" hangingPunct="1"/>
            <a:r>
              <a:rPr lang="en-US" altLang="en-US" dirty="0">
                <a:ea typeface="ＭＳ Ｐゴシック" panose="020B0600070205080204" pitchFamily="34" charset="-128"/>
              </a:rPr>
              <a:t>children die before they </a:t>
            </a:r>
            <a:br>
              <a:rPr lang="en-US" altLang="en-US" dirty="0">
                <a:ea typeface="ＭＳ Ｐゴシック" panose="020B0600070205080204" pitchFamily="34" charset="-128"/>
              </a:rPr>
            </a:br>
            <a:r>
              <a:rPr lang="en-US" altLang="en-US" dirty="0">
                <a:ea typeface="ＭＳ Ｐゴシック" panose="020B0600070205080204" pitchFamily="34" charset="-128"/>
              </a:rPr>
              <a:t>are 5 years old</a:t>
            </a:r>
          </a:p>
          <a:p>
            <a:pPr lvl="1" eaLnBrk="1" hangingPunct="1"/>
            <a:endParaRPr lang="en-US" altLang="en-US" dirty="0">
              <a:solidFill>
                <a:srgbClr val="CC0000"/>
              </a:solidFill>
              <a:ea typeface="ＭＳ Ｐゴシック" panose="020B0600070205080204" pitchFamily="34" charset="-128"/>
            </a:endParaRPr>
          </a:p>
        </p:txBody>
      </p:sp>
      <p:pic>
        <p:nvPicPr>
          <p:cNvPr id="4" name="Picture 2" descr="adam140">
            <a:extLst>
              <a:ext uri="{FF2B5EF4-FFF2-40B4-BE49-F238E27FC236}">
                <a16:creationId xmlns:a16="http://schemas.microsoft.com/office/drawing/2014/main" id="{5696596C-D399-8447-B944-A4C5A0E11F7A}"/>
              </a:ext>
            </a:extLst>
          </p:cNvPr>
          <p:cNvPicPr>
            <a:picLocks noChangeAspect="1" noChangeArrowheads="1"/>
          </p:cNvPicPr>
          <p:nvPr/>
        </p:nvPicPr>
        <p:blipFill>
          <a:blip r:embed="rId4"/>
          <a:srcRect/>
          <a:stretch>
            <a:fillRect/>
          </a:stretch>
        </p:blipFill>
        <p:spPr bwMode="auto">
          <a:xfrm>
            <a:off x="6203950" y="4129088"/>
            <a:ext cx="2851150" cy="2627312"/>
          </a:xfrm>
          <a:prstGeom prst="rect">
            <a:avLst/>
          </a:prstGeom>
          <a:noFill/>
          <a:ln>
            <a:solidFill>
              <a:srgbClr val="000000"/>
            </a:solidFill>
          </a:ln>
          <a:effectLst>
            <a:outerShdw blurRad="63500" dist="38099" dir="2700000" algn="ctr" rotWithShape="0">
              <a:srgbClr val="000000">
                <a:alpha val="74998"/>
              </a:srgbClr>
            </a:outerShdw>
          </a:effectLst>
        </p:spPr>
      </p:pic>
      <p:sp>
        <p:nvSpPr>
          <p:cNvPr id="33797" name="Rounded Rectangle 5">
            <a:extLst>
              <a:ext uri="{FF2B5EF4-FFF2-40B4-BE49-F238E27FC236}">
                <a16:creationId xmlns:a16="http://schemas.microsoft.com/office/drawing/2014/main" id="{F023151A-B109-E243-BBE6-6F377532A6CB}"/>
              </a:ext>
            </a:extLst>
          </p:cNvPr>
          <p:cNvSpPr>
            <a:spLocks noChangeArrowheads="1"/>
          </p:cNvSpPr>
          <p:nvPr/>
        </p:nvSpPr>
        <p:spPr bwMode="auto">
          <a:xfrm>
            <a:off x="119063" y="5867400"/>
            <a:ext cx="4157662" cy="919163"/>
          </a:xfrm>
          <a:prstGeom prst="roundRect">
            <a:avLst>
              <a:gd name="adj" fmla="val 16667"/>
            </a:avLst>
          </a:prstGeom>
          <a:solidFill>
            <a:srgbClr val="CC0000"/>
          </a:solidFill>
          <a:ln w="9525">
            <a:solidFill>
              <a:schemeClr val="tx1"/>
            </a:solidFill>
            <a:round/>
            <a:headEnd/>
            <a:tailEnd/>
          </a:ln>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SzPct val="120000"/>
            </a:pPr>
            <a:r>
              <a:rPr lang="en-US" altLang="en-US" b="1">
                <a:solidFill>
                  <a:schemeClr val="bg1"/>
                </a:solidFill>
              </a:rPr>
              <a:t>So where do new cases of </a:t>
            </a:r>
            <a:br>
              <a:rPr lang="en-US" altLang="en-US" b="1">
                <a:solidFill>
                  <a:schemeClr val="bg1"/>
                </a:solidFill>
              </a:rPr>
            </a:br>
            <a:r>
              <a:rPr lang="en-US" altLang="en-US" b="1">
                <a:solidFill>
                  <a:schemeClr val="bg1"/>
                </a:solidFill>
              </a:rPr>
              <a:t>Tay-Sachs come from?</a:t>
            </a:r>
            <a:endParaRPr lang="en-US" altLang="en-US" b="1">
              <a:solidFill>
                <a:srgbClr val="0F116A"/>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33795">
                                            <p:txEl>
                                              <p:pRg st="5" end="5"/>
                                            </p:txEl>
                                          </p:spTgt>
                                        </p:tgtEl>
                                        <p:attrNameLst>
                                          <p:attrName>style.visibility</p:attrName>
                                        </p:attrNameLst>
                                      </p:cBhvr>
                                      <p:to>
                                        <p:strVal val="visible"/>
                                      </p:to>
                                    </p:set>
                                    <p:anim calcmode="lin" valueType="num">
                                      <p:cBhvr additive="base">
                                        <p:cTn id="37" dur="500" fill="hold"/>
                                        <p:tgtEl>
                                          <p:spTgt spid="337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379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accel="50000" decel="50000" fill="hold" grpId="0" nodeType="clickEffect">
                                  <p:stCondLst>
                                    <p:cond delay="0"/>
                                  </p:stCondLst>
                                  <p:childTnLst>
                                    <p:set>
                                      <p:cBhvr>
                                        <p:cTn id="42" dur="1" fill="hold">
                                          <p:stCondLst>
                                            <p:cond delay="0"/>
                                          </p:stCondLst>
                                        </p:cTn>
                                        <p:tgtEl>
                                          <p:spTgt spid="33795">
                                            <p:txEl>
                                              <p:pRg st="6" end="6"/>
                                            </p:txEl>
                                          </p:spTgt>
                                        </p:tgtEl>
                                        <p:attrNameLst>
                                          <p:attrName>style.visibility</p:attrName>
                                        </p:attrNameLst>
                                      </p:cBhvr>
                                      <p:to>
                                        <p:strVal val="visible"/>
                                      </p:to>
                                    </p:set>
                                    <p:anim calcmode="lin" valueType="num">
                                      <p:cBhvr additive="base">
                                        <p:cTn id="43" dur="500" fill="hold"/>
                                        <p:tgtEl>
                                          <p:spTgt spid="3379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79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3797"/>
                                        </p:tgtEl>
                                        <p:attrNameLst>
                                          <p:attrName>style.visibility</p:attrName>
                                        </p:attrNameLst>
                                      </p:cBhvr>
                                      <p:to>
                                        <p:strVal val="visible"/>
                                      </p:to>
                                    </p:set>
                                    <p:animEffect transition="in" filter="wipe(left)">
                                      <p:cBhvr>
                                        <p:cTn id="49" dur="500"/>
                                        <p:tgtEl>
                                          <p:spTgt spid="33797"/>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3379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8441226F-A984-624B-9F64-60CEB998C5AB}"/>
              </a:ext>
            </a:extLst>
          </p:cNvPr>
          <p:cNvSpPr>
            <a:spLocks noGrp="1" noChangeArrowheads="1"/>
          </p:cNvSpPr>
          <p:nvPr>
            <p:ph type="title"/>
          </p:nvPr>
        </p:nvSpPr>
        <p:spPr>
          <a:xfrm>
            <a:off x="609600" y="685800"/>
            <a:ext cx="8362950" cy="762000"/>
          </a:xfrm>
        </p:spPr>
        <p:txBody>
          <a:bodyPr/>
          <a:lstStyle/>
          <a:p>
            <a:pPr eaLnBrk="1" hangingPunct="1"/>
            <a:r>
              <a:rPr lang="en-US" altLang="en-US">
                <a:ea typeface="ＭＳ Ｐゴシック" panose="020B0600070205080204" pitchFamily="34" charset="-128"/>
              </a:rPr>
              <a:t>Example of heterozygote advantage</a:t>
            </a:r>
          </a:p>
        </p:txBody>
      </p:sp>
      <p:sp>
        <p:nvSpPr>
          <p:cNvPr id="547843" name="Rectangle 3" descr="Rectangle: Click to edit Master text styles&#13;&#10;Second level&#13;&#10;Third level&#13;&#10;Fourth level&#13;&#10;Fifth level">
            <a:extLst>
              <a:ext uri="{FF2B5EF4-FFF2-40B4-BE49-F238E27FC236}">
                <a16:creationId xmlns:a16="http://schemas.microsoft.com/office/drawing/2014/main" id="{6A33CF20-4C3A-2347-A345-B51ABE38EFA7}"/>
              </a:ext>
            </a:extLst>
          </p:cNvPr>
          <p:cNvSpPr>
            <a:spLocks noGrp="1" noChangeArrowheads="1"/>
          </p:cNvSpPr>
          <p:nvPr>
            <p:ph type="body" idx="1"/>
          </p:nvPr>
        </p:nvSpPr>
        <p:spPr>
          <a:xfrm>
            <a:off x="838200" y="1371600"/>
            <a:ext cx="8001000" cy="5486400"/>
          </a:xfrm>
        </p:spPr>
        <p:txBody>
          <a:bodyPr/>
          <a:lstStyle/>
          <a:p>
            <a:pPr eaLnBrk="1" hangingPunct="1">
              <a:lnSpc>
                <a:spcPct val="90000"/>
              </a:lnSpc>
            </a:pPr>
            <a:r>
              <a:rPr lang="en-US" altLang="en-US" dirty="0">
                <a:ea typeface="ＭＳ Ｐゴシック" panose="020B0600070205080204" pitchFamily="34" charset="-128"/>
              </a:rPr>
              <a:t>Sickle cell anemia</a:t>
            </a:r>
          </a:p>
          <a:p>
            <a:pPr lvl="1" eaLnBrk="1" hangingPunct="1">
              <a:lnSpc>
                <a:spcPct val="90000"/>
              </a:lnSpc>
            </a:pPr>
            <a:r>
              <a:rPr lang="en-US" altLang="en-US" dirty="0">
                <a:ea typeface="ＭＳ Ｐゴシック" panose="020B0600070205080204" pitchFamily="34" charset="-128"/>
              </a:rPr>
              <a:t>inherit a mutation in gene coding for one of the subunits in </a:t>
            </a:r>
            <a:r>
              <a:rPr lang="en-US" altLang="en-US" u="sng" dirty="0">
                <a:solidFill>
                  <a:srgbClr val="CC0000"/>
                </a:solidFill>
                <a:ea typeface="ＭＳ Ｐゴシック" panose="020B0600070205080204" pitchFamily="34" charset="-128"/>
              </a:rPr>
              <a:t>hemoglobin</a:t>
            </a:r>
          </a:p>
          <a:p>
            <a:pPr lvl="2" eaLnBrk="1" hangingPunct="1">
              <a:lnSpc>
                <a:spcPct val="90000"/>
              </a:lnSpc>
            </a:pPr>
            <a:r>
              <a:rPr lang="en-US" altLang="en-US" dirty="0">
                <a:ea typeface="ＭＳ Ｐゴシック" panose="020B0600070205080204" pitchFamily="34" charset="-128"/>
              </a:rPr>
              <a:t>oxygen-carrying blood protein</a:t>
            </a:r>
          </a:p>
          <a:p>
            <a:pPr lvl="2" eaLnBrk="1" hangingPunct="1">
              <a:lnSpc>
                <a:spcPct val="90000"/>
              </a:lnSpc>
            </a:pPr>
            <a:r>
              <a:rPr lang="en-US" altLang="en-US" dirty="0">
                <a:ea typeface="ＭＳ Ｐゴシック" panose="020B0600070205080204" pitchFamily="34" charset="-128"/>
              </a:rPr>
              <a:t>normal allele = </a:t>
            </a:r>
            <a:r>
              <a:rPr lang="en-US" altLang="en-US" dirty="0" err="1">
                <a:solidFill>
                  <a:srgbClr val="CC0000"/>
                </a:solidFill>
                <a:ea typeface="ＭＳ Ｐゴシック" panose="020B0600070205080204" pitchFamily="34" charset="-128"/>
              </a:rPr>
              <a:t>H</a:t>
            </a:r>
            <a:r>
              <a:rPr lang="en-US" altLang="en-US" baseline="30000" dirty="0" err="1">
                <a:solidFill>
                  <a:srgbClr val="CC0000"/>
                </a:solidFill>
                <a:ea typeface="ＭＳ Ｐゴシック" panose="020B0600070205080204" pitchFamily="34" charset="-128"/>
              </a:rPr>
              <a:t>b</a:t>
            </a:r>
            <a:endParaRPr lang="en-US" altLang="en-US" dirty="0">
              <a:ea typeface="ＭＳ Ｐゴシック" panose="020B0600070205080204" pitchFamily="34" charset="-128"/>
            </a:endParaRPr>
          </a:p>
          <a:p>
            <a:pPr lvl="2" eaLnBrk="1" hangingPunct="1">
              <a:lnSpc>
                <a:spcPct val="90000"/>
              </a:lnSpc>
            </a:pPr>
            <a:r>
              <a:rPr lang="en-US" altLang="en-US" dirty="0">
                <a:ea typeface="ＭＳ Ｐゴシック" panose="020B0600070205080204" pitchFamily="34" charset="-128"/>
              </a:rPr>
              <a:t>mutant allele = </a:t>
            </a:r>
            <a:r>
              <a:rPr lang="en-US" altLang="en-US" dirty="0">
                <a:solidFill>
                  <a:srgbClr val="CC0000"/>
                </a:solidFill>
                <a:ea typeface="ＭＳ Ｐゴシック" panose="020B0600070205080204" pitchFamily="34" charset="-128"/>
              </a:rPr>
              <a:t>H</a:t>
            </a:r>
            <a:r>
              <a:rPr lang="en-US" altLang="en-US" baseline="30000" dirty="0">
                <a:solidFill>
                  <a:srgbClr val="CC0000"/>
                </a:solidFill>
                <a:ea typeface="ＭＳ Ｐゴシック" panose="020B0600070205080204" pitchFamily="34" charset="-128"/>
              </a:rPr>
              <a:t>s</a:t>
            </a:r>
            <a:endParaRPr lang="en-US" altLang="en-US" dirty="0">
              <a:ea typeface="ＭＳ Ｐゴシック" panose="020B0600070205080204" pitchFamily="34" charset="-128"/>
            </a:endParaRPr>
          </a:p>
          <a:p>
            <a:pPr lvl="2" eaLnBrk="1" hangingPunct="1">
              <a:lnSpc>
                <a:spcPct val="90000"/>
              </a:lnSpc>
            </a:pPr>
            <a:r>
              <a:rPr lang="en-US" altLang="en-US" dirty="0">
                <a:ea typeface="ＭＳ Ｐゴシック" panose="020B0600070205080204" pitchFamily="34" charset="-128"/>
              </a:rPr>
              <a:t>recessive trait = </a:t>
            </a:r>
            <a:r>
              <a:rPr lang="en-US" altLang="en-US" dirty="0" err="1">
                <a:solidFill>
                  <a:srgbClr val="CC0000"/>
                </a:solidFill>
                <a:ea typeface="ＭＳ Ｐゴシック" panose="020B0600070205080204" pitchFamily="34" charset="-128"/>
              </a:rPr>
              <a:t>H</a:t>
            </a:r>
            <a:r>
              <a:rPr lang="en-US" altLang="en-US" baseline="30000" dirty="0" err="1">
                <a:solidFill>
                  <a:srgbClr val="CC0000"/>
                </a:solidFill>
                <a:ea typeface="ＭＳ Ｐゴシック" panose="020B0600070205080204" pitchFamily="34" charset="-128"/>
              </a:rPr>
              <a:t>s</a:t>
            </a:r>
            <a:r>
              <a:rPr lang="en-US" altLang="en-US" dirty="0" err="1">
                <a:solidFill>
                  <a:srgbClr val="CC0000"/>
                </a:solidFill>
                <a:ea typeface="ＭＳ Ｐゴシック" panose="020B0600070205080204" pitchFamily="34" charset="-128"/>
              </a:rPr>
              <a:t>H</a:t>
            </a:r>
            <a:r>
              <a:rPr lang="en-US" altLang="en-US" baseline="30000" dirty="0" err="1">
                <a:solidFill>
                  <a:srgbClr val="CC0000"/>
                </a:solidFill>
                <a:ea typeface="ＭＳ Ｐゴシック" panose="020B0600070205080204" pitchFamily="34" charset="-128"/>
              </a:rPr>
              <a:t>s</a:t>
            </a:r>
            <a:endParaRPr lang="en-US" altLang="en-US" baseline="30000" dirty="0">
              <a:ea typeface="ＭＳ Ｐゴシック" panose="020B0600070205080204" pitchFamily="34" charset="-128"/>
            </a:endParaRPr>
          </a:p>
          <a:p>
            <a:pPr lvl="1" eaLnBrk="1" hangingPunct="1">
              <a:lnSpc>
                <a:spcPct val="90000"/>
              </a:lnSpc>
            </a:pPr>
            <a:r>
              <a:rPr lang="en-US" altLang="en-US" dirty="0">
                <a:ea typeface="ＭＳ Ｐゴシック" panose="020B0600070205080204" pitchFamily="34" charset="-128"/>
              </a:rPr>
              <a:t>low oxygen levels causes </a:t>
            </a:r>
            <a:br>
              <a:rPr lang="en-US" altLang="en-US" dirty="0">
                <a:ea typeface="ＭＳ Ｐゴシック" panose="020B0600070205080204" pitchFamily="34" charset="-128"/>
              </a:rPr>
            </a:br>
            <a:r>
              <a:rPr lang="en-US" altLang="en-US" dirty="0">
                <a:ea typeface="ＭＳ Ｐゴシック" panose="020B0600070205080204" pitchFamily="34" charset="-128"/>
              </a:rPr>
              <a:t>RBC to sickle</a:t>
            </a:r>
          </a:p>
          <a:p>
            <a:pPr lvl="2" eaLnBrk="1" hangingPunct="1">
              <a:lnSpc>
                <a:spcPct val="90000"/>
              </a:lnSpc>
            </a:pPr>
            <a:r>
              <a:rPr lang="en-US" altLang="en-US" dirty="0">
                <a:ea typeface="ＭＳ Ｐゴシック" panose="020B0600070205080204" pitchFamily="34" charset="-128"/>
              </a:rPr>
              <a:t>clogging small blood vessels</a:t>
            </a:r>
          </a:p>
          <a:p>
            <a:pPr lvl="2" eaLnBrk="1" hangingPunct="1">
              <a:lnSpc>
                <a:spcPct val="90000"/>
              </a:lnSpc>
            </a:pPr>
            <a:r>
              <a:rPr lang="en-US" altLang="en-US" dirty="0">
                <a:ea typeface="ＭＳ Ｐゴシック" panose="020B0600070205080204" pitchFamily="34" charset="-128"/>
              </a:rPr>
              <a:t>damage to organs</a:t>
            </a:r>
          </a:p>
          <a:p>
            <a:pPr lvl="1" eaLnBrk="1" hangingPunct="1">
              <a:lnSpc>
                <a:spcPct val="90000"/>
              </a:lnSpc>
            </a:pPr>
            <a:r>
              <a:rPr lang="en-US" altLang="en-US" dirty="0">
                <a:ea typeface="ＭＳ Ｐゴシック" panose="020B0600070205080204" pitchFamily="34" charset="-128"/>
              </a:rPr>
              <a:t>often lethal</a:t>
            </a:r>
          </a:p>
        </p:txBody>
      </p:sp>
      <p:pic>
        <p:nvPicPr>
          <p:cNvPr id="547844" name="Picture 4">
            <a:extLst>
              <a:ext uri="{FF2B5EF4-FFF2-40B4-BE49-F238E27FC236}">
                <a16:creationId xmlns:a16="http://schemas.microsoft.com/office/drawing/2014/main" id="{65D5B22A-4F6A-A54A-8C00-5C61AB204F68}"/>
              </a:ext>
            </a:extLst>
          </p:cNvPr>
          <p:cNvPicPr>
            <a:picLocks noChangeAspect="1" noChangeArrowheads="1"/>
          </p:cNvPicPr>
          <p:nvPr/>
        </p:nvPicPr>
        <p:blipFill>
          <a:blip r:embed="rId4"/>
          <a:srcRect/>
          <a:stretch>
            <a:fillRect/>
          </a:stretch>
        </p:blipFill>
        <p:spPr bwMode="auto">
          <a:xfrm>
            <a:off x="6599238" y="3587750"/>
            <a:ext cx="2462212" cy="3168650"/>
          </a:xfrm>
          <a:prstGeom prst="rect">
            <a:avLst/>
          </a:prstGeom>
          <a:noFill/>
          <a:ln w="9525">
            <a:noFill/>
            <a:miter lim="800000"/>
            <a:headEnd/>
            <a:tailEnd/>
          </a:ln>
          <a:effectLst>
            <a:outerShdw blurRad="63500" dist="63500" dir="2700000">
              <a:srgbClr val="000000">
                <a:alpha val="7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 calcmode="lin" valueType="num">
                                      <p:cBhvr additive="base">
                                        <p:cTn id="7" dur="500" fill="hold"/>
                                        <p:tgtEl>
                                          <p:spTgt spid="547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78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547843">
                                            <p:txEl>
                                              <p:pRg st="1" end="1"/>
                                            </p:txEl>
                                          </p:spTgt>
                                        </p:tgtEl>
                                        <p:attrNameLst>
                                          <p:attrName>style.visibility</p:attrName>
                                        </p:attrNameLst>
                                      </p:cBhvr>
                                      <p:to>
                                        <p:strVal val="visible"/>
                                      </p:to>
                                    </p:set>
                                    <p:anim calcmode="lin" valueType="num">
                                      <p:cBhvr additive="base">
                                        <p:cTn id="13" dur="500" fill="hold"/>
                                        <p:tgtEl>
                                          <p:spTgt spid="547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78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547843">
                                            <p:txEl>
                                              <p:pRg st="2" end="2"/>
                                            </p:txEl>
                                          </p:spTgt>
                                        </p:tgtEl>
                                        <p:attrNameLst>
                                          <p:attrName>style.visibility</p:attrName>
                                        </p:attrNameLst>
                                      </p:cBhvr>
                                      <p:to>
                                        <p:strVal val="visible"/>
                                      </p:to>
                                    </p:set>
                                    <p:anim calcmode="lin" valueType="num">
                                      <p:cBhvr additive="base">
                                        <p:cTn id="19" dur="500" fill="hold"/>
                                        <p:tgtEl>
                                          <p:spTgt spid="547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78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547843">
                                            <p:txEl>
                                              <p:pRg st="3" end="3"/>
                                            </p:txEl>
                                          </p:spTgt>
                                        </p:tgtEl>
                                        <p:attrNameLst>
                                          <p:attrName>style.visibility</p:attrName>
                                        </p:attrNameLst>
                                      </p:cBhvr>
                                      <p:to>
                                        <p:strVal val="visible"/>
                                      </p:to>
                                    </p:set>
                                    <p:anim calcmode="lin" valueType="num">
                                      <p:cBhvr additive="base">
                                        <p:cTn id="25" dur="500" fill="hold"/>
                                        <p:tgtEl>
                                          <p:spTgt spid="5478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478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547843">
                                            <p:txEl>
                                              <p:pRg st="4" end="4"/>
                                            </p:txEl>
                                          </p:spTgt>
                                        </p:tgtEl>
                                        <p:attrNameLst>
                                          <p:attrName>style.visibility</p:attrName>
                                        </p:attrNameLst>
                                      </p:cBhvr>
                                      <p:to>
                                        <p:strVal val="visible"/>
                                      </p:to>
                                    </p:set>
                                    <p:anim calcmode="lin" valueType="num">
                                      <p:cBhvr additive="base">
                                        <p:cTn id="31" dur="500" fill="hold"/>
                                        <p:tgtEl>
                                          <p:spTgt spid="5478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478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547843">
                                            <p:txEl>
                                              <p:pRg st="5" end="5"/>
                                            </p:txEl>
                                          </p:spTgt>
                                        </p:tgtEl>
                                        <p:attrNameLst>
                                          <p:attrName>style.visibility</p:attrName>
                                        </p:attrNameLst>
                                      </p:cBhvr>
                                      <p:to>
                                        <p:strVal val="visible"/>
                                      </p:to>
                                    </p:set>
                                    <p:anim calcmode="lin" valueType="num">
                                      <p:cBhvr additive="base">
                                        <p:cTn id="37" dur="500" fill="hold"/>
                                        <p:tgtEl>
                                          <p:spTgt spid="5478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4784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accel="50000" decel="50000" fill="hold" grpId="0" nodeType="clickEffect">
                                  <p:stCondLst>
                                    <p:cond delay="0"/>
                                  </p:stCondLst>
                                  <p:childTnLst>
                                    <p:set>
                                      <p:cBhvr>
                                        <p:cTn id="42" dur="1" fill="hold">
                                          <p:stCondLst>
                                            <p:cond delay="0"/>
                                          </p:stCondLst>
                                        </p:cTn>
                                        <p:tgtEl>
                                          <p:spTgt spid="547843">
                                            <p:txEl>
                                              <p:pRg st="6" end="6"/>
                                            </p:txEl>
                                          </p:spTgt>
                                        </p:tgtEl>
                                        <p:attrNameLst>
                                          <p:attrName>style.visibility</p:attrName>
                                        </p:attrNameLst>
                                      </p:cBhvr>
                                      <p:to>
                                        <p:strVal val="visible"/>
                                      </p:to>
                                    </p:set>
                                    <p:anim calcmode="lin" valueType="num">
                                      <p:cBhvr additive="base">
                                        <p:cTn id="43" dur="500" fill="hold"/>
                                        <p:tgtEl>
                                          <p:spTgt spid="5478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4784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accel="50000" decel="50000" fill="hold" grpId="0" nodeType="clickEffect">
                                  <p:stCondLst>
                                    <p:cond delay="0"/>
                                  </p:stCondLst>
                                  <p:childTnLst>
                                    <p:set>
                                      <p:cBhvr>
                                        <p:cTn id="48" dur="1" fill="hold">
                                          <p:stCondLst>
                                            <p:cond delay="0"/>
                                          </p:stCondLst>
                                        </p:cTn>
                                        <p:tgtEl>
                                          <p:spTgt spid="547843">
                                            <p:txEl>
                                              <p:pRg st="7" end="7"/>
                                            </p:txEl>
                                          </p:spTgt>
                                        </p:tgtEl>
                                        <p:attrNameLst>
                                          <p:attrName>style.visibility</p:attrName>
                                        </p:attrNameLst>
                                      </p:cBhvr>
                                      <p:to>
                                        <p:strVal val="visible"/>
                                      </p:to>
                                    </p:set>
                                    <p:anim calcmode="lin" valueType="num">
                                      <p:cBhvr additive="base">
                                        <p:cTn id="49" dur="500" fill="hold"/>
                                        <p:tgtEl>
                                          <p:spTgt spid="54784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4784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accel="50000" decel="50000" fill="hold" grpId="0" nodeType="clickEffect">
                                  <p:stCondLst>
                                    <p:cond delay="0"/>
                                  </p:stCondLst>
                                  <p:childTnLst>
                                    <p:set>
                                      <p:cBhvr>
                                        <p:cTn id="54" dur="1" fill="hold">
                                          <p:stCondLst>
                                            <p:cond delay="0"/>
                                          </p:stCondLst>
                                        </p:cTn>
                                        <p:tgtEl>
                                          <p:spTgt spid="547843">
                                            <p:txEl>
                                              <p:pRg st="8" end="8"/>
                                            </p:txEl>
                                          </p:spTgt>
                                        </p:tgtEl>
                                        <p:attrNameLst>
                                          <p:attrName>style.visibility</p:attrName>
                                        </p:attrNameLst>
                                      </p:cBhvr>
                                      <p:to>
                                        <p:strVal val="visible"/>
                                      </p:to>
                                    </p:set>
                                    <p:anim calcmode="lin" valueType="num">
                                      <p:cBhvr additive="base">
                                        <p:cTn id="55" dur="500" fill="hold"/>
                                        <p:tgtEl>
                                          <p:spTgt spid="54784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4784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accel="50000" decel="50000" fill="hold" grpId="0" nodeType="clickEffect">
                                  <p:stCondLst>
                                    <p:cond delay="0"/>
                                  </p:stCondLst>
                                  <p:childTnLst>
                                    <p:set>
                                      <p:cBhvr>
                                        <p:cTn id="60" dur="1" fill="hold">
                                          <p:stCondLst>
                                            <p:cond delay="0"/>
                                          </p:stCondLst>
                                        </p:cTn>
                                        <p:tgtEl>
                                          <p:spTgt spid="547843">
                                            <p:txEl>
                                              <p:pRg st="9" end="9"/>
                                            </p:txEl>
                                          </p:spTgt>
                                        </p:tgtEl>
                                        <p:attrNameLst>
                                          <p:attrName>style.visibility</p:attrName>
                                        </p:attrNameLst>
                                      </p:cBhvr>
                                      <p:to>
                                        <p:strVal val="visible"/>
                                      </p:to>
                                    </p:set>
                                    <p:anim calcmode="lin" valueType="num">
                                      <p:cBhvr additive="base">
                                        <p:cTn id="61" dur="500" fill="hold"/>
                                        <p:tgtEl>
                                          <p:spTgt spid="54784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4784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5" name="Picture 2">
            <a:extLst>
              <a:ext uri="{FF2B5EF4-FFF2-40B4-BE49-F238E27FC236}">
                <a16:creationId xmlns:a16="http://schemas.microsoft.com/office/drawing/2014/main" id="{D471AB06-749E-1B41-8045-5B63E29557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647" r="7942"/>
          <a:stretch>
            <a:fillRect/>
          </a:stretch>
        </p:blipFill>
        <p:spPr bwMode="auto">
          <a:xfrm>
            <a:off x="6761163" y="336550"/>
            <a:ext cx="2382837"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3">
            <a:extLst>
              <a:ext uri="{FF2B5EF4-FFF2-40B4-BE49-F238E27FC236}">
                <a16:creationId xmlns:a16="http://schemas.microsoft.com/office/drawing/2014/main" id="{22C8C829-4FAA-BD45-8FCB-57CB9F2644D5}"/>
              </a:ext>
            </a:extLst>
          </p:cNvPr>
          <p:cNvSpPr>
            <a:spLocks noGrp="1" noChangeArrowheads="1"/>
          </p:cNvSpPr>
          <p:nvPr>
            <p:ph type="title"/>
          </p:nvPr>
        </p:nvSpPr>
        <p:spPr/>
        <p:txBody>
          <a:bodyPr/>
          <a:lstStyle/>
          <a:p>
            <a:pPr eaLnBrk="1" hangingPunct="1"/>
            <a:r>
              <a:rPr lang="en-US" altLang="en-US" sz="3400">
                <a:ea typeface="ＭＳ Ｐゴシック" panose="020B0600070205080204" pitchFamily="34" charset="-128"/>
              </a:rPr>
              <a:t>Sickle cell frequency</a:t>
            </a:r>
          </a:p>
        </p:txBody>
      </p:sp>
      <p:sp>
        <p:nvSpPr>
          <p:cNvPr id="556036" name="Rectangle 4" descr="Rectangle: Click to edit Master text styles&#13;&#10;Second level&#13;&#10;Third level&#13;&#10;Fourth level&#13;&#10;Fifth level">
            <a:extLst>
              <a:ext uri="{FF2B5EF4-FFF2-40B4-BE49-F238E27FC236}">
                <a16:creationId xmlns:a16="http://schemas.microsoft.com/office/drawing/2014/main" id="{5AD1161C-2008-F547-8045-9C5D5F508AAC}"/>
              </a:ext>
            </a:extLst>
          </p:cNvPr>
          <p:cNvSpPr>
            <a:spLocks noGrp="1" noChangeArrowheads="1"/>
          </p:cNvSpPr>
          <p:nvPr>
            <p:ph type="body" idx="1"/>
          </p:nvPr>
        </p:nvSpPr>
        <p:spPr>
          <a:xfrm>
            <a:off x="838200" y="1371600"/>
            <a:ext cx="8077200" cy="3006725"/>
          </a:xfrm>
        </p:spPr>
        <p:txBody>
          <a:bodyPr/>
          <a:lstStyle/>
          <a:p>
            <a:pPr eaLnBrk="1" hangingPunct="1"/>
            <a:r>
              <a:rPr lang="en-US" altLang="en-US" sz="2800" dirty="0">
                <a:ea typeface="ＭＳ Ｐゴシック" panose="020B0600070205080204" pitchFamily="34" charset="-128"/>
              </a:rPr>
              <a:t>High frequency of heterozygotes </a:t>
            </a:r>
          </a:p>
          <a:p>
            <a:pPr lvl="1" eaLnBrk="1" hangingPunct="1"/>
            <a:r>
              <a:rPr lang="en-US" altLang="en-US" sz="2600" dirty="0">
                <a:ea typeface="ＭＳ Ｐゴシック" panose="020B0600070205080204" pitchFamily="34" charset="-128"/>
              </a:rPr>
              <a:t>1 in 5 in Central Africans = </a:t>
            </a:r>
            <a:r>
              <a:rPr lang="en-US" altLang="en-US" dirty="0" err="1">
                <a:ea typeface="ＭＳ Ｐゴシック" panose="020B0600070205080204" pitchFamily="34" charset="-128"/>
              </a:rPr>
              <a:t>H</a:t>
            </a:r>
            <a:r>
              <a:rPr lang="en-US" altLang="en-US" baseline="30000" dirty="0" err="1">
                <a:ea typeface="ＭＳ Ｐゴシック" panose="020B0600070205080204" pitchFamily="34" charset="-128"/>
              </a:rPr>
              <a:t>b</a:t>
            </a:r>
            <a:r>
              <a:rPr lang="en-US" altLang="en-US" dirty="0" err="1">
                <a:ea typeface="ＭＳ Ｐゴシック" panose="020B0600070205080204" pitchFamily="34" charset="-128"/>
              </a:rPr>
              <a:t>H</a:t>
            </a:r>
            <a:r>
              <a:rPr lang="en-US" altLang="en-US" baseline="30000" dirty="0" err="1">
                <a:ea typeface="ＭＳ Ｐゴシック" panose="020B0600070205080204" pitchFamily="34" charset="-128"/>
              </a:rPr>
              <a:t>s</a:t>
            </a:r>
            <a:endParaRPr lang="en-US" altLang="en-US" sz="2600" dirty="0">
              <a:ea typeface="ＭＳ Ｐゴシック" panose="020B0600070205080204" pitchFamily="34" charset="-128"/>
            </a:endParaRPr>
          </a:p>
          <a:p>
            <a:pPr lvl="1" eaLnBrk="1" hangingPunct="1"/>
            <a:r>
              <a:rPr lang="en-US" altLang="en-US" sz="2600" dirty="0">
                <a:ea typeface="ＭＳ Ｐゴシック" panose="020B0600070205080204" pitchFamily="34" charset="-128"/>
              </a:rPr>
              <a:t>unusual for allele with severe </a:t>
            </a:r>
            <a:br>
              <a:rPr lang="en-US" altLang="en-US" sz="2600" dirty="0">
                <a:ea typeface="ＭＳ Ｐゴシック" panose="020B0600070205080204" pitchFamily="34" charset="-128"/>
              </a:rPr>
            </a:br>
            <a:r>
              <a:rPr lang="en-US" altLang="en-US" sz="2600" dirty="0">
                <a:ea typeface="ＭＳ Ｐゴシック" panose="020B0600070205080204" pitchFamily="34" charset="-128"/>
              </a:rPr>
              <a:t>detrimental effects in homozygotes</a:t>
            </a:r>
          </a:p>
          <a:p>
            <a:pPr lvl="2" eaLnBrk="1" hangingPunct="1"/>
            <a:r>
              <a:rPr lang="en-US" altLang="en-US" dirty="0">
                <a:ea typeface="ＭＳ Ｐゴシック" panose="020B0600070205080204" pitchFamily="34" charset="-128"/>
              </a:rPr>
              <a:t>1 in 100 = </a:t>
            </a:r>
            <a:r>
              <a:rPr lang="en-US" altLang="en-US" dirty="0" err="1">
                <a:solidFill>
                  <a:srgbClr val="CC0000"/>
                </a:solidFill>
                <a:ea typeface="ＭＳ Ｐゴシック" panose="020B0600070205080204" pitchFamily="34" charset="-128"/>
              </a:rPr>
              <a:t>H</a:t>
            </a:r>
            <a:r>
              <a:rPr lang="en-US" altLang="en-US" baseline="30000" dirty="0" err="1">
                <a:solidFill>
                  <a:srgbClr val="CC0000"/>
                </a:solidFill>
                <a:ea typeface="ＭＳ Ｐゴシック" panose="020B0600070205080204" pitchFamily="34" charset="-128"/>
              </a:rPr>
              <a:t>s</a:t>
            </a:r>
            <a:r>
              <a:rPr lang="en-US" altLang="en-US" dirty="0" err="1">
                <a:solidFill>
                  <a:srgbClr val="CC0000"/>
                </a:solidFill>
                <a:ea typeface="ＭＳ Ｐゴシック" panose="020B0600070205080204" pitchFamily="34" charset="-128"/>
              </a:rPr>
              <a:t>H</a:t>
            </a:r>
            <a:r>
              <a:rPr lang="en-US" altLang="en-US" baseline="30000" dirty="0" err="1">
                <a:solidFill>
                  <a:srgbClr val="CC0000"/>
                </a:solidFill>
                <a:ea typeface="ＭＳ Ｐゴシック" panose="020B0600070205080204" pitchFamily="34" charset="-128"/>
              </a:rPr>
              <a:t>s</a:t>
            </a:r>
            <a:endParaRPr lang="en-US" altLang="en-US" baseline="30000" dirty="0">
              <a:ea typeface="ＭＳ Ｐゴシック" panose="020B0600070205080204" pitchFamily="34" charset="-128"/>
            </a:endParaRPr>
          </a:p>
          <a:p>
            <a:pPr lvl="2" eaLnBrk="1" hangingPunct="1"/>
            <a:r>
              <a:rPr lang="en-US" altLang="en-US" dirty="0">
                <a:ea typeface="ＭＳ Ｐゴシック" panose="020B0600070205080204" pitchFamily="34" charset="-128"/>
              </a:rPr>
              <a:t>usually die before reproductive age</a:t>
            </a:r>
            <a:endParaRPr lang="en-US" altLang="en-US" sz="2200" dirty="0">
              <a:ea typeface="ＭＳ Ｐゴシック" panose="020B0600070205080204" pitchFamily="34" charset="-128"/>
            </a:endParaRPr>
          </a:p>
        </p:txBody>
      </p:sp>
      <p:sp>
        <p:nvSpPr>
          <p:cNvPr id="556038" name="Rectangle 6" descr="Rectangle: Click to edit Master text styles&#13;&#10;Second level&#13;&#10;Third level&#13;&#10;Fourth level&#13;&#10;Fifth level">
            <a:extLst>
              <a:ext uri="{FF2B5EF4-FFF2-40B4-BE49-F238E27FC236}">
                <a16:creationId xmlns:a16="http://schemas.microsoft.com/office/drawing/2014/main" id="{857D27C3-6017-6243-B264-ACB8B5408FB6}"/>
              </a:ext>
            </a:extLst>
          </p:cNvPr>
          <p:cNvSpPr>
            <a:spLocks noChangeArrowheads="1"/>
          </p:cNvSpPr>
          <p:nvPr/>
        </p:nvSpPr>
        <p:spPr bwMode="auto">
          <a:xfrm>
            <a:off x="1092200" y="4471988"/>
            <a:ext cx="7543800" cy="925512"/>
          </a:xfrm>
          <a:prstGeom prst="rect">
            <a:avLst/>
          </a:prstGeom>
          <a:solidFill>
            <a:srgbClr val="CC0000"/>
          </a:solidFill>
          <a:ln w="9525">
            <a:noFill/>
            <a:miter lim="800000"/>
            <a:headEnd/>
            <a:tailEnd/>
          </a:ln>
          <a:effectLst>
            <a:outerShdw blurRad="63500" dist="38099" dir="2700000" algn="ctr" rotWithShape="0">
              <a:srgbClr val="000000">
                <a:alpha val="74998"/>
              </a:srgbClr>
            </a:outerShdw>
          </a:effectLst>
        </p:spPr>
        <p:txBody>
          <a:bodyPr/>
          <a:lstStyle/>
          <a:p>
            <a:pPr algn="l" eaLnBrk="1" hangingPunct="1">
              <a:spcBef>
                <a:spcPct val="20000"/>
              </a:spcBef>
              <a:buSzPct val="120000"/>
              <a:defRPr/>
            </a:pPr>
            <a:r>
              <a:rPr lang="en-US" sz="2600" b="1">
                <a:solidFill>
                  <a:schemeClr val="bg1"/>
                </a:solidFill>
                <a:latin typeface="Arial" charset="0"/>
                <a:ea typeface="ＭＳ Ｐゴシック" charset="0"/>
                <a:cs typeface="ＭＳ Ｐゴシック" charset="0"/>
              </a:rPr>
              <a:t>Why is the H</a:t>
            </a:r>
            <a:r>
              <a:rPr lang="en-US" sz="2600" b="1" baseline="30000">
                <a:solidFill>
                  <a:schemeClr val="bg1"/>
                </a:solidFill>
                <a:latin typeface="Arial" charset="0"/>
                <a:ea typeface="ＭＳ Ｐゴシック" charset="0"/>
                <a:cs typeface="ＭＳ Ｐゴシック" charset="0"/>
              </a:rPr>
              <a:t>s</a:t>
            </a:r>
            <a:r>
              <a:rPr lang="en-US" sz="2600" b="1">
                <a:solidFill>
                  <a:schemeClr val="bg1"/>
                </a:solidFill>
                <a:latin typeface="Arial" charset="0"/>
                <a:ea typeface="ＭＳ Ｐゴシック" charset="0"/>
                <a:cs typeface="ＭＳ Ｐゴシック" charset="0"/>
              </a:rPr>
              <a:t> allele maintained at such high levels in African populations?</a:t>
            </a:r>
            <a:endParaRPr lang="en-US" sz="2600" b="1">
              <a:solidFill>
                <a:srgbClr val="0F116A"/>
              </a:solidFill>
              <a:latin typeface="Arial" charset="0"/>
              <a:ea typeface="ＭＳ Ｐゴシック" charset="0"/>
              <a:cs typeface="ＭＳ Ｐゴシック" charset="0"/>
            </a:endParaRPr>
          </a:p>
        </p:txBody>
      </p:sp>
      <p:sp>
        <p:nvSpPr>
          <p:cNvPr id="556039" name="Rectangle 7" descr="Rectangle: Click to edit Master text styles&#13;&#10;Second level&#13;&#10;Third level&#13;&#10;Fourth level&#13;&#10;Fifth level">
            <a:extLst>
              <a:ext uri="{FF2B5EF4-FFF2-40B4-BE49-F238E27FC236}">
                <a16:creationId xmlns:a16="http://schemas.microsoft.com/office/drawing/2014/main" id="{CC9241EF-494F-944C-BD46-EF351E94EB7F}"/>
              </a:ext>
            </a:extLst>
          </p:cNvPr>
          <p:cNvSpPr>
            <a:spLocks noChangeArrowheads="1"/>
          </p:cNvSpPr>
          <p:nvPr/>
        </p:nvSpPr>
        <p:spPr bwMode="auto">
          <a:xfrm>
            <a:off x="1092200" y="5638800"/>
            <a:ext cx="7543800" cy="925513"/>
          </a:xfrm>
          <a:prstGeom prst="rect">
            <a:avLst/>
          </a:prstGeom>
          <a:solidFill>
            <a:srgbClr val="FFCC18"/>
          </a:solidFill>
          <a:ln w="9525">
            <a:noFill/>
            <a:miter lim="800000"/>
            <a:headEnd/>
            <a:tailEnd/>
          </a:ln>
          <a:effectLst>
            <a:outerShdw blurRad="63500" dist="38099" dir="2700000" algn="ctr" rotWithShape="0">
              <a:srgbClr val="000000">
                <a:alpha val="74998"/>
              </a:srgbClr>
            </a:outerShdw>
          </a:effec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800" b="1">
                <a:solidFill>
                  <a:srgbClr val="0F2117"/>
                </a:solidFill>
              </a:rPr>
              <a:t>Suggests some selective advantage of being heterozygous… H</a:t>
            </a:r>
            <a:r>
              <a:rPr lang="en-US" altLang="en-US" sz="2800" b="1" baseline="30000">
                <a:solidFill>
                  <a:srgbClr val="0F2117"/>
                </a:solidFill>
              </a:rPr>
              <a:t>b</a:t>
            </a:r>
            <a:r>
              <a:rPr lang="en-US" altLang="en-US" sz="2800" b="1">
                <a:solidFill>
                  <a:srgbClr val="0F2117"/>
                </a:solidFill>
              </a:rPr>
              <a:t>H</a:t>
            </a:r>
            <a:r>
              <a:rPr lang="en-US" altLang="en-US" sz="2800" b="1" baseline="30000">
                <a:solidFill>
                  <a:srgbClr val="0F2117"/>
                </a:solidFill>
              </a:rPr>
              <a:t>s</a:t>
            </a:r>
            <a:endParaRPr lang="en-US" altLang="en-US" sz="2600" b="1" baseline="30000">
              <a:solidFill>
                <a:srgbClr val="0F2117"/>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56036">
                                            <p:txEl>
                                              <p:pRg st="1" end="1"/>
                                            </p:txEl>
                                          </p:spTgt>
                                        </p:tgtEl>
                                        <p:attrNameLst>
                                          <p:attrName>style.visibility</p:attrName>
                                        </p:attrNameLst>
                                      </p:cBhvr>
                                      <p:to>
                                        <p:strVal val="visible"/>
                                      </p:to>
                                    </p:set>
                                    <p:anim calcmode="lin" valueType="num">
                                      <p:cBhvr additive="base">
                                        <p:cTn id="7" dur="500" fill="hold"/>
                                        <p:tgtEl>
                                          <p:spTgt spid="55603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603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6036">
                                            <p:txEl>
                                              <p:pRg st="2" end="2"/>
                                            </p:txEl>
                                          </p:spTgt>
                                        </p:tgtEl>
                                        <p:attrNameLst>
                                          <p:attrName>style.visibility</p:attrName>
                                        </p:attrNameLst>
                                      </p:cBhvr>
                                      <p:to>
                                        <p:strVal val="visible"/>
                                      </p:to>
                                    </p:set>
                                    <p:anim calcmode="lin" valueType="num">
                                      <p:cBhvr additive="base">
                                        <p:cTn id="13" dur="500" fill="hold"/>
                                        <p:tgtEl>
                                          <p:spTgt spid="55603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603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6036">
                                            <p:txEl>
                                              <p:pRg st="3" end="3"/>
                                            </p:txEl>
                                          </p:spTgt>
                                        </p:tgtEl>
                                        <p:attrNameLst>
                                          <p:attrName>style.visibility</p:attrName>
                                        </p:attrNameLst>
                                      </p:cBhvr>
                                      <p:to>
                                        <p:strVal val="visible"/>
                                      </p:to>
                                    </p:set>
                                    <p:anim calcmode="lin" valueType="num">
                                      <p:cBhvr additive="base">
                                        <p:cTn id="19" dur="500" fill="hold"/>
                                        <p:tgtEl>
                                          <p:spTgt spid="55603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603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6036">
                                            <p:txEl>
                                              <p:pRg st="4" end="4"/>
                                            </p:txEl>
                                          </p:spTgt>
                                        </p:tgtEl>
                                        <p:attrNameLst>
                                          <p:attrName>style.visibility</p:attrName>
                                        </p:attrNameLst>
                                      </p:cBhvr>
                                      <p:to>
                                        <p:strVal val="visible"/>
                                      </p:to>
                                    </p:set>
                                    <p:anim calcmode="lin" valueType="num">
                                      <p:cBhvr additive="base">
                                        <p:cTn id="25" dur="500" fill="hold"/>
                                        <p:tgtEl>
                                          <p:spTgt spid="55603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603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56038"/>
                                        </p:tgtEl>
                                        <p:attrNameLst>
                                          <p:attrName>style.visibility</p:attrName>
                                        </p:attrNameLst>
                                      </p:cBhvr>
                                      <p:to>
                                        <p:strVal val="visible"/>
                                      </p:to>
                                    </p:set>
                                    <p:anim calcmode="lin" valueType="num">
                                      <p:cBhvr additive="base">
                                        <p:cTn id="31" dur="500" fill="hold"/>
                                        <p:tgtEl>
                                          <p:spTgt spid="556038"/>
                                        </p:tgtEl>
                                        <p:attrNameLst>
                                          <p:attrName>ppt_x</p:attrName>
                                        </p:attrNameLst>
                                      </p:cBhvr>
                                      <p:tavLst>
                                        <p:tav tm="0">
                                          <p:val>
                                            <p:strVal val="0-#ppt_w/2"/>
                                          </p:val>
                                        </p:tav>
                                        <p:tav tm="100000">
                                          <p:val>
                                            <p:strVal val="#ppt_x"/>
                                          </p:val>
                                        </p:tav>
                                      </p:tavLst>
                                    </p:anim>
                                    <p:anim calcmode="lin" valueType="num">
                                      <p:cBhvr additive="base">
                                        <p:cTn id="32" dur="500" fill="hold"/>
                                        <p:tgtEl>
                                          <p:spTgt spid="5560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Vibro Up"/>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56039"/>
                                        </p:tgtEl>
                                        <p:attrNameLst>
                                          <p:attrName>style.visibility</p:attrName>
                                        </p:attrNameLst>
                                      </p:cBhvr>
                                      <p:to>
                                        <p:strVal val="visible"/>
                                      </p:to>
                                    </p:set>
                                    <p:anim calcmode="lin" valueType="num">
                                      <p:cBhvr additive="base">
                                        <p:cTn id="37" dur="500" fill="hold"/>
                                        <p:tgtEl>
                                          <p:spTgt spid="556039"/>
                                        </p:tgtEl>
                                        <p:attrNameLst>
                                          <p:attrName>ppt_x</p:attrName>
                                        </p:attrNameLst>
                                      </p:cBhvr>
                                      <p:tavLst>
                                        <p:tav tm="0">
                                          <p:val>
                                            <p:strVal val="1+#ppt_w/2"/>
                                          </p:val>
                                        </p:tav>
                                        <p:tav tm="100000">
                                          <p:val>
                                            <p:strVal val="#ppt_x"/>
                                          </p:val>
                                        </p:tav>
                                      </p:tavLst>
                                    </p:anim>
                                    <p:anim calcmode="lin" valueType="num">
                                      <p:cBhvr additive="base">
                                        <p:cTn id="38" dur="500" fill="hold"/>
                                        <p:tgtEl>
                                          <p:spTgt spid="5560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6" grpId="0" build="p" autoUpdateAnimBg="0"/>
      <p:bldP spid="556038" grpId="0" animBg="1"/>
      <p:bldP spid="5560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A67EB96D-9908-C74E-809C-F9ACA35F5702}"/>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Malaria </a:t>
            </a:r>
          </a:p>
        </p:txBody>
      </p:sp>
      <p:pic>
        <p:nvPicPr>
          <p:cNvPr id="560131" name="Picture 3">
            <a:extLst>
              <a:ext uri="{FF2B5EF4-FFF2-40B4-BE49-F238E27FC236}">
                <a16:creationId xmlns:a16="http://schemas.microsoft.com/office/drawing/2014/main" id="{EF7D6033-5B5C-614A-8DCA-B8B3249C42D9}"/>
              </a:ext>
            </a:extLst>
          </p:cNvPr>
          <p:cNvPicPr>
            <a:picLocks noChangeAspect="1" noChangeArrowheads="1"/>
          </p:cNvPicPr>
          <p:nvPr/>
        </p:nvPicPr>
        <p:blipFill>
          <a:blip r:embed="rId5"/>
          <a:srcRect/>
          <a:stretch>
            <a:fillRect/>
          </a:stretch>
        </p:blipFill>
        <p:spPr bwMode="auto">
          <a:xfrm>
            <a:off x="5035550" y="2400300"/>
            <a:ext cx="1612900" cy="1371600"/>
          </a:xfrm>
          <a:prstGeom prst="rect">
            <a:avLst/>
          </a:prstGeom>
          <a:noFill/>
          <a:effectLst>
            <a:outerShdw blurRad="63500" dist="38099" dir="2700000" algn="ctr" rotWithShape="0">
              <a:srgbClr val="000000">
                <a:alpha val="74998"/>
              </a:srgbClr>
            </a:outerShdw>
          </a:effectLst>
        </p:spPr>
      </p:pic>
      <p:pic>
        <p:nvPicPr>
          <p:cNvPr id="560132" name="Picture 4">
            <a:extLst>
              <a:ext uri="{FF2B5EF4-FFF2-40B4-BE49-F238E27FC236}">
                <a16:creationId xmlns:a16="http://schemas.microsoft.com/office/drawing/2014/main" id="{1B5B38A1-F38F-0A49-BDE7-34C9DA93849B}"/>
              </a:ext>
            </a:extLst>
          </p:cNvPr>
          <p:cNvPicPr>
            <a:picLocks noChangeAspect="1" noChangeArrowheads="1"/>
          </p:cNvPicPr>
          <p:nvPr/>
        </p:nvPicPr>
        <p:blipFill>
          <a:blip r:embed="rId6"/>
          <a:srcRect/>
          <a:stretch>
            <a:fillRect/>
          </a:stretch>
        </p:blipFill>
        <p:spPr bwMode="auto">
          <a:xfrm>
            <a:off x="4957763" y="4179888"/>
            <a:ext cx="4033837" cy="2554287"/>
          </a:xfrm>
          <a:prstGeom prst="rect">
            <a:avLst/>
          </a:prstGeom>
          <a:noFill/>
          <a:effectLst>
            <a:outerShdw blurRad="63500" dist="38099" dir="2700000" algn="ctr" rotWithShape="0">
              <a:srgbClr val="000000">
                <a:alpha val="74998"/>
              </a:srgbClr>
            </a:outerShdw>
          </a:effectLst>
        </p:spPr>
      </p:pic>
      <p:pic>
        <p:nvPicPr>
          <p:cNvPr id="38916" name="Picture 5">
            <a:extLst>
              <a:ext uri="{FF2B5EF4-FFF2-40B4-BE49-F238E27FC236}">
                <a16:creationId xmlns:a16="http://schemas.microsoft.com/office/drawing/2014/main" id="{D8CADAFD-C362-E244-84B8-50E9C81B3D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288" y="1557338"/>
            <a:ext cx="4570412"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0134" name="Rectangle 6">
            <a:extLst>
              <a:ext uri="{FF2B5EF4-FFF2-40B4-BE49-F238E27FC236}">
                <a16:creationId xmlns:a16="http://schemas.microsoft.com/office/drawing/2014/main" id="{22F4E8DE-7260-9B4A-AB65-809040CD3885}"/>
              </a:ext>
            </a:extLst>
          </p:cNvPr>
          <p:cNvSpPr>
            <a:spLocks noChangeArrowheads="1"/>
          </p:cNvSpPr>
          <p:nvPr/>
        </p:nvSpPr>
        <p:spPr bwMode="auto">
          <a:xfrm>
            <a:off x="3821113" y="722313"/>
            <a:ext cx="5214937" cy="1077912"/>
          </a:xfrm>
          <a:prstGeom prst="rect">
            <a:avLst/>
          </a:prstGeom>
          <a:solidFill>
            <a:srgbClr val="FFCC18"/>
          </a:solidFill>
          <a:ln>
            <a:noFill/>
          </a:ln>
          <a:effectLst>
            <a:outerShdw dist="35921" dir="2700000" algn="ctr" rotWithShape="0">
              <a:srgbClr val="808080">
                <a:alpha val="7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eaLnBrk="1" hangingPunct="1">
              <a:lnSpc>
                <a:spcPct val="90000"/>
              </a:lnSpc>
              <a:spcBef>
                <a:spcPct val="20000"/>
              </a:spcBef>
              <a:buClr>
                <a:schemeClr val="tx1"/>
              </a:buClr>
              <a:buSzPct val="60000"/>
              <a:buFont typeface="Wingdings" charset="2"/>
              <a:buNone/>
              <a:defRPr/>
            </a:pPr>
            <a:r>
              <a:rPr lang="en-US" b="1">
                <a:solidFill>
                  <a:srgbClr val="0F116A"/>
                </a:solidFill>
                <a:latin typeface="Arial" charset="0"/>
                <a:ea typeface="+mn-ea"/>
              </a:rPr>
              <a:t>Single-celled eukaryote parasite (</a:t>
            </a:r>
            <a:r>
              <a:rPr lang="en-US" b="1" i="1" u="sng">
                <a:solidFill>
                  <a:srgbClr val="0F116A"/>
                </a:solidFill>
                <a:latin typeface="Arial" charset="0"/>
                <a:ea typeface="+mn-ea"/>
              </a:rPr>
              <a:t>Plasmodium</a:t>
            </a:r>
            <a:r>
              <a:rPr lang="en-US" b="1">
                <a:solidFill>
                  <a:srgbClr val="0F116A"/>
                </a:solidFill>
                <a:latin typeface="Arial" charset="0"/>
                <a:ea typeface="+mn-ea"/>
              </a:rPr>
              <a:t>) spends part of its life cycle in red blood cells</a:t>
            </a:r>
          </a:p>
        </p:txBody>
      </p:sp>
      <p:pic>
        <p:nvPicPr>
          <p:cNvPr id="560135" name="Picture 7" descr="Mosquito">
            <a:extLst>
              <a:ext uri="{FF2B5EF4-FFF2-40B4-BE49-F238E27FC236}">
                <a16:creationId xmlns:a16="http://schemas.microsoft.com/office/drawing/2014/main" id="{E6C8FFF0-6F4D-7449-B41A-D5C96C4F4605}"/>
              </a:ext>
            </a:extLst>
          </p:cNvPr>
          <p:cNvPicPr>
            <a:picLocks noChangeAspect="1" noChangeArrowheads="1"/>
          </p:cNvPicPr>
          <p:nvPr/>
        </p:nvPicPr>
        <p:blipFill>
          <a:blip r:embed="rId8"/>
          <a:srcRect/>
          <a:stretch>
            <a:fillRect/>
          </a:stretch>
        </p:blipFill>
        <p:spPr bwMode="auto">
          <a:xfrm>
            <a:off x="7000875" y="2425700"/>
            <a:ext cx="1981200" cy="1328738"/>
          </a:xfrm>
          <a:prstGeom prst="rect">
            <a:avLst/>
          </a:prstGeom>
          <a:noFill/>
          <a:effectLst>
            <a:outerShdw blurRad="63500" dist="38099" dir="2700000" algn="ctr" rotWithShape="0">
              <a:srgbClr val="000000">
                <a:alpha val="74998"/>
              </a:srgbClr>
            </a:outerShdw>
          </a:effectLst>
        </p:spPr>
      </p:pic>
      <p:sp>
        <p:nvSpPr>
          <p:cNvPr id="38919" name="Oval 9">
            <a:extLst>
              <a:ext uri="{FF2B5EF4-FFF2-40B4-BE49-F238E27FC236}">
                <a16:creationId xmlns:a16="http://schemas.microsoft.com/office/drawing/2014/main" id="{73B9187B-C50F-4D40-9346-DB7765E0E539}"/>
              </a:ext>
            </a:extLst>
          </p:cNvPr>
          <p:cNvSpPr>
            <a:spLocks noChangeArrowheads="1"/>
          </p:cNvSpPr>
          <p:nvPr/>
        </p:nvSpPr>
        <p:spPr bwMode="auto">
          <a:xfrm>
            <a:off x="288925" y="2905125"/>
            <a:ext cx="288925" cy="288925"/>
          </a:xfrm>
          <a:prstGeom prst="ellipse">
            <a:avLst/>
          </a:prstGeom>
          <a:solidFill>
            <a:srgbClr val="FFCC18"/>
          </a:solidFill>
          <a:ln w="9525">
            <a:solidFill>
              <a:srgbClr val="0F116A"/>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F116A"/>
                </a:solidFill>
              </a:rPr>
              <a:t>1</a:t>
            </a:r>
            <a:endParaRPr lang="en-US" altLang="en-US">
              <a:solidFill>
                <a:srgbClr val="0F116A"/>
              </a:solidFill>
            </a:endParaRPr>
          </a:p>
        </p:txBody>
      </p:sp>
      <p:sp>
        <p:nvSpPr>
          <p:cNvPr id="38920" name="Oval 10">
            <a:extLst>
              <a:ext uri="{FF2B5EF4-FFF2-40B4-BE49-F238E27FC236}">
                <a16:creationId xmlns:a16="http://schemas.microsoft.com/office/drawing/2014/main" id="{FED9E1BF-C93C-8149-A1DF-ECB9D3268001}"/>
              </a:ext>
            </a:extLst>
          </p:cNvPr>
          <p:cNvSpPr>
            <a:spLocks noChangeArrowheads="1"/>
          </p:cNvSpPr>
          <p:nvPr/>
        </p:nvSpPr>
        <p:spPr bwMode="auto">
          <a:xfrm>
            <a:off x="1627188" y="5499100"/>
            <a:ext cx="288925" cy="288925"/>
          </a:xfrm>
          <a:prstGeom prst="ellipse">
            <a:avLst/>
          </a:prstGeom>
          <a:solidFill>
            <a:srgbClr val="FFCC18"/>
          </a:solidFill>
          <a:ln w="9525">
            <a:solidFill>
              <a:srgbClr val="0F116A"/>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F116A"/>
                </a:solidFill>
              </a:rPr>
              <a:t>2</a:t>
            </a:r>
            <a:endParaRPr lang="en-US" altLang="en-US">
              <a:solidFill>
                <a:srgbClr val="0F116A"/>
              </a:solidFill>
            </a:endParaRPr>
          </a:p>
        </p:txBody>
      </p:sp>
      <p:sp>
        <p:nvSpPr>
          <p:cNvPr id="38921" name="Oval 11">
            <a:extLst>
              <a:ext uri="{FF2B5EF4-FFF2-40B4-BE49-F238E27FC236}">
                <a16:creationId xmlns:a16="http://schemas.microsoft.com/office/drawing/2014/main" id="{BDB2F4DB-C30A-104C-A67E-E94892D90896}"/>
              </a:ext>
            </a:extLst>
          </p:cNvPr>
          <p:cNvSpPr>
            <a:spLocks noChangeArrowheads="1"/>
          </p:cNvSpPr>
          <p:nvPr/>
        </p:nvSpPr>
        <p:spPr bwMode="auto">
          <a:xfrm>
            <a:off x="2624138" y="6456363"/>
            <a:ext cx="288925" cy="288925"/>
          </a:xfrm>
          <a:prstGeom prst="ellipse">
            <a:avLst/>
          </a:prstGeom>
          <a:solidFill>
            <a:srgbClr val="FFCC18"/>
          </a:solidFill>
          <a:ln w="9525">
            <a:solidFill>
              <a:srgbClr val="0F116A"/>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F116A"/>
                </a:solidFill>
              </a:rPr>
              <a:t>3</a:t>
            </a:r>
            <a:endParaRPr lang="en-US" altLang="en-US">
              <a:solidFill>
                <a:srgbClr val="0F116A"/>
              </a:solidFill>
            </a:endParaRPr>
          </a:p>
        </p:txBody>
      </p:sp>
      <p:sp>
        <p:nvSpPr>
          <p:cNvPr id="38922" name="Rounded Rectangle 10">
            <a:extLst>
              <a:ext uri="{FF2B5EF4-FFF2-40B4-BE49-F238E27FC236}">
                <a16:creationId xmlns:a16="http://schemas.microsoft.com/office/drawing/2014/main" id="{AE7F2359-E37D-0F43-9D05-A88FE848CB89}"/>
              </a:ext>
            </a:extLst>
          </p:cNvPr>
          <p:cNvSpPr>
            <a:spLocks noChangeArrowheads="1"/>
          </p:cNvSpPr>
          <p:nvPr/>
        </p:nvSpPr>
        <p:spPr bwMode="auto">
          <a:xfrm>
            <a:off x="1247775" y="4676775"/>
            <a:ext cx="503238" cy="306388"/>
          </a:xfrm>
          <a:prstGeom prst="roundRect">
            <a:avLst>
              <a:gd name="adj" fmla="val 16667"/>
            </a:avLst>
          </a:prstGeom>
          <a:solidFill>
            <a:srgbClr val="FFCC18"/>
          </a:solidFill>
          <a:ln w="9525">
            <a:solidFill>
              <a:schemeClr val="tx1"/>
            </a:solidFill>
            <a:round/>
            <a:headEnd/>
            <a:tailEnd/>
          </a:ln>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liver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0134"/>
                                        </p:tgtEl>
                                        <p:attrNameLst>
                                          <p:attrName>style.visibility</p:attrName>
                                        </p:attrNameLst>
                                      </p:cBhvr>
                                      <p:to>
                                        <p:strVal val="visible"/>
                                      </p:to>
                                    </p:set>
                                    <p:animEffect transition="in" filter="wipe(left)">
                                      <p:cBhvr>
                                        <p:cTn id="7" dur="500"/>
                                        <p:tgtEl>
                                          <p:spTgt spid="56013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60131"/>
                                        </p:tgtEl>
                                        <p:attrNameLst>
                                          <p:attrName>style.visibility</p:attrName>
                                        </p:attrNameLst>
                                      </p:cBhvr>
                                      <p:to>
                                        <p:strVal val="visible"/>
                                      </p:to>
                                    </p:set>
                                    <p:animEffect transition="in" filter="wipe(left)">
                                      <p:cBhvr>
                                        <p:cTn id="12" dur="500"/>
                                        <p:tgtEl>
                                          <p:spTgt spid="560131"/>
                                        </p:tgtEl>
                                      </p:cBhvr>
                                    </p:animEffect>
                                  </p:childTnLst>
                                  <p:subTnLst>
                                    <p:audio>
                                      <p:cMediaNode>
                                        <p:cTn display="0" masterRel="sameClick">
                                          <p:stCondLst>
                                            <p:cond evt="begin" delay="0">
                                              <p:tn val="10"/>
                                            </p:cond>
                                          </p:stCondLst>
                                          <p:endCondLst>
                                            <p:cond evt="onStopAudio" delay="0">
                                              <p:tgtEl>
                                                <p:sldTgt/>
                                              </p:tgtEl>
                                            </p:cond>
                                          </p:endCondLst>
                                        </p:cTn>
                                        <p:tgtEl>
                                          <p:sndTgt r:embed="rId4" name="Pencil Check"/>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60135"/>
                                        </p:tgtEl>
                                        <p:attrNameLst>
                                          <p:attrName>style.visibility</p:attrName>
                                        </p:attrNameLst>
                                      </p:cBhvr>
                                      <p:to>
                                        <p:strVal val="visible"/>
                                      </p:to>
                                    </p:set>
                                    <p:animEffect transition="in" filter="wipe(up)">
                                      <p:cBhvr>
                                        <p:cTn id="17" dur="500"/>
                                        <p:tgtEl>
                                          <p:spTgt spid="560135"/>
                                        </p:tgtEl>
                                      </p:cBhvr>
                                    </p:animEffect>
                                  </p:childTnLst>
                                  <p:subTnLst>
                                    <p:audio>
                                      <p:cMediaNode>
                                        <p:cTn display="0" masterRel="sameClick">
                                          <p:stCondLst>
                                            <p:cond evt="begin" delay="0">
                                              <p:tn val="15"/>
                                            </p:cond>
                                          </p:stCondLst>
                                          <p:endCondLst>
                                            <p:cond evt="onStopAudio" delay="0">
                                              <p:tgtEl>
                                                <p:sldTgt/>
                                              </p:tgtEl>
                                            </p:cond>
                                          </p:endCondLst>
                                        </p:cTn>
                                        <p:tgtEl>
                                          <p:sndTgt r:embed="rId4" name="Pencil Check"/>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560132"/>
                                        </p:tgtEl>
                                        <p:attrNameLst>
                                          <p:attrName>style.visibility</p:attrName>
                                        </p:attrNameLst>
                                      </p:cBhvr>
                                      <p:to>
                                        <p:strVal val="visible"/>
                                      </p:to>
                                    </p:set>
                                    <p:animEffect transition="in" filter="wipe(right)">
                                      <p:cBhvr>
                                        <p:cTn id="22" dur="500"/>
                                        <p:tgtEl>
                                          <p:spTgt spid="560132"/>
                                        </p:tgtEl>
                                      </p:cBhvr>
                                    </p:animEffect>
                                  </p:childTnLst>
                                  <p:subTnLst>
                                    <p:audio>
                                      <p:cMediaNode>
                                        <p:cTn display="0" masterRel="sameClick">
                                          <p:stCondLst>
                                            <p:cond evt="begin" delay="0">
                                              <p:tn val="20"/>
                                            </p:cond>
                                          </p:stCondLst>
                                          <p:endCondLst>
                                            <p:cond evt="onStopAudio" delay="0">
                                              <p:tgtEl>
                                                <p:sldTgt/>
                                              </p:tgtEl>
                                            </p:cond>
                                          </p:endCondLst>
                                        </p:cTn>
                                        <p:tgtEl>
                                          <p:sndTgt r:embed="rId4"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4"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1" name="Picture 11" descr="f21-13b_frequency_of_si_c">
            <a:extLst>
              <a:ext uri="{FF2B5EF4-FFF2-40B4-BE49-F238E27FC236}">
                <a16:creationId xmlns:a16="http://schemas.microsoft.com/office/drawing/2014/main" id="{AEE3EB1E-6B34-9F4D-8F3F-2E5F0F8119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9000" b="17999"/>
          <a:stretch>
            <a:fillRect/>
          </a:stretch>
        </p:blipFill>
        <p:spPr bwMode="auto">
          <a:xfrm>
            <a:off x="3808413" y="3817938"/>
            <a:ext cx="5335587"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2">
            <a:extLst>
              <a:ext uri="{FF2B5EF4-FFF2-40B4-BE49-F238E27FC236}">
                <a16:creationId xmlns:a16="http://schemas.microsoft.com/office/drawing/2014/main" id="{8DE90BC2-2BCD-F04D-B42E-D0EFD9065DD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Heterozygote Advantage</a:t>
            </a:r>
          </a:p>
        </p:txBody>
      </p:sp>
      <p:sp>
        <p:nvSpPr>
          <p:cNvPr id="558083" name="Rectangle 3" descr="Rectangle: Click to edit Master text styles&#13;&#10;Second level&#13;&#10;Third level&#13;&#10;Fourth level&#13;&#10;Fifth level">
            <a:extLst>
              <a:ext uri="{FF2B5EF4-FFF2-40B4-BE49-F238E27FC236}">
                <a16:creationId xmlns:a16="http://schemas.microsoft.com/office/drawing/2014/main" id="{9E40053E-2D6A-AC4F-80B3-F561E16414E8}"/>
              </a:ext>
            </a:extLst>
          </p:cNvPr>
          <p:cNvSpPr>
            <a:spLocks noGrp="1" noChangeArrowheads="1"/>
          </p:cNvSpPr>
          <p:nvPr>
            <p:ph type="body" idx="1"/>
          </p:nvPr>
        </p:nvSpPr>
        <p:spPr>
          <a:xfrm>
            <a:off x="239713" y="1295400"/>
            <a:ext cx="8724900" cy="2859088"/>
          </a:xfrm>
          <a:noFill/>
        </p:spPr>
        <p:txBody>
          <a:bodyPr rIns="0"/>
          <a:lstStyle/>
          <a:p>
            <a:pPr eaLnBrk="1" hangingPunct="1">
              <a:lnSpc>
                <a:spcPct val="90000"/>
              </a:lnSpc>
            </a:pPr>
            <a:r>
              <a:rPr lang="en-US" altLang="en-US" sz="2600" dirty="0">
                <a:ea typeface="ＭＳ Ｐゴシック" panose="020B0600070205080204" pitchFamily="34" charset="-128"/>
              </a:rPr>
              <a:t>In tropical Africa, where malaria is common:</a:t>
            </a:r>
          </a:p>
          <a:p>
            <a:pPr lvl="1" eaLnBrk="1" hangingPunct="1">
              <a:lnSpc>
                <a:spcPct val="90000"/>
              </a:lnSpc>
            </a:pPr>
            <a:r>
              <a:rPr lang="en-US" altLang="en-US" sz="2400" u="sng" dirty="0">
                <a:solidFill>
                  <a:srgbClr val="CC0000"/>
                </a:solidFill>
                <a:ea typeface="ＭＳ Ｐゴシック" panose="020B0600070205080204" pitchFamily="34" charset="-128"/>
              </a:rPr>
              <a:t>homozygous dominant (normal)</a:t>
            </a:r>
          </a:p>
          <a:p>
            <a:pPr lvl="2" eaLnBrk="1" hangingPunct="1">
              <a:lnSpc>
                <a:spcPct val="90000"/>
              </a:lnSpc>
            </a:pPr>
            <a:r>
              <a:rPr lang="en-US" altLang="en-US" sz="2000" dirty="0">
                <a:ea typeface="ＭＳ Ｐゴシック" panose="020B0600070205080204" pitchFamily="34" charset="-128"/>
              </a:rPr>
              <a:t>reduced survival or reproduction from malaria: </a:t>
            </a:r>
            <a:r>
              <a:rPr lang="en-US" altLang="en-US" sz="1800" dirty="0" err="1">
                <a:solidFill>
                  <a:srgbClr val="CC0000"/>
                </a:solidFill>
                <a:ea typeface="ＭＳ Ｐゴシック" panose="020B0600070205080204" pitchFamily="34" charset="-128"/>
              </a:rPr>
              <a:t>H</a:t>
            </a:r>
            <a:r>
              <a:rPr lang="en-US" altLang="en-US" sz="1800" baseline="30000" dirty="0" err="1">
                <a:solidFill>
                  <a:srgbClr val="CC0000"/>
                </a:solidFill>
                <a:ea typeface="ＭＳ Ｐゴシック" panose="020B0600070205080204" pitchFamily="34" charset="-128"/>
              </a:rPr>
              <a:t>b</a:t>
            </a:r>
            <a:r>
              <a:rPr lang="en-US" altLang="en-US" sz="1800" dirty="0" err="1">
                <a:solidFill>
                  <a:srgbClr val="CC0000"/>
                </a:solidFill>
                <a:ea typeface="ＭＳ Ｐゴシック" panose="020B0600070205080204" pitchFamily="34" charset="-128"/>
              </a:rPr>
              <a:t>H</a:t>
            </a:r>
            <a:r>
              <a:rPr lang="en-US" altLang="en-US" sz="1800" baseline="30000" dirty="0" err="1">
                <a:solidFill>
                  <a:srgbClr val="CC0000"/>
                </a:solidFill>
                <a:ea typeface="ＭＳ Ｐゴシック" panose="020B0600070205080204" pitchFamily="34" charset="-128"/>
              </a:rPr>
              <a:t>b</a:t>
            </a:r>
            <a:endParaRPr lang="en-US" altLang="en-US" sz="2000" dirty="0">
              <a:ea typeface="ＭＳ Ｐゴシック" panose="020B0600070205080204" pitchFamily="34" charset="-128"/>
            </a:endParaRPr>
          </a:p>
          <a:p>
            <a:pPr lvl="1" eaLnBrk="1" hangingPunct="1">
              <a:lnSpc>
                <a:spcPct val="90000"/>
              </a:lnSpc>
            </a:pPr>
            <a:r>
              <a:rPr lang="en-US" altLang="en-US" sz="2400" u="sng" dirty="0">
                <a:solidFill>
                  <a:srgbClr val="CC0000"/>
                </a:solidFill>
                <a:ea typeface="ＭＳ Ｐゴシック" panose="020B0600070205080204" pitchFamily="34" charset="-128"/>
              </a:rPr>
              <a:t>homozygous recessive</a:t>
            </a:r>
            <a:r>
              <a:rPr lang="en-US" altLang="en-US" sz="2400" dirty="0">
                <a:ea typeface="ＭＳ Ｐゴシック" panose="020B0600070205080204" pitchFamily="34" charset="-128"/>
              </a:rPr>
              <a:t> </a:t>
            </a:r>
          </a:p>
          <a:p>
            <a:pPr lvl="2" eaLnBrk="1" hangingPunct="1">
              <a:lnSpc>
                <a:spcPct val="90000"/>
              </a:lnSpc>
            </a:pPr>
            <a:r>
              <a:rPr lang="en-US" altLang="en-US" sz="2000" dirty="0">
                <a:ea typeface="ＭＳ Ｐゴシック" panose="020B0600070205080204" pitchFamily="34" charset="-128"/>
              </a:rPr>
              <a:t>reduced survival &amp; reproduction from sickle cell anemia: </a:t>
            </a:r>
            <a:r>
              <a:rPr lang="en-US" altLang="en-US" sz="1800" dirty="0" err="1">
                <a:solidFill>
                  <a:srgbClr val="CC0000"/>
                </a:solidFill>
                <a:ea typeface="ＭＳ Ｐゴシック" panose="020B0600070205080204" pitchFamily="34" charset="-128"/>
              </a:rPr>
              <a:t>H</a:t>
            </a:r>
            <a:r>
              <a:rPr lang="en-US" altLang="en-US" sz="1800" baseline="30000" dirty="0" err="1">
                <a:solidFill>
                  <a:srgbClr val="CC0000"/>
                </a:solidFill>
                <a:ea typeface="ＭＳ Ｐゴシック" panose="020B0600070205080204" pitchFamily="34" charset="-128"/>
              </a:rPr>
              <a:t>s</a:t>
            </a:r>
            <a:r>
              <a:rPr lang="en-US" altLang="en-US" sz="1800" dirty="0" err="1">
                <a:solidFill>
                  <a:srgbClr val="CC0000"/>
                </a:solidFill>
                <a:ea typeface="ＭＳ Ｐゴシック" panose="020B0600070205080204" pitchFamily="34" charset="-128"/>
              </a:rPr>
              <a:t>H</a:t>
            </a:r>
            <a:r>
              <a:rPr lang="en-US" altLang="en-US" sz="1800" baseline="30000" dirty="0" err="1">
                <a:solidFill>
                  <a:srgbClr val="CC0000"/>
                </a:solidFill>
                <a:ea typeface="ＭＳ Ｐゴシック" panose="020B0600070205080204" pitchFamily="34" charset="-128"/>
              </a:rPr>
              <a:t>s</a:t>
            </a:r>
            <a:endParaRPr lang="en-US" altLang="en-US" sz="2000" dirty="0">
              <a:ea typeface="ＭＳ Ｐゴシック" panose="020B0600070205080204" pitchFamily="34" charset="-128"/>
            </a:endParaRPr>
          </a:p>
          <a:p>
            <a:pPr lvl="1" eaLnBrk="1" hangingPunct="1">
              <a:lnSpc>
                <a:spcPct val="90000"/>
              </a:lnSpc>
            </a:pPr>
            <a:r>
              <a:rPr lang="en-US" altLang="en-US" sz="2400" u="sng" dirty="0">
                <a:solidFill>
                  <a:srgbClr val="CC0000"/>
                </a:solidFill>
                <a:ea typeface="ＭＳ Ｐゴシック" panose="020B0600070205080204" pitchFamily="34" charset="-128"/>
              </a:rPr>
              <a:t>heterozygote carriers</a:t>
            </a:r>
            <a:endParaRPr lang="en-US" altLang="en-US" sz="2000" baseline="30000" dirty="0">
              <a:solidFill>
                <a:srgbClr val="CC0000"/>
              </a:solidFill>
              <a:ea typeface="ＭＳ Ｐゴシック" panose="020B0600070205080204" pitchFamily="34" charset="-128"/>
            </a:endParaRPr>
          </a:p>
          <a:p>
            <a:pPr lvl="2" eaLnBrk="1" hangingPunct="1">
              <a:lnSpc>
                <a:spcPct val="110000"/>
              </a:lnSpc>
            </a:pPr>
            <a:r>
              <a:rPr lang="en-US" altLang="en-US" sz="2000" dirty="0">
                <a:ea typeface="ＭＳ Ｐゴシック" panose="020B0600070205080204" pitchFamily="34" charset="-128"/>
              </a:rPr>
              <a:t>survival &amp; reproductive advantage: </a:t>
            </a:r>
            <a:r>
              <a:rPr lang="en-US" altLang="en-US" sz="1800" dirty="0" err="1">
                <a:solidFill>
                  <a:srgbClr val="CC0000"/>
                </a:solidFill>
                <a:ea typeface="ＭＳ Ｐゴシック" panose="020B0600070205080204" pitchFamily="34" charset="-128"/>
              </a:rPr>
              <a:t>H</a:t>
            </a:r>
            <a:r>
              <a:rPr lang="en-US" altLang="en-US" sz="1800" baseline="30000" dirty="0" err="1">
                <a:solidFill>
                  <a:srgbClr val="CC0000"/>
                </a:solidFill>
                <a:ea typeface="ＭＳ Ｐゴシック" panose="020B0600070205080204" pitchFamily="34" charset="-128"/>
              </a:rPr>
              <a:t>b</a:t>
            </a:r>
            <a:r>
              <a:rPr lang="en-US" altLang="en-US" sz="1800" dirty="0" err="1">
                <a:solidFill>
                  <a:srgbClr val="CC0000"/>
                </a:solidFill>
                <a:ea typeface="ＭＳ Ｐゴシック" panose="020B0600070205080204" pitchFamily="34" charset="-128"/>
              </a:rPr>
              <a:t>H</a:t>
            </a:r>
            <a:r>
              <a:rPr lang="en-US" altLang="en-US" sz="1800" baseline="30000" dirty="0" err="1">
                <a:solidFill>
                  <a:srgbClr val="CC0000"/>
                </a:solidFill>
                <a:ea typeface="ＭＳ Ｐゴシック" panose="020B0600070205080204" pitchFamily="34" charset="-128"/>
              </a:rPr>
              <a:t>s</a:t>
            </a:r>
            <a:endParaRPr lang="en-US" altLang="en-US" sz="1800" dirty="0">
              <a:ea typeface="ＭＳ Ｐゴシック" panose="020B0600070205080204" pitchFamily="34" charset="-128"/>
            </a:endParaRPr>
          </a:p>
        </p:txBody>
      </p:sp>
      <p:sp>
        <p:nvSpPr>
          <p:cNvPr id="558086" name="Rectangle 6">
            <a:extLst>
              <a:ext uri="{FF2B5EF4-FFF2-40B4-BE49-F238E27FC236}">
                <a16:creationId xmlns:a16="http://schemas.microsoft.com/office/drawing/2014/main" id="{31EE8B99-85BF-5346-8A5B-6DE3A0502066}"/>
              </a:ext>
            </a:extLst>
          </p:cNvPr>
          <p:cNvSpPr>
            <a:spLocks noChangeArrowheads="1"/>
          </p:cNvSpPr>
          <p:nvPr/>
        </p:nvSpPr>
        <p:spPr bwMode="auto">
          <a:xfrm>
            <a:off x="168275" y="4244975"/>
            <a:ext cx="3406775" cy="2436813"/>
          </a:xfrm>
          <a:prstGeom prst="rect">
            <a:avLst/>
          </a:prstGeom>
          <a:solidFill>
            <a:srgbClr val="FFCC18"/>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defRPr/>
            </a:pPr>
            <a:r>
              <a:rPr lang="en-US" sz="2200" b="1" u="sng">
                <a:solidFill>
                  <a:schemeClr val="tx2"/>
                </a:solidFill>
                <a:latin typeface="Arial" charset="0"/>
                <a:ea typeface="ＭＳ Ｐゴシック" charset="0"/>
                <a:cs typeface="ＭＳ Ｐゴシック" charset="0"/>
              </a:rPr>
              <a:t>Hypothesis</a:t>
            </a:r>
            <a:r>
              <a:rPr lang="en-US" sz="2200" b="1">
                <a:solidFill>
                  <a:srgbClr val="0F116A"/>
                </a:solidFill>
                <a:latin typeface="Arial" charset="0"/>
                <a:ea typeface="ＭＳ Ｐゴシック" charset="0"/>
                <a:cs typeface="ＭＳ Ｐゴシック" charset="0"/>
              </a:rPr>
              <a:t>:</a:t>
            </a:r>
          </a:p>
          <a:p>
            <a:pPr algn="l">
              <a:defRPr/>
            </a:pPr>
            <a:r>
              <a:rPr lang="en-US" sz="2200" b="1">
                <a:solidFill>
                  <a:srgbClr val="0F116A"/>
                </a:solidFill>
                <a:latin typeface="Arial" charset="0"/>
                <a:ea typeface="ＭＳ Ｐゴシック" charset="0"/>
                <a:cs typeface="ＭＳ Ｐゴシック" charset="0"/>
              </a:rPr>
              <a:t>In malaria-infected cells, the O</a:t>
            </a:r>
            <a:r>
              <a:rPr lang="en-US" sz="2200" b="1" baseline="-25000">
                <a:solidFill>
                  <a:srgbClr val="0F116A"/>
                </a:solidFill>
                <a:latin typeface="Arial" charset="0"/>
                <a:ea typeface="ＭＳ Ｐゴシック" charset="0"/>
                <a:cs typeface="ＭＳ Ｐゴシック" charset="0"/>
              </a:rPr>
              <a:t>2</a:t>
            </a:r>
            <a:r>
              <a:rPr lang="en-US" sz="2200" b="1">
                <a:solidFill>
                  <a:srgbClr val="0F116A"/>
                </a:solidFill>
                <a:latin typeface="Arial" charset="0"/>
                <a:ea typeface="ＭＳ Ｐゴシック" charset="0"/>
                <a:cs typeface="ＭＳ Ｐゴシック" charset="0"/>
              </a:rPr>
              <a:t> level is lowered enough to cause sickling which kills the cell &amp; destroys the parasite.</a:t>
            </a:r>
          </a:p>
        </p:txBody>
      </p:sp>
      <p:sp>
        <p:nvSpPr>
          <p:cNvPr id="40965" name="Rectangle 12">
            <a:extLst>
              <a:ext uri="{FF2B5EF4-FFF2-40B4-BE49-F238E27FC236}">
                <a16:creationId xmlns:a16="http://schemas.microsoft.com/office/drawing/2014/main" id="{5215AED5-2610-7244-A2D5-6CFB76BA1E9E}"/>
              </a:ext>
            </a:extLst>
          </p:cNvPr>
          <p:cNvSpPr>
            <a:spLocks noChangeArrowheads="1"/>
          </p:cNvSpPr>
          <p:nvPr/>
        </p:nvSpPr>
        <p:spPr bwMode="auto">
          <a:xfrm>
            <a:off x="5902325" y="6375400"/>
            <a:ext cx="32416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1600" b="1">
                <a:solidFill>
                  <a:srgbClr val="000000"/>
                </a:solidFill>
              </a:rPr>
              <a:t>Frequency of sickle cell allele &amp; distribution of malaria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558083">
                                            <p:txEl>
                                              <p:pRg st="0" end="0"/>
                                            </p:txEl>
                                          </p:spTgt>
                                        </p:tgtEl>
                                        <p:attrNameLst>
                                          <p:attrName>style.visibility</p:attrName>
                                        </p:attrNameLst>
                                      </p:cBhvr>
                                      <p:to>
                                        <p:strVal val="visible"/>
                                      </p:to>
                                    </p:set>
                                    <p:anim calcmode="lin" valueType="num">
                                      <p:cBhvr additive="base">
                                        <p:cTn id="7" dur="500" fill="hold"/>
                                        <p:tgtEl>
                                          <p:spTgt spid="558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80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558083">
                                            <p:txEl>
                                              <p:pRg st="1" end="1"/>
                                            </p:txEl>
                                          </p:spTgt>
                                        </p:tgtEl>
                                        <p:attrNameLst>
                                          <p:attrName>style.visibility</p:attrName>
                                        </p:attrNameLst>
                                      </p:cBhvr>
                                      <p:to>
                                        <p:strVal val="visible"/>
                                      </p:to>
                                    </p:set>
                                    <p:anim calcmode="lin" valueType="num">
                                      <p:cBhvr additive="base">
                                        <p:cTn id="13" dur="500" fill="hold"/>
                                        <p:tgtEl>
                                          <p:spTgt spid="558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808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558083">
                                            <p:txEl>
                                              <p:pRg st="2" end="2"/>
                                            </p:txEl>
                                          </p:spTgt>
                                        </p:tgtEl>
                                        <p:attrNameLst>
                                          <p:attrName>style.visibility</p:attrName>
                                        </p:attrNameLst>
                                      </p:cBhvr>
                                      <p:to>
                                        <p:strVal val="visible"/>
                                      </p:to>
                                    </p:set>
                                    <p:anim calcmode="lin" valueType="num">
                                      <p:cBhvr additive="base">
                                        <p:cTn id="19" dur="500" fill="hold"/>
                                        <p:tgtEl>
                                          <p:spTgt spid="558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808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558083">
                                            <p:txEl>
                                              <p:pRg st="3" end="3"/>
                                            </p:txEl>
                                          </p:spTgt>
                                        </p:tgtEl>
                                        <p:attrNameLst>
                                          <p:attrName>style.visibility</p:attrName>
                                        </p:attrNameLst>
                                      </p:cBhvr>
                                      <p:to>
                                        <p:strVal val="visible"/>
                                      </p:to>
                                    </p:set>
                                    <p:anim calcmode="lin" valueType="num">
                                      <p:cBhvr additive="base">
                                        <p:cTn id="25" dur="500" fill="hold"/>
                                        <p:tgtEl>
                                          <p:spTgt spid="5580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808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558083">
                                            <p:txEl>
                                              <p:pRg st="4" end="4"/>
                                            </p:txEl>
                                          </p:spTgt>
                                        </p:tgtEl>
                                        <p:attrNameLst>
                                          <p:attrName>style.visibility</p:attrName>
                                        </p:attrNameLst>
                                      </p:cBhvr>
                                      <p:to>
                                        <p:strVal val="visible"/>
                                      </p:to>
                                    </p:set>
                                    <p:anim calcmode="lin" valueType="num">
                                      <p:cBhvr additive="base">
                                        <p:cTn id="31" dur="500" fill="hold"/>
                                        <p:tgtEl>
                                          <p:spTgt spid="5580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5808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558083">
                                            <p:txEl>
                                              <p:pRg st="5" end="5"/>
                                            </p:txEl>
                                          </p:spTgt>
                                        </p:tgtEl>
                                        <p:attrNameLst>
                                          <p:attrName>style.visibility</p:attrName>
                                        </p:attrNameLst>
                                      </p:cBhvr>
                                      <p:to>
                                        <p:strVal val="visible"/>
                                      </p:to>
                                    </p:set>
                                    <p:anim calcmode="lin" valueType="num">
                                      <p:cBhvr additive="base">
                                        <p:cTn id="37" dur="500" fill="hold"/>
                                        <p:tgtEl>
                                          <p:spTgt spid="5580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5808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accel="50000" decel="50000" fill="hold" grpId="0" nodeType="clickEffect">
                                  <p:stCondLst>
                                    <p:cond delay="0"/>
                                  </p:stCondLst>
                                  <p:childTnLst>
                                    <p:set>
                                      <p:cBhvr>
                                        <p:cTn id="42" dur="1" fill="hold">
                                          <p:stCondLst>
                                            <p:cond delay="0"/>
                                          </p:stCondLst>
                                        </p:cTn>
                                        <p:tgtEl>
                                          <p:spTgt spid="558083">
                                            <p:txEl>
                                              <p:pRg st="6" end="6"/>
                                            </p:txEl>
                                          </p:spTgt>
                                        </p:tgtEl>
                                        <p:attrNameLst>
                                          <p:attrName>style.visibility</p:attrName>
                                        </p:attrNameLst>
                                      </p:cBhvr>
                                      <p:to>
                                        <p:strVal val="visible"/>
                                      </p:to>
                                    </p:set>
                                    <p:anim calcmode="lin" valueType="num">
                                      <p:cBhvr additive="base">
                                        <p:cTn id="43" dur="500" fill="hold"/>
                                        <p:tgtEl>
                                          <p:spTgt spid="55808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5808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58086"/>
                                        </p:tgtEl>
                                        <p:attrNameLst>
                                          <p:attrName>style.visibility</p:attrName>
                                        </p:attrNameLst>
                                      </p:cBhvr>
                                      <p:to>
                                        <p:strVal val="visible"/>
                                      </p:to>
                                    </p:set>
                                    <p:animEffect transition="in" filter="wipe(left)">
                                      <p:cBhvr>
                                        <p:cTn id="49" dur="500"/>
                                        <p:tgtEl>
                                          <p:spTgt spid="558086"/>
                                        </p:tgtEl>
                                      </p:cBhvr>
                                    </p:animEffect>
                                  </p:childTnLst>
                                  <p:subTnLst>
                                    <p:audio>
                                      <p:cMediaNode>
                                        <p:cTn display="0" masterRel="sameClick">
                                          <p:stCondLst>
                                            <p:cond evt="begin" delay="0">
                                              <p:tn val="47"/>
                                            </p:cond>
                                          </p:stCondLst>
                                          <p:endCondLst>
                                            <p:cond evt="onStopAudio" delay="0">
                                              <p:tgtEl>
                                                <p:sldTgt/>
                                              </p:tgtEl>
                                            </p:cond>
                                          </p:endCondLst>
                                        </p:cTn>
                                        <p:tgtEl>
                                          <p:sndTgt r:embed="rId4"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3" grpId="0" build="p"/>
      <p:bldP spid="5580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CFD2097-729B-B84F-AB9D-9F32FC3A54F3}"/>
              </a:ext>
            </a:extLst>
          </p:cNvPr>
          <p:cNvSpPr>
            <a:spLocks noGrp="1" noChangeArrowheads="1"/>
          </p:cNvSpPr>
          <p:nvPr>
            <p:ph type="ctrTitle"/>
          </p:nvPr>
        </p:nvSpPr>
        <p:spPr/>
        <p:txBody>
          <a:bodyPr/>
          <a:lstStyle/>
          <a:p>
            <a:pPr eaLnBrk="1" hangingPunct="1"/>
            <a:r>
              <a:rPr lang="en-US" altLang="en-US"/>
              <a:t>Microevolution</a:t>
            </a:r>
          </a:p>
        </p:txBody>
      </p:sp>
    </p:spTree>
    <p:extLst>
      <p:ext uri="{BB962C8B-B14F-4D97-AF65-F5344CB8AC3E}">
        <p14:creationId xmlns:p14="http://schemas.microsoft.com/office/powerpoint/2010/main" val="3416960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A363AD0-5720-744F-A86C-BCD516A93E4B}"/>
              </a:ext>
            </a:extLst>
          </p:cNvPr>
          <p:cNvSpPr>
            <a:spLocks noGrp="1" noChangeArrowheads="1"/>
          </p:cNvSpPr>
          <p:nvPr>
            <p:ph type="title"/>
          </p:nvPr>
        </p:nvSpPr>
        <p:spPr/>
        <p:txBody>
          <a:bodyPr/>
          <a:lstStyle/>
          <a:p>
            <a:pPr eaLnBrk="1" hangingPunct="1"/>
            <a:r>
              <a:rPr lang="en-US" altLang="en-US"/>
              <a:t>Microevolution</a:t>
            </a:r>
          </a:p>
        </p:txBody>
      </p:sp>
      <p:sp>
        <p:nvSpPr>
          <p:cNvPr id="10243" name="Rectangle 3">
            <a:extLst>
              <a:ext uri="{FF2B5EF4-FFF2-40B4-BE49-F238E27FC236}">
                <a16:creationId xmlns:a16="http://schemas.microsoft.com/office/drawing/2014/main" id="{68C7BF54-7B3A-2D41-9C0A-2CCD0D43C8F1}"/>
              </a:ext>
            </a:extLst>
          </p:cNvPr>
          <p:cNvSpPr>
            <a:spLocks noGrp="1" noChangeArrowheads="1"/>
          </p:cNvSpPr>
          <p:nvPr>
            <p:ph type="body" idx="1"/>
          </p:nvPr>
        </p:nvSpPr>
        <p:spPr>
          <a:xfrm>
            <a:off x="838200" y="1828800"/>
            <a:ext cx="7696200" cy="4191000"/>
          </a:xfrm>
        </p:spPr>
        <p:txBody>
          <a:bodyPr/>
          <a:lstStyle/>
          <a:p>
            <a:pPr eaLnBrk="1" hangingPunct="1"/>
            <a:r>
              <a:rPr lang="en-US" altLang="en-US" dirty="0"/>
              <a:t>At the population level, evolution is a generation-to-generation change in a population’s frequency of alleles</a:t>
            </a:r>
          </a:p>
          <a:p>
            <a:pPr eaLnBrk="1" hangingPunct="1"/>
            <a:r>
              <a:rPr lang="en-US" altLang="en-US" dirty="0"/>
              <a:t>Even if the allele frequencies of only </a:t>
            </a:r>
            <a:r>
              <a:rPr lang="en-US" altLang="en-US" dirty="0">
                <a:solidFill>
                  <a:srgbClr val="FF0000"/>
                </a:solidFill>
              </a:rPr>
              <a:t>one</a:t>
            </a:r>
            <a:r>
              <a:rPr lang="en-US" altLang="en-US" dirty="0"/>
              <a:t> gene (</a:t>
            </a:r>
            <a:r>
              <a:rPr lang="en-US" altLang="en-US" dirty="0" err="1"/>
              <a:t>ie</a:t>
            </a:r>
            <a:r>
              <a:rPr lang="en-US" altLang="en-US" dirty="0"/>
              <a:t>. flower color) are changing, the change in the gene pool is known as </a:t>
            </a:r>
            <a:r>
              <a:rPr lang="en-US" altLang="en-US" i="1" dirty="0"/>
              <a:t>microevolution</a:t>
            </a:r>
            <a:endParaRPr lang="en-US" altLang="en-US" dirty="0"/>
          </a:p>
        </p:txBody>
      </p:sp>
    </p:spTree>
    <p:extLst>
      <p:ext uri="{BB962C8B-B14F-4D97-AF65-F5344CB8AC3E}">
        <p14:creationId xmlns:p14="http://schemas.microsoft.com/office/powerpoint/2010/main" val="1316559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dissolve">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dissolve">
                                      <p:cBhvr>
                                        <p:cTn id="12"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22F3505-94DC-844B-8B7A-750A85F092E4}"/>
              </a:ext>
            </a:extLst>
          </p:cNvPr>
          <p:cNvSpPr>
            <a:spLocks noGrp="1" noChangeArrowheads="1"/>
          </p:cNvSpPr>
          <p:nvPr>
            <p:ph type="title"/>
          </p:nvPr>
        </p:nvSpPr>
        <p:spPr/>
        <p:txBody>
          <a:bodyPr/>
          <a:lstStyle/>
          <a:p>
            <a:pPr eaLnBrk="1" hangingPunct="1"/>
            <a:r>
              <a:rPr lang="en-US" altLang="en-US"/>
              <a:t>Causes of Microevolution</a:t>
            </a:r>
          </a:p>
        </p:txBody>
      </p:sp>
      <p:sp>
        <p:nvSpPr>
          <p:cNvPr id="11267" name="Rectangle 3">
            <a:extLst>
              <a:ext uri="{FF2B5EF4-FFF2-40B4-BE49-F238E27FC236}">
                <a16:creationId xmlns:a16="http://schemas.microsoft.com/office/drawing/2014/main" id="{19B530FA-C2B7-254E-AB02-BD7E45CD0518}"/>
              </a:ext>
            </a:extLst>
          </p:cNvPr>
          <p:cNvSpPr>
            <a:spLocks noGrp="1" noChangeArrowheads="1"/>
          </p:cNvSpPr>
          <p:nvPr>
            <p:ph type="body" idx="1"/>
          </p:nvPr>
        </p:nvSpPr>
        <p:spPr>
          <a:xfrm>
            <a:off x="762000" y="1752600"/>
            <a:ext cx="7924800" cy="4267200"/>
          </a:xfrm>
        </p:spPr>
        <p:txBody>
          <a:bodyPr/>
          <a:lstStyle/>
          <a:p>
            <a:pPr eaLnBrk="1" hangingPunct="1">
              <a:lnSpc>
                <a:spcPct val="90000"/>
              </a:lnSpc>
            </a:pPr>
            <a:r>
              <a:rPr lang="en-US" altLang="en-US" sz="2600" dirty="0"/>
              <a:t>There are 5 factors that cause microevolution:</a:t>
            </a:r>
          </a:p>
          <a:p>
            <a:pPr lvl="1" eaLnBrk="1" hangingPunct="1">
              <a:lnSpc>
                <a:spcPct val="90000"/>
              </a:lnSpc>
            </a:pPr>
            <a:r>
              <a:rPr lang="en-US" altLang="en-US" sz="2400" dirty="0">
                <a:ea typeface="ＭＳ Ｐゴシック" panose="020B0600070205080204" pitchFamily="34" charset="-128"/>
              </a:rPr>
              <a:t>1. Genetic drift</a:t>
            </a:r>
          </a:p>
          <a:p>
            <a:pPr lvl="1" eaLnBrk="1" hangingPunct="1">
              <a:lnSpc>
                <a:spcPct val="90000"/>
              </a:lnSpc>
            </a:pPr>
            <a:r>
              <a:rPr lang="en-US" altLang="en-US" sz="2400" dirty="0">
                <a:ea typeface="ＭＳ Ｐゴシック" panose="020B0600070205080204" pitchFamily="34" charset="-128"/>
              </a:rPr>
              <a:t>2. Natural selection</a:t>
            </a:r>
          </a:p>
          <a:p>
            <a:pPr lvl="1" eaLnBrk="1" hangingPunct="1">
              <a:lnSpc>
                <a:spcPct val="90000"/>
              </a:lnSpc>
            </a:pPr>
            <a:r>
              <a:rPr lang="en-US" altLang="en-US" sz="2400" dirty="0">
                <a:ea typeface="ＭＳ Ｐゴシック" panose="020B0600070205080204" pitchFamily="34" charset="-128"/>
              </a:rPr>
              <a:t>3. Gene flow</a:t>
            </a:r>
          </a:p>
          <a:p>
            <a:pPr lvl="1" eaLnBrk="1" hangingPunct="1">
              <a:lnSpc>
                <a:spcPct val="90000"/>
              </a:lnSpc>
            </a:pPr>
            <a:r>
              <a:rPr lang="en-US" altLang="en-US" sz="2400" dirty="0">
                <a:ea typeface="ＭＳ Ｐゴシック" panose="020B0600070205080204" pitchFamily="34" charset="-128"/>
              </a:rPr>
              <a:t>4. Mutation</a:t>
            </a:r>
          </a:p>
          <a:p>
            <a:pPr lvl="1" eaLnBrk="1" hangingPunct="1">
              <a:lnSpc>
                <a:spcPct val="90000"/>
              </a:lnSpc>
            </a:pPr>
            <a:r>
              <a:rPr lang="en-US" altLang="en-US" sz="2400" dirty="0">
                <a:ea typeface="ＭＳ Ｐゴシック" panose="020B0600070205080204" pitchFamily="34" charset="-128"/>
              </a:rPr>
              <a:t>5. Non-random mating (Sexual Selection= picking mates with selected traits that might aid survival/reproduction.  Example: showy feathers on birds; Deer with large rack</a:t>
            </a:r>
          </a:p>
          <a:p>
            <a:pPr lvl="1" eaLnBrk="1" hangingPunct="1">
              <a:lnSpc>
                <a:spcPct val="90000"/>
              </a:lnSpc>
            </a:pPr>
            <a:r>
              <a:rPr lang="en-US" altLang="en-US" sz="2400" dirty="0">
                <a:ea typeface="ＭＳ Ｐゴシック" panose="020B0600070205080204" pitchFamily="34" charset="-128"/>
              </a:rPr>
              <a:t>Sexual Dimorphism- males &amp; females showing 2 forms are common in animal kingdom.</a:t>
            </a:r>
          </a:p>
        </p:txBody>
      </p:sp>
    </p:spTree>
    <p:extLst>
      <p:ext uri="{BB962C8B-B14F-4D97-AF65-F5344CB8AC3E}">
        <p14:creationId xmlns:p14="http://schemas.microsoft.com/office/powerpoint/2010/main" val="1604239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ssolve">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ssolve">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dissolve">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dissolve">
                                      <p:cBhvr>
                                        <p:cTn id="22" dur="500"/>
                                        <p:tgtEl>
                                          <p:spTgt spid="112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dissolve">
                                      <p:cBhvr>
                                        <p:cTn id="27" dur="500"/>
                                        <p:tgtEl>
                                          <p:spTgt spid="112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dissolve">
                                      <p:cBhvr>
                                        <p:cTn id="32" dur="500"/>
                                        <p:tgtEl>
                                          <p:spTgt spid="1126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Effect transition="in" filter="dissolve">
                                      <p:cBhvr>
                                        <p:cTn id="37"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4DF3FFC-F6F5-C146-8B8D-C90A21B10C24}"/>
              </a:ext>
            </a:extLst>
          </p:cNvPr>
          <p:cNvSpPr>
            <a:spLocks noGrp="1" noChangeArrowheads="1"/>
          </p:cNvSpPr>
          <p:nvPr>
            <p:ph type="title"/>
          </p:nvPr>
        </p:nvSpPr>
        <p:spPr/>
        <p:txBody>
          <a:bodyPr/>
          <a:lstStyle/>
          <a:p>
            <a:pPr eaLnBrk="1" hangingPunct="1"/>
            <a:r>
              <a:rPr lang="en-US" altLang="en-US"/>
              <a:t>Genetic Drift</a:t>
            </a:r>
          </a:p>
        </p:txBody>
      </p:sp>
      <p:sp>
        <p:nvSpPr>
          <p:cNvPr id="12291" name="Rectangle 3">
            <a:extLst>
              <a:ext uri="{FF2B5EF4-FFF2-40B4-BE49-F238E27FC236}">
                <a16:creationId xmlns:a16="http://schemas.microsoft.com/office/drawing/2014/main" id="{B976BD08-7079-F64E-B596-E9A2B087A8C2}"/>
              </a:ext>
            </a:extLst>
          </p:cNvPr>
          <p:cNvSpPr>
            <a:spLocks noGrp="1" noChangeArrowheads="1"/>
          </p:cNvSpPr>
          <p:nvPr>
            <p:ph type="body" idx="1"/>
          </p:nvPr>
        </p:nvSpPr>
        <p:spPr>
          <a:xfrm>
            <a:off x="685800" y="1828800"/>
            <a:ext cx="7848600" cy="4191000"/>
          </a:xfrm>
        </p:spPr>
        <p:txBody>
          <a:bodyPr/>
          <a:lstStyle/>
          <a:p>
            <a:pPr eaLnBrk="1" hangingPunct="1"/>
            <a:r>
              <a:rPr lang="en-US" altLang="en-US" dirty="0"/>
              <a:t>Genetic drift is the chance fluctuation of a </a:t>
            </a:r>
            <a:r>
              <a:rPr lang="en-US" altLang="en-US" b="1" dirty="0"/>
              <a:t>small</a:t>
            </a:r>
            <a:r>
              <a:rPr lang="en-US" altLang="en-US" dirty="0"/>
              <a:t> population due to </a:t>
            </a:r>
            <a:r>
              <a:rPr lang="en-US" altLang="en-US" dirty="0">
                <a:solidFill>
                  <a:srgbClr val="FF0000"/>
                </a:solidFill>
              </a:rPr>
              <a:t>chance</a:t>
            </a:r>
          </a:p>
          <a:p>
            <a:pPr eaLnBrk="1" hangingPunct="1"/>
            <a:r>
              <a:rPr lang="en-US" altLang="en-US" dirty="0"/>
              <a:t>700 heads, 300 tails vs. 7 heads, 3 tails</a:t>
            </a:r>
          </a:p>
          <a:p>
            <a:pPr lvl="1" eaLnBrk="1" hangingPunct="1"/>
            <a:r>
              <a:rPr lang="en-US" altLang="en-US" dirty="0">
                <a:ea typeface="ＭＳ Ｐゴシック" panose="020B0600070205080204" pitchFamily="34" charset="-128"/>
              </a:rPr>
              <a:t>Sampling error</a:t>
            </a:r>
          </a:p>
          <a:p>
            <a:pPr eaLnBrk="1" hangingPunct="1"/>
            <a:r>
              <a:rPr lang="en-US" altLang="en-US" dirty="0"/>
              <a:t>2 major types of genetic drift</a:t>
            </a:r>
          </a:p>
          <a:p>
            <a:pPr lvl="1" eaLnBrk="1" hangingPunct="1"/>
            <a:r>
              <a:rPr lang="en-US" altLang="en-US" dirty="0">
                <a:ea typeface="ＭＳ Ｐゴシック" panose="020B0600070205080204" pitchFamily="34" charset="-128"/>
              </a:rPr>
              <a:t>Bottleneck effect</a:t>
            </a:r>
          </a:p>
          <a:p>
            <a:pPr lvl="1" eaLnBrk="1" hangingPunct="1"/>
            <a:r>
              <a:rPr lang="en-US" altLang="en-US" dirty="0">
                <a:ea typeface="ＭＳ Ｐゴシック" panose="020B0600070205080204" pitchFamily="34" charset="-128"/>
              </a:rPr>
              <a:t>Founder effect</a:t>
            </a:r>
          </a:p>
        </p:txBody>
      </p:sp>
    </p:spTree>
    <p:extLst>
      <p:ext uri="{BB962C8B-B14F-4D97-AF65-F5344CB8AC3E}">
        <p14:creationId xmlns:p14="http://schemas.microsoft.com/office/powerpoint/2010/main" val="3018995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ssolve">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dissolve">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dissolve">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dissolve">
                                      <p:cBhvr>
                                        <p:cTn id="22" dur="500"/>
                                        <p:tgtEl>
                                          <p:spTgt spid="122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dissolve">
                                      <p:cBhvr>
                                        <p:cTn id="27" dur="500"/>
                                        <p:tgtEl>
                                          <p:spTgt spid="122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dissolve">
                                      <p:cBhvr>
                                        <p:cTn id="32"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F7B65F8-8434-0149-ABDD-D9D8C4F4F23D}"/>
              </a:ext>
            </a:extLst>
          </p:cNvPr>
          <p:cNvSpPr>
            <a:spLocks noGrp="1" noChangeArrowheads="1"/>
          </p:cNvSpPr>
          <p:nvPr>
            <p:ph type="title"/>
          </p:nvPr>
        </p:nvSpPr>
        <p:spPr/>
        <p:txBody>
          <a:bodyPr/>
          <a:lstStyle/>
          <a:p>
            <a:pPr eaLnBrk="1" hangingPunct="1"/>
            <a:r>
              <a:rPr lang="en-US" altLang="en-US"/>
              <a:t>Bottleneck Effect</a:t>
            </a:r>
          </a:p>
        </p:txBody>
      </p:sp>
      <p:sp>
        <p:nvSpPr>
          <p:cNvPr id="13316" name="Rectangle 4">
            <a:extLst>
              <a:ext uri="{FF2B5EF4-FFF2-40B4-BE49-F238E27FC236}">
                <a16:creationId xmlns:a16="http://schemas.microsoft.com/office/drawing/2014/main" id="{6C7E7D0A-1F00-3949-AD7E-79CC3B738C6A}"/>
              </a:ext>
            </a:extLst>
          </p:cNvPr>
          <p:cNvSpPr>
            <a:spLocks noGrp="1" noChangeArrowheads="1"/>
          </p:cNvSpPr>
          <p:nvPr>
            <p:ph type="body" sz="half" idx="1"/>
          </p:nvPr>
        </p:nvSpPr>
        <p:spPr>
          <a:xfrm>
            <a:off x="304800" y="1752600"/>
            <a:ext cx="4648200" cy="4724400"/>
          </a:xfrm>
        </p:spPr>
        <p:txBody>
          <a:bodyPr/>
          <a:lstStyle/>
          <a:p>
            <a:pPr eaLnBrk="1" hangingPunct="1"/>
            <a:r>
              <a:rPr lang="en-US" altLang="en-US" sz="2600" dirty="0"/>
              <a:t>Disasters reduce the size of a population dramatically, killing victims unselectively</a:t>
            </a:r>
          </a:p>
          <a:p>
            <a:pPr eaLnBrk="1" hangingPunct="1"/>
            <a:r>
              <a:rPr lang="en-US" altLang="en-US" sz="2600" dirty="0"/>
              <a:t>Result:</a:t>
            </a:r>
          </a:p>
          <a:p>
            <a:pPr lvl="1" eaLnBrk="1" hangingPunct="1"/>
            <a:r>
              <a:rPr lang="en-US" altLang="en-US" sz="2400" dirty="0">
                <a:ea typeface="ＭＳ Ｐゴシック" panose="020B0600070205080204" pitchFamily="34" charset="-128"/>
              </a:rPr>
              <a:t>The small surviving population is </a:t>
            </a:r>
            <a:r>
              <a:rPr lang="en-US" altLang="en-US" sz="2400" dirty="0">
                <a:solidFill>
                  <a:srgbClr val="FF0000"/>
                </a:solidFill>
                <a:ea typeface="ＭＳ Ｐゴシック" panose="020B0600070205080204" pitchFamily="34" charset="-128"/>
              </a:rPr>
              <a:t>unlikely</a:t>
            </a:r>
            <a:r>
              <a:rPr lang="en-US" altLang="en-US" sz="2400" dirty="0">
                <a:ea typeface="ＭＳ Ｐゴシック" panose="020B0600070205080204" pitchFamily="34" charset="-128"/>
              </a:rPr>
              <a:t> to be representative of the original population in its genetic makeup</a:t>
            </a:r>
          </a:p>
          <a:p>
            <a:pPr lvl="1" eaLnBrk="1" hangingPunct="1"/>
            <a:r>
              <a:rPr lang="en-US" altLang="en-US" sz="2400" dirty="0">
                <a:ea typeface="ＭＳ Ｐゴシック" panose="020B0600070205080204" pitchFamily="34" charset="-128"/>
              </a:rPr>
              <a:t>Some alleles may be lost</a:t>
            </a:r>
          </a:p>
        </p:txBody>
      </p:sp>
      <p:pic>
        <p:nvPicPr>
          <p:cNvPr id="19460" name="Picture 6" descr="23-05-BottleneckEffect-L">
            <a:extLst>
              <a:ext uri="{FF2B5EF4-FFF2-40B4-BE49-F238E27FC236}">
                <a16:creationId xmlns:a16="http://schemas.microsoft.com/office/drawing/2014/main" id="{CDD3C7F3-2EA7-0349-AC23-2C957312223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2270125"/>
            <a:ext cx="4114800" cy="2900363"/>
          </a:xfrm>
        </p:spPr>
      </p:pic>
    </p:spTree>
    <p:extLst>
      <p:ext uri="{BB962C8B-B14F-4D97-AF65-F5344CB8AC3E}">
        <p14:creationId xmlns:p14="http://schemas.microsoft.com/office/powerpoint/2010/main" val="2972889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dissolve">
                                      <p:cBhvr>
                                        <p:cTn id="7" dur="500"/>
                                        <p:tgtEl>
                                          <p:spTgt spid="133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316">
                                            <p:txEl>
                                              <p:pRg st="2" end="2"/>
                                            </p:txEl>
                                          </p:spTgt>
                                        </p:tgtEl>
                                        <p:attrNameLst>
                                          <p:attrName>style.visibility</p:attrName>
                                        </p:attrNameLst>
                                      </p:cBhvr>
                                      <p:to>
                                        <p:strVal val="visible"/>
                                      </p:to>
                                    </p:set>
                                    <p:animEffect transition="in" filter="dissolve">
                                      <p:cBhvr>
                                        <p:cTn id="12" dur="500"/>
                                        <p:tgtEl>
                                          <p:spTgt spid="1331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316">
                                            <p:txEl>
                                              <p:pRg st="3" end="3"/>
                                            </p:txEl>
                                          </p:spTgt>
                                        </p:tgtEl>
                                        <p:attrNameLst>
                                          <p:attrName>style.visibility</p:attrName>
                                        </p:attrNameLst>
                                      </p:cBhvr>
                                      <p:to>
                                        <p:strVal val="visible"/>
                                      </p:to>
                                    </p:set>
                                    <p:animEffect transition="in" filter="dissolve">
                                      <p:cBhvr>
                                        <p:cTn id="17" dur="500"/>
                                        <p:tgtEl>
                                          <p:spTgt spid="133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AE15C880-0305-034E-A30A-B8A634CB0373}"/>
              </a:ext>
            </a:extLst>
          </p:cNvPr>
          <p:cNvSpPr>
            <a:spLocks noGrp="1" noChangeArrowheads="1"/>
          </p:cNvSpPr>
          <p:nvPr>
            <p:ph type="title"/>
          </p:nvPr>
        </p:nvSpPr>
        <p:spPr>
          <a:xfrm>
            <a:off x="609600" y="685800"/>
            <a:ext cx="8458200" cy="762000"/>
          </a:xfrm>
        </p:spPr>
        <p:txBody>
          <a:bodyPr/>
          <a:lstStyle/>
          <a:p>
            <a:pPr eaLnBrk="1" hangingPunct="1"/>
            <a:r>
              <a:rPr lang="en-US" altLang="en-US">
                <a:ea typeface="ＭＳ Ｐゴシック" panose="020B0600070205080204" pitchFamily="34" charset="-128"/>
              </a:rPr>
              <a:t>5 Agents of evolutionary change</a:t>
            </a:r>
          </a:p>
        </p:txBody>
      </p:sp>
      <p:grpSp>
        <p:nvGrpSpPr>
          <p:cNvPr id="2" name="Group 5">
            <a:extLst>
              <a:ext uri="{FF2B5EF4-FFF2-40B4-BE49-F238E27FC236}">
                <a16:creationId xmlns:a16="http://schemas.microsoft.com/office/drawing/2014/main" id="{D2FADF76-9A3B-E444-9986-4191ECB6916A}"/>
              </a:ext>
            </a:extLst>
          </p:cNvPr>
          <p:cNvGrpSpPr>
            <a:grpSpLocks/>
          </p:cNvGrpSpPr>
          <p:nvPr/>
        </p:nvGrpSpPr>
        <p:grpSpPr bwMode="auto">
          <a:xfrm>
            <a:off x="1150938" y="1524000"/>
            <a:ext cx="2128837" cy="2438400"/>
            <a:chOff x="720" y="960"/>
            <a:chExt cx="1341" cy="1536"/>
          </a:xfrm>
        </p:grpSpPr>
        <p:grpSp>
          <p:nvGrpSpPr>
            <p:cNvPr id="29730" name="Group 6">
              <a:extLst>
                <a:ext uri="{FF2B5EF4-FFF2-40B4-BE49-F238E27FC236}">
                  <a16:creationId xmlns:a16="http://schemas.microsoft.com/office/drawing/2014/main" id="{2F73F60C-FB92-154E-9EDA-98EFE492E5F2}"/>
                </a:ext>
              </a:extLst>
            </p:cNvPr>
            <p:cNvGrpSpPr>
              <a:grpSpLocks/>
            </p:cNvGrpSpPr>
            <p:nvPr/>
          </p:nvGrpSpPr>
          <p:grpSpPr bwMode="auto">
            <a:xfrm>
              <a:off x="720" y="960"/>
              <a:ext cx="1341" cy="1536"/>
              <a:chOff x="720" y="1104"/>
              <a:chExt cx="1341" cy="1536"/>
            </a:xfrm>
          </p:grpSpPr>
          <p:pic>
            <p:nvPicPr>
              <p:cNvPr id="29732" name="Picture 7" descr="f21-05a_five_agents_of__c">
                <a:extLst>
                  <a:ext uri="{FF2B5EF4-FFF2-40B4-BE49-F238E27FC236}">
                    <a16:creationId xmlns:a16="http://schemas.microsoft.com/office/drawing/2014/main" id="{567225E5-1F32-2641-B9E4-53BA3EBF6A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9125" t="2251" r="16875"/>
              <a:stretch>
                <a:fillRect/>
              </a:stretch>
            </p:blipFill>
            <p:spPr bwMode="auto">
              <a:xfrm>
                <a:off x="720" y="1104"/>
                <a:ext cx="1341"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3" name="Rectangle 8">
                <a:extLst>
                  <a:ext uri="{FF2B5EF4-FFF2-40B4-BE49-F238E27FC236}">
                    <a16:creationId xmlns:a16="http://schemas.microsoft.com/office/drawing/2014/main" id="{3DAC1B1B-CD40-1048-9F44-8BD53089F319}"/>
                  </a:ext>
                </a:extLst>
              </p:cNvPr>
              <p:cNvSpPr>
                <a:spLocks noChangeArrowheads="1"/>
              </p:cNvSpPr>
              <p:nvPr/>
            </p:nvSpPr>
            <p:spPr bwMode="auto">
              <a:xfrm>
                <a:off x="768" y="1111"/>
                <a:ext cx="1221" cy="1509"/>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29731" name="Rectangle 9">
              <a:extLst>
                <a:ext uri="{FF2B5EF4-FFF2-40B4-BE49-F238E27FC236}">
                  <a16:creationId xmlns:a16="http://schemas.microsoft.com/office/drawing/2014/main" id="{C89AA15C-A961-E344-A8AD-A16C0988D159}"/>
                </a:ext>
              </a:extLst>
            </p:cNvPr>
            <p:cNvSpPr>
              <a:spLocks noChangeArrowheads="1"/>
            </p:cNvSpPr>
            <p:nvPr/>
          </p:nvSpPr>
          <p:spPr bwMode="auto">
            <a:xfrm>
              <a:off x="1405" y="2330"/>
              <a:ext cx="555" cy="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4" name="Group 12">
            <a:extLst>
              <a:ext uri="{FF2B5EF4-FFF2-40B4-BE49-F238E27FC236}">
                <a16:creationId xmlns:a16="http://schemas.microsoft.com/office/drawing/2014/main" id="{E84422FD-7CEB-C542-8764-61E53E3152A7}"/>
              </a:ext>
            </a:extLst>
          </p:cNvPr>
          <p:cNvGrpSpPr>
            <a:grpSpLocks/>
          </p:cNvGrpSpPr>
          <p:nvPr/>
        </p:nvGrpSpPr>
        <p:grpSpPr bwMode="auto">
          <a:xfrm>
            <a:off x="3825875" y="1524000"/>
            <a:ext cx="1974850" cy="2433638"/>
            <a:chOff x="2410" y="960"/>
            <a:chExt cx="1244" cy="1533"/>
          </a:xfrm>
        </p:grpSpPr>
        <p:grpSp>
          <p:nvGrpSpPr>
            <p:cNvPr id="29726" name="Group 13">
              <a:extLst>
                <a:ext uri="{FF2B5EF4-FFF2-40B4-BE49-F238E27FC236}">
                  <a16:creationId xmlns:a16="http://schemas.microsoft.com/office/drawing/2014/main" id="{08EEA3B8-0BE7-6B47-8E13-4A5263B36F6D}"/>
                </a:ext>
              </a:extLst>
            </p:cNvPr>
            <p:cNvGrpSpPr>
              <a:grpSpLocks/>
            </p:cNvGrpSpPr>
            <p:nvPr/>
          </p:nvGrpSpPr>
          <p:grpSpPr bwMode="auto">
            <a:xfrm>
              <a:off x="2410" y="960"/>
              <a:ext cx="1244" cy="1533"/>
              <a:chOff x="2400" y="1104"/>
              <a:chExt cx="1244" cy="1533"/>
            </a:xfrm>
          </p:grpSpPr>
          <p:pic>
            <p:nvPicPr>
              <p:cNvPr id="29728" name="Picture 14" descr="f21-05b_five_agents_of__c">
                <a:extLst>
                  <a:ext uri="{FF2B5EF4-FFF2-40B4-BE49-F238E27FC236}">
                    <a16:creationId xmlns:a16="http://schemas.microsoft.com/office/drawing/2014/main" id="{06F9515A-FB11-4A47-A9AE-A3024AB02D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0250" t="2251" r="20250"/>
              <a:stretch>
                <a:fillRect/>
              </a:stretch>
            </p:blipFill>
            <p:spPr bwMode="auto">
              <a:xfrm>
                <a:off x="2400" y="1104"/>
                <a:ext cx="1244" cy="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9" name="Rectangle 15">
                <a:extLst>
                  <a:ext uri="{FF2B5EF4-FFF2-40B4-BE49-F238E27FC236}">
                    <a16:creationId xmlns:a16="http://schemas.microsoft.com/office/drawing/2014/main" id="{2E029CDD-386C-4D47-BF11-ADC08CDD9F89}"/>
                  </a:ext>
                </a:extLst>
              </p:cNvPr>
              <p:cNvSpPr>
                <a:spLocks noChangeArrowheads="1"/>
              </p:cNvSpPr>
              <p:nvPr/>
            </p:nvSpPr>
            <p:spPr bwMode="auto">
              <a:xfrm>
                <a:off x="2406" y="1111"/>
                <a:ext cx="1221" cy="1509"/>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29727" name="Rectangle 16">
              <a:extLst>
                <a:ext uri="{FF2B5EF4-FFF2-40B4-BE49-F238E27FC236}">
                  <a16:creationId xmlns:a16="http://schemas.microsoft.com/office/drawing/2014/main" id="{B2220798-EE89-874B-8EAD-61951AF5C1AB}"/>
                </a:ext>
              </a:extLst>
            </p:cNvPr>
            <p:cNvSpPr>
              <a:spLocks noChangeArrowheads="1"/>
            </p:cNvSpPr>
            <p:nvPr/>
          </p:nvSpPr>
          <p:spPr bwMode="auto">
            <a:xfrm>
              <a:off x="2445" y="2305"/>
              <a:ext cx="825"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6" name="Group 19">
            <a:extLst>
              <a:ext uri="{FF2B5EF4-FFF2-40B4-BE49-F238E27FC236}">
                <a16:creationId xmlns:a16="http://schemas.microsoft.com/office/drawing/2014/main" id="{397C88D4-C244-B245-A3BC-0BCC0FEFFD7A}"/>
              </a:ext>
            </a:extLst>
          </p:cNvPr>
          <p:cNvGrpSpPr>
            <a:grpSpLocks/>
          </p:cNvGrpSpPr>
          <p:nvPr/>
        </p:nvGrpSpPr>
        <p:grpSpPr bwMode="auto">
          <a:xfrm>
            <a:off x="2438400" y="4346575"/>
            <a:ext cx="1979613" cy="2438400"/>
            <a:chOff x="1536" y="2738"/>
            <a:chExt cx="1247" cy="1536"/>
          </a:xfrm>
        </p:grpSpPr>
        <p:grpSp>
          <p:nvGrpSpPr>
            <p:cNvPr id="29722" name="Group 20">
              <a:extLst>
                <a:ext uri="{FF2B5EF4-FFF2-40B4-BE49-F238E27FC236}">
                  <a16:creationId xmlns:a16="http://schemas.microsoft.com/office/drawing/2014/main" id="{B9162F52-2C8A-F441-9F00-4E7BFFA2C9B9}"/>
                </a:ext>
              </a:extLst>
            </p:cNvPr>
            <p:cNvGrpSpPr>
              <a:grpSpLocks/>
            </p:cNvGrpSpPr>
            <p:nvPr/>
          </p:nvGrpSpPr>
          <p:grpSpPr bwMode="auto">
            <a:xfrm>
              <a:off x="1536" y="2738"/>
              <a:ext cx="1247" cy="1536"/>
              <a:chOff x="1536" y="2688"/>
              <a:chExt cx="1247" cy="1536"/>
            </a:xfrm>
          </p:grpSpPr>
          <p:pic>
            <p:nvPicPr>
              <p:cNvPr id="29724" name="Picture 21" descr="f21-05d_five_agents_of__c">
                <a:extLst>
                  <a:ext uri="{FF2B5EF4-FFF2-40B4-BE49-F238E27FC236}">
                    <a16:creationId xmlns:a16="http://schemas.microsoft.com/office/drawing/2014/main" id="{0F986392-2CA4-7E45-A88D-98F9A4FF33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0250" t="2251" r="20250"/>
              <a:stretch>
                <a:fillRect/>
              </a:stretch>
            </p:blipFill>
            <p:spPr bwMode="auto">
              <a:xfrm>
                <a:off x="1536" y="2688"/>
                <a:ext cx="1247"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5" name="Rectangle 22">
                <a:extLst>
                  <a:ext uri="{FF2B5EF4-FFF2-40B4-BE49-F238E27FC236}">
                    <a16:creationId xmlns:a16="http://schemas.microsoft.com/office/drawing/2014/main" id="{2CFC17F7-3A6B-154C-8B49-3C66325BB4C3}"/>
                  </a:ext>
                </a:extLst>
              </p:cNvPr>
              <p:cNvSpPr>
                <a:spLocks noChangeArrowheads="1"/>
              </p:cNvSpPr>
              <p:nvPr/>
            </p:nvSpPr>
            <p:spPr bwMode="auto">
              <a:xfrm>
                <a:off x="1536" y="2688"/>
                <a:ext cx="1244" cy="1509"/>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29723" name="Rectangle 23">
              <a:extLst>
                <a:ext uri="{FF2B5EF4-FFF2-40B4-BE49-F238E27FC236}">
                  <a16:creationId xmlns:a16="http://schemas.microsoft.com/office/drawing/2014/main" id="{CFC740E5-0EA8-0043-A1FF-CAE58B2B2DBE}"/>
                </a:ext>
              </a:extLst>
            </p:cNvPr>
            <p:cNvSpPr>
              <a:spLocks noChangeArrowheads="1"/>
            </p:cNvSpPr>
            <p:nvPr/>
          </p:nvSpPr>
          <p:spPr bwMode="auto">
            <a:xfrm>
              <a:off x="1560" y="4075"/>
              <a:ext cx="750" cy="155"/>
            </a:xfrm>
            <a:prstGeom prst="rect">
              <a:avLst/>
            </a:prstGeom>
            <a:solidFill>
              <a:srgbClr val="DEE6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8" name="Group 26">
            <a:extLst>
              <a:ext uri="{FF2B5EF4-FFF2-40B4-BE49-F238E27FC236}">
                <a16:creationId xmlns:a16="http://schemas.microsoft.com/office/drawing/2014/main" id="{AE1C12FA-13BA-CD4F-B7EF-1630DF58A2F3}"/>
              </a:ext>
            </a:extLst>
          </p:cNvPr>
          <p:cNvGrpSpPr>
            <a:grpSpLocks/>
          </p:cNvGrpSpPr>
          <p:nvPr/>
        </p:nvGrpSpPr>
        <p:grpSpPr bwMode="auto">
          <a:xfrm>
            <a:off x="5181600" y="4346575"/>
            <a:ext cx="1979613" cy="2438400"/>
            <a:chOff x="3264" y="2688"/>
            <a:chExt cx="1247" cy="1536"/>
          </a:xfrm>
        </p:grpSpPr>
        <p:pic>
          <p:nvPicPr>
            <p:cNvPr id="29720" name="Picture 27" descr="f21-05e_five_agents_of__c">
              <a:extLst>
                <a:ext uri="{FF2B5EF4-FFF2-40B4-BE49-F238E27FC236}">
                  <a16:creationId xmlns:a16="http://schemas.microsoft.com/office/drawing/2014/main" id="{3FA2651C-8650-B04C-B75A-DDB6A534D7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0250" t="2251" r="20250"/>
            <a:stretch>
              <a:fillRect/>
            </a:stretch>
          </p:blipFill>
          <p:spPr bwMode="auto">
            <a:xfrm>
              <a:off x="3264" y="2688"/>
              <a:ext cx="1247"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1" name="Rectangle 28">
              <a:extLst>
                <a:ext uri="{FF2B5EF4-FFF2-40B4-BE49-F238E27FC236}">
                  <a16:creationId xmlns:a16="http://schemas.microsoft.com/office/drawing/2014/main" id="{17E702E7-5950-5245-96D0-E85CC18E3809}"/>
                </a:ext>
              </a:extLst>
            </p:cNvPr>
            <p:cNvSpPr>
              <a:spLocks noChangeArrowheads="1"/>
            </p:cNvSpPr>
            <p:nvPr/>
          </p:nvSpPr>
          <p:spPr bwMode="auto">
            <a:xfrm>
              <a:off x="3270" y="2694"/>
              <a:ext cx="1232" cy="1509"/>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29702" name="Rectangle 30">
            <a:extLst>
              <a:ext uri="{FF2B5EF4-FFF2-40B4-BE49-F238E27FC236}">
                <a16:creationId xmlns:a16="http://schemas.microsoft.com/office/drawing/2014/main" id="{F96BC790-D184-764B-B3E1-6B0E7975530C}"/>
              </a:ext>
            </a:extLst>
          </p:cNvPr>
          <p:cNvSpPr>
            <a:spLocks noChangeArrowheads="1"/>
          </p:cNvSpPr>
          <p:nvPr/>
        </p:nvSpPr>
        <p:spPr bwMode="auto">
          <a:xfrm>
            <a:off x="5230813" y="6469063"/>
            <a:ext cx="1309687"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9" name="Group 33">
            <a:extLst>
              <a:ext uri="{FF2B5EF4-FFF2-40B4-BE49-F238E27FC236}">
                <a16:creationId xmlns:a16="http://schemas.microsoft.com/office/drawing/2014/main" id="{77085AEA-60FD-724D-9203-1537D344CABA}"/>
              </a:ext>
            </a:extLst>
          </p:cNvPr>
          <p:cNvGrpSpPr>
            <a:grpSpLocks/>
          </p:cNvGrpSpPr>
          <p:nvPr/>
        </p:nvGrpSpPr>
        <p:grpSpPr bwMode="auto">
          <a:xfrm>
            <a:off x="6340475" y="1524000"/>
            <a:ext cx="1978025" cy="2438400"/>
            <a:chOff x="3994" y="960"/>
            <a:chExt cx="1246" cy="1536"/>
          </a:xfrm>
        </p:grpSpPr>
        <p:grpSp>
          <p:nvGrpSpPr>
            <p:cNvPr id="29714" name="Group 34">
              <a:extLst>
                <a:ext uri="{FF2B5EF4-FFF2-40B4-BE49-F238E27FC236}">
                  <a16:creationId xmlns:a16="http://schemas.microsoft.com/office/drawing/2014/main" id="{D097F232-BBF6-6D42-8743-334C662AE588}"/>
                </a:ext>
              </a:extLst>
            </p:cNvPr>
            <p:cNvGrpSpPr>
              <a:grpSpLocks/>
            </p:cNvGrpSpPr>
            <p:nvPr/>
          </p:nvGrpSpPr>
          <p:grpSpPr bwMode="auto">
            <a:xfrm>
              <a:off x="3994" y="960"/>
              <a:ext cx="1246" cy="1536"/>
              <a:chOff x="3994" y="960"/>
              <a:chExt cx="1246" cy="1536"/>
            </a:xfrm>
          </p:grpSpPr>
          <p:grpSp>
            <p:nvGrpSpPr>
              <p:cNvPr id="29716" name="Group 35">
                <a:extLst>
                  <a:ext uri="{FF2B5EF4-FFF2-40B4-BE49-F238E27FC236}">
                    <a16:creationId xmlns:a16="http://schemas.microsoft.com/office/drawing/2014/main" id="{79350FBF-6068-E14B-8B71-207DDC4EEA80}"/>
                  </a:ext>
                </a:extLst>
              </p:cNvPr>
              <p:cNvGrpSpPr>
                <a:grpSpLocks/>
              </p:cNvGrpSpPr>
              <p:nvPr/>
            </p:nvGrpSpPr>
            <p:grpSpPr bwMode="auto">
              <a:xfrm>
                <a:off x="3994" y="960"/>
                <a:ext cx="1246" cy="1536"/>
                <a:chOff x="3984" y="1104"/>
                <a:chExt cx="1246" cy="1536"/>
              </a:xfrm>
            </p:grpSpPr>
            <p:pic>
              <p:nvPicPr>
                <p:cNvPr id="29718" name="Picture 36" descr="f21-05c_five_agents_of__c">
                  <a:extLst>
                    <a:ext uri="{FF2B5EF4-FFF2-40B4-BE49-F238E27FC236}">
                      <a16:creationId xmlns:a16="http://schemas.microsoft.com/office/drawing/2014/main" id="{C34CDEF7-8CD3-D54D-A580-772F1F907B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0250" t="2251" r="20250"/>
                <a:stretch>
                  <a:fillRect/>
                </a:stretch>
              </p:blipFill>
              <p:spPr bwMode="auto">
                <a:xfrm>
                  <a:off x="3984" y="1104"/>
                  <a:ext cx="1246"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9" name="Rectangle 37">
                  <a:extLst>
                    <a:ext uri="{FF2B5EF4-FFF2-40B4-BE49-F238E27FC236}">
                      <a16:creationId xmlns:a16="http://schemas.microsoft.com/office/drawing/2014/main" id="{9621B5DD-2AFA-F040-86F7-D18F76EAC2BE}"/>
                    </a:ext>
                  </a:extLst>
                </p:cNvPr>
                <p:cNvSpPr>
                  <a:spLocks noChangeArrowheads="1"/>
                </p:cNvSpPr>
                <p:nvPr/>
              </p:nvSpPr>
              <p:spPr bwMode="auto">
                <a:xfrm>
                  <a:off x="3990" y="1111"/>
                  <a:ext cx="1221" cy="1509"/>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29717" name="Rectangle 38">
                <a:extLst>
                  <a:ext uri="{FF2B5EF4-FFF2-40B4-BE49-F238E27FC236}">
                    <a16:creationId xmlns:a16="http://schemas.microsoft.com/office/drawing/2014/main" id="{B4613E73-D4F2-9746-9240-74893DB9C21D}"/>
                  </a:ext>
                </a:extLst>
              </p:cNvPr>
              <p:cNvSpPr>
                <a:spLocks noChangeArrowheads="1"/>
              </p:cNvSpPr>
              <p:nvPr/>
            </p:nvSpPr>
            <p:spPr bwMode="auto">
              <a:xfrm>
                <a:off x="4025" y="2300"/>
                <a:ext cx="945"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pic>
          <p:nvPicPr>
            <p:cNvPr id="29715" name="Picture 39" descr="23-16x2-MalePeacock">
              <a:extLst>
                <a:ext uri="{FF2B5EF4-FFF2-40B4-BE49-F238E27FC236}">
                  <a16:creationId xmlns:a16="http://schemas.microsoft.com/office/drawing/2014/main" id="{07DCF122-77CF-2842-AF14-D541AE41031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24300" r="23489" b="2702"/>
            <a:stretch>
              <a:fillRect/>
            </a:stretch>
          </p:blipFill>
          <p:spPr bwMode="auto">
            <a:xfrm>
              <a:off x="4025" y="991"/>
              <a:ext cx="1176"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0622" name="Rectangle 78">
            <a:extLst>
              <a:ext uri="{FF2B5EF4-FFF2-40B4-BE49-F238E27FC236}">
                <a16:creationId xmlns:a16="http://schemas.microsoft.com/office/drawing/2014/main" id="{F866EDF5-F9D4-AF42-9F97-2D077641343A}"/>
              </a:ext>
            </a:extLst>
          </p:cNvPr>
          <p:cNvSpPr>
            <a:spLocks noChangeArrowheads="1"/>
          </p:cNvSpPr>
          <p:nvPr/>
        </p:nvSpPr>
        <p:spPr bwMode="auto">
          <a:xfrm>
            <a:off x="1665288" y="1220788"/>
            <a:ext cx="10842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700" b="1">
                <a:solidFill>
                  <a:srgbClr val="000000"/>
                </a:solidFill>
              </a:rPr>
              <a:t>Mutation</a:t>
            </a:r>
          </a:p>
        </p:txBody>
      </p:sp>
      <p:sp>
        <p:nvSpPr>
          <p:cNvPr id="620623" name="Rectangle 79">
            <a:extLst>
              <a:ext uri="{FF2B5EF4-FFF2-40B4-BE49-F238E27FC236}">
                <a16:creationId xmlns:a16="http://schemas.microsoft.com/office/drawing/2014/main" id="{3511435B-3047-ED42-B53F-33AF0BABF138}"/>
              </a:ext>
            </a:extLst>
          </p:cNvPr>
          <p:cNvSpPr>
            <a:spLocks noChangeArrowheads="1"/>
          </p:cNvSpPr>
          <p:nvPr/>
        </p:nvSpPr>
        <p:spPr bwMode="auto">
          <a:xfrm>
            <a:off x="4175125" y="1220788"/>
            <a:ext cx="12763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700" b="1">
                <a:solidFill>
                  <a:srgbClr val="000000"/>
                </a:solidFill>
              </a:rPr>
              <a:t>Gene Flow</a:t>
            </a:r>
          </a:p>
        </p:txBody>
      </p:sp>
      <p:sp>
        <p:nvSpPr>
          <p:cNvPr id="620624" name="Rectangle 80">
            <a:extLst>
              <a:ext uri="{FF2B5EF4-FFF2-40B4-BE49-F238E27FC236}">
                <a16:creationId xmlns:a16="http://schemas.microsoft.com/office/drawing/2014/main" id="{7711BAF9-D028-9545-AAF3-8EF4DFE7EDDC}"/>
              </a:ext>
            </a:extLst>
          </p:cNvPr>
          <p:cNvSpPr>
            <a:spLocks noChangeArrowheads="1"/>
          </p:cNvSpPr>
          <p:nvPr/>
        </p:nvSpPr>
        <p:spPr bwMode="auto">
          <a:xfrm>
            <a:off x="2687638" y="4022725"/>
            <a:ext cx="14795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700" b="1">
                <a:solidFill>
                  <a:srgbClr val="000000"/>
                </a:solidFill>
              </a:rPr>
              <a:t>Genetic Drift</a:t>
            </a:r>
          </a:p>
        </p:txBody>
      </p:sp>
      <p:sp>
        <p:nvSpPr>
          <p:cNvPr id="620625" name="Rectangle 81">
            <a:extLst>
              <a:ext uri="{FF2B5EF4-FFF2-40B4-BE49-F238E27FC236}">
                <a16:creationId xmlns:a16="http://schemas.microsoft.com/office/drawing/2014/main" id="{F311E439-BC0D-084A-B917-5CA6F233148F}"/>
              </a:ext>
            </a:extLst>
          </p:cNvPr>
          <p:cNvSpPr>
            <a:spLocks noChangeArrowheads="1"/>
          </p:cNvSpPr>
          <p:nvPr/>
        </p:nvSpPr>
        <p:spPr bwMode="auto">
          <a:xfrm>
            <a:off x="5599113" y="4022725"/>
            <a:ext cx="11445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700" b="1">
                <a:solidFill>
                  <a:srgbClr val="000000"/>
                </a:solidFill>
              </a:rPr>
              <a:t>Selection</a:t>
            </a:r>
          </a:p>
        </p:txBody>
      </p:sp>
      <p:sp>
        <p:nvSpPr>
          <p:cNvPr id="620626" name="Rectangle 82">
            <a:extLst>
              <a:ext uri="{FF2B5EF4-FFF2-40B4-BE49-F238E27FC236}">
                <a16:creationId xmlns:a16="http://schemas.microsoft.com/office/drawing/2014/main" id="{C63B0A5D-EC8D-4944-9551-F928C5F89325}"/>
              </a:ext>
            </a:extLst>
          </p:cNvPr>
          <p:cNvSpPr>
            <a:spLocks noChangeArrowheads="1"/>
          </p:cNvSpPr>
          <p:nvPr/>
        </p:nvSpPr>
        <p:spPr bwMode="auto">
          <a:xfrm>
            <a:off x="6205538" y="1220788"/>
            <a:ext cx="22352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700" b="1">
                <a:solidFill>
                  <a:srgbClr val="000000"/>
                </a:solidFill>
              </a:rPr>
              <a:t>Non-random mating</a:t>
            </a:r>
          </a:p>
        </p:txBody>
      </p:sp>
      <p:sp>
        <p:nvSpPr>
          <p:cNvPr id="34" name="Rectangle 79">
            <a:extLst>
              <a:ext uri="{FF2B5EF4-FFF2-40B4-BE49-F238E27FC236}">
                <a16:creationId xmlns:a16="http://schemas.microsoft.com/office/drawing/2014/main" id="{7BA642BA-B7FA-F14B-9DCF-78039A679513}"/>
              </a:ext>
            </a:extLst>
          </p:cNvPr>
          <p:cNvSpPr>
            <a:spLocks noChangeArrowheads="1"/>
          </p:cNvSpPr>
          <p:nvPr/>
        </p:nvSpPr>
        <p:spPr bwMode="auto">
          <a:xfrm>
            <a:off x="4230688" y="3625850"/>
            <a:ext cx="1165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700" b="1">
                <a:solidFill>
                  <a:srgbClr val="CC0000"/>
                </a:solidFill>
              </a:rPr>
              <a:t>Migration</a:t>
            </a:r>
          </a:p>
        </p:txBody>
      </p:sp>
      <p:sp>
        <p:nvSpPr>
          <p:cNvPr id="35" name="Rectangle 82">
            <a:extLst>
              <a:ext uri="{FF2B5EF4-FFF2-40B4-BE49-F238E27FC236}">
                <a16:creationId xmlns:a16="http://schemas.microsoft.com/office/drawing/2014/main" id="{B5B07138-4E54-FB43-B643-4F255F33E594}"/>
              </a:ext>
            </a:extLst>
          </p:cNvPr>
          <p:cNvSpPr>
            <a:spLocks noChangeArrowheads="1"/>
          </p:cNvSpPr>
          <p:nvPr/>
        </p:nvSpPr>
        <p:spPr bwMode="auto">
          <a:xfrm>
            <a:off x="6364288" y="3625850"/>
            <a:ext cx="1917700" cy="30797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700" b="1">
                <a:solidFill>
                  <a:srgbClr val="CC0000"/>
                </a:solidFill>
              </a:rPr>
              <a:t>Sexual Selection</a:t>
            </a:r>
          </a:p>
        </p:txBody>
      </p:sp>
      <p:sp>
        <p:nvSpPr>
          <p:cNvPr id="36" name="Rectangle 80">
            <a:extLst>
              <a:ext uri="{FF2B5EF4-FFF2-40B4-BE49-F238E27FC236}">
                <a16:creationId xmlns:a16="http://schemas.microsoft.com/office/drawing/2014/main" id="{8E2689A3-23E7-4146-A297-CED054B6EC85}"/>
              </a:ext>
            </a:extLst>
          </p:cNvPr>
          <p:cNvSpPr>
            <a:spLocks noChangeArrowheads="1"/>
          </p:cNvSpPr>
          <p:nvPr/>
        </p:nvSpPr>
        <p:spPr bwMode="auto">
          <a:xfrm>
            <a:off x="2549525" y="6415088"/>
            <a:ext cx="1755775" cy="307975"/>
          </a:xfrm>
          <a:prstGeom prst="rect">
            <a:avLst/>
          </a:prstGeom>
          <a:solidFill>
            <a:srgbClr val="FFFFF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700" b="1">
                <a:solidFill>
                  <a:srgbClr val="CC0000"/>
                </a:solidFill>
              </a:rPr>
              <a:t>Small population</a:t>
            </a:r>
          </a:p>
        </p:txBody>
      </p:sp>
      <p:sp>
        <p:nvSpPr>
          <p:cNvPr id="37" name="Rectangle 81">
            <a:extLst>
              <a:ext uri="{FF2B5EF4-FFF2-40B4-BE49-F238E27FC236}">
                <a16:creationId xmlns:a16="http://schemas.microsoft.com/office/drawing/2014/main" id="{759816C7-7076-754A-B688-A03C3633C8C3}"/>
              </a:ext>
            </a:extLst>
          </p:cNvPr>
          <p:cNvSpPr>
            <a:spLocks noChangeArrowheads="1"/>
          </p:cNvSpPr>
          <p:nvPr/>
        </p:nvSpPr>
        <p:spPr bwMode="auto">
          <a:xfrm>
            <a:off x="5148263" y="6154738"/>
            <a:ext cx="2046287" cy="568325"/>
          </a:xfrm>
          <a:prstGeom prst="rect">
            <a:avLst/>
          </a:prstGeom>
          <a:solidFill>
            <a:srgbClr val="FFFF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700" b="1">
                <a:solidFill>
                  <a:srgbClr val="CC0000"/>
                </a:solidFill>
              </a:rPr>
              <a:t>Natural Selection</a:t>
            </a:r>
            <a:br>
              <a:rPr lang="en-US" altLang="en-US" sz="1700" b="1">
                <a:solidFill>
                  <a:srgbClr val="CC0000"/>
                </a:solidFill>
              </a:rPr>
            </a:br>
            <a:r>
              <a:rPr lang="en-US" altLang="en-US" sz="1700" b="1">
                <a:solidFill>
                  <a:srgbClr val="CC0000"/>
                </a:solidFill>
              </a:rPr>
              <a:t>Differential Survival</a:t>
            </a:r>
          </a:p>
        </p:txBody>
      </p:sp>
      <p:sp>
        <p:nvSpPr>
          <p:cNvPr id="38" name="Rectangle 78">
            <a:extLst>
              <a:ext uri="{FF2B5EF4-FFF2-40B4-BE49-F238E27FC236}">
                <a16:creationId xmlns:a16="http://schemas.microsoft.com/office/drawing/2014/main" id="{926D083A-FCFD-DD42-B2E2-2EB62AAA21A5}"/>
              </a:ext>
            </a:extLst>
          </p:cNvPr>
          <p:cNvSpPr>
            <a:spLocks noChangeArrowheads="1"/>
          </p:cNvSpPr>
          <p:nvPr/>
        </p:nvSpPr>
        <p:spPr bwMode="auto">
          <a:xfrm>
            <a:off x="1258888" y="3363913"/>
            <a:ext cx="1897062" cy="569912"/>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700" b="1">
                <a:solidFill>
                  <a:srgbClr val="CC0000"/>
                </a:solidFill>
              </a:rPr>
              <a:t>Chemical</a:t>
            </a:r>
            <a:br>
              <a:rPr lang="en-US" altLang="en-US" sz="1700" b="1">
                <a:solidFill>
                  <a:srgbClr val="CC0000"/>
                </a:solidFill>
              </a:rPr>
            </a:br>
            <a:r>
              <a:rPr lang="en-US" altLang="en-US" sz="1700" b="1">
                <a:solidFill>
                  <a:srgbClr val="CC0000"/>
                </a:solidFill>
              </a:rPr>
              <a:t>Changes to DNA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Pencil Check"/>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Pencil Check"/>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3" name="Pencil Check"/>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3" name="Pencil Check"/>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20622">
                                            <p:txEl>
                                              <p:pRg st="0" end="0"/>
                                            </p:txEl>
                                          </p:spTgt>
                                        </p:tgtEl>
                                        <p:attrNameLst>
                                          <p:attrName>style.visibility</p:attrName>
                                        </p:attrNameLst>
                                      </p:cBhvr>
                                      <p:to>
                                        <p:strVal val="visible"/>
                                      </p:to>
                                    </p:set>
                                    <p:animEffect transition="in" filter="wipe(left)">
                                      <p:cBhvr>
                                        <p:cTn id="32" dur="500"/>
                                        <p:tgtEl>
                                          <p:spTgt spid="620622">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subTnLst>
                                    <p:audio>
                                      <p:cMediaNode>
                                        <p:cTn display="0" masterRel="sameClick">
                                          <p:stCondLst>
                                            <p:cond evt="begin" delay="0">
                                              <p:tn val="35"/>
                                            </p:cond>
                                          </p:stCondLst>
                                          <p:endCondLst>
                                            <p:cond evt="onStopAudio" delay="0">
                                              <p:tgtEl>
                                                <p:sldTgt/>
                                              </p:tgtEl>
                                            </p:cond>
                                          </p:endCondLst>
                                        </p:cTn>
                                        <p:tgtEl>
                                          <p:sndTgt r:embed="rId5" name="Chimes"/>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20623">
                                            <p:txEl>
                                              <p:pRg st="0" end="0"/>
                                            </p:txEl>
                                          </p:spTgt>
                                        </p:tgtEl>
                                        <p:attrNameLst>
                                          <p:attrName>style.visibility</p:attrName>
                                        </p:attrNameLst>
                                      </p:cBhvr>
                                      <p:to>
                                        <p:strVal val="visible"/>
                                      </p:to>
                                    </p:set>
                                    <p:animEffect transition="in" filter="wipe(left)">
                                      <p:cBhvr>
                                        <p:cTn id="42" dur="500"/>
                                        <p:tgtEl>
                                          <p:spTgt spid="620623">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4"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subTnLst>
                                    <p:audio>
                                      <p:cMediaNode>
                                        <p:cTn display="0" masterRel="sameClick">
                                          <p:stCondLst>
                                            <p:cond evt="begin" delay="0">
                                              <p:tn val="45"/>
                                            </p:cond>
                                          </p:stCondLst>
                                          <p:endCondLst>
                                            <p:cond evt="onStopAudio" delay="0">
                                              <p:tgtEl>
                                                <p:sldTgt/>
                                              </p:tgtEl>
                                            </p:cond>
                                          </p:endCondLst>
                                        </p:cTn>
                                        <p:tgtEl>
                                          <p:sndTgt r:embed="rId5" name="Chimes"/>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20626">
                                            <p:txEl>
                                              <p:pRg st="0" end="0"/>
                                            </p:txEl>
                                          </p:spTgt>
                                        </p:tgtEl>
                                        <p:attrNameLst>
                                          <p:attrName>style.visibility</p:attrName>
                                        </p:attrNameLst>
                                      </p:cBhvr>
                                      <p:to>
                                        <p:strVal val="visible"/>
                                      </p:to>
                                    </p:set>
                                    <p:animEffect transition="in" filter="wipe(left)">
                                      <p:cBhvr>
                                        <p:cTn id="52" dur="500"/>
                                        <p:tgtEl>
                                          <p:spTgt spid="620626">
                                            <p:txEl>
                                              <p:pRg st="0" end="0"/>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4" name="Whoosh"/>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5" name="Chimes"/>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20624">
                                            <p:txEl>
                                              <p:pRg st="0" end="0"/>
                                            </p:txEl>
                                          </p:spTgt>
                                        </p:tgtEl>
                                        <p:attrNameLst>
                                          <p:attrName>style.visibility</p:attrName>
                                        </p:attrNameLst>
                                      </p:cBhvr>
                                      <p:to>
                                        <p:strVal val="visible"/>
                                      </p:to>
                                    </p:set>
                                    <p:animEffect transition="in" filter="wipe(left)">
                                      <p:cBhvr>
                                        <p:cTn id="62" dur="500"/>
                                        <p:tgtEl>
                                          <p:spTgt spid="620624">
                                            <p:txEl>
                                              <p:pRg st="0" end="0"/>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4" name="Whoosh"/>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subTnLst>
                                    <p:audio>
                                      <p:cMediaNode>
                                        <p:cTn display="0" masterRel="sameClick">
                                          <p:stCondLst>
                                            <p:cond evt="begin" delay="0">
                                              <p:tn val="65"/>
                                            </p:cond>
                                          </p:stCondLst>
                                          <p:endCondLst>
                                            <p:cond evt="onStopAudio" delay="0">
                                              <p:tgtEl>
                                                <p:sldTgt/>
                                              </p:tgtEl>
                                            </p:cond>
                                          </p:endCondLst>
                                        </p:cTn>
                                        <p:tgtEl>
                                          <p:sndTgt r:embed="rId5" name="Chimes"/>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20625">
                                            <p:txEl>
                                              <p:pRg st="0" end="0"/>
                                            </p:txEl>
                                          </p:spTgt>
                                        </p:tgtEl>
                                        <p:attrNameLst>
                                          <p:attrName>style.visibility</p:attrName>
                                        </p:attrNameLst>
                                      </p:cBhvr>
                                      <p:to>
                                        <p:strVal val="visible"/>
                                      </p:to>
                                    </p:set>
                                    <p:animEffect transition="in" filter="wipe(left)">
                                      <p:cBhvr>
                                        <p:cTn id="72" dur="500"/>
                                        <p:tgtEl>
                                          <p:spTgt spid="620625">
                                            <p:txEl>
                                              <p:pRg st="0" end="0"/>
                                            </p:txEl>
                                          </p:spTgt>
                                        </p:tgtEl>
                                      </p:cBhvr>
                                    </p:animEffect>
                                  </p:childTnLst>
                                  <p:subTnLst>
                                    <p:audio>
                                      <p:cMediaNode>
                                        <p:cTn display="0" masterRel="sameClick">
                                          <p:stCondLst>
                                            <p:cond evt="begin" delay="0">
                                              <p:tn val="70"/>
                                            </p:cond>
                                          </p:stCondLst>
                                          <p:endCondLst>
                                            <p:cond evt="onStopAudio" delay="0">
                                              <p:tgtEl>
                                                <p:sldTgt/>
                                              </p:tgtEl>
                                            </p:cond>
                                          </p:endCondLst>
                                        </p:cTn>
                                        <p:tgtEl>
                                          <p:sndTgt r:embed="rId4" name="Whoosh"/>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ipe(left)">
                                      <p:cBhvr>
                                        <p:cTn id="77" dur="500"/>
                                        <p:tgtEl>
                                          <p:spTgt spid="37"/>
                                        </p:tgtEl>
                                      </p:cBhvr>
                                    </p:animEffect>
                                  </p:childTnLst>
                                  <p:subTnLst>
                                    <p:audio>
                                      <p:cMediaNode>
                                        <p:cTn display="0" masterRel="sameClick">
                                          <p:stCondLst>
                                            <p:cond evt="begin" delay="0">
                                              <p:tn val="75"/>
                                            </p:cond>
                                          </p:stCondLst>
                                          <p:endCondLst>
                                            <p:cond evt="onStopAudio" delay="0">
                                              <p:tgtEl>
                                                <p:sldTgt/>
                                              </p:tgtEl>
                                            </p:cond>
                                          </p:endCondLst>
                                        </p:cTn>
                                        <p:tgtEl>
                                          <p:sndTgt r:embed="rId5"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622" grpId="0" build="p" autoUpdateAnimBg="0"/>
      <p:bldP spid="620623" grpId="0" build="p" autoUpdateAnimBg="0"/>
      <p:bldP spid="620624" grpId="0" build="p" autoUpdateAnimBg="0"/>
      <p:bldP spid="620625" grpId="0" build="p" autoUpdateAnimBg="0"/>
      <p:bldP spid="620626" grpId="0" build="p" autoUpdateAnimBg="0"/>
      <p:bldP spid="34" grpId="0" autoUpdateAnimBg="0"/>
      <p:bldP spid="35" grpId="0" animBg="1" autoUpdateAnimBg="0"/>
      <p:bldP spid="36" grpId="0" animBg="1" autoUpdateAnimBg="0"/>
      <p:bldP spid="37" grpId="0" animBg="1" autoUpdateAnimBg="0"/>
      <p:bldP spid="38"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4DFD734-3526-CC4C-A9E2-F785BCD3B4E4}"/>
              </a:ext>
            </a:extLst>
          </p:cNvPr>
          <p:cNvSpPr>
            <a:spLocks noGrp="1" noChangeArrowheads="1"/>
          </p:cNvSpPr>
          <p:nvPr>
            <p:ph type="title"/>
          </p:nvPr>
        </p:nvSpPr>
        <p:spPr/>
        <p:txBody>
          <a:bodyPr/>
          <a:lstStyle/>
          <a:p>
            <a:pPr eaLnBrk="1" hangingPunct="1"/>
            <a:r>
              <a:rPr lang="en-US" altLang="en-US"/>
              <a:t>Founder Effect</a:t>
            </a:r>
          </a:p>
        </p:txBody>
      </p:sp>
      <p:sp>
        <p:nvSpPr>
          <p:cNvPr id="15363" name="Rectangle 3">
            <a:extLst>
              <a:ext uri="{FF2B5EF4-FFF2-40B4-BE49-F238E27FC236}">
                <a16:creationId xmlns:a16="http://schemas.microsoft.com/office/drawing/2014/main" id="{AD548AA0-0BF9-7A40-93A4-BEA6C0A9C338}"/>
              </a:ext>
            </a:extLst>
          </p:cNvPr>
          <p:cNvSpPr>
            <a:spLocks noGrp="1" noChangeArrowheads="1"/>
          </p:cNvSpPr>
          <p:nvPr>
            <p:ph type="body" sz="half" idx="1"/>
          </p:nvPr>
        </p:nvSpPr>
        <p:spPr>
          <a:xfrm>
            <a:off x="533400" y="1752600"/>
            <a:ext cx="8001000" cy="1447800"/>
          </a:xfrm>
        </p:spPr>
        <p:txBody>
          <a:bodyPr/>
          <a:lstStyle/>
          <a:p>
            <a:pPr eaLnBrk="1" hangingPunct="1">
              <a:lnSpc>
                <a:spcPct val="90000"/>
              </a:lnSpc>
            </a:pPr>
            <a:r>
              <a:rPr lang="en-US" altLang="en-US" sz="2200" dirty="0"/>
              <a:t>The founder effect results when a </a:t>
            </a:r>
            <a:r>
              <a:rPr lang="en-US" altLang="en-US" sz="2200" dirty="0">
                <a:solidFill>
                  <a:srgbClr val="FF0000"/>
                </a:solidFill>
              </a:rPr>
              <a:t>few</a:t>
            </a:r>
            <a:r>
              <a:rPr lang="en-US" altLang="en-US" sz="2200" dirty="0"/>
              <a:t> individuals from a larger population colonize a new, isolated habitat</a:t>
            </a:r>
          </a:p>
          <a:p>
            <a:pPr eaLnBrk="1" hangingPunct="1">
              <a:lnSpc>
                <a:spcPct val="90000"/>
              </a:lnSpc>
            </a:pPr>
            <a:r>
              <a:rPr lang="en-US" altLang="en-US" sz="2200" dirty="0"/>
              <a:t>The new population is unlikely to be representative of the original population</a:t>
            </a:r>
          </a:p>
          <a:p>
            <a:pPr eaLnBrk="1" hangingPunct="1">
              <a:lnSpc>
                <a:spcPct val="90000"/>
              </a:lnSpc>
            </a:pPr>
            <a:endParaRPr lang="en-US" altLang="en-US" sz="2200" dirty="0"/>
          </a:p>
        </p:txBody>
      </p:sp>
      <p:pic>
        <p:nvPicPr>
          <p:cNvPr id="20484" name="Picture 5" descr="foundereffect">
            <a:extLst>
              <a:ext uri="{FF2B5EF4-FFF2-40B4-BE49-F238E27FC236}">
                <a16:creationId xmlns:a16="http://schemas.microsoft.com/office/drawing/2014/main" id="{BB515351-31FF-F24B-AEDC-AAFEAFC0B1F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057400" y="3429000"/>
            <a:ext cx="5181600" cy="3122613"/>
          </a:xfrm>
          <a:noFill/>
        </p:spPr>
      </p:pic>
    </p:spTree>
    <p:extLst>
      <p:ext uri="{BB962C8B-B14F-4D97-AF65-F5344CB8AC3E}">
        <p14:creationId xmlns:p14="http://schemas.microsoft.com/office/powerpoint/2010/main" val="385478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dissolve">
                                      <p:cBhvr>
                                        <p:cTn id="12"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DA7DB4D-CBA0-C44B-9E56-916AB6DC4490}"/>
              </a:ext>
            </a:extLst>
          </p:cNvPr>
          <p:cNvSpPr>
            <a:spLocks noGrp="1" noChangeArrowheads="1"/>
          </p:cNvSpPr>
          <p:nvPr>
            <p:ph type="title"/>
          </p:nvPr>
        </p:nvSpPr>
        <p:spPr/>
        <p:txBody>
          <a:bodyPr/>
          <a:lstStyle/>
          <a:p>
            <a:pPr eaLnBrk="1" hangingPunct="1"/>
            <a:r>
              <a:rPr lang="en-US" altLang="en-US"/>
              <a:t>Natural Selection</a:t>
            </a:r>
          </a:p>
        </p:txBody>
      </p:sp>
      <p:sp>
        <p:nvSpPr>
          <p:cNvPr id="18435" name="Rectangle 3">
            <a:extLst>
              <a:ext uri="{FF2B5EF4-FFF2-40B4-BE49-F238E27FC236}">
                <a16:creationId xmlns:a16="http://schemas.microsoft.com/office/drawing/2014/main" id="{DC356A90-4251-F248-BD00-FBF69F2F72EC}"/>
              </a:ext>
            </a:extLst>
          </p:cNvPr>
          <p:cNvSpPr>
            <a:spLocks noGrp="1" noChangeArrowheads="1"/>
          </p:cNvSpPr>
          <p:nvPr>
            <p:ph type="body" idx="1"/>
          </p:nvPr>
        </p:nvSpPr>
        <p:spPr>
          <a:xfrm>
            <a:off x="1066800" y="1676400"/>
            <a:ext cx="7467600" cy="4343400"/>
          </a:xfrm>
        </p:spPr>
        <p:txBody>
          <a:bodyPr/>
          <a:lstStyle/>
          <a:p>
            <a:pPr eaLnBrk="1" hangingPunct="1"/>
            <a:r>
              <a:rPr lang="en-US" altLang="en-US" dirty="0"/>
              <a:t>Populations consist of varied individuals, with some variations of individuals leaving more offspring than others</a:t>
            </a:r>
          </a:p>
          <a:p>
            <a:pPr lvl="1" eaLnBrk="1" hangingPunct="1"/>
            <a:r>
              <a:rPr lang="en-US" altLang="en-US" dirty="0">
                <a:ea typeface="ＭＳ Ｐゴシック" panose="020B0600070205080204" pitchFamily="34" charset="-128"/>
              </a:rPr>
              <a:t>Darwinian fitness: </a:t>
            </a:r>
          </a:p>
          <a:p>
            <a:pPr lvl="2" eaLnBrk="1" hangingPunct="1"/>
            <a:r>
              <a:rPr lang="en-US" altLang="en-US" dirty="0">
                <a:ea typeface="ＭＳ Ｐゴシック" panose="020B0600070205080204" pitchFamily="34" charset="-128"/>
              </a:rPr>
              <a:t>the relative contribution an individual makes to the gene pool of the next generation</a:t>
            </a:r>
          </a:p>
          <a:p>
            <a:pPr lvl="2" eaLnBrk="1" hangingPunct="1"/>
            <a:r>
              <a:rPr lang="en-US" altLang="en-US" dirty="0">
                <a:ea typeface="ＭＳ Ｐゴシック" panose="020B0600070205080204" pitchFamily="34" charset="-128"/>
              </a:rPr>
              <a:t>“survival of the </a:t>
            </a:r>
            <a:r>
              <a:rPr lang="en-US" altLang="en-US" i="1" dirty="0">
                <a:ea typeface="ＭＳ Ｐゴシック" panose="020B0600070205080204" pitchFamily="34" charset="-128"/>
              </a:rPr>
              <a:t>fittest</a:t>
            </a:r>
            <a:r>
              <a:rPr lang="en-US" altLang="en-US" dirty="0">
                <a:ea typeface="ＭＳ Ｐゴシック" panose="020B0600070205080204" pitchFamily="34" charset="-128"/>
              </a:rPr>
              <a:t>”</a:t>
            </a:r>
          </a:p>
        </p:txBody>
      </p:sp>
    </p:spTree>
    <p:extLst>
      <p:ext uri="{BB962C8B-B14F-4D97-AF65-F5344CB8AC3E}">
        <p14:creationId xmlns:p14="http://schemas.microsoft.com/office/powerpoint/2010/main" val="417029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dissolve">
                                      <p:cBhvr>
                                        <p:cTn id="12" dur="5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dissolve">
                                      <p:cBhvr>
                                        <p:cTn id="17" dur="500"/>
                                        <p:tgtEl>
                                          <p:spTgt spid="18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dissolve">
                                      <p:cBhvr>
                                        <p:cTn id="22"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9BF331D-72F6-7F4A-92EB-345C5BD14CC0}"/>
              </a:ext>
            </a:extLst>
          </p:cNvPr>
          <p:cNvSpPr>
            <a:spLocks noGrp="1" noChangeArrowheads="1"/>
          </p:cNvSpPr>
          <p:nvPr>
            <p:ph type="title"/>
          </p:nvPr>
        </p:nvSpPr>
        <p:spPr/>
        <p:txBody>
          <a:bodyPr/>
          <a:lstStyle/>
          <a:p>
            <a:pPr eaLnBrk="1" hangingPunct="1"/>
            <a:r>
              <a:rPr lang="en-US" altLang="en-US"/>
              <a:t>Types of Natural Selection</a:t>
            </a:r>
          </a:p>
        </p:txBody>
      </p:sp>
      <p:sp>
        <p:nvSpPr>
          <p:cNvPr id="21507" name="Rectangle 3">
            <a:extLst>
              <a:ext uri="{FF2B5EF4-FFF2-40B4-BE49-F238E27FC236}">
                <a16:creationId xmlns:a16="http://schemas.microsoft.com/office/drawing/2014/main" id="{3DF67166-EB95-B148-B09F-9DC8613C4637}"/>
              </a:ext>
            </a:extLst>
          </p:cNvPr>
          <p:cNvSpPr>
            <a:spLocks noGrp="1" noChangeArrowheads="1"/>
          </p:cNvSpPr>
          <p:nvPr>
            <p:ph type="body" sz="half" idx="1"/>
          </p:nvPr>
        </p:nvSpPr>
        <p:spPr>
          <a:xfrm>
            <a:off x="1219200" y="1524000"/>
            <a:ext cx="7010400" cy="1981200"/>
          </a:xfrm>
        </p:spPr>
        <p:txBody>
          <a:bodyPr/>
          <a:lstStyle/>
          <a:p>
            <a:pPr eaLnBrk="1" hangingPunct="1"/>
            <a:r>
              <a:rPr lang="en-US" altLang="en-US" sz="2600" dirty="0"/>
              <a:t>There are 3 major types of natural selection:</a:t>
            </a:r>
          </a:p>
          <a:p>
            <a:pPr lvl="1" eaLnBrk="1" hangingPunct="1"/>
            <a:r>
              <a:rPr lang="en-US" altLang="en-US" sz="2400" dirty="0">
                <a:ea typeface="ＭＳ Ｐゴシック" panose="020B0600070205080204" pitchFamily="34" charset="-128"/>
              </a:rPr>
              <a:t>Directional selection</a:t>
            </a:r>
          </a:p>
          <a:p>
            <a:pPr lvl="1" eaLnBrk="1" hangingPunct="1"/>
            <a:r>
              <a:rPr lang="en-US" altLang="en-US" sz="2400" dirty="0">
                <a:ea typeface="ＭＳ Ｐゴシック" panose="020B0600070205080204" pitchFamily="34" charset="-128"/>
              </a:rPr>
              <a:t>Diversifying/disruptive selection</a:t>
            </a:r>
          </a:p>
          <a:p>
            <a:pPr lvl="1" eaLnBrk="1" hangingPunct="1"/>
            <a:r>
              <a:rPr lang="en-US" altLang="en-US" sz="2400" dirty="0">
                <a:ea typeface="ＭＳ Ｐゴシック" panose="020B0600070205080204" pitchFamily="34" charset="-128"/>
              </a:rPr>
              <a:t>Stabilizing selection</a:t>
            </a:r>
          </a:p>
          <a:p>
            <a:pPr lvl="1" eaLnBrk="1" hangingPunct="1"/>
            <a:endParaRPr lang="en-US" altLang="en-US" sz="2400" dirty="0">
              <a:ea typeface="ＭＳ Ｐゴシック" panose="020B0600070205080204" pitchFamily="34" charset="-128"/>
            </a:endParaRPr>
          </a:p>
        </p:txBody>
      </p:sp>
      <p:pic>
        <p:nvPicPr>
          <p:cNvPr id="22532" name="Picture 5" descr="23-12-ModesOfSelection-L">
            <a:extLst>
              <a:ext uri="{FF2B5EF4-FFF2-40B4-BE49-F238E27FC236}">
                <a16:creationId xmlns:a16="http://schemas.microsoft.com/office/drawing/2014/main" id="{70050EBB-BD6D-124B-BE75-E2CABA00168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30286" y="3930780"/>
            <a:ext cx="7499314" cy="2855717"/>
          </a:xfrm>
        </p:spPr>
      </p:pic>
    </p:spTree>
    <p:extLst>
      <p:ext uri="{BB962C8B-B14F-4D97-AF65-F5344CB8AC3E}">
        <p14:creationId xmlns:p14="http://schemas.microsoft.com/office/powerpoint/2010/main" val="3186172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dissolve">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dissolve">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dissolve">
                                      <p:cBhvr>
                                        <p:cTn id="22"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6D97669-8475-A64E-91A3-FAB722B799BD}"/>
              </a:ext>
            </a:extLst>
          </p:cNvPr>
          <p:cNvSpPr>
            <a:spLocks noGrp="1" noChangeArrowheads="1"/>
          </p:cNvSpPr>
          <p:nvPr>
            <p:ph type="title"/>
          </p:nvPr>
        </p:nvSpPr>
        <p:spPr/>
        <p:txBody>
          <a:bodyPr/>
          <a:lstStyle/>
          <a:p>
            <a:pPr eaLnBrk="1" hangingPunct="1"/>
            <a:r>
              <a:rPr lang="en-US" altLang="en-US"/>
              <a:t>Directional Selection</a:t>
            </a:r>
          </a:p>
        </p:txBody>
      </p:sp>
      <p:sp>
        <p:nvSpPr>
          <p:cNvPr id="23555" name="Rectangle 3">
            <a:extLst>
              <a:ext uri="{FF2B5EF4-FFF2-40B4-BE49-F238E27FC236}">
                <a16:creationId xmlns:a16="http://schemas.microsoft.com/office/drawing/2014/main" id="{CCC50E56-EC2B-5E44-8968-E6FBE87BDF3D}"/>
              </a:ext>
            </a:extLst>
          </p:cNvPr>
          <p:cNvSpPr>
            <a:spLocks noGrp="1" noChangeArrowheads="1"/>
          </p:cNvSpPr>
          <p:nvPr>
            <p:ph type="body" sz="half" idx="1"/>
          </p:nvPr>
        </p:nvSpPr>
        <p:spPr>
          <a:xfrm>
            <a:off x="914400" y="1676400"/>
            <a:ext cx="3733800" cy="4267200"/>
          </a:xfrm>
        </p:spPr>
        <p:txBody>
          <a:bodyPr/>
          <a:lstStyle/>
          <a:p>
            <a:pPr eaLnBrk="1" hangingPunct="1"/>
            <a:r>
              <a:rPr lang="en-US" altLang="en-US" sz="2200" dirty="0"/>
              <a:t>Shifts the frequency curve for variations in some phenotypic character in </a:t>
            </a:r>
            <a:r>
              <a:rPr lang="en-US" altLang="en-US" sz="2200" dirty="0">
                <a:solidFill>
                  <a:srgbClr val="FF0000"/>
                </a:solidFill>
              </a:rPr>
              <a:t>one</a:t>
            </a:r>
            <a:r>
              <a:rPr lang="en-US" altLang="en-US" sz="2200" dirty="0"/>
              <a:t> direction or another</a:t>
            </a:r>
          </a:p>
          <a:p>
            <a:pPr eaLnBrk="1" hangingPunct="1"/>
            <a:r>
              <a:rPr lang="en-US" altLang="en-US" sz="2200" dirty="0"/>
              <a:t>From rare to average</a:t>
            </a:r>
          </a:p>
          <a:p>
            <a:pPr eaLnBrk="1" hangingPunct="1"/>
            <a:r>
              <a:rPr lang="en-US" altLang="en-US" sz="2200" dirty="0"/>
              <a:t>Example</a:t>
            </a:r>
          </a:p>
          <a:p>
            <a:pPr lvl="1" eaLnBrk="1" hangingPunct="1"/>
            <a:r>
              <a:rPr lang="en-US" altLang="en-US" sz="2000" dirty="0">
                <a:ea typeface="ＭＳ Ｐゴシック" panose="020B0600070205080204" pitchFamily="34" charset="-128"/>
              </a:rPr>
              <a:t>Average size of black bears in Europe increases in ice ages, decreases in warmer periods</a:t>
            </a:r>
          </a:p>
        </p:txBody>
      </p:sp>
      <p:pic>
        <p:nvPicPr>
          <p:cNvPr id="23556" name="Picture 5" descr="DIRECTional selection">
            <a:extLst>
              <a:ext uri="{FF2B5EF4-FFF2-40B4-BE49-F238E27FC236}">
                <a16:creationId xmlns:a16="http://schemas.microsoft.com/office/drawing/2014/main" id="{4C3AB3C6-7FCA-F841-98E1-4BEDE4B3DF2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62525" y="1981200"/>
            <a:ext cx="3219450" cy="3433763"/>
          </a:xfrm>
          <a:noFill/>
        </p:spPr>
      </p:pic>
    </p:spTree>
    <p:extLst>
      <p:ext uri="{BB962C8B-B14F-4D97-AF65-F5344CB8AC3E}">
        <p14:creationId xmlns:p14="http://schemas.microsoft.com/office/powerpoint/2010/main" val="364790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dissolve">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dissolve">
                                      <p:cBhvr>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dissolve">
                                      <p:cBhvr>
                                        <p:cTn id="17" dur="500"/>
                                        <p:tgtEl>
                                          <p:spTgt spid="23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dissolve">
                                      <p:cBhvr>
                                        <p:cTn id="22"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F2DB9D1-7A62-7A49-B3AF-04AB86AFCAFB}"/>
              </a:ext>
            </a:extLst>
          </p:cNvPr>
          <p:cNvSpPr>
            <a:spLocks noGrp="1" noChangeArrowheads="1"/>
          </p:cNvSpPr>
          <p:nvPr>
            <p:ph type="title"/>
          </p:nvPr>
        </p:nvSpPr>
        <p:spPr/>
        <p:txBody>
          <a:bodyPr/>
          <a:lstStyle/>
          <a:p>
            <a:pPr eaLnBrk="1" hangingPunct="1"/>
            <a:r>
              <a:rPr lang="en-US" altLang="en-US" sz="4000"/>
              <a:t>Diversifying/Disruptive Selection</a:t>
            </a:r>
          </a:p>
        </p:txBody>
      </p:sp>
      <p:sp>
        <p:nvSpPr>
          <p:cNvPr id="25604" name="Rectangle 4">
            <a:extLst>
              <a:ext uri="{FF2B5EF4-FFF2-40B4-BE49-F238E27FC236}">
                <a16:creationId xmlns:a16="http://schemas.microsoft.com/office/drawing/2014/main" id="{C061728A-7841-A74D-98C3-A4EF6F502D54}"/>
              </a:ext>
            </a:extLst>
          </p:cNvPr>
          <p:cNvSpPr>
            <a:spLocks noGrp="1" noChangeArrowheads="1"/>
          </p:cNvSpPr>
          <p:nvPr>
            <p:ph type="body" sz="half" idx="1"/>
          </p:nvPr>
        </p:nvSpPr>
        <p:spPr/>
        <p:txBody>
          <a:bodyPr/>
          <a:lstStyle/>
          <a:p>
            <a:pPr eaLnBrk="1" hangingPunct="1"/>
            <a:r>
              <a:rPr lang="en-US" altLang="en-US" sz="2600" dirty="0"/>
              <a:t>Favors variants of </a:t>
            </a:r>
            <a:r>
              <a:rPr lang="en-US" altLang="en-US" sz="2600" dirty="0">
                <a:solidFill>
                  <a:srgbClr val="FF0000"/>
                </a:solidFill>
              </a:rPr>
              <a:t>opposite</a:t>
            </a:r>
            <a:r>
              <a:rPr lang="en-US" altLang="en-US" sz="2600" dirty="0"/>
              <a:t> extremes over intermediate individuals</a:t>
            </a:r>
          </a:p>
        </p:txBody>
      </p:sp>
      <p:pic>
        <p:nvPicPr>
          <p:cNvPr id="24580" name="Picture 6" descr="disruptive selection">
            <a:extLst>
              <a:ext uri="{FF2B5EF4-FFF2-40B4-BE49-F238E27FC236}">
                <a16:creationId xmlns:a16="http://schemas.microsoft.com/office/drawing/2014/main" id="{F2D97AA4-ADE5-BA46-9FA5-7A51F0959D8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52600" y="3048000"/>
            <a:ext cx="5830888" cy="2970213"/>
          </a:xfrm>
          <a:noFill/>
        </p:spPr>
      </p:pic>
    </p:spTree>
    <p:extLst>
      <p:ext uri="{BB962C8B-B14F-4D97-AF65-F5344CB8AC3E}">
        <p14:creationId xmlns:p14="http://schemas.microsoft.com/office/powerpoint/2010/main" val="343772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dissolve">
                                      <p:cBhvr>
                                        <p:cTn id="7" dur="500"/>
                                        <p:tgtEl>
                                          <p:spTgt spid="256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128C6F0-2BB2-2347-B33A-053F64553A1B}"/>
              </a:ext>
            </a:extLst>
          </p:cNvPr>
          <p:cNvSpPr>
            <a:spLocks noGrp="1" noChangeArrowheads="1"/>
          </p:cNvSpPr>
          <p:nvPr>
            <p:ph type="title"/>
          </p:nvPr>
        </p:nvSpPr>
        <p:spPr/>
        <p:txBody>
          <a:bodyPr/>
          <a:lstStyle/>
          <a:p>
            <a:pPr eaLnBrk="1" hangingPunct="1"/>
            <a:r>
              <a:rPr lang="en-US" altLang="en-US"/>
              <a:t>Stabilizing Selection</a:t>
            </a:r>
          </a:p>
        </p:txBody>
      </p:sp>
      <p:sp>
        <p:nvSpPr>
          <p:cNvPr id="19459" name="Rectangle 3">
            <a:extLst>
              <a:ext uri="{FF2B5EF4-FFF2-40B4-BE49-F238E27FC236}">
                <a16:creationId xmlns:a16="http://schemas.microsoft.com/office/drawing/2014/main" id="{FF58F4AF-F2B3-F045-82F3-8E256712FC19}"/>
              </a:ext>
            </a:extLst>
          </p:cNvPr>
          <p:cNvSpPr>
            <a:spLocks noGrp="1" noChangeArrowheads="1"/>
          </p:cNvSpPr>
          <p:nvPr>
            <p:ph type="body" sz="half" idx="1"/>
          </p:nvPr>
        </p:nvSpPr>
        <p:spPr>
          <a:xfrm>
            <a:off x="609600" y="1752600"/>
            <a:ext cx="3886200" cy="4267200"/>
          </a:xfrm>
        </p:spPr>
        <p:txBody>
          <a:bodyPr/>
          <a:lstStyle/>
          <a:p>
            <a:pPr eaLnBrk="1" hangingPunct="1">
              <a:lnSpc>
                <a:spcPct val="90000"/>
              </a:lnSpc>
            </a:pPr>
            <a:r>
              <a:rPr lang="en-US" altLang="en-US" sz="2600" dirty="0"/>
              <a:t>Acts against </a:t>
            </a:r>
            <a:r>
              <a:rPr lang="en-US" altLang="en-US" sz="2600" dirty="0">
                <a:solidFill>
                  <a:srgbClr val="FF0000"/>
                </a:solidFill>
              </a:rPr>
              <a:t>extreme</a:t>
            </a:r>
            <a:r>
              <a:rPr lang="en-US" altLang="en-US" sz="2600" dirty="0"/>
              <a:t> phenotypes</a:t>
            </a:r>
          </a:p>
          <a:p>
            <a:pPr eaLnBrk="1" hangingPunct="1">
              <a:lnSpc>
                <a:spcPct val="90000"/>
              </a:lnSpc>
            </a:pPr>
            <a:r>
              <a:rPr lang="en-US" altLang="en-US" sz="2600" dirty="0"/>
              <a:t>Favors the more common intermediate variants</a:t>
            </a:r>
          </a:p>
          <a:p>
            <a:pPr eaLnBrk="1" hangingPunct="1">
              <a:lnSpc>
                <a:spcPct val="90000"/>
              </a:lnSpc>
            </a:pPr>
            <a:r>
              <a:rPr lang="en-US" altLang="en-US" sz="2600" dirty="0"/>
              <a:t>Maintains the “status quo”</a:t>
            </a:r>
          </a:p>
          <a:p>
            <a:pPr eaLnBrk="1" hangingPunct="1">
              <a:lnSpc>
                <a:spcPct val="90000"/>
              </a:lnSpc>
            </a:pPr>
            <a:r>
              <a:rPr lang="en-US" altLang="en-US" sz="2600" dirty="0"/>
              <a:t>Example:</a:t>
            </a:r>
          </a:p>
          <a:p>
            <a:pPr lvl="1" eaLnBrk="1" hangingPunct="1">
              <a:lnSpc>
                <a:spcPct val="90000"/>
              </a:lnSpc>
            </a:pPr>
            <a:r>
              <a:rPr lang="en-US" altLang="en-US" sz="2400" dirty="0">
                <a:ea typeface="ＭＳ Ｐゴシック" panose="020B0600070205080204" pitchFamily="34" charset="-128"/>
              </a:rPr>
              <a:t>3 – 4 kg. average for human births</a:t>
            </a:r>
          </a:p>
        </p:txBody>
      </p:sp>
      <p:pic>
        <p:nvPicPr>
          <p:cNvPr id="25604" name="Picture 7" descr="stabilizing">
            <a:extLst>
              <a:ext uri="{FF2B5EF4-FFF2-40B4-BE49-F238E27FC236}">
                <a16:creationId xmlns:a16="http://schemas.microsoft.com/office/drawing/2014/main" id="{A74CFE1F-96E6-3E48-BE1A-5CDD00B0775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011363"/>
            <a:ext cx="3857625" cy="3465512"/>
          </a:xfrm>
          <a:noFill/>
        </p:spPr>
      </p:pic>
    </p:spTree>
    <p:extLst>
      <p:ext uri="{BB962C8B-B14F-4D97-AF65-F5344CB8AC3E}">
        <p14:creationId xmlns:p14="http://schemas.microsoft.com/office/powerpoint/2010/main" val="298873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ssolve">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dissolve">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dissolve">
                                      <p:cBhvr>
                                        <p:cTn id="22" dur="500"/>
                                        <p:tgtEl>
                                          <p:spTgt spid="19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dissolve">
                                      <p:cBhvr>
                                        <p:cTn id="27"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5C46E0B-1053-1449-AE4B-1468AE9BBAC4}"/>
              </a:ext>
            </a:extLst>
          </p:cNvPr>
          <p:cNvSpPr>
            <a:spLocks noGrp="1" noChangeArrowheads="1"/>
          </p:cNvSpPr>
          <p:nvPr>
            <p:ph type="title"/>
          </p:nvPr>
        </p:nvSpPr>
        <p:spPr/>
        <p:txBody>
          <a:bodyPr/>
          <a:lstStyle/>
          <a:p>
            <a:pPr eaLnBrk="1" hangingPunct="1"/>
            <a:r>
              <a:rPr lang="en-US" altLang="en-US"/>
              <a:t>Gene Flow</a:t>
            </a:r>
          </a:p>
        </p:txBody>
      </p:sp>
      <p:sp>
        <p:nvSpPr>
          <p:cNvPr id="28675" name="Rectangle 3">
            <a:extLst>
              <a:ext uri="{FF2B5EF4-FFF2-40B4-BE49-F238E27FC236}">
                <a16:creationId xmlns:a16="http://schemas.microsoft.com/office/drawing/2014/main" id="{7088EDB0-AF8F-D74C-99F2-4D73BE9B84D6}"/>
              </a:ext>
            </a:extLst>
          </p:cNvPr>
          <p:cNvSpPr>
            <a:spLocks noGrp="1" noChangeArrowheads="1"/>
          </p:cNvSpPr>
          <p:nvPr>
            <p:ph type="body" idx="1"/>
          </p:nvPr>
        </p:nvSpPr>
        <p:spPr/>
        <p:txBody>
          <a:bodyPr/>
          <a:lstStyle/>
          <a:p>
            <a:pPr eaLnBrk="1" hangingPunct="1"/>
            <a:r>
              <a:rPr lang="en-US" altLang="en-US" sz="1800" dirty="0"/>
              <a:t>A population may gain or lose </a:t>
            </a:r>
            <a:r>
              <a:rPr lang="en-US" altLang="en-US" sz="1800" dirty="0">
                <a:solidFill>
                  <a:srgbClr val="FF0000"/>
                </a:solidFill>
              </a:rPr>
              <a:t>alleles</a:t>
            </a:r>
            <a:r>
              <a:rPr lang="en-US" altLang="en-US" sz="1800" dirty="0"/>
              <a:t> by gene flow</a:t>
            </a:r>
          </a:p>
          <a:p>
            <a:pPr lvl="1" eaLnBrk="1" hangingPunct="1"/>
            <a:r>
              <a:rPr lang="en-US" altLang="en-US" sz="1800" dirty="0">
                <a:ea typeface="ＭＳ Ｐゴシック" panose="020B0600070205080204" pitchFamily="34" charset="-128"/>
              </a:rPr>
              <a:t>Gene flow is genetic exchange due to the migration of fertile individuals or gametes between populations</a:t>
            </a:r>
          </a:p>
          <a:p>
            <a:pPr eaLnBrk="1" hangingPunct="1"/>
            <a:r>
              <a:rPr lang="en-US" altLang="en-US" sz="1800" dirty="0">
                <a:ea typeface="ＭＳ Ｐゴシック" panose="020B0600070205080204" pitchFamily="34" charset="-128"/>
              </a:rPr>
              <a:t>Sexual selection is a form of natural selection in which individuals with certain traits inherited characteristics are more likely than other individuals to obtain mates. It can result in sexual dimorphism, a difference between the ornamentation, and behavior.</a:t>
            </a:r>
          </a:p>
        </p:txBody>
      </p:sp>
    </p:spTree>
    <p:extLst>
      <p:ext uri="{BB962C8B-B14F-4D97-AF65-F5344CB8AC3E}">
        <p14:creationId xmlns:p14="http://schemas.microsoft.com/office/powerpoint/2010/main" val="2711706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dissolve">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dissolve">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dissolve">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69">
            <a:extLst>
              <a:ext uri="{FF2B5EF4-FFF2-40B4-BE49-F238E27FC236}">
                <a16:creationId xmlns:a16="http://schemas.microsoft.com/office/drawing/2014/main" id="{9DF3E074-F1AE-9B4A-A6D6-C6DF68647D7D}"/>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2010-2011</a:t>
            </a:r>
            <a:endParaRPr lang="en-US" altLang="en-US" sz="1400" b="0"/>
          </a:p>
        </p:txBody>
      </p:sp>
      <p:pic>
        <p:nvPicPr>
          <p:cNvPr id="445444" name="Picture 4">
            <a:extLst>
              <a:ext uri="{FF2B5EF4-FFF2-40B4-BE49-F238E27FC236}">
                <a16:creationId xmlns:a16="http://schemas.microsoft.com/office/drawing/2014/main" id="{B6D5BA30-679F-5E4A-B272-31A2F41347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8251" t="21001" r="1125" b="49500"/>
          <a:stretch>
            <a:fillRect/>
          </a:stretch>
        </p:blipFill>
        <p:spPr bwMode="auto">
          <a:xfrm>
            <a:off x="2205038" y="4492625"/>
            <a:ext cx="509905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a:extLst>
              <a:ext uri="{FF2B5EF4-FFF2-40B4-BE49-F238E27FC236}">
                <a16:creationId xmlns:a16="http://schemas.microsoft.com/office/drawing/2014/main" id="{746C5D08-CA14-0040-949F-42421C72DB38}"/>
              </a:ext>
            </a:extLst>
          </p:cNvPr>
          <p:cNvGrpSpPr>
            <a:grpSpLocks/>
          </p:cNvGrpSpPr>
          <p:nvPr/>
        </p:nvGrpSpPr>
        <p:grpSpPr bwMode="auto">
          <a:xfrm>
            <a:off x="2101850" y="647700"/>
            <a:ext cx="5692775" cy="2911475"/>
            <a:chOff x="1324" y="408"/>
            <a:chExt cx="3586" cy="1834"/>
          </a:xfrm>
        </p:grpSpPr>
        <p:sp>
          <p:nvSpPr>
            <p:cNvPr id="43012" name="AutoShape 9">
              <a:extLst>
                <a:ext uri="{FF2B5EF4-FFF2-40B4-BE49-F238E27FC236}">
                  <a16:creationId xmlns:a16="http://schemas.microsoft.com/office/drawing/2014/main" id="{58AB4C0E-D657-EB4E-8C85-FC509A6E3080}"/>
                </a:ext>
              </a:extLst>
            </p:cNvPr>
            <p:cNvSpPr>
              <a:spLocks/>
            </p:cNvSpPr>
            <p:nvPr/>
          </p:nvSpPr>
          <p:spPr bwMode="auto">
            <a:xfrm flipH="1">
              <a:off x="1324" y="408"/>
              <a:ext cx="3586" cy="1834"/>
            </a:xfrm>
            <a:prstGeom prst="wedgeEllipseCallout">
              <a:avLst>
                <a:gd name="adj1" fmla="val 11542"/>
                <a:gd name="adj2" fmla="val 82769"/>
              </a:avLst>
            </a:prstGeom>
            <a:solidFill>
              <a:srgbClr val="FFCC00"/>
            </a:solidFill>
            <a:ln w="5715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1400"/>
                </a:spcBef>
              </a:pPr>
              <a:r>
                <a:rPr lang="en-US" altLang="en-US" sz="3600" b="1">
                  <a:solidFill>
                    <a:schemeClr val="tx2"/>
                  </a:solidFill>
                </a:rPr>
                <a:t>Any Questions??</a:t>
              </a:r>
            </a:p>
          </p:txBody>
        </p:sp>
        <p:sp>
          <p:nvSpPr>
            <p:cNvPr id="43013" name="AutoShape 10">
              <a:extLst>
                <a:ext uri="{FF2B5EF4-FFF2-40B4-BE49-F238E27FC236}">
                  <a16:creationId xmlns:a16="http://schemas.microsoft.com/office/drawing/2014/main" id="{97DC1BB3-6599-184C-8A94-500C58CF86A4}"/>
                </a:ext>
              </a:extLst>
            </p:cNvPr>
            <p:cNvSpPr>
              <a:spLocks/>
            </p:cNvSpPr>
            <p:nvPr/>
          </p:nvSpPr>
          <p:spPr bwMode="auto">
            <a:xfrm flipH="1">
              <a:off x="1324" y="408"/>
              <a:ext cx="3586" cy="1834"/>
            </a:xfrm>
            <a:prstGeom prst="wedgeEllipseCallout">
              <a:avLst>
                <a:gd name="adj1" fmla="val 42801"/>
                <a:gd name="adj2" fmla="val 81676"/>
              </a:avLst>
            </a:prstGeom>
            <a:solidFill>
              <a:srgbClr val="FFCC00"/>
            </a:solidFill>
            <a:ln w="5715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1400"/>
                </a:spcBef>
              </a:pPr>
              <a:r>
                <a:rPr lang="en-US" altLang="en-US" sz="3600" b="1">
                  <a:solidFill>
                    <a:schemeClr val="tx2"/>
                  </a:solidFill>
                </a:rPr>
                <a:t>Any Questions??</a:t>
              </a:r>
            </a:p>
          </p:txBody>
        </p:sp>
        <p:sp>
          <p:nvSpPr>
            <p:cNvPr id="43014" name="AutoShape 11">
              <a:extLst>
                <a:ext uri="{FF2B5EF4-FFF2-40B4-BE49-F238E27FC236}">
                  <a16:creationId xmlns:a16="http://schemas.microsoft.com/office/drawing/2014/main" id="{D092432E-0785-0843-BD84-0CEE03108D44}"/>
                </a:ext>
              </a:extLst>
            </p:cNvPr>
            <p:cNvSpPr>
              <a:spLocks/>
            </p:cNvSpPr>
            <p:nvPr/>
          </p:nvSpPr>
          <p:spPr bwMode="auto">
            <a:xfrm flipH="1">
              <a:off x="1324" y="408"/>
              <a:ext cx="3586" cy="1834"/>
            </a:xfrm>
            <a:prstGeom prst="wedgeEllipseCallout">
              <a:avLst>
                <a:gd name="adj1" fmla="val -18269"/>
                <a:gd name="adj2" fmla="val 82657"/>
              </a:avLst>
            </a:prstGeom>
            <a:solidFill>
              <a:srgbClr val="FFCC00"/>
            </a:solidFill>
            <a:ln w="5715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1400"/>
                </a:spcBef>
              </a:pPr>
              <a:r>
                <a:rPr lang="en-US" altLang="en-US" sz="3600" b="1">
                  <a:solidFill>
                    <a:schemeClr val="tx2"/>
                  </a:solidFill>
                </a:rPr>
                <a:t>Any Questions??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45444"/>
                                        </p:tgtEl>
                                        <p:attrNameLst>
                                          <p:attrName>style.visibility</p:attrName>
                                        </p:attrNameLst>
                                      </p:cBhvr>
                                      <p:to>
                                        <p:strVal val="visible"/>
                                      </p:to>
                                    </p:set>
                                    <p:animEffect transition="in" filter="wipe(left)">
                                      <p:cBhvr>
                                        <p:cTn id="7" dur="500"/>
                                        <p:tgtEl>
                                          <p:spTgt spid="44544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EA3E649-CD21-BD47-AD4A-5CDD935B8491}"/>
              </a:ext>
            </a:extLst>
          </p:cNvPr>
          <p:cNvSpPr>
            <a:spLocks noGrp="1" noChangeArrowheads="1"/>
          </p:cNvSpPr>
          <p:nvPr>
            <p:ph type="title"/>
          </p:nvPr>
        </p:nvSpPr>
        <p:spPr/>
        <p:txBody>
          <a:bodyPr/>
          <a:lstStyle/>
          <a:p>
            <a:pPr eaLnBrk="1" hangingPunct="1"/>
            <a:r>
              <a:rPr lang="en-US" altLang="en-US"/>
              <a:t>Genetic Variation</a:t>
            </a:r>
          </a:p>
        </p:txBody>
      </p:sp>
      <p:sp>
        <p:nvSpPr>
          <p:cNvPr id="30723" name="Rectangle 3">
            <a:extLst>
              <a:ext uri="{FF2B5EF4-FFF2-40B4-BE49-F238E27FC236}">
                <a16:creationId xmlns:a16="http://schemas.microsoft.com/office/drawing/2014/main" id="{FD677334-8B9B-EF45-8163-5991C559B506}"/>
              </a:ext>
            </a:extLst>
          </p:cNvPr>
          <p:cNvSpPr>
            <a:spLocks noGrp="1" noChangeArrowheads="1"/>
          </p:cNvSpPr>
          <p:nvPr>
            <p:ph type="body" idx="1"/>
          </p:nvPr>
        </p:nvSpPr>
        <p:spPr>
          <a:xfrm>
            <a:off x="838200" y="1676400"/>
            <a:ext cx="7696200" cy="4343400"/>
          </a:xfrm>
        </p:spPr>
        <p:txBody>
          <a:bodyPr/>
          <a:lstStyle/>
          <a:p>
            <a:pPr eaLnBrk="1" hangingPunct="1">
              <a:lnSpc>
                <a:spcPct val="80000"/>
              </a:lnSpc>
            </a:pPr>
            <a:r>
              <a:rPr lang="en-US" altLang="en-US" sz="2000" dirty="0"/>
              <a:t>Genetic variation is the </a:t>
            </a:r>
            <a:r>
              <a:rPr lang="en-US" altLang="en-US" sz="3900" dirty="0"/>
              <a:t>substrate</a:t>
            </a:r>
            <a:r>
              <a:rPr lang="en-US" altLang="en-US" sz="2000" dirty="0"/>
              <a:t> on which natural selection works</a:t>
            </a:r>
          </a:p>
          <a:p>
            <a:pPr eaLnBrk="1" hangingPunct="1">
              <a:lnSpc>
                <a:spcPct val="80000"/>
              </a:lnSpc>
            </a:pPr>
            <a:r>
              <a:rPr lang="en-US" altLang="en-US" sz="2000" dirty="0"/>
              <a:t>Quantitative characters: </a:t>
            </a:r>
          </a:p>
          <a:p>
            <a:pPr lvl="1" eaLnBrk="1" hangingPunct="1">
              <a:lnSpc>
                <a:spcPct val="80000"/>
              </a:lnSpc>
            </a:pPr>
            <a:r>
              <a:rPr lang="en-US" altLang="en-US" sz="2000" dirty="0">
                <a:ea typeface="ＭＳ Ｐゴシック" panose="020B0600070205080204" pitchFamily="34" charset="-128"/>
              </a:rPr>
              <a:t>Vary along a continuum within a population</a:t>
            </a:r>
          </a:p>
          <a:p>
            <a:pPr lvl="1" eaLnBrk="1" hangingPunct="1">
              <a:lnSpc>
                <a:spcPct val="80000"/>
              </a:lnSpc>
            </a:pPr>
            <a:r>
              <a:rPr lang="en-US" altLang="en-US" sz="2000" dirty="0">
                <a:ea typeface="ＭＳ Ｐゴシック" panose="020B0600070205080204" pitchFamily="34" charset="-128"/>
              </a:rPr>
              <a:t>Human height</a:t>
            </a:r>
          </a:p>
          <a:p>
            <a:pPr eaLnBrk="1" hangingPunct="1">
              <a:lnSpc>
                <a:spcPct val="80000"/>
              </a:lnSpc>
            </a:pPr>
            <a:r>
              <a:rPr lang="en-US" altLang="en-US" sz="2000" dirty="0"/>
              <a:t>Discrete characters:</a:t>
            </a:r>
          </a:p>
          <a:p>
            <a:pPr lvl="1" eaLnBrk="1" hangingPunct="1">
              <a:lnSpc>
                <a:spcPct val="80000"/>
              </a:lnSpc>
            </a:pPr>
            <a:r>
              <a:rPr lang="en-US" altLang="en-US" sz="2000" dirty="0">
                <a:ea typeface="ＭＳ Ｐゴシック" panose="020B0600070205080204" pitchFamily="34" charset="-128"/>
              </a:rPr>
              <a:t>“Either-or”</a:t>
            </a:r>
          </a:p>
          <a:p>
            <a:pPr lvl="1" eaLnBrk="1" hangingPunct="1">
              <a:lnSpc>
                <a:spcPct val="80000"/>
              </a:lnSpc>
            </a:pPr>
            <a:r>
              <a:rPr lang="en-US" altLang="en-US" sz="2000" dirty="0">
                <a:ea typeface="ＭＳ Ｐゴシック" panose="020B0600070205080204" pitchFamily="34" charset="-128"/>
              </a:rPr>
              <a:t>Usually determined by a single gene locus</a:t>
            </a:r>
          </a:p>
          <a:p>
            <a:pPr lvl="1" eaLnBrk="1" hangingPunct="1">
              <a:lnSpc>
                <a:spcPct val="80000"/>
              </a:lnSpc>
            </a:pPr>
            <a:r>
              <a:rPr lang="en-US" altLang="en-US" sz="2000" dirty="0">
                <a:ea typeface="ＭＳ Ｐゴシック" panose="020B0600070205080204" pitchFamily="34" charset="-128"/>
              </a:rPr>
              <a:t>Dimples/no dimples; ABO blood groups</a:t>
            </a:r>
          </a:p>
          <a:p>
            <a:pPr lvl="1" eaLnBrk="1" hangingPunct="1">
              <a:lnSpc>
                <a:spcPct val="80000"/>
              </a:lnSpc>
            </a:pPr>
            <a:r>
              <a:rPr lang="en-US" altLang="en-US" sz="2000" dirty="0">
                <a:ea typeface="ＭＳ Ｐゴシック" panose="020B0600070205080204" pitchFamily="34" charset="-128"/>
              </a:rPr>
              <a:t>Polymorphism</a:t>
            </a:r>
          </a:p>
          <a:p>
            <a:pPr lvl="2" eaLnBrk="1" hangingPunct="1">
              <a:lnSpc>
                <a:spcPct val="80000"/>
              </a:lnSpc>
            </a:pPr>
            <a:r>
              <a:rPr lang="en-US" altLang="en-US" sz="1800" dirty="0">
                <a:ea typeface="ＭＳ Ｐゴシック" panose="020B0600070205080204" pitchFamily="34" charset="-128"/>
              </a:rPr>
              <a:t>When a population has </a:t>
            </a:r>
            <a:r>
              <a:rPr lang="en-US" altLang="en-US" sz="1800" dirty="0">
                <a:solidFill>
                  <a:srgbClr val="FF0000"/>
                </a:solidFill>
                <a:ea typeface="ＭＳ Ｐゴシック" panose="020B0600070205080204" pitchFamily="34" charset="-128"/>
              </a:rPr>
              <a:t>two</a:t>
            </a:r>
            <a:r>
              <a:rPr lang="en-US" altLang="en-US" sz="1800" dirty="0">
                <a:ea typeface="ＭＳ Ｐゴシック" panose="020B0600070205080204" pitchFamily="34" charset="-128"/>
              </a:rPr>
              <a:t> or more different “morphs” for a given trait</a:t>
            </a:r>
          </a:p>
          <a:p>
            <a:pPr lvl="2" eaLnBrk="1" hangingPunct="1">
              <a:lnSpc>
                <a:spcPct val="80000"/>
              </a:lnSpc>
            </a:pPr>
            <a:r>
              <a:rPr lang="en-US" altLang="en-US" sz="1800" dirty="0">
                <a:ea typeface="ＭＳ Ｐゴシック" panose="020B0600070205080204" pitchFamily="34" charset="-128"/>
              </a:rPr>
              <a:t>Freckles/no freckles</a:t>
            </a:r>
          </a:p>
          <a:p>
            <a:pPr eaLnBrk="1" hangingPunct="1">
              <a:lnSpc>
                <a:spcPct val="80000"/>
              </a:lnSpc>
              <a:buFont typeface="Wingdings" pitchFamily="2" charset="2"/>
              <a:buNone/>
            </a:pPr>
            <a:endParaRPr lang="en-US" altLang="en-US" sz="2000" dirty="0"/>
          </a:p>
        </p:txBody>
      </p:sp>
    </p:spTree>
    <p:extLst>
      <p:ext uri="{BB962C8B-B14F-4D97-AF65-F5344CB8AC3E}">
        <p14:creationId xmlns:p14="http://schemas.microsoft.com/office/powerpoint/2010/main" val="4179321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dissolve">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dissolve">
                                      <p:cBhvr>
                                        <p:cTn id="12" dur="5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dissolve">
                                      <p:cBhvr>
                                        <p:cTn id="17" dur="500"/>
                                        <p:tgtEl>
                                          <p:spTgt spid="30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dissolve">
                                      <p:cBhvr>
                                        <p:cTn id="22" dur="500"/>
                                        <p:tgtEl>
                                          <p:spTgt spid="307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dissolve">
                                      <p:cBhvr>
                                        <p:cTn id="27" dur="500"/>
                                        <p:tgtEl>
                                          <p:spTgt spid="307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dissolve">
                                      <p:cBhvr>
                                        <p:cTn id="32" dur="500"/>
                                        <p:tgtEl>
                                          <p:spTgt spid="307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0723">
                                            <p:txEl>
                                              <p:pRg st="6" end="6"/>
                                            </p:txEl>
                                          </p:spTgt>
                                        </p:tgtEl>
                                        <p:attrNameLst>
                                          <p:attrName>style.visibility</p:attrName>
                                        </p:attrNameLst>
                                      </p:cBhvr>
                                      <p:to>
                                        <p:strVal val="visible"/>
                                      </p:to>
                                    </p:set>
                                    <p:animEffect transition="in" filter="dissolve">
                                      <p:cBhvr>
                                        <p:cTn id="37" dur="500"/>
                                        <p:tgtEl>
                                          <p:spTgt spid="3072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0723">
                                            <p:txEl>
                                              <p:pRg st="7" end="7"/>
                                            </p:txEl>
                                          </p:spTgt>
                                        </p:tgtEl>
                                        <p:attrNameLst>
                                          <p:attrName>style.visibility</p:attrName>
                                        </p:attrNameLst>
                                      </p:cBhvr>
                                      <p:to>
                                        <p:strVal val="visible"/>
                                      </p:to>
                                    </p:set>
                                    <p:animEffect transition="in" filter="dissolve">
                                      <p:cBhvr>
                                        <p:cTn id="42" dur="500"/>
                                        <p:tgtEl>
                                          <p:spTgt spid="3072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30723">
                                            <p:txEl>
                                              <p:pRg st="8" end="8"/>
                                            </p:txEl>
                                          </p:spTgt>
                                        </p:tgtEl>
                                        <p:attrNameLst>
                                          <p:attrName>style.visibility</p:attrName>
                                        </p:attrNameLst>
                                      </p:cBhvr>
                                      <p:to>
                                        <p:strVal val="visible"/>
                                      </p:to>
                                    </p:set>
                                    <p:animEffect transition="in" filter="dissolve">
                                      <p:cBhvr>
                                        <p:cTn id="47" dur="500"/>
                                        <p:tgtEl>
                                          <p:spTgt spid="3072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30723">
                                            <p:txEl>
                                              <p:pRg st="9" end="9"/>
                                            </p:txEl>
                                          </p:spTgt>
                                        </p:tgtEl>
                                        <p:attrNameLst>
                                          <p:attrName>style.visibility</p:attrName>
                                        </p:attrNameLst>
                                      </p:cBhvr>
                                      <p:to>
                                        <p:strVal val="visible"/>
                                      </p:to>
                                    </p:set>
                                    <p:animEffect transition="in" filter="dissolve">
                                      <p:cBhvr>
                                        <p:cTn id="52" dur="500"/>
                                        <p:tgtEl>
                                          <p:spTgt spid="3072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30723">
                                            <p:txEl>
                                              <p:pRg st="10" end="10"/>
                                            </p:txEl>
                                          </p:spTgt>
                                        </p:tgtEl>
                                        <p:attrNameLst>
                                          <p:attrName>style.visibility</p:attrName>
                                        </p:attrNameLst>
                                      </p:cBhvr>
                                      <p:to>
                                        <p:strVal val="visible"/>
                                      </p:to>
                                    </p:set>
                                    <p:animEffect transition="in" filter="dissolve">
                                      <p:cBhvr>
                                        <p:cTn id="57" dur="500"/>
                                        <p:tgtEl>
                                          <p:spTgt spid="307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8FC9A7E-7B47-274B-9360-8E05FEA3ECFA}"/>
              </a:ext>
            </a:extLst>
          </p:cNvPr>
          <p:cNvSpPr>
            <a:spLocks noGrp="1" noChangeArrowheads="1"/>
          </p:cNvSpPr>
          <p:nvPr>
            <p:ph type="title"/>
          </p:nvPr>
        </p:nvSpPr>
        <p:spPr/>
        <p:txBody>
          <a:bodyPr/>
          <a:lstStyle/>
          <a:p>
            <a:pPr eaLnBrk="1" hangingPunct="1"/>
            <a:r>
              <a:rPr lang="en-US" altLang="en-US"/>
              <a:t>Preserving Genetic Variation</a:t>
            </a:r>
          </a:p>
        </p:txBody>
      </p:sp>
      <p:sp>
        <p:nvSpPr>
          <p:cNvPr id="31747" name="Rectangle 3">
            <a:extLst>
              <a:ext uri="{FF2B5EF4-FFF2-40B4-BE49-F238E27FC236}">
                <a16:creationId xmlns:a16="http://schemas.microsoft.com/office/drawing/2014/main" id="{B93C48B5-A2A2-ED47-89F2-3A835ADBE81A}"/>
              </a:ext>
            </a:extLst>
          </p:cNvPr>
          <p:cNvSpPr>
            <a:spLocks noGrp="1" noChangeArrowheads="1"/>
          </p:cNvSpPr>
          <p:nvPr>
            <p:ph type="body" idx="1"/>
          </p:nvPr>
        </p:nvSpPr>
        <p:spPr>
          <a:xfrm>
            <a:off x="772633" y="1447799"/>
            <a:ext cx="8158716" cy="4889205"/>
          </a:xfrm>
        </p:spPr>
        <p:txBody>
          <a:bodyPr/>
          <a:lstStyle/>
          <a:p>
            <a:pPr eaLnBrk="1" hangingPunct="1"/>
            <a:r>
              <a:rPr lang="en-US" altLang="en-US" sz="2600" dirty="0"/>
              <a:t>What prevents natural selection from reducing a population’s variation by eliminating unfavorable genotypes?</a:t>
            </a:r>
          </a:p>
          <a:p>
            <a:pPr lvl="1" eaLnBrk="1" hangingPunct="1"/>
            <a:r>
              <a:rPr lang="en-US" altLang="en-US" sz="2400" dirty="0">
                <a:ea typeface="ＭＳ Ｐゴシック" panose="020B0600070205080204" pitchFamily="34" charset="-128"/>
              </a:rPr>
              <a:t>Diploidy</a:t>
            </a:r>
          </a:p>
          <a:p>
            <a:pPr lvl="2" eaLnBrk="1" hangingPunct="1"/>
            <a:r>
              <a:rPr lang="en-US" altLang="en-US" sz="2000" dirty="0">
                <a:ea typeface="ＭＳ Ｐゴシック" panose="020B0600070205080204" pitchFamily="34" charset="-128"/>
              </a:rPr>
              <a:t>Recessive alleles can “</a:t>
            </a:r>
            <a:r>
              <a:rPr lang="en-US" altLang="en-US" sz="2000" dirty="0">
                <a:solidFill>
                  <a:srgbClr val="FF0000"/>
                </a:solidFill>
                <a:ea typeface="ＭＳ Ｐゴシック" panose="020B0600070205080204" pitchFamily="34" charset="-128"/>
              </a:rPr>
              <a:t>hide</a:t>
            </a:r>
            <a:r>
              <a:rPr lang="en-US" altLang="en-US" sz="2000" dirty="0">
                <a:ea typeface="ＭＳ Ｐゴシック" panose="020B0600070205080204" pitchFamily="34" charset="-128"/>
              </a:rPr>
              <a:t>” in heterozygotes</a:t>
            </a:r>
          </a:p>
          <a:p>
            <a:pPr lvl="1" eaLnBrk="1" hangingPunct="1"/>
            <a:r>
              <a:rPr lang="en-US" altLang="en-US" sz="2400" dirty="0">
                <a:ea typeface="ＭＳ Ｐゴシック" panose="020B0600070205080204" pitchFamily="34" charset="-128"/>
              </a:rPr>
              <a:t>Balanced polymorphism</a:t>
            </a:r>
          </a:p>
          <a:p>
            <a:pPr lvl="2" eaLnBrk="1" hangingPunct="1"/>
            <a:r>
              <a:rPr lang="en-US" altLang="en-US" sz="2000" dirty="0">
                <a:ea typeface="ＭＳ Ｐゴシック" panose="020B0600070205080204" pitchFamily="34" charset="-128"/>
              </a:rPr>
              <a:t>Heterozygote advantage (sickle cell)-carriers are less likely to get malaria than homozygous normal individuals.</a:t>
            </a:r>
          </a:p>
          <a:p>
            <a:pPr lvl="2" eaLnBrk="1" hangingPunct="1"/>
            <a:r>
              <a:rPr lang="en-US" altLang="en-US" sz="2000" dirty="0">
                <a:ea typeface="ＭＳ Ｐゴシック" panose="020B0600070205080204" pitchFamily="34" charset="-128"/>
              </a:rPr>
              <a:t>Frequency-dependent selection</a:t>
            </a:r>
          </a:p>
          <a:p>
            <a:pPr lvl="3" eaLnBrk="1" hangingPunct="1"/>
            <a:r>
              <a:rPr lang="en-US" altLang="en-US" sz="1800" dirty="0">
                <a:ea typeface="ＭＳ Ｐゴシック" panose="020B0600070205080204" pitchFamily="34" charset="-128"/>
              </a:rPr>
              <a:t>Survival and reproduction of any one morph declines if it becomes too common</a:t>
            </a:r>
          </a:p>
        </p:txBody>
      </p:sp>
    </p:spTree>
    <p:extLst>
      <p:ext uri="{BB962C8B-B14F-4D97-AF65-F5344CB8AC3E}">
        <p14:creationId xmlns:p14="http://schemas.microsoft.com/office/powerpoint/2010/main" val="3561337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ssolve">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dissolve">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dissolve">
                                      <p:cBhvr>
                                        <p:cTn id="17" dur="500"/>
                                        <p:tgtEl>
                                          <p:spTgt spid="317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dissolve">
                                      <p:cBhvr>
                                        <p:cTn id="22" dur="500"/>
                                        <p:tgtEl>
                                          <p:spTgt spid="317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Effect transition="in" filter="dissolve">
                                      <p:cBhvr>
                                        <p:cTn id="27" dur="500"/>
                                        <p:tgtEl>
                                          <p:spTgt spid="317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1747">
                                            <p:txEl>
                                              <p:pRg st="5" end="5"/>
                                            </p:txEl>
                                          </p:spTgt>
                                        </p:tgtEl>
                                        <p:attrNameLst>
                                          <p:attrName>style.visibility</p:attrName>
                                        </p:attrNameLst>
                                      </p:cBhvr>
                                      <p:to>
                                        <p:strVal val="visible"/>
                                      </p:to>
                                    </p:set>
                                    <p:animEffect transition="in" filter="dissolve">
                                      <p:cBhvr>
                                        <p:cTn id="32" dur="500"/>
                                        <p:tgtEl>
                                          <p:spTgt spid="317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1747">
                                            <p:txEl>
                                              <p:pRg st="6" end="6"/>
                                            </p:txEl>
                                          </p:spTgt>
                                        </p:tgtEl>
                                        <p:attrNameLst>
                                          <p:attrName>style.visibility</p:attrName>
                                        </p:attrNameLst>
                                      </p:cBhvr>
                                      <p:to>
                                        <p:strVal val="visible"/>
                                      </p:to>
                                    </p:set>
                                    <p:animEffect transition="in" filter="dissolve">
                                      <p:cBhvr>
                                        <p:cTn id="37" dur="500"/>
                                        <p:tgtEl>
                                          <p:spTgt spid="317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69EEDE7-D748-6C4E-BAA3-A88C48EC9754}"/>
              </a:ext>
            </a:extLst>
          </p:cNvPr>
          <p:cNvSpPr>
            <a:spLocks noGrp="1" noChangeArrowheads="1"/>
          </p:cNvSpPr>
          <p:nvPr>
            <p:ph type="title"/>
          </p:nvPr>
        </p:nvSpPr>
        <p:spPr/>
        <p:txBody>
          <a:bodyPr/>
          <a:lstStyle/>
          <a:p>
            <a:pPr eaLnBrk="1" hangingPunct="1"/>
            <a:r>
              <a:rPr lang="en-US" altLang="en-US"/>
              <a:t>Mutation</a:t>
            </a:r>
          </a:p>
        </p:txBody>
      </p:sp>
      <p:sp>
        <p:nvSpPr>
          <p:cNvPr id="29699" name="Rectangle 3">
            <a:extLst>
              <a:ext uri="{FF2B5EF4-FFF2-40B4-BE49-F238E27FC236}">
                <a16:creationId xmlns:a16="http://schemas.microsoft.com/office/drawing/2014/main" id="{E2F27907-EFE1-D248-8ABB-C0F4455F5FC5}"/>
              </a:ext>
            </a:extLst>
          </p:cNvPr>
          <p:cNvSpPr>
            <a:spLocks noGrp="1" noChangeArrowheads="1"/>
          </p:cNvSpPr>
          <p:nvPr>
            <p:ph type="body" idx="1"/>
          </p:nvPr>
        </p:nvSpPr>
        <p:spPr/>
        <p:txBody>
          <a:bodyPr/>
          <a:lstStyle/>
          <a:p>
            <a:pPr eaLnBrk="1" hangingPunct="1">
              <a:lnSpc>
                <a:spcPct val="90000"/>
              </a:lnSpc>
            </a:pPr>
            <a:r>
              <a:rPr lang="en-US" altLang="en-US" sz="2600" dirty="0"/>
              <a:t>A mutation is a change in an organism’s </a:t>
            </a:r>
            <a:r>
              <a:rPr lang="en-US" altLang="en-US" sz="2600" dirty="0">
                <a:solidFill>
                  <a:srgbClr val="FF0000"/>
                </a:solidFill>
              </a:rPr>
              <a:t>DNA</a:t>
            </a:r>
          </a:p>
          <a:p>
            <a:pPr eaLnBrk="1" hangingPunct="1">
              <a:lnSpc>
                <a:spcPct val="90000"/>
              </a:lnSpc>
            </a:pPr>
            <a:r>
              <a:rPr lang="en-US" altLang="en-US" sz="2600" dirty="0"/>
              <a:t>Mutation at a given gene locus is very rare, but mutations at all gene loci can have a big impact</a:t>
            </a:r>
          </a:p>
          <a:p>
            <a:pPr eaLnBrk="1" hangingPunct="1">
              <a:lnSpc>
                <a:spcPct val="90000"/>
              </a:lnSpc>
            </a:pPr>
            <a:endParaRPr lang="en-US" altLang="en-US" sz="2600" dirty="0"/>
          </a:p>
          <a:p>
            <a:pPr eaLnBrk="1" hangingPunct="1">
              <a:lnSpc>
                <a:spcPct val="90000"/>
              </a:lnSpc>
            </a:pPr>
            <a:r>
              <a:rPr lang="en-US" altLang="en-US" sz="2600" dirty="0"/>
              <a:t>Chromosomal Mutations=Additions; Deletions; Inversions, Translocations</a:t>
            </a:r>
          </a:p>
          <a:p>
            <a:pPr eaLnBrk="1" hangingPunct="1">
              <a:lnSpc>
                <a:spcPct val="90000"/>
              </a:lnSpc>
            </a:pPr>
            <a:r>
              <a:rPr lang="en-US" altLang="en-US" sz="2600" dirty="0"/>
              <a:t>Point Mutations- Substitutions &amp; Frame Shift Mutations</a:t>
            </a:r>
          </a:p>
          <a:p>
            <a:pPr marL="0" indent="0" eaLnBrk="1" hangingPunct="1">
              <a:lnSpc>
                <a:spcPct val="90000"/>
              </a:lnSpc>
              <a:buNone/>
            </a:pPr>
            <a:endParaRPr lang="en-US" altLang="en-US" sz="2600" dirty="0"/>
          </a:p>
        </p:txBody>
      </p:sp>
    </p:spTree>
    <p:extLst>
      <p:ext uri="{BB962C8B-B14F-4D97-AF65-F5344CB8AC3E}">
        <p14:creationId xmlns:p14="http://schemas.microsoft.com/office/powerpoint/2010/main" val="4004462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ssolve">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dissolve">
                                      <p:cBhvr>
                                        <p:cTn id="12" dur="5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Effect transition="in" filter="dissolve">
                                      <p:cBhvr>
                                        <p:cTn id="17" dur="500"/>
                                        <p:tgtEl>
                                          <p:spTgt spid="296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9699">
                                            <p:txEl>
                                              <p:pRg st="4" end="4"/>
                                            </p:txEl>
                                          </p:spTgt>
                                        </p:tgtEl>
                                        <p:attrNameLst>
                                          <p:attrName>style.visibility</p:attrName>
                                        </p:attrNameLst>
                                      </p:cBhvr>
                                      <p:to>
                                        <p:strVal val="visible"/>
                                      </p:to>
                                    </p:set>
                                    <p:animEffect transition="in" filter="dissolve">
                                      <p:cBhvr>
                                        <p:cTn id="22"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A764-8FCE-1642-AC6C-41589B10C9F4}"/>
              </a:ext>
            </a:extLst>
          </p:cNvPr>
          <p:cNvSpPr>
            <a:spLocks noGrp="1"/>
          </p:cNvSpPr>
          <p:nvPr>
            <p:ph type="title"/>
          </p:nvPr>
        </p:nvSpPr>
        <p:spPr/>
        <p:txBody>
          <a:bodyPr/>
          <a:lstStyle/>
          <a:p>
            <a:r>
              <a:rPr lang="en-US" dirty="0"/>
              <a:t>Sexual Reproduction Variation</a:t>
            </a:r>
          </a:p>
        </p:txBody>
      </p:sp>
      <p:sp>
        <p:nvSpPr>
          <p:cNvPr id="3" name="Content Placeholder 2">
            <a:extLst>
              <a:ext uri="{FF2B5EF4-FFF2-40B4-BE49-F238E27FC236}">
                <a16:creationId xmlns:a16="http://schemas.microsoft.com/office/drawing/2014/main" id="{23227534-176A-364F-AD78-EF97C7517B15}"/>
              </a:ext>
            </a:extLst>
          </p:cNvPr>
          <p:cNvSpPr>
            <a:spLocks noGrp="1"/>
          </p:cNvSpPr>
          <p:nvPr>
            <p:ph idx="1"/>
          </p:nvPr>
        </p:nvSpPr>
        <p:spPr/>
        <p:txBody>
          <a:bodyPr/>
          <a:lstStyle/>
          <a:p>
            <a:r>
              <a:rPr lang="en-US" sz="2400" dirty="0"/>
              <a:t>Sexual reproduction shuffles alleles and deals them at random to produce individual genotypes. Recall there are three mechanisms for this shuffling of </a:t>
            </a:r>
            <a:r>
              <a:rPr lang="en-US" sz="2400" dirty="0">
                <a:solidFill>
                  <a:srgbClr val="FF0000"/>
                </a:solidFill>
              </a:rPr>
              <a:t>alleles</a:t>
            </a:r>
            <a:r>
              <a:rPr lang="en-US" sz="2400" dirty="0"/>
              <a:t>.</a:t>
            </a:r>
          </a:p>
          <a:p>
            <a:pPr lvl="1"/>
            <a:r>
              <a:rPr lang="en-US" sz="2400" dirty="0"/>
              <a:t>Crossing over during prophase I of meiosis</a:t>
            </a:r>
          </a:p>
          <a:p>
            <a:pPr lvl="1"/>
            <a:r>
              <a:rPr lang="en-US" sz="2400" dirty="0"/>
              <a:t>Independent assortment of chromosomes during meiosis (2^23 different combinations possible in the formation of human gametes!</a:t>
            </a:r>
          </a:p>
          <a:p>
            <a:pPr lvl="1"/>
            <a:r>
              <a:rPr lang="en-US" sz="2400" dirty="0"/>
              <a:t>Fertilization (2^23 x 2^23 different possible combinations for human sperm and egg)</a:t>
            </a:r>
          </a:p>
        </p:txBody>
      </p:sp>
    </p:spTree>
    <p:extLst>
      <p:ext uri="{BB962C8B-B14F-4D97-AF65-F5344CB8AC3E}">
        <p14:creationId xmlns:p14="http://schemas.microsoft.com/office/powerpoint/2010/main" val="1951808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BE65-BE9F-DA4C-9256-9B9C0CF95F3F}"/>
              </a:ext>
            </a:extLst>
          </p:cNvPr>
          <p:cNvSpPr>
            <a:spLocks noGrp="1"/>
          </p:cNvSpPr>
          <p:nvPr>
            <p:ph type="title"/>
          </p:nvPr>
        </p:nvSpPr>
        <p:spPr/>
        <p:txBody>
          <a:bodyPr/>
          <a:lstStyle/>
          <a:p>
            <a:r>
              <a:rPr lang="en-US" dirty="0"/>
              <a:t>Population Genetics</a:t>
            </a:r>
          </a:p>
        </p:txBody>
      </p:sp>
      <p:sp>
        <p:nvSpPr>
          <p:cNvPr id="3" name="Content Placeholder 2">
            <a:extLst>
              <a:ext uri="{FF2B5EF4-FFF2-40B4-BE49-F238E27FC236}">
                <a16:creationId xmlns:a16="http://schemas.microsoft.com/office/drawing/2014/main" id="{D564CA4A-3178-2F4F-BE74-69EC58DC180E}"/>
              </a:ext>
            </a:extLst>
          </p:cNvPr>
          <p:cNvSpPr>
            <a:spLocks noGrp="1"/>
          </p:cNvSpPr>
          <p:nvPr>
            <p:ph idx="1"/>
          </p:nvPr>
        </p:nvSpPr>
        <p:spPr/>
        <p:txBody>
          <a:bodyPr/>
          <a:lstStyle/>
          <a:p>
            <a:r>
              <a:rPr lang="en-US" sz="1800" u="sng" dirty="0"/>
              <a:t>Population genetics </a:t>
            </a:r>
            <a:r>
              <a:rPr lang="en-US" sz="1800" dirty="0"/>
              <a:t>is the study of how populations change genetically over time. </a:t>
            </a:r>
          </a:p>
          <a:p>
            <a:r>
              <a:rPr lang="en-US" sz="1800" u="sng" dirty="0"/>
              <a:t>Population: </a:t>
            </a:r>
            <a:r>
              <a:rPr lang="en-US" sz="1800" dirty="0"/>
              <a:t>A group of individuals of the same species that live in the same area and interbreed, producing fertile offspring. </a:t>
            </a:r>
          </a:p>
          <a:p>
            <a:r>
              <a:rPr lang="en-US" sz="1800" u="sng" dirty="0"/>
              <a:t>Gene pool: </a:t>
            </a:r>
            <a:r>
              <a:rPr lang="en-US" sz="1800" dirty="0"/>
              <a:t>All of alleles at all </a:t>
            </a:r>
            <a:r>
              <a:rPr lang="en-US" sz="1800" dirty="0">
                <a:solidFill>
                  <a:srgbClr val="FF0000"/>
                </a:solidFill>
              </a:rPr>
              <a:t>loci</a:t>
            </a:r>
            <a:r>
              <a:rPr lang="en-US" sz="1800" dirty="0"/>
              <a:t> in all the members of a population. </a:t>
            </a:r>
          </a:p>
          <a:p>
            <a:pPr lvl="1"/>
            <a:r>
              <a:rPr lang="en-US" sz="1800" dirty="0"/>
              <a:t>In diploid species, each individual has two alleles for a particular gene, and the individual may be either homozygous or heterozygous.</a:t>
            </a:r>
          </a:p>
          <a:p>
            <a:pPr lvl="1"/>
            <a:r>
              <a:rPr lang="en-US" sz="1800" dirty="0"/>
              <a:t>If all the members of a population are homozygous for the same allele, the allele is said to be fixed. Only one allele exists at that particular locus in the population. For example, the fruit fly is heterozygous for 1,920 of its 13,700 genes-the remaining 11,780 are fixed. It follows that the greater the number of fixed alleles, the lower the species genetic diversity. </a:t>
            </a:r>
          </a:p>
        </p:txBody>
      </p:sp>
    </p:spTree>
    <p:extLst>
      <p:ext uri="{BB962C8B-B14F-4D97-AF65-F5344CB8AC3E}">
        <p14:creationId xmlns:p14="http://schemas.microsoft.com/office/powerpoint/2010/main" val="1929369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BFB0DF5B-0F57-AF48-8893-DC8BA748ECA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Hardy-Weinberg equilibrium</a:t>
            </a:r>
          </a:p>
        </p:txBody>
      </p:sp>
      <p:sp>
        <p:nvSpPr>
          <p:cNvPr id="422915" name="Rectangle 3" descr="Rectangle: Click to edit Master text styles&#13;&#10;Second level&#13;&#10;Third level&#13;&#10;Fourth level&#13;&#10;Fifth level">
            <a:extLst>
              <a:ext uri="{FF2B5EF4-FFF2-40B4-BE49-F238E27FC236}">
                <a16:creationId xmlns:a16="http://schemas.microsoft.com/office/drawing/2014/main" id="{4B504BDD-9754-3541-BF3C-78FCB7FD9DD7}"/>
              </a:ext>
            </a:extLst>
          </p:cNvPr>
          <p:cNvSpPr>
            <a:spLocks noGrp="1" noChangeArrowheads="1"/>
          </p:cNvSpPr>
          <p:nvPr>
            <p:ph type="body" idx="1"/>
          </p:nvPr>
        </p:nvSpPr>
        <p:spPr>
          <a:xfrm>
            <a:off x="838200" y="1371600"/>
            <a:ext cx="8001000" cy="5486400"/>
          </a:xfrm>
        </p:spPr>
        <p:txBody>
          <a:bodyPr/>
          <a:lstStyle/>
          <a:p>
            <a:pPr marL="473075" indent="-360363" eaLnBrk="1" hangingPunct="1"/>
            <a:r>
              <a:rPr lang="en-US" altLang="en-US" u="sng" dirty="0">
                <a:solidFill>
                  <a:schemeClr val="tx2"/>
                </a:solidFill>
                <a:ea typeface="ＭＳ Ｐゴシック" panose="020B0600070205080204" pitchFamily="34" charset="-128"/>
              </a:rPr>
              <a:t>Hypothetical situation</a:t>
            </a:r>
            <a:r>
              <a:rPr lang="en-US" altLang="en-US" dirty="0">
                <a:ea typeface="ＭＳ Ｐゴシック" panose="020B0600070205080204" pitchFamily="34" charset="-128"/>
              </a:rPr>
              <a:t> </a:t>
            </a:r>
          </a:p>
          <a:p>
            <a:pPr marL="873125" lvl="1" indent="-360363" eaLnBrk="1" hangingPunct="1"/>
            <a:r>
              <a:rPr lang="en-US" altLang="en-US" dirty="0">
                <a:solidFill>
                  <a:srgbClr val="0070C0"/>
                </a:solidFill>
                <a:ea typeface="ＭＳ Ｐゴシック" panose="020B0600070205080204" pitchFamily="34" charset="-128"/>
              </a:rPr>
              <a:t>serves as </a:t>
            </a:r>
            <a:r>
              <a:rPr lang="en-US" altLang="en-US" u="sng" dirty="0">
                <a:solidFill>
                  <a:srgbClr val="0070C0"/>
                </a:solidFill>
                <a:ea typeface="ＭＳ Ｐゴシック" panose="020B0600070205080204" pitchFamily="34" charset="-128"/>
              </a:rPr>
              <a:t>null hypothesis</a:t>
            </a:r>
            <a:endParaRPr lang="en-US" altLang="en-US" dirty="0">
              <a:solidFill>
                <a:srgbClr val="0070C0"/>
              </a:solidFill>
              <a:ea typeface="ＭＳ Ｐゴシック" panose="020B0600070205080204" pitchFamily="34" charset="-128"/>
            </a:endParaRPr>
          </a:p>
          <a:p>
            <a:pPr marL="873125" lvl="1" indent="-360363" eaLnBrk="1" hangingPunct="1"/>
            <a:r>
              <a:rPr lang="en-US" altLang="en-US" u="sng" dirty="0">
                <a:solidFill>
                  <a:srgbClr val="0070C0"/>
                </a:solidFill>
                <a:ea typeface="ＭＳ Ｐゴシック" panose="020B0600070205080204" pitchFamily="34" charset="-128"/>
              </a:rPr>
              <a:t>non-evolving population</a:t>
            </a:r>
          </a:p>
          <a:p>
            <a:pPr marL="1377950" lvl="2" indent="-336550" eaLnBrk="1" hangingPunct="1">
              <a:buFont typeface="Wingdings" pitchFamily="2" charset="2"/>
              <a:buNone/>
            </a:pPr>
            <a:r>
              <a:rPr lang="en-US" altLang="en-US" u="sng" dirty="0">
                <a:solidFill>
                  <a:srgbClr val="0070C0"/>
                </a:solidFill>
                <a:ea typeface="ＭＳ Ｐゴシック" panose="020B0600070205080204" pitchFamily="34" charset="-128"/>
              </a:rPr>
              <a:t>REMOVE</a:t>
            </a:r>
            <a:r>
              <a:rPr lang="en-US" altLang="en-US" dirty="0">
                <a:solidFill>
                  <a:srgbClr val="0070C0"/>
                </a:solidFill>
                <a:ea typeface="ＭＳ Ｐゴシック" panose="020B0600070205080204" pitchFamily="34" charset="-128"/>
              </a:rPr>
              <a:t> all agents of evolutionary change</a:t>
            </a:r>
          </a:p>
          <a:p>
            <a:pPr marL="1377950" lvl="2" indent="-336550" eaLnBrk="1" hangingPunct="1">
              <a:buClr>
                <a:srgbClr val="CE0202"/>
              </a:buClr>
              <a:buFont typeface="Arial" panose="020B0604020202020204" pitchFamily="34" charset="0"/>
              <a:buAutoNum type="arabicPeriod"/>
            </a:pPr>
            <a:r>
              <a:rPr lang="en-US" altLang="en-US" dirty="0">
                <a:solidFill>
                  <a:srgbClr val="0070C0"/>
                </a:solidFill>
                <a:ea typeface="ＭＳ Ｐゴシック" panose="020B0600070205080204" pitchFamily="34" charset="-128"/>
              </a:rPr>
              <a:t>no </a:t>
            </a:r>
            <a:r>
              <a:rPr lang="en-US" altLang="en-US" u="sng" dirty="0">
                <a:solidFill>
                  <a:srgbClr val="0070C0"/>
                </a:solidFill>
                <a:ea typeface="ＭＳ Ｐゴシック" panose="020B0600070205080204" pitchFamily="34" charset="-128"/>
              </a:rPr>
              <a:t>genetic drift</a:t>
            </a:r>
            <a:r>
              <a:rPr lang="en-US" altLang="en-US" dirty="0">
                <a:solidFill>
                  <a:srgbClr val="0070C0"/>
                </a:solidFill>
                <a:ea typeface="ＭＳ Ｐゴシック" panose="020B0600070205080204" pitchFamily="34" charset="-128"/>
              </a:rPr>
              <a:t> (very large population size )</a:t>
            </a:r>
          </a:p>
          <a:p>
            <a:pPr marL="1377950" lvl="2" indent="-336550" eaLnBrk="1" hangingPunct="1">
              <a:buClr>
                <a:srgbClr val="CE0202"/>
              </a:buClr>
              <a:buFont typeface="Arial" panose="020B0604020202020204" pitchFamily="34" charset="0"/>
              <a:buAutoNum type="arabicPeriod"/>
            </a:pPr>
            <a:r>
              <a:rPr lang="en-US" altLang="en-US" dirty="0">
                <a:solidFill>
                  <a:srgbClr val="0070C0"/>
                </a:solidFill>
                <a:ea typeface="ＭＳ Ｐゴシック" panose="020B0600070205080204" pitchFamily="34" charset="-128"/>
              </a:rPr>
              <a:t>no </a:t>
            </a:r>
            <a:r>
              <a:rPr lang="en-US" altLang="en-US" u="sng" dirty="0">
                <a:solidFill>
                  <a:srgbClr val="0070C0"/>
                </a:solidFill>
                <a:ea typeface="ＭＳ Ｐゴシック" panose="020B0600070205080204" pitchFamily="34" charset="-128"/>
              </a:rPr>
              <a:t>gene flow</a:t>
            </a:r>
            <a:r>
              <a:rPr lang="en-US" altLang="en-US" dirty="0">
                <a:solidFill>
                  <a:srgbClr val="0070C0"/>
                </a:solidFill>
                <a:ea typeface="ＭＳ Ｐゴシック" panose="020B0600070205080204" pitchFamily="34" charset="-128"/>
              </a:rPr>
              <a:t> (no migration in or out)</a:t>
            </a:r>
          </a:p>
          <a:p>
            <a:pPr marL="1377950" lvl="2" indent="-336550" eaLnBrk="1" hangingPunct="1">
              <a:buClr>
                <a:srgbClr val="CE0202"/>
              </a:buClr>
              <a:buFont typeface="Arial" panose="020B0604020202020204" pitchFamily="34" charset="0"/>
              <a:buAutoNum type="arabicPeriod"/>
            </a:pPr>
            <a:r>
              <a:rPr lang="en-US" altLang="en-US" dirty="0">
                <a:solidFill>
                  <a:srgbClr val="0070C0"/>
                </a:solidFill>
                <a:ea typeface="ＭＳ Ｐゴシック" panose="020B0600070205080204" pitchFamily="34" charset="-128"/>
              </a:rPr>
              <a:t>no </a:t>
            </a:r>
            <a:r>
              <a:rPr lang="en-US" altLang="en-US" u="sng" dirty="0">
                <a:solidFill>
                  <a:srgbClr val="0070C0"/>
                </a:solidFill>
                <a:ea typeface="ＭＳ Ｐゴシック" panose="020B0600070205080204" pitchFamily="34" charset="-128"/>
              </a:rPr>
              <a:t>mutation</a:t>
            </a:r>
            <a:r>
              <a:rPr lang="en-US" altLang="en-US" dirty="0">
                <a:solidFill>
                  <a:srgbClr val="0070C0"/>
                </a:solidFill>
                <a:ea typeface="ＭＳ Ｐゴシック" panose="020B0600070205080204" pitchFamily="34" charset="-128"/>
              </a:rPr>
              <a:t> (no chemical change to DNA)</a:t>
            </a:r>
          </a:p>
          <a:p>
            <a:pPr marL="1377950" lvl="2" indent="-336550" eaLnBrk="1" hangingPunct="1">
              <a:buClr>
                <a:srgbClr val="CE0202"/>
              </a:buClr>
              <a:buFont typeface="Arial" panose="020B0604020202020204" pitchFamily="34" charset="0"/>
              <a:buAutoNum type="arabicPeriod"/>
            </a:pPr>
            <a:r>
              <a:rPr lang="en-US" altLang="en-US" u="sng" dirty="0">
                <a:solidFill>
                  <a:srgbClr val="0070C0"/>
                </a:solidFill>
                <a:ea typeface="ＭＳ Ｐゴシック" panose="020B0600070205080204" pitchFamily="34" charset="-128"/>
              </a:rPr>
              <a:t>random mating</a:t>
            </a:r>
            <a:r>
              <a:rPr lang="en-US" altLang="en-US" dirty="0">
                <a:solidFill>
                  <a:srgbClr val="0070C0"/>
                </a:solidFill>
                <a:ea typeface="ＭＳ Ｐゴシック" panose="020B0600070205080204" pitchFamily="34" charset="-128"/>
              </a:rPr>
              <a:t> (no sexual selection)</a:t>
            </a:r>
          </a:p>
          <a:p>
            <a:pPr marL="1377950" lvl="2" indent="-336550" eaLnBrk="1" hangingPunct="1">
              <a:buClr>
                <a:srgbClr val="CE0202"/>
              </a:buClr>
              <a:buFont typeface="Arial" panose="020B0604020202020204" pitchFamily="34" charset="0"/>
              <a:buAutoNum type="arabicPeriod"/>
            </a:pPr>
            <a:r>
              <a:rPr lang="en-US" altLang="en-US" dirty="0">
                <a:solidFill>
                  <a:srgbClr val="0070C0"/>
                </a:solidFill>
                <a:ea typeface="ＭＳ Ｐゴシック" panose="020B0600070205080204" pitchFamily="34" charset="-128"/>
              </a:rPr>
              <a:t>no </a:t>
            </a:r>
            <a:r>
              <a:rPr lang="en-US" altLang="en-US" u="sng" dirty="0">
                <a:solidFill>
                  <a:srgbClr val="0070C0"/>
                </a:solidFill>
                <a:ea typeface="ＭＳ Ｐゴシック" panose="020B0600070205080204" pitchFamily="34" charset="-128"/>
              </a:rPr>
              <a:t>natural selection</a:t>
            </a:r>
            <a:r>
              <a:rPr lang="en-US" altLang="en-US" dirty="0">
                <a:solidFill>
                  <a:srgbClr val="0070C0"/>
                </a:solidFill>
                <a:ea typeface="ＭＳ Ｐゴシック" panose="020B0600070205080204" pitchFamily="34" charset="-128"/>
              </a:rPr>
              <a:t> (equal survival)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anim calcmode="lin" valueType="num">
                                      <p:cBhvr additive="base">
                                        <p:cTn id="7" dur="500" fill="hold"/>
                                        <p:tgtEl>
                                          <p:spTgt spid="422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29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2915">
                                            <p:txEl>
                                              <p:pRg st="1" end="1"/>
                                            </p:txEl>
                                          </p:spTgt>
                                        </p:tgtEl>
                                        <p:attrNameLst>
                                          <p:attrName>style.visibility</p:attrName>
                                        </p:attrNameLst>
                                      </p:cBhvr>
                                      <p:to>
                                        <p:strVal val="visible"/>
                                      </p:to>
                                    </p:set>
                                    <p:anim calcmode="lin" valueType="num">
                                      <p:cBhvr additive="base">
                                        <p:cTn id="13" dur="500" fill="hold"/>
                                        <p:tgtEl>
                                          <p:spTgt spid="422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29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2915">
                                            <p:txEl>
                                              <p:pRg st="2" end="2"/>
                                            </p:txEl>
                                          </p:spTgt>
                                        </p:tgtEl>
                                        <p:attrNameLst>
                                          <p:attrName>style.visibility</p:attrName>
                                        </p:attrNameLst>
                                      </p:cBhvr>
                                      <p:to>
                                        <p:strVal val="visible"/>
                                      </p:to>
                                    </p:set>
                                    <p:anim calcmode="lin" valueType="num">
                                      <p:cBhvr additive="base">
                                        <p:cTn id="19" dur="500" fill="hold"/>
                                        <p:tgtEl>
                                          <p:spTgt spid="422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29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2915">
                                            <p:txEl>
                                              <p:pRg st="3" end="3"/>
                                            </p:txEl>
                                          </p:spTgt>
                                        </p:tgtEl>
                                        <p:attrNameLst>
                                          <p:attrName>style.visibility</p:attrName>
                                        </p:attrNameLst>
                                      </p:cBhvr>
                                      <p:to>
                                        <p:strVal val="visible"/>
                                      </p:to>
                                    </p:set>
                                    <p:anim calcmode="lin" valueType="num">
                                      <p:cBhvr additive="base">
                                        <p:cTn id="25" dur="500" fill="hold"/>
                                        <p:tgtEl>
                                          <p:spTgt spid="422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29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2915">
                                            <p:txEl>
                                              <p:pRg st="4" end="4"/>
                                            </p:txEl>
                                          </p:spTgt>
                                        </p:tgtEl>
                                        <p:attrNameLst>
                                          <p:attrName>style.visibility</p:attrName>
                                        </p:attrNameLst>
                                      </p:cBhvr>
                                      <p:to>
                                        <p:strVal val="visible"/>
                                      </p:to>
                                    </p:set>
                                    <p:anim calcmode="lin" valueType="num">
                                      <p:cBhvr additive="base">
                                        <p:cTn id="31" dur="500" fill="hold"/>
                                        <p:tgtEl>
                                          <p:spTgt spid="4229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229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22915">
                                            <p:txEl>
                                              <p:pRg st="5" end="5"/>
                                            </p:txEl>
                                          </p:spTgt>
                                        </p:tgtEl>
                                        <p:attrNameLst>
                                          <p:attrName>style.visibility</p:attrName>
                                        </p:attrNameLst>
                                      </p:cBhvr>
                                      <p:to>
                                        <p:strVal val="visible"/>
                                      </p:to>
                                    </p:set>
                                    <p:anim calcmode="lin" valueType="num">
                                      <p:cBhvr additive="base">
                                        <p:cTn id="37" dur="500" fill="hold"/>
                                        <p:tgtEl>
                                          <p:spTgt spid="4229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2291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22915">
                                            <p:txEl>
                                              <p:pRg st="6" end="6"/>
                                            </p:txEl>
                                          </p:spTgt>
                                        </p:tgtEl>
                                        <p:attrNameLst>
                                          <p:attrName>style.visibility</p:attrName>
                                        </p:attrNameLst>
                                      </p:cBhvr>
                                      <p:to>
                                        <p:strVal val="visible"/>
                                      </p:to>
                                    </p:set>
                                    <p:anim calcmode="lin" valueType="num">
                                      <p:cBhvr additive="base">
                                        <p:cTn id="43" dur="500" fill="hold"/>
                                        <p:tgtEl>
                                          <p:spTgt spid="4229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2291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22915">
                                            <p:txEl>
                                              <p:pRg st="7" end="7"/>
                                            </p:txEl>
                                          </p:spTgt>
                                        </p:tgtEl>
                                        <p:attrNameLst>
                                          <p:attrName>style.visibility</p:attrName>
                                        </p:attrNameLst>
                                      </p:cBhvr>
                                      <p:to>
                                        <p:strVal val="visible"/>
                                      </p:to>
                                    </p:set>
                                    <p:anim calcmode="lin" valueType="num">
                                      <p:cBhvr additive="base">
                                        <p:cTn id="49" dur="500" fill="hold"/>
                                        <p:tgtEl>
                                          <p:spTgt spid="42291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2291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22915">
                                            <p:txEl>
                                              <p:pRg st="8" end="8"/>
                                            </p:txEl>
                                          </p:spTgt>
                                        </p:tgtEl>
                                        <p:attrNameLst>
                                          <p:attrName>style.visibility</p:attrName>
                                        </p:attrNameLst>
                                      </p:cBhvr>
                                      <p:to>
                                        <p:strVal val="visible"/>
                                      </p:to>
                                    </p:set>
                                    <p:anim calcmode="lin" valueType="num">
                                      <p:cBhvr additive="base">
                                        <p:cTn id="55" dur="500" fill="hold"/>
                                        <p:tgtEl>
                                          <p:spTgt spid="42291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2291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512C6-81B3-BA4A-88AA-0091458958B1}"/>
              </a:ext>
            </a:extLst>
          </p:cNvPr>
          <p:cNvSpPr>
            <a:spLocks noGrp="1"/>
          </p:cNvSpPr>
          <p:nvPr>
            <p:ph type="title"/>
          </p:nvPr>
        </p:nvSpPr>
        <p:spPr/>
        <p:txBody>
          <a:bodyPr/>
          <a:lstStyle/>
          <a:p>
            <a:r>
              <a:rPr lang="en-US" dirty="0"/>
              <a:t>Hardy-Weinberg Principle</a:t>
            </a:r>
          </a:p>
        </p:txBody>
      </p:sp>
      <p:sp>
        <p:nvSpPr>
          <p:cNvPr id="3" name="Content Placeholder 2">
            <a:extLst>
              <a:ext uri="{FF2B5EF4-FFF2-40B4-BE49-F238E27FC236}">
                <a16:creationId xmlns:a16="http://schemas.microsoft.com/office/drawing/2014/main" id="{270F171D-B346-3746-8FCC-B9B75F532CA5}"/>
              </a:ext>
            </a:extLst>
          </p:cNvPr>
          <p:cNvSpPr>
            <a:spLocks noGrp="1"/>
          </p:cNvSpPr>
          <p:nvPr>
            <p:ph idx="1"/>
          </p:nvPr>
        </p:nvSpPr>
        <p:spPr>
          <a:xfrm>
            <a:off x="838199" y="1371599"/>
            <a:ext cx="8135679" cy="5390707"/>
          </a:xfrm>
        </p:spPr>
        <p:txBody>
          <a:bodyPr/>
          <a:lstStyle/>
          <a:p>
            <a:r>
              <a:rPr lang="en-US" sz="2800" dirty="0"/>
              <a:t>The Hardy-Weinberg principle is used to describe a population that is NOT evolving. It states that the frequencies of alleles and genes in a population’s gene pool will remain constant over the course of generations unless they are acted upon by forces other than Mendelian segregation and the recombination of alleles. The population is at Hardy-Weinberg equilibrium.</a:t>
            </a:r>
          </a:p>
        </p:txBody>
      </p:sp>
    </p:spTree>
    <p:extLst>
      <p:ext uri="{BB962C8B-B14F-4D97-AF65-F5344CB8AC3E}">
        <p14:creationId xmlns:p14="http://schemas.microsoft.com/office/powerpoint/2010/main" val="119596448"/>
      </p:ext>
    </p:extLst>
  </p:cSld>
  <p:clrMapOvr>
    <a:masterClrMapping/>
  </p:clrMapOvr>
</p:sld>
</file>

<file path=ppt/theme/theme1.xml><?xml version="1.0" encoding="utf-8"?>
<a:theme xmlns:a="http://schemas.openxmlformats.org/drawingml/2006/main" name="template2005AP">
  <a:themeElements>
    <a:clrScheme name="template2005AP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template2005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template2005AP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template2005AP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template2005AP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template2005AP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template2005AP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template2005AP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template2005AP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template2005AP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8621</TotalTime>
  <Words>1263</Words>
  <Application>Microsoft Macintosh PowerPoint</Application>
  <PresentationFormat>On-screen Show (4:3)</PresentationFormat>
  <Paragraphs>179</Paragraphs>
  <Slides>27</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ＭＳ Ｐゴシック</vt:lpstr>
      <vt:lpstr>Arial</vt:lpstr>
      <vt:lpstr>Times</vt:lpstr>
      <vt:lpstr>Wingdings</vt:lpstr>
      <vt:lpstr>template2005AP</vt:lpstr>
      <vt:lpstr>Blueprint</vt:lpstr>
      <vt:lpstr>PowerPoint Presentation</vt:lpstr>
      <vt:lpstr>5 Agents of evolutionary change</vt:lpstr>
      <vt:lpstr>Genetic Variation</vt:lpstr>
      <vt:lpstr>Preserving Genetic Variation</vt:lpstr>
      <vt:lpstr>Mutation</vt:lpstr>
      <vt:lpstr>Sexual Reproduction Variation</vt:lpstr>
      <vt:lpstr>Population Genetics</vt:lpstr>
      <vt:lpstr>Hardy-Weinberg equilibrium</vt:lpstr>
      <vt:lpstr>Hardy-Weinberg Principle</vt:lpstr>
      <vt:lpstr>Example of strong selection pressure</vt:lpstr>
      <vt:lpstr>Example of heterozygote advantage</vt:lpstr>
      <vt:lpstr>Sickle cell frequency</vt:lpstr>
      <vt:lpstr>Malaria </vt:lpstr>
      <vt:lpstr>Heterozygote Advantage</vt:lpstr>
      <vt:lpstr>Microevolution</vt:lpstr>
      <vt:lpstr>Microevolution</vt:lpstr>
      <vt:lpstr>Causes of Microevolution</vt:lpstr>
      <vt:lpstr>Genetic Drift</vt:lpstr>
      <vt:lpstr>Bottleneck Effect</vt:lpstr>
      <vt:lpstr>Founder Effect</vt:lpstr>
      <vt:lpstr>Natural Selection</vt:lpstr>
      <vt:lpstr>Types of Natural Selection</vt:lpstr>
      <vt:lpstr>Directional Selection</vt:lpstr>
      <vt:lpstr>Diversifying/Disruptive Selection</vt:lpstr>
      <vt:lpstr>Stabilizing Selection</vt:lpstr>
      <vt:lpstr>Gene Flow</vt:lpstr>
      <vt:lpstr>PowerPoint Presentation</vt:lpstr>
    </vt:vector>
  </TitlesOfParts>
  <Company>Kim Foglia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Walker, Dale</cp:lastModifiedBy>
  <cp:revision>136</cp:revision>
  <cp:lastPrinted>2006-09-20T03:13:54Z</cp:lastPrinted>
  <dcterms:created xsi:type="dcterms:W3CDTF">2010-10-03T18:53:35Z</dcterms:created>
  <dcterms:modified xsi:type="dcterms:W3CDTF">2019-04-16T14:33:58Z</dcterms:modified>
</cp:coreProperties>
</file>