
<file path=[Content_Types].xml><?xml version="1.0" encoding="utf-8"?>
<Types xmlns="http://schemas.openxmlformats.org/package/2006/content-types">
  <Default Extension="bin" ContentType="audio/unknown"/>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25"/>
  </p:notesMasterIdLst>
  <p:handoutMasterIdLst>
    <p:handoutMasterId r:id="rId26"/>
  </p:handoutMasterIdLst>
  <p:sldIdLst>
    <p:sldId id="367" r:id="rId2"/>
    <p:sldId id="369" r:id="rId3"/>
    <p:sldId id="412" r:id="rId4"/>
    <p:sldId id="372" r:id="rId5"/>
    <p:sldId id="399" r:id="rId6"/>
    <p:sldId id="418" r:id="rId7"/>
    <p:sldId id="376" r:id="rId8"/>
    <p:sldId id="377" r:id="rId9"/>
    <p:sldId id="406" r:id="rId10"/>
    <p:sldId id="378" r:id="rId11"/>
    <p:sldId id="419" r:id="rId12"/>
    <p:sldId id="404" r:id="rId13"/>
    <p:sldId id="387" r:id="rId14"/>
    <p:sldId id="428" r:id="rId15"/>
    <p:sldId id="429" r:id="rId16"/>
    <p:sldId id="430" r:id="rId17"/>
    <p:sldId id="431" r:id="rId18"/>
    <p:sldId id="443" r:id="rId19"/>
    <p:sldId id="435" r:id="rId20"/>
    <p:sldId id="436" r:id="rId21"/>
    <p:sldId id="437" r:id="rId22"/>
    <p:sldId id="444" r:id="rId23"/>
    <p:sldId id="442" r:id="rId24"/>
  </p:sldIdLst>
  <p:sldSz cx="9144000" cy="6858000" type="screen4x3"/>
  <p:notesSz cx="6858000" cy="9144000"/>
  <p:defaultTextStyle>
    <a:defPPr>
      <a:defRPr lang="en-US"/>
    </a:defPPr>
    <a:lvl1pPr algn="ctr" rtl="0" eaLnBrk="0" fontAlgn="base" hangingPunct="0">
      <a:spcBef>
        <a:spcPct val="0"/>
      </a:spcBef>
      <a:spcAft>
        <a:spcPct val="0"/>
      </a:spcAft>
      <a:defRPr sz="2400" b="1" kern="1200">
        <a:solidFill>
          <a:schemeClr val="tx1"/>
        </a:solidFill>
        <a:latin typeface="Arial" panose="020B0604020202020204" pitchFamily="34" charset="0"/>
        <a:ea typeface="ＭＳ Ｐゴシック" panose="020B0600070205080204" pitchFamily="34" charset="-128"/>
        <a:cs typeface="+mn-cs"/>
      </a:defRPr>
    </a:lvl1pPr>
    <a:lvl2pPr marL="457200" algn="ctr" rtl="0" eaLnBrk="0" fontAlgn="base" hangingPunct="0">
      <a:spcBef>
        <a:spcPct val="0"/>
      </a:spcBef>
      <a:spcAft>
        <a:spcPct val="0"/>
      </a:spcAft>
      <a:defRPr sz="2400" b="1" kern="1200">
        <a:solidFill>
          <a:schemeClr val="tx1"/>
        </a:solidFill>
        <a:latin typeface="Arial" panose="020B0604020202020204" pitchFamily="34" charset="0"/>
        <a:ea typeface="ＭＳ Ｐゴシック" panose="020B0600070205080204" pitchFamily="34" charset="-128"/>
        <a:cs typeface="+mn-cs"/>
      </a:defRPr>
    </a:lvl2pPr>
    <a:lvl3pPr marL="914400" algn="ctr" rtl="0" eaLnBrk="0" fontAlgn="base" hangingPunct="0">
      <a:spcBef>
        <a:spcPct val="0"/>
      </a:spcBef>
      <a:spcAft>
        <a:spcPct val="0"/>
      </a:spcAft>
      <a:defRPr sz="2400" b="1" kern="1200">
        <a:solidFill>
          <a:schemeClr val="tx1"/>
        </a:solidFill>
        <a:latin typeface="Arial" panose="020B0604020202020204" pitchFamily="34" charset="0"/>
        <a:ea typeface="ＭＳ Ｐゴシック" panose="020B0600070205080204" pitchFamily="34" charset="-128"/>
        <a:cs typeface="+mn-cs"/>
      </a:defRPr>
    </a:lvl3pPr>
    <a:lvl4pPr marL="1371600" algn="ctr" rtl="0" eaLnBrk="0" fontAlgn="base" hangingPunct="0">
      <a:spcBef>
        <a:spcPct val="0"/>
      </a:spcBef>
      <a:spcAft>
        <a:spcPct val="0"/>
      </a:spcAft>
      <a:defRPr sz="2400" b="1" kern="1200">
        <a:solidFill>
          <a:schemeClr val="tx1"/>
        </a:solidFill>
        <a:latin typeface="Arial" panose="020B0604020202020204" pitchFamily="34" charset="0"/>
        <a:ea typeface="ＭＳ Ｐゴシック" panose="020B0600070205080204" pitchFamily="34" charset="-128"/>
        <a:cs typeface="+mn-cs"/>
      </a:defRPr>
    </a:lvl4pPr>
    <a:lvl5pPr marL="1828800" algn="ctr" rtl="0" eaLnBrk="0" fontAlgn="base" hangingPunct="0">
      <a:spcBef>
        <a:spcPct val="0"/>
      </a:spcBef>
      <a:spcAft>
        <a:spcPct val="0"/>
      </a:spcAft>
      <a:defRPr sz="2400" b="1"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b="1"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b="1"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b="1"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b="1"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22"/>
    <p:restoredTop sz="94693"/>
  </p:normalViewPr>
  <p:slideViewPr>
    <p:cSldViewPr snapToGrid="0">
      <p:cViewPr varScale="1">
        <p:scale>
          <a:sx n="141" d="100"/>
          <a:sy n="141" d="100"/>
        </p:scale>
        <p:origin x="192" y="1464"/>
      </p:cViewPr>
      <p:guideLst>
        <p:guide orient="horz" pos="2160"/>
        <p:guide pos="2880"/>
      </p:guideLst>
    </p:cSldViewPr>
  </p:slideViewPr>
  <p:outlineViewPr>
    <p:cViewPr>
      <p:scale>
        <a:sx n="33" d="100"/>
        <a:sy n="33" d="100"/>
      </p:scale>
      <p:origin x="0" y="-7832"/>
    </p:cViewPr>
  </p:outlineViewPr>
  <p:notesTextViewPr>
    <p:cViewPr>
      <p:scale>
        <a:sx n="100" d="100"/>
        <a:sy n="100" d="100"/>
      </p:scale>
      <p:origin x="0" y="0"/>
    </p:cViewPr>
  </p:notesTextViewPr>
  <p:sorterViewPr>
    <p:cViewPr>
      <p:scale>
        <a:sx n="66" d="100"/>
        <a:sy n="66" d="100"/>
      </p:scale>
      <p:origin x="0" y="3928"/>
    </p:cViewPr>
  </p:sorterViewPr>
  <p:notesViewPr>
    <p:cSldViewPr snapToGrid="0">
      <p:cViewPr varScale="1">
        <p:scale>
          <a:sx n="86" d="100"/>
          <a:sy n="86" d="100"/>
        </p:scale>
        <p:origin x="-1008"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3" name="Rectangle 5">
            <a:extLst>
              <a:ext uri="{FF2B5EF4-FFF2-40B4-BE49-F238E27FC236}">
                <a16:creationId xmlns:a16="http://schemas.microsoft.com/office/drawing/2014/main" id="{51A3864C-88E4-FB41-B4B7-8A2F5A21C651}"/>
              </a:ext>
            </a:extLst>
          </p:cNvPr>
          <p:cNvSpPr>
            <a:spLocks noGrp="1" noChangeArrowheads="1"/>
          </p:cNvSpPr>
          <p:nvPr>
            <p:ph type="sldNum" sz="quarter" idx="3"/>
          </p:nvPr>
        </p:nvSpPr>
        <p:spPr bwMode="auto">
          <a:xfrm>
            <a:off x="6096000" y="8686800"/>
            <a:ext cx="7620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000"/>
            </a:lvl1pPr>
          </a:lstStyle>
          <a:p>
            <a:fld id="{0D3DD75C-ECB3-B04C-A1BF-8BDB2AFC7CD5}" type="slidenum">
              <a:rPr lang="en-US" altLang="en-US"/>
              <a:pPr/>
              <a:t>‹#›</a:t>
            </a:fld>
            <a:endParaRPr lang="en-US" altLang="en-US" sz="1200"/>
          </a:p>
        </p:txBody>
      </p:sp>
      <p:sp>
        <p:nvSpPr>
          <p:cNvPr id="58375" name="Text Box 7">
            <a:extLst>
              <a:ext uri="{FF2B5EF4-FFF2-40B4-BE49-F238E27FC236}">
                <a16:creationId xmlns:a16="http://schemas.microsoft.com/office/drawing/2014/main" id="{374A5256-52AE-E94B-A592-56B0E7050B45}"/>
              </a:ext>
            </a:extLst>
          </p:cNvPr>
          <p:cNvSpPr txBox="1">
            <a:spLocks noChangeArrowheads="1"/>
          </p:cNvSpPr>
          <p:nvPr/>
        </p:nvSpPr>
        <p:spPr bwMode="auto">
          <a:xfrm>
            <a:off x="228600" y="141288"/>
            <a:ext cx="6400800" cy="473075"/>
          </a:xfrm>
          <a:prstGeom prst="rect">
            <a:avLst/>
          </a:prstGeom>
          <a:noFill/>
          <a:ln w="9525">
            <a:noFill/>
            <a:miter lim="800000"/>
            <a:headEnd/>
            <a:tailEnd/>
          </a:ln>
          <a:effectLst/>
        </p:spPr>
        <p:txBody>
          <a:bodyPr anchor="ctr">
            <a:spAutoFit/>
          </a:bodyPr>
          <a:lstStyle/>
          <a:p>
            <a:pPr algn="l">
              <a:tabLst>
                <a:tab pos="6170613" algn="r"/>
              </a:tabLst>
              <a:defRPr/>
            </a:pPr>
            <a:r>
              <a:rPr lang="en-US" sz="1100">
                <a:latin typeface="Arial" charset="0"/>
                <a:ea typeface="+mn-ea"/>
              </a:rPr>
              <a:t>Division Ave. High School	Ms. Foglia</a:t>
            </a:r>
            <a:endParaRPr lang="en-US" sz="1800">
              <a:latin typeface="Arial" charset="0"/>
              <a:ea typeface="+mn-ea"/>
            </a:endParaRPr>
          </a:p>
          <a:p>
            <a:pPr>
              <a:tabLst>
                <a:tab pos="6170613" algn="r"/>
              </a:tabLst>
              <a:defRPr/>
            </a:pPr>
            <a:r>
              <a:rPr lang="en-US" sz="1400">
                <a:latin typeface="Arial" charset="0"/>
                <a:ea typeface="+mn-ea"/>
              </a:rPr>
              <a:t>AP Biology</a:t>
            </a: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4">
            <a:extLst>
              <a:ext uri="{FF2B5EF4-FFF2-40B4-BE49-F238E27FC236}">
                <a16:creationId xmlns:a16="http://schemas.microsoft.com/office/drawing/2014/main" id="{62A98D59-941C-D544-B3D9-86CD17948745}"/>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5" name="Rectangle 5">
            <a:extLst>
              <a:ext uri="{FF2B5EF4-FFF2-40B4-BE49-F238E27FC236}">
                <a16:creationId xmlns:a16="http://schemas.microsoft.com/office/drawing/2014/main" id="{635A3B14-E9E9-5B49-9D96-A8A33E7E6F33}"/>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endParaRPr lang="en-US" altLang="en-US"/>
          </a:p>
        </p:txBody>
      </p:sp>
      <p:sp>
        <p:nvSpPr>
          <p:cNvPr id="56327" name="Rectangle 7">
            <a:extLst>
              <a:ext uri="{FF2B5EF4-FFF2-40B4-BE49-F238E27FC236}">
                <a16:creationId xmlns:a16="http://schemas.microsoft.com/office/drawing/2014/main" id="{2943FBA8-26BE-7841-A059-7A8D58B49093}"/>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b="0">
                <a:latin typeface="Times" pitchFamily="2" charset="0"/>
              </a:defRPr>
            </a:lvl1pPr>
          </a:lstStyle>
          <a:p>
            <a:fld id="{C94A5086-653C-EB45-B95A-332C628214A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Arial" charset="0"/>
        <a:ea typeface="ＭＳ Ｐゴシック" panose="020B0600070205080204" pitchFamily="34" charset="-128"/>
        <a:cs typeface="+mn-cs"/>
      </a:defRPr>
    </a:lvl1pPr>
    <a:lvl2pPr marL="227013" indent="-112713" algn="l" rtl="0" eaLnBrk="0" fontAlgn="base" hangingPunct="0">
      <a:spcBef>
        <a:spcPct val="30000"/>
      </a:spcBef>
      <a:spcAft>
        <a:spcPct val="0"/>
      </a:spcAft>
      <a:buFont typeface="Wingdings" pitchFamily="2" charset="2"/>
      <a:buChar char="§"/>
      <a:defRPr sz="1400" kern="1200">
        <a:solidFill>
          <a:schemeClr val="tx1"/>
        </a:solidFill>
        <a:latin typeface="Arial" charset="0"/>
        <a:ea typeface="ＭＳ Ｐゴシック" charset="-128"/>
        <a:cs typeface="+mn-cs"/>
      </a:defRPr>
    </a:lvl2pPr>
    <a:lvl3pPr marL="463550" indent="-122238" algn="l" rtl="0" eaLnBrk="0" fontAlgn="base" hangingPunct="0">
      <a:spcBef>
        <a:spcPct val="30000"/>
      </a:spcBef>
      <a:spcAft>
        <a:spcPct val="0"/>
      </a:spcAft>
      <a:buFont typeface="Wingdings" pitchFamily="2" charset="2"/>
      <a:buChar char="§"/>
      <a:defRPr sz="1400" kern="1200">
        <a:solidFill>
          <a:schemeClr val="tx1"/>
        </a:solidFill>
        <a:latin typeface="Arial" charset="0"/>
        <a:ea typeface="ＭＳ Ｐゴシック" charset="-128"/>
        <a:cs typeface="+mn-cs"/>
      </a:defRPr>
    </a:lvl3pPr>
    <a:lvl4pPr marL="577850" algn="l" rtl="0" eaLnBrk="0" fontAlgn="base" hangingPunct="0">
      <a:spcBef>
        <a:spcPct val="30000"/>
      </a:spcBef>
      <a:spcAft>
        <a:spcPct val="0"/>
      </a:spcAft>
      <a:buFont typeface="Wingdings" pitchFamily="2" charset="2"/>
      <a:buChar char="§"/>
      <a:defRPr sz="14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4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1EDBAA91-69F3-6D40-BF4B-984D83DA55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9AC54060-2681-164E-99F7-C0FF344770C4}" type="slidenum">
              <a:rPr lang="en-US" altLang="en-US" sz="1200" b="0">
                <a:latin typeface="Times" pitchFamily="2" charset="0"/>
              </a:rPr>
              <a:pPr/>
              <a:t>1</a:t>
            </a:fld>
            <a:endParaRPr lang="en-US" altLang="en-US" sz="1200" b="0">
              <a:latin typeface="Times" pitchFamily="2" charset="0"/>
            </a:endParaRPr>
          </a:p>
        </p:txBody>
      </p:sp>
      <p:sp>
        <p:nvSpPr>
          <p:cNvPr id="16387" name="Rectangle 2">
            <a:extLst>
              <a:ext uri="{FF2B5EF4-FFF2-40B4-BE49-F238E27FC236}">
                <a16:creationId xmlns:a16="http://schemas.microsoft.com/office/drawing/2014/main" id="{AE4160B6-8641-2C47-B274-DEB1D702AB62}"/>
              </a:ext>
            </a:extLst>
          </p:cNvPr>
          <p:cNvSpPr>
            <a:spLocks noGrp="1" noRot="1" noChangeAspect="1" noChangeArrowheads="1"/>
          </p:cNvSpPr>
          <p:nvPr>
            <p:ph type="sldImg"/>
          </p:nvPr>
        </p:nvSpPr>
        <p:spPr>
          <a:solidFill>
            <a:srgbClr val="FFFFFF"/>
          </a:solidFill>
          <a:ln/>
        </p:spPr>
      </p:sp>
      <p:sp>
        <p:nvSpPr>
          <p:cNvPr id="16388" name="Rectangle 3">
            <a:extLst>
              <a:ext uri="{FF2B5EF4-FFF2-40B4-BE49-F238E27FC236}">
                <a16:creationId xmlns:a16="http://schemas.microsoft.com/office/drawing/2014/main" id="{92722390-F4BE-CC4A-B446-21C01F89E51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2FFCE2C5-1CF6-314A-9AC3-F9E3AB0F45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56F7FA79-DC1B-A149-87E5-E16A543A5C54}" type="slidenum">
              <a:rPr lang="en-US" altLang="en-US" sz="1200" b="0">
                <a:latin typeface="Times" pitchFamily="2" charset="0"/>
              </a:rPr>
              <a:pPr/>
              <a:t>10</a:t>
            </a:fld>
            <a:endParaRPr lang="en-US" altLang="en-US" sz="1200" b="0">
              <a:latin typeface="Times" pitchFamily="2" charset="0"/>
            </a:endParaRPr>
          </a:p>
        </p:txBody>
      </p:sp>
      <p:sp>
        <p:nvSpPr>
          <p:cNvPr id="48131" name="Rectangle 2">
            <a:extLst>
              <a:ext uri="{FF2B5EF4-FFF2-40B4-BE49-F238E27FC236}">
                <a16:creationId xmlns:a16="http://schemas.microsoft.com/office/drawing/2014/main" id="{7CDF1DC4-C3AA-9E45-ADC5-B2185BF31F76}"/>
              </a:ext>
            </a:extLst>
          </p:cNvPr>
          <p:cNvSpPr>
            <a:spLocks noGrp="1" noRot="1" noChangeAspect="1" noChangeArrowheads="1"/>
          </p:cNvSpPr>
          <p:nvPr>
            <p:ph type="sldImg"/>
          </p:nvPr>
        </p:nvSpPr>
        <p:spPr>
          <a:solidFill>
            <a:srgbClr val="FFFFFF"/>
          </a:solidFill>
          <a:ln/>
        </p:spPr>
      </p:sp>
      <p:sp>
        <p:nvSpPr>
          <p:cNvPr id="48132" name="Rectangle 3">
            <a:extLst>
              <a:ext uri="{FF2B5EF4-FFF2-40B4-BE49-F238E27FC236}">
                <a16:creationId xmlns:a16="http://schemas.microsoft.com/office/drawing/2014/main" id="{1840E460-F04B-2246-AA7D-EF5DB5C3DB96}"/>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z="800">
                <a:latin typeface="Arial" panose="020B0604020202020204" pitchFamily="34" charset="0"/>
              </a:rPr>
              <a:t> A Type I curve is flat at the start, reflecting low death rates during early and middle life, then drops steeply as death rates increase among older age groups. Humans and many other large mammals that produce few offspring but provide them with good care often exhibit this kind of curve. In contrast, a Type III curve drops sharply at the start, reflecting very high death rates for the young, but then flattens out as death rates decline for those few individuals that have survived to a certain critical age. This type of curve is usually associated with organisms that produce very large numbers of offspring but provide little or no care, such as long–lived plants, many fishes, and marine invertebrates. An oyster, for example, may release millions of eggs, but most offspring die as larvae from predation or other causes. Those few that survive long enough to attach to a suitable substrate and begin growing a hard shell will probably survive for a relatively long time. Type II curves are intermediate, with a constant death rate over the organism’s life span. This kind of survivorship occurs in Belding’s ground squirrels and some other rodents, various invertebrates, some lizards, and some annual plants.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4A5086-653C-EB45-B95A-332C628214AF}" type="slidenum">
              <a:rPr lang="en-US" altLang="en-US" smtClean="0"/>
              <a:pPr/>
              <a:t>11</a:t>
            </a:fld>
            <a:endParaRPr lang="en-US" altLang="en-US"/>
          </a:p>
        </p:txBody>
      </p:sp>
    </p:spTree>
    <p:extLst>
      <p:ext uri="{BB962C8B-B14F-4D97-AF65-F5344CB8AC3E}">
        <p14:creationId xmlns:p14="http://schemas.microsoft.com/office/powerpoint/2010/main" val="1193024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D9AC954E-141A-8548-BB87-3E8DDDC1E2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499F0FB0-2E1E-3C4A-A008-8773975F0470}" type="slidenum">
              <a:rPr lang="en-US" altLang="en-US" sz="1200" b="0">
                <a:latin typeface="Times" pitchFamily="2" charset="0"/>
              </a:rPr>
              <a:pPr/>
              <a:t>12</a:t>
            </a:fld>
            <a:endParaRPr lang="en-US" altLang="en-US" sz="1200" b="0">
              <a:latin typeface="Times" pitchFamily="2" charset="0"/>
            </a:endParaRPr>
          </a:p>
        </p:txBody>
      </p:sp>
      <p:sp>
        <p:nvSpPr>
          <p:cNvPr id="53251" name="Rectangle 2">
            <a:extLst>
              <a:ext uri="{FF2B5EF4-FFF2-40B4-BE49-F238E27FC236}">
                <a16:creationId xmlns:a16="http://schemas.microsoft.com/office/drawing/2014/main" id="{68D33F73-8E19-9742-8E4D-8961119FEF64}"/>
              </a:ext>
            </a:extLst>
          </p:cNvPr>
          <p:cNvSpPr>
            <a:spLocks noGrp="1" noRot="1" noChangeAspect="1" noChangeArrowheads="1"/>
          </p:cNvSpPr>
          <p:nvPr>
            <p:ph type="sldImg"/>
          </p:nvPr>
        </p:nvSpPr>
        <p:spPr>
          <a:solidFill>
            <a:srgbClr val="FFFFFF"/>
          </a:solidFill>
          <a:ln/>
        </p:spPr>
      </p:sp>
      <p:sp>
        <p:nvSpPr>
          <p:cNvPr id="53252" name="Rectangle 3">
            <a:extLst>
              <a:ext uri="{FF2B5EF4-FFF2-40B4-BE49-F238E27FC236}">
                <a16:creationId xmlns:a16="http://schemas.microsoft.com/office/drawing/2014/main" id="{680D8491-903A-9B48-8685-49D4868DB91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86EC0E4F-CD3C-3A42-9BD1-3C03AECEC3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BBB2EF40-5A8F-C34C-AFC2-E7708CE943B0}" type="slidenum">
              <a:rPr lang="en-US" altLang="en-US" sz="1200" b="0">
                <a:latin typeface="Times" pitchFamily="2" charset="0"/>
              </a:rPr>
              <a:pPr/>
              <a:t>13</a:t>
            </a:fld>
            <a:endParaRPr lang="en-US" altLang="en-US" sz="1200" b="0">
              <a:latin typeface="Times" pitchFamily="2" charset="0"/>
            </a:endParaRPr>
          </a:p>
        </p:txBody>
      </p:sp>
      <p:sp>
        <p:nvSpPr>
          <p:cNvPr id="55299" name="Rectangle 2">
            <a:extLst>
              <a:ext uri="{FF2B5EF4-FFF2-40B4-BE49-F238E27FC236}">
                <a16:creationId xmlns:a16="http://schemas.microsoft.com/office/drawing/2014/main" id="{A57B876B-ED58-8B41-BA58-586D62C0B33D}"/>
              </a:ext>
            </a:extLst>
          </p:cNvPr>
          <p:cNvSpPr>
            <a:spLocks noGrp="1" noRot="1" noChangeAspect="1" noChangeArrowheads="1"/>
          </p:cNvSpPr>
          <p:nvPr>
            <p:ph type="sldImg"/>
          </p:nvPr>
        </p:nvSpPr>
        <p:spPr>
          <a:solidFill>
            <a:srgbClr val="FFFFFF"/>
          </a:solidFill>
          <a:ln/>
        </p:spPr>
      </p:sp>
      <p:sp>
        <p:nvSpPr>
          <p:cNvPr id="55300" name="Rectangle 3">
            <a:extLst>
              <a:ext uri="{FF2B5EF4-FFF2-40B4-BE49-F238E27FC236}">
                <a16:creationId xmlns:a16="http://schemas.microsoft.com/office/drawing/2014/main" id="{2DD0E7EE-FB02-6841-8178-F4EA3F6505A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00674606-F988-4240-80EA-961057D341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BEFDF36A-6750-7542-B4E4-5755FAE70F7A}" type="slidenum">
              <a:rPr lang="en-US" altLang="en-US" sz="1200" b="0">
                <a:latin typeface="Times" pitchFamily="2" charset="0"/>
              </a:rPr>
              <a:pPr/>
              <a:t>14</a:t>
            </a:fld>
            <a:endParaRPr lang="en-US" altLang="en-US" sz="1200" b="0">
              <a:latin typeface="Times" pitchFamily="2" charset="0"/>
            </a:endParaRPr>
          </a:p>
        </p:txBody>
      </p:sp>
      <p:sp>
        <p:nvSpPr>
          <p:cNvPr id="57347" name="Rectangle 2">
            <a:extLst>
              <a:ext uri="{FF2B5EF4-FFF2-40B4-BE49-F238E27FC236}">
                <a16:creationId xmlns:a16="http://schemas.microsoft.com/office/drawing/2014/main" id="{F88DF03E-9F65-C34C-9FF2-1EFB3722B667}"/>
              </a:ext>
            </a:extLst>
          </p:cNvPr>
          <p:cNvSpPr>
            <a:spLocks noGrp="1" noRot="1" noChangeAspect="1" noChangeArrowheads="1"/>
          </p:cNvSpPr>
          <p:nvPr>
            <p:ph type="sldImg"/>
          </p:nvPr>
        </p:nvSpPr>
        <p:spPr>
          <a:solidFill>
            <a:srgbClr val="FFFFFF"/>
          </a:solidFill>
          <a:ln/>
        </p:spPr>
      </p:sp>
      <p:sp>
        <p:nvSpPr>
          <p:cNvPr id="57348" name="Rectangle 3">
            <a:extLst>
              <a:ext uri="{FF2B5EF4-FFF2-40B4-BE49-F238E27FC236}">
                <a16:creationId xmlns:a16="http://schemas.microsoft.com/office/drawing/2014/main" id="{2B400ACF-601B-BA44-9EF4-4691CCD172E0}"/>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z="800">
                <a:latin typeface="Arial" panose="020B0604020202020204" pitchFamily="34" charset="0"/>
              </a:rPr>
              <a:t> A Type I curve is flat at the start, reflecting low death rates during early and middle life, then drops steeply as death rates increase among older age groups. Humans and many other large mammals that produce few offspring but provide them with good care often exhibit this kind of curve. In contrast, a Type III curve drops sharply at the start, reflecting very high death rates for the young, but then flattens out as death rates decline for those few individuals that have survived to a certain critical age. This type of curve is usually associated with organisms that produce very large numbers of offspring but provide little or no care, such as long–lived plants, many fishes, and marine invertebrates. An oyster, for example, may release millions of eggs, but most offspring die as larvae from predation or other causes. Those few that survive long enough to attach to a suitable substrate and begin growing a hard shell will probably survive for a relatively long time. Type II curves are intermediate, with a constant death rate over the organism’s life span. This kind of survivorship occurs in Belding’s ground squirrels and some other rodents, various invertebrates, some lizards, and some annual plants.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D9F03A77-0D6D-344F-A942-52E6F28381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C7EA181B-55C7-4543-ADCD-890755256CE9}" type="slidenum">
              <a:rPr lang="en-US" altLang="en-US" sz="1200" b="0">
                <a:latin typeface="Times" pitchFamily="2" charset="0"/>
              </a:rPr>
              <a:pPr/>
              <a:t>15</a:t>
            </a:fld>
            <a:endParaRPr lang="en-US" altLang="en-US" sz="1200" b="0">
              <a:latin typeface="Times" pitchFamily="2" charset="0"/>
            </a:endParaRPr>
          </a:p>
        </p:txBody>
      </p:sp>
      <p:sp>
        <p:nvSpPr>
          <p:cNvPr id="59395" name="Rectangle 2">
            <a:extLst>
              <a:ext uri="{FF2B5EF4-FFF2-40B4-BE49-F238E27FC236}">
                <a16:creationId xmlns:a16="http://schemas.microsoft.com/office/drawing/2014/main" id="{9C0F874D-EC53-A845-8DFC-1A7FDBF42A13}"/>
              </a:ext>
            </a:extLst>
          </p:cNvPr>
          <p:cNvSpPr>
            <a:spLocks noGrp="1" noRot="1" noChangeAspect="1" noChangeArrowheads="1"/>
          </p:cNvSpPr>
          <p:nvPr>
            <p:ph type="sldImg"/>
          </p:nvPr>
        </p:nvSpPr>
        <p:spPr>
          <a:solidFill>
            <a:srgbClr val="FFFFFF"/>
          </a:solidFill>
          <a:ln/>
        </p:spPr>
      </p:sp>
      <p:sp>
        <p:nvSpPr>
          <p:cNvPr id="59396" name="Rectangle 3">
            <a:extLst>
              <a:ext uri="{FF2B5EF4-FFF2-40B4-BE49-F238E27FC236}">
                <a16:creationId xmlns:a16="http://schemas.microsoft.com/office/drawing/2014/main" id="{30E3002A-9723-F54D-A0C5-FDE3C35FC9A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91B0C1C3-83E6-6944-92FE-BB4F831EC5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DB380CDA-E942-2B4F-A710-82BB7030621E}" type="slidenum">
              <a:rPr lang="en-US" altLang="en-US" sz="1200" b="0">
                <a:latin typeface="Times" pitchFamily="2" charset="0"/>
              </a:rPr>
              <a:pPr/>
              <a:t>16</a:t>
            </a:fld>
            <a:endParaRPr lang="en-US" altLang="en-US" sz="1200" b="0">
              <a:latin typeface="Times" pitchFamily="2" charset="0"/>
            </a:endParaRPr>
          </a:p>
        </p:txBody>
      </p:sp>
      <p:sp>
        <p:nvSpPr>
          <p:cNvPr id="61443" name="Rectangle 2">
            <a:extLst>
              <a:ext uri="{FF2B5EF4-FFF2-40B4-BE49-F238E27FC236}">
                <a16:creationId xmlns:a16="http://schemas.microsoft.com/office/drawing/2014/main" id="{B34DFE9C-AA4E-9A4F-8D67-16870408F38A}"/>
              </a:ext>
            </a:extLst>
          </p:cNvPr>
          <p:cNvSpPr>
            <a:spLocks noGrp="1" noRot="1" noChangeAspect="1" noChangeArrowheads="1"/>
          </p:cNvSpPr>
          <p:nvPr>
            <p:ph type="sldImg"/>
          </p:nvPr>
        </p:nvSpPr>
        <p:spPr>
          <a:solidFill>
            <a:srgbClr val="FFFFFF"/>
          </a:solidFill>
          <a:ln/>
        </p:spPr>
      </p:sp>
      <p:sp>
        <p:nvSpPr>
          <p:cNvPr id="61444" name="Rectangle 3">
            <a:extLst>
              <a:ext uri="{FF2B5EF4-FFF2-40B4-BE49-F238E27FC236}">
                <a16:creationId xmlns:a16="http://schemas.microsoft.com/office/drawing/2014/main" id="{2FFDA94D-E617-FD42-8336-5A05A0C53902}"/>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z="900">
                <a:latin typeface="Arial" panose="020B0604020202020204" pitchFamily="34" charset="0"/>
              </a:rPr>
              <a:t>The J–shaped curve of exponential growth is characteristic of some populations that are introduced into a new or unfilled environment or whose numbers have been drastically reduced by a catastrophic event and are rebounding. The graph illustrates the exponential population growth that occurred in the population of elephants in Kruger National Park, South Africa, after they were protected from hunting. After approximately 60 years of exponential growth, the large number of elephants had caused enough damage to the park vegetation that a collapse in the elephant food supply was likely, leading to an end to population growth through starvation. To protect other species and the park ecosystem before that happened, park managers began limiting the elephant population by using birth control and exporting elephants to other countries.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F2026671-F073-1C4C-955B-DA5363D5E7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05B046B3-0C5B-C64E-8BBD-7DDD9462AEA7}" type="slidenum">
              <a:rPr lang="en-US" altLang="en-US" sz="1200" b="0">
                <a:latin typeface="Times" pitchFamily="2" charset="0"/>
              </a:rPr>
              <a:pPr/>
              <a:t>17</a:t>
            </a:fld>
            <a:endParaRPr lang="en-US" altLang="en-US" sz="1200" b="0">
              <a:latin typeface="Times" pitchFamily="2" charset="0"/>
            </a:endParaRPr>
          </a:p>
        </p:txBody>
      </p:sp>
      <p:sp>
        <p:nvSpPr>
          <p:cNvPr id="63491" name="Rectangle 2">
            <a:extLst>
              <a:ext uri="{FF2B5EF4-FFF2-40B4-BE49-F238E27FC236}">
                <a16:creationId xmlns:a16="http://schemas.microsoft.com/office/drawing/2014/main" id="{6FF85E9C-0490-8249-BD3D-8FF6AD0CE5D9}"/>
              </a:ext>
            </a:extLst>
          </p:cNvPr>
          <p:cNvSpPr>
            <a:spLocks noGrp="1" noRot="1" noChangeAspect="1" noChangeArrowheads="1"/>
          </p:cNvSpPr>
          <p:nvPr>
            <p:ph type="sldImg"/>
          </p:nvPr>
        </p:nvSpPr>
        <p:spPr>
          <a:solidFill>
            <a:srgbClr val="FFFFFF"/>
          </a:solidFill>
          <a:ln/>
        </p:spPr>
      </p:sp>
      <p:sp>
        <p:nvSpPr>
          <p:cNvPr id="63492" name="Rectangle 3">
            <a:extLst>
              <a:ext uri="{FF2B5EF4-FFF2-40B4-BE49-F238E27FC236}">
                <a16:creationId xmlns:a16="http://schemas.microsoft.com/office/drawing/2014/main" id="{93CD8EBB-1723-AC42-9156-CAC36CD29A4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4A5086-653C-EB45-B95A-332C628214AF}" type="slidenum">
              <a:rPr lang="en-US" altLang="en-US" smtClean="0"/>
              <a:pPr/>
              <a:t>18</a:t>
            </a:fld>
            <a:endParaRPr lang="en-US" altLang="en-US"/>
          </a:p>
        </p:txBody>
      </p:sp>
    </p:spTree>
    <p:extLst>
      <p:ext uri="{BB962C8B-B14F-4D97-AF65-F5344CB8AC3E}">
        <p14:creationId xmlns:p14="http://schemas.microsoft.com/office/powerpoint/2010/main" val="3641234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46465F2A-0A5F-8F49-817A-AB62DA7D62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E9A14CB2-1B71-CF4B-9A40-C81757D7F541}" type="slidenum">
              <a:rPr lang="en-US" altLang="en-US" sz="1200" b="0">
                <a:latin typeface="Times" pitchFamily="2" charset="0"/>
              </a:rPr>
              <a:pPr/>
              <a:t>19</a:t>
            </a:fld>
            <a:endParaRPr lang="en-US" altLang="en-US" sz="1200" b="0">
              <a:latin typeface="Times" pitchFamily="2" charset="0"/>
            </a:endParaRPr>
          </a:p>
        </p:txBody>
      </p:sp>
      <p:sp>
        <p:nvSpPr>
          <p:cNvPr id="71683" name="Rectangle 2">
            <a:extLst>
              <a:ext uri="{FF2B5EF4-FFF2-40B4-BE49-F238E27FC236}">
                <a16:creationId xmlns:a16="http://schemas.microsoft.com/office/drawing/2014/main" id="{F06B1A31-F12F-C04A-B1C6-C73A45F616D4}"/>
              </a:ext>
            </a:extLst>
          </p:cNvPr>
          <p:cNvSpPr>
            <a:spLocks noGrp="1" noRot="1" noChangeAspect="1" noChangeArrowheads="1"/>
          </p:cNvSpPr>
          <p:nvPr>
            <p:ph type="sldImg"/>
          </p:nvPr>
        </p:nvSpPr>
        <p:spPr>
          <a:solidFill>
            <a:srgbClr val="FFFFFF"/>
          </a:solidFill>
          <a:ln/>
        </p:spPr>
      </p:sp>
      <p:sp>
        <p:nvSpPr>
          <p:cNvPr id="71684" name="Rectangle 3">
            <a:extLst>
              <a:ext uri="{FF2B5EF4-FFF2-40B4-BE49-F238E27FC236}">
                <a16:creationId xmlns:a16="http://schemas.microsoft.com/office/drawing/2014/main" id="{B63EF1F0-C706-A241-B143-8CF6168517F0}"/>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Decrease rate of growth as N reaches K</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4C70D311-ECDF-134B-94FF-513DEEBE56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D0D7D7B9-E0A8-A842-9D10-E9A2D4E626C9}" type="slidenum">
              <a:rPr lang="en-US" altLang="en-US" sz="1200" b="0">
                <a:latin typeface="Times" pitchFamily="2" charset="0"/>
              </a:rPr>
              <a:pPr/>
              <a:t>2</a:t>
            </a:fld>
            <a:endParaRPr lang="en-US" altLang="en-US" sz="1200" b="0">
              <a:latin typeface="Times" pitchFamily="2" charset="0"/>
            </a:endParaRPr>
          </a:p>
        </p:txBody>
      </p:sp>
      <p:sp>
        <p:nvSpPr>
          <p:cNvPr id="18435" name="Rectangle 2">
            <a:extLst>
              <a:ext uri="{FF2B5EF4-FFF2-40B4-BE49-F238E27FC236}">
                <a16:creationId xmlns:a16="http://schemas.microsoft.com/office/drawing/2014/main" id="{347FCB03-D715-2F46-ACA6-0299CB910A45}"/>
              </a:ext>
            </a:extLst>
          </p:cNvPr>
          <p:cNvSpPr>
            <a:spLocks noGrp="1" noRot="1" noChangeAspect="1" noChangeArrowheads="1"/>
          </p:cNvSpPr>
          <p:nvPr>
            <p:ph type="sldImg"/>
          </p:nvPr>
        </p:nvSpPr>
        <p:spPr>
          <a:solidFill>
            <a:srgbClr val="FFFFFF"/>
          </a:solidFill>
          <a:ln/>
        </p:spPr>
      </p:sp>
      <p:sp>
        <p:nvSpPr>
          <p:cNvPr id="18436" name="Rectangle 3">
            <a:extLst>
              <a:ext uri="{FF2B5EF4-FFF2-40B4-BE49-F238E27FC236}">
                <a16:creationId xmlns:a16="http://schemas.microsoft.com/office/drawing/2014/main" id="{1B3F36F9-64AB-DD4D-B652-28CB6DB0494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681F18CC-8BF8-4B49-9C5C-86F4B1F52D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D344644C-F4C7-434F-ABE2-82FA1F15616A}" type="slidenum">
              <a:rPr lang="en-US" altLang="en-US" sz="1200" b="0">
                <a:latin typeface="Times" pitchFamily="2" charset="0"/>
              </a:rPr>
              <a:pPr/>
              <a:t>20</a:t>
            </a:fld>
            <a:endParaRPr lang="en-US" altLang="en-US" sz="1200" b="0">
              <a:latin typeface="Times" pitchFamily="2" charset="0"/>
            </a:endParaRPr>
          </a:p>
        </p:txBody>
      </p:sp>
      <p:sp>
        <p:nvSpPr>
          <p:cNvPr id="73731" name="Rectangle 2">
            <a:extLst>
              <a:ext uri="{FF2B5EF4-FFF2-40B4-BE49-F238E27FC236}">
                <a16:creationId xmlns:a16="http://schemas.microsoft.com/office/drawing/2014/main" id="{44D8A653-5D91-9841-A516-F4BF7EC222D7}"/>
              </a:ext>
            </a:extLst>
          </p:cNvPr>
          <p:cNvSpPr>
            <a:spLocks noGrp="1" noRot="1" noChangeAspect="1" noChangeArrowheads="1"/>
          </p:cNvSpPr>
          <p:nvPr>
            <p:ph type="sldImg"/>
          </p:nvPr>
        </p:nvSpPr>
        <p:spPr>
          <a:solidFill>
            <a:srgbClr val="FFFFFF"/>
          </a:solidFill>
          <a:ln/>
        </p:spPr>
      </p:sp>
      <p:sp>
        <p:nvSpPr>
          <p:cNvPr id="73732" name="Rectangle 3">
            <a:extLst>
              <a:ext uri="{FF2B5EF4-FFF2-40B4-BE49-F238E27FC236}">
                <a16:creationId xmlns:a16="http://schemas.microsoft.com/office/drawing/2014/main" id="{9AFA66F9-DCF4-2746-8C2B-01DAE36E8F0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41D68DAA-2A1B-3A49-B39D-3E79D6B180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4A2BA712-4349-3440-9CE7-BE617C366FF9}" type="slidenum">
              <a:rPr lang="en-US" altLang="en-US" sz="1200" b="0">
                <a:latin typeface="Times" pitchFamily="2" charset="0"/>
              </a:rPr>
              <a:pPr/>
              <a:t>21</a:t>
            </a:fld>
            <a:endParaRPr lang="en-US" altLang="en-US" sz="1200" b="0">
              <a:latin typeface="Times" pitchFamily="2" charset="0"/>
            </a:endParaRPr>
          </a:p>
        </p:txBody>
      </p:sp>
      <p:sp>
        <p:nvSpPr>
          <p:cNvPr id="75779" name="Rectangle 2">
            <a:extLst>
              <a:ext uri="{FF2B5EF4-FFF2-40B4-BE49-F238E27FC236}">
                <a16:creationId xmlns:a16="http://schemas.microsoft.com/office/drawing/2014/main" id="{F149396F-F0E7-8248-859E-E10CBD765F14}"/>
              </a:ext>
            </a:extLst>
          </p:cNvPr>
          <p:cNvSpPr>
            <a:spLocks noGrp="1" noRot="1" noChangeAspect="1" noChangeArrowheads="1"/>
          </p:cNvSpPr>
          <p:nvPr>
            <p:ph type="sldImg"/>
          </p:nvPr>
        </p:nvSpPr>
        <p:spPr>
          <a:solidFill>
            <a:srgbClr val="FFFFFF"/>
          </a:solidFill>
          <a:ln/>
        </p:spPr>
      </p:sp>
      <p:sp>
        <p:nvSpPr>
          <p:cNvPr id="75780" name="Rectangle 3">
            <a:extLst>
              <a:ext uri="{FF2B5EF4-FFF2-40B4-BE49-F238E27FC236}">
                <a16:creationId xmlns:a16="http://schemas.microsoft.com/office/drawing/2014/main" id="{3CAB634F-B16C-4545-BD63-972F15B8298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4A5086-653C-EB45-B95A-332C628214AF}" type="slidenum">
              <a:rPr lang="en-US" altLang="en-US" smtClean="0"/>
              <a:pPr/>
              <a:t>22</a:t>
            </a:fld>
            <a:endParaRPr lang="en-US" altLang="en-US"/>
          </a:p>
        </p:txBody>
      </p:sp>
    </p:spTree>
    <p:extLst>
      <p:ext uri="{BB962C8B-B14F-4D97-AF65-F5344CB8AC3E}">
        <p14:creationId xmlns:p14="http://schemas.microsoft.com/office/powerpoint/2010/main" val="41160647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6CF86591-5863-E745-8620-B917189B0E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A70A6440-C5ED-7447-B296-9BA7110EFFAA}" type="slidenum">
              <a:rPr lang="en-US" altLang="en-US" sz="1200" b="0">
                <a:latin typeface="Times" pitchFamily="2" charset="0"/>
              </a:rPr>
              <a:pPr/>
              <a:t>23</a:t>
            </a:fld>
            <a:endParaRPr lang="en-US" altLang="en-US" sz="1200" b="0">
              <a:latin typeface="Times" pitchFamily="2" charset="0"/>
            </a:endParaRPr>
          </a:p>
        </p:txBody>
      </p:sp>
      <p:sp>
        <p:nvSpPr>
          <p:cNvPr id="84995" name="Rectangle 2">
            <a:extLst>
              <a:ext uri="{FF2B5EF4-FFF2-40B4-BE49-F238E27FC236}">
                <a16:creationId xmlns:a16="http://schemas.microsoft.com/office/drawing/2014/main" id="{7B68C7E7-5C91-2346-AE73-85116E776884}"/>
              </a:ext>
            </a:extLst>
          </p:cNvPr>
          <p:cNvSpPr>
            <a:spLocks noGrp="1" noRot="1" noChangeAspect="1" noChangeArrowheads="1"/>
          </p:cNvSpPr>
          <p:nvPr>
            <p:ph type="sldImg"/>
          </p:nvPr>
        </p:nvSpPr>
        <p:spPr>
          <a:solidFill>
            <a:srgbClr val="FFFFFF"/>
          </a:solidFill>
          <a:ln/>
        </p:spPr>
      </p:sp>
      <p:sp>
        <p:nvSpPr>
          <p:cNvPr id="84996" name="Rectangle 3">
            <a:extLst>
              <a:ext uri="{FF2B5EF4-FFF2-40B4-BE49-F238E27FC236}">
                <a16:creationId xmlns:a16="http://schemas.microsoft.com/office/drawing/2014/main" id="{92EC0D42-E216-5541-A7CC-9BC120535414}"/>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E954EAA7-37EB-1A43-BF47-04880635B1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B68D67CC-EED0-4D4B-B489-16EDE670A6F0}" type="slidenum">
              <a:rPr lang="en-US" altLang="en-US" sz="1200" b="0">
                <a:latin typeface="Times" pitchFamily="2" charset="0"/>
              </a:rPr>
              <a:pPr/>
              <a:t>3</a:t>
            </a:fld>
            <a:endParaRPr lang="en-US" altLang="en-US" sz="1200" b="0">
              <a:latin typeface="Times" pitchFamily="2" charset="0"/>
            </a:endParaRPr>
          </a:p>
        </p:txBody>
      </p:sp>
      <p:sp>
        <p:nvSpPr>
          <p:cNvPr id="21507" name="Rectangle 2">
            <a:extLst>
              <a:ext uri="{FF2B5EF4-FFF2-40B4-BE49-F238E27FC236}">
                <a16:creationId xmlns:a16="http://schemas.microsoft.com/office/drawing/2014/main" id="{F0B5DE2A-5A7B-3F49-B5F9-D8DC93A3C57A}"/>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DD5B1769-CB71-B94E-ABB5-E14265063E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5D7C17F6-45A8-0846-82C8-D8F900BE0B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E85F29B9-B769-8348-ADF0-BE0A1232CCA1}" type="slidenum">
              <a:rPr lang="en-US" altLang="en-US" sz="1200" b="0">
                <a:latin typeface="Times" pitchFamily="2" charset="0"/>
              </a:rPr>
              <a:pPr/>
              <a:t>4</a:t>
            </a:fld>
            <a:endParaRPr lang="en-US" altLang="en-US" sz="1200" b="0">
              <a:latin typeface="Times" pitchFamily="2" charset="0"/>
            </a:endParaRPr>
          </a:p>
        </p:txBody>
      </p:sp>
      <p:sp>
        <p:nvSpPr>
          <p:cNvPr id="31747" name="Rectangle 2">
            <a:extLst>
              <a:ext uri="{FF2B5EF4-FFF2-40B4-BE49-F238E27FC236}">
                <a16:creationId xmlns:a16="http://schemas.microsoft.com/office/drawing/2014/main" id="{4C1C8817-2575-1D41-8FC2-6CCD6863317C}"/>
              </a:ext>
            </a:extLst>
          </p:cNvPr>
          <p:cNvSpPr>
            <a:spLocks noGrp="1" noRot="1" noChangeAspect="1" noChangeArrowheads="1"/>
          </p:cNvSpPr>
          <p:nvPr>
            <p:ph type="sldImg"/>
          </p:nvPr>
        </p:nvSpPr>
        <p:spPr>
          <a:solidFill>
            <a:srgbClr val="FFFFFF"/>
          </a:solidFill>
          <a:ln/>
        </p:spPr>
      </p:sp>
      <p:sp>
        <p:nvSpPr>
          <p:cNvPr id="31748" name="Rectangle 3">
            <a:extLst>
              <a:ext uri="{FF2B5EF4-FFF2-40B4-BE49-F238E27FC236}">
                <a16:creationId xmlns:a16="http://schemas.microsoft.com/office/drawing/2014/main" id="{32927B1F-4225-6246-BEC8-E80B32D47130}"/>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z="900">
                <a:latin typeface="Arial" panose="020B0604020202020204" pitchFamily="34" charset="0"/>
              </a:rPr>
              <a:t>Within a population’s geographic range, local densities may vary substantially. Variations in local density are among the most important characteristics that a population ecologist might study, since they provide insight into the environmental associations and social interactions of individuals in the population. Environmental differences—even at a local level—contribute to variation in population density; some habitat patches are simply more suitable for a species than are others. Social interactions between members of the population, which may maintain patterns of spacing between individuals, can also contribute to variation in population density.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68889721-5DD3-3541-8835-C3B9FCE346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F1210054-5BEF-054F-AB42-69FDC175CCE6}" type="slidenum">
              <a:rPr lang="en-US" altLang="en-US" sz="1200" b="0">
                <a:latin typeface="Times" pitchFamily="2" charset="0"/>
              </a:rPr>
              <a:pPr/>
              <a:t>5</a:t>
            </a:fld>
            <a:endParaRPr lang="en-US" altLang="en-US" sz="1200" b="0">
              <a:latin typeface="Times" pitchFamily="2" charset="0"/>
            </a:endParaRPr>
          </a:p>
        </p:txBody>
      </p:sp>
      <p:sp>
        <p:nvSpPr>
          <p:cNvPr id="37891" name="Rectangle 2">
            <a:extLst>
              <a:ext uri="{FF2B5EF4-FFF2-40B4-BE49-F238E27FC236}">
                <a16:creationId xmlns:a16="http://schemas.microsoft.com/office/drawing/2014/main" id="{2013CDFA-1328-9141-BA5F-CBBA64A045D6}"/>
              </a:ext>
            </a:extLst>
          </p:cNvPr>
          <p:cNvSpPr>
            <a:spLocks noGrp="1" noRot="1" noChangeAspect="1" noChangeArrowheads="1"/>
          </p:cNvSpPr>
          <p:nvPr>
            <p:ph type="sldImg"/>
          </p:nvPr>
        </p:nvSpPr>
        <p:spPr>
          <a:solidFill>
            <a:srgbClr val="FFFFFF"/>
          </a:solidFill>
          <a:ln/>
        </p:spPr>
      </p:sp>
      <p:sp>
        <p:nvSpPr>
          <p:cNvPr id="37892" name="Rectangle 3">
            <a:extLst>
              <a:ext uri="{FF2B5EF4-FFF2-40B4-BE49-F238E27FC236}">
                <a16:creationId xmlns:a16="http://schemas.microsoft.com/office/drawing/2014/main" id="{16268F91-3595-8042-AA4A-AB5AD27127D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6F7E7CC6-06A6-9143-81C0-F05FC190F0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9B096A69-9B56-424D-864D-0F8122173D46}" type="slidenum">
              <a:rPr lang="en-US" altLang="en-US" sz="1200" b="0">
                <a:latin typeface="Times" pitchFamily="2" charset="0"/>
              </a:rPr>
              <a:pPr/>
              <a:t>6</a:t>
            </a:fld>
            <a:endParaRPr lang="en-US" altLang="en-US" sz="1200" b="0">
              <a:latin typeface="Times" pitchFamily="2" charset="0"/>
            </a:endParaRPr>
          </a:p>
        </p:txBody>
      </p:sp>
      <p:sp>
        <p:nvSpPr>
          <p:cNvPr id="39939" name="Rectangle 2">
            <a:extLst>
              <a:ext uri="{FF2B5EF4-FFF2-40B4-BE49-F238E27FC236}">
                <a16:creationId xmlns:a16="http://schemas.microsoft.com/office/drawing/2014/main" id="{24A3F6A3-6039-404D-B38A-D48A3A4C656F}"/>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19F0377F-F959-CA4B-B05D-7374F1D696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D39A2AB6-2C3C-734A-9B4C-70E8C91348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84378446-6B63-EF4F-8C72-13C2CE1ED77D}" type="slidenum">
              <a:rPr lang="en-US" altLang="en-US" sz="1200" b="0">
                <a:latin typeface="Times" pitchFamily="2" charset="0"/>
              </a:rPr>
              <a:pPr/>
              <a:t>7</a:t>
            </a:fld>
            <a:endParaRPr lang="en-US" altLang="en-US" sz="1200" b="0">
              <a:latin typeface="Times" pitchFamily="2" charset="0"/>
            </a:endParaRPr>
          </a:p>
        </p:txBody>
      </p:sp>
      <p:sp>
        <p:nvSpPr>
          <p:cNvPr id="41987" name="Rectangle 2">
            <a:extLst>
              <a:ext uri="{FF2B5EF4-FFF2-40B4-BE49-F238E27FC236}">
                <a16:creationId xmlns:a16="http://schemas.microsoft.com/office/drawing/2014/main" id="{8D3984B5-E7C9-BC42-84B5-7C20C5639E0F}"/>
              </a:ext>
            </a:extLst>
          </p:cNvPr>
          <p:cNvSpPr>
            <a:spLocks noGrp="1" noRot="1" noChangeAspect="1" noChangeArrowheads="1"/>
          </p:cNvSpPr>
          <p:nvPr>
            <p:ph type="sldImg"/>
          </p:nvPr>
        </p:nvSpPr>
        <p:spPr>
          <a:solidFill>
            <a:srgbClr val="FFFFFF"/>
          </a:solidFill>
          <a:ln/>
        </p:spPr>
      </p:sp>
      <p:sp>
        <p:nvSpPr>
          <p:cNvPr id="41988" name="Rectangle 3">
            <a:extLst>
              <a:ext uri="{FF2B5EF4-FFF2-40B4-BE49-F238E27FC236}">
                <a16:creationId xmlns:a16="http://schemas.microsoft.com/office/drawing/2014/main" id="{FCD744B3-7B4C-9C4B-B8D4-7DFF817AADCD}"/>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52C4ED06-BFF9-C744-9F50-90116F87E5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43C3DA28-08ED-514B-A6A6-4F6FB3D7CB99}" type="slidenum">
              <a:rPr lang="en-US" altLang="en-US" sz="1200" b="0">
                <a:latin typeface="Times" pitchFamily="2" charset="0"/>
              </a:rPr>
              <a:pPr/>
              <a:t>8</a:t>
            </a:fld>
            <a:endParaRPr lang="en-US" altLang="en-US" sz="1200" b="0">
              <a:latin typeface="Times" pitchFamily="2" charset="0"/>
            </a:endParaRPr>
          </a:p>
        </p:txBody>
      </p:sp>
      <p:sp>
        <p:nvSpPr>
          <p:cNvPr id="44035" name="Rectangle 2">
            <a:extLst>
              <a:ext uri="{FF2B5EF4-FFF2-40B4-BE49-F238E27FC236}">
                <a16:creationId xmlns:a16="http://schemas.microsoft.com/office/drawing/2014/main" id="{744360D6-8DF4-104D-B5B8-C05EDC35B464}"/>
              </a:ext>
            </a:extLst>
          </p:cNvPr>
          <p:cNvSpPr>
            <a:spLocks noGrp="1" noRot="1" noChangeAspect="1" noChangeArrowheads="1"/>
          </p:cNvSpPr>
          <p:nvPr>
            <p:ph type="sldImg"/>
          </p:nvPr>
        </p:nvSpPr>
        <p:spPr>
          <a:solidFill>
            <a:srgbClr val="FFFFFF"/>
          </a:solidFill>
          <a:ln/>
        </p:spPr>
      </p:sp>
      <p:sp>
        <p:nvSpPr>
          <p:cNvPr id="44036" name="Rectangle 3">
            <a:extLst>
              <a:ext uri="{FF2B5EF4-FFF2-40B4-BE49-F238E27FC236}">
                <a16:creationId xmlns:a16="http://schemas.microsoft.com/office/drawing/2014/main" id="{D50A8976-3954-C441-9635-5932738CFAC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FDC9D6E1-F4C2-1B4E-A62C-5D7CEF68B9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7158A917-1371-9E41-AB8A-332AAF494164}" type="slidenum">
              <a:rPr lang="en-US" altLang="en-US" sz="1200" b="0">
                <a:latin typeface="Times" pitchFamily="2" charset="0"/>
              </a:rPr>
              <a:pPr/>
              <a:t>9</a:t>
            </a:fld>
            <a:endParaRPr lang="en-US" altLang="en-US" sz="1200" b="0">
              <a:latin typeface="Times" pitchFamily="2" charset="0"/>
            </a:endParaRPr>
          </a:p>
        </p:txBody>
      </p:sp>
      <p:sp>
        <p:nvSpPr>
          <p:cNvPr id="46083" name="Rectangle 2">
            <a:extLst>
              <a:ext uri="{FF2B5EF4-FFF2-40B4-BE49-F238E27FC236}">
                <a16:creationId xmlns:a16="http://schemas.microsoft.com/office/drawing/2014/main" id="{3A73E3EC-CEBC-234F-8E89-E91232568140}"/>
              </a:ext>
            </a:extLst>
          </p:cNvPr>
          <p:cNvSpPr>
            <a:spLocks noGrp="1" noRot="1" noChangeAspect="1" noChangeArrowheads="1"/>
          </p:cNvSpPr>
          <p:nvPr>
            <p:ph type="sldImg"/>
          </p:nvPr>
        </p:nvSpPr>
        <p:spPr>
          <a:solidFill>
            <a:srgbClr val="FFFFFF"/>
          </a:solidFill>
          <a:ln/>
        </p:spPr>
      </p:sp>
      <p:sp>
        <p:nvSpPr>
          <p:cNvPr id="46084" name="Rectangle 3">
            <a:extLst>
              <a:ext uri="{FF2B5EF4-FFF2-40B4-BE49-F238E27FC236}">
                <a16:creationId xmlns:a16="http://schemas.microsoft.com/office/drawing/2014/main" id="{F39652E3-5E98-BE46-A7BB-4D32036D2BEF}"/>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73">
            <a:extLst>
              <a:ext uri="{FF2B5EF4-FFF2-40B4-BE49-F238E27FC236}">
                <a16:creationId xmlns:a16="http://schemas.microsoft.com/office/drawing/2014/main" id="{17702E28-739B-2243-9428-830D2B692F81}"/>
              </a:ext>
            </a:extLst>
          </p:cNvPr>
          <p:cNvSpPr>
            <a:spLocks noChangeArrowheads="1"/>
          </p:cNvSpPr>
          <p:nvPr/>
        </p:nvSpPr>
        <p:spPr bwMode="auto">
          <a:xfrm>
            <a:off x="0" y="0"/>
            <a:ext cx="9144000" cy="304800"/>
          </a:xfrm>
          <a:prstGeom prst="rect">
            <a:avLst/>
          </a:prstGeom>
          <a:solidFill>
            <a:srgbClr val="0F116A"/>
          </a:solidFill>
          <a:ln w="9525">
            <a:solidFill>
              <a:schemeClr val="tx1"/>
            </a:solidFill>
            <a:miter lim="800000"/>
            <a:headEnd/>
            <a:tailEnd/>
          </a:ln>
          <a:effectLst/>
        </p:spPr>
        <p:txBody>
          <a:bodyPr wrap="none" anchor="ctr"/>
          <a:lstStyle/>
          <a:p>
            <a:pPr>
              <a:defRPr/>
            </a:pPr>
            <a:endParaRPr lang="en-US" b="0">
              <a:latin typeface="Times" charset="0"/>
              <a:ea typeface="+mn-ea"/>
            </a:endParaRPr>
          </a:p>
        </p:txBody>
      </p:sp>
      <p:sp>
        <p:nvSpPr>
          <p:cNvPr id="5" name="Rectangle 74">
            <a:extLst>
              <a:ext uri="{FF2B5EF4-FFF2-40B4-BE49-F238E27FC236}">
                <a16:creationId xmlns:a16="http://schemas.microsoft.com/office/drawing/2014/main" id="{A36CE4F8-B441-B64C-8D63-6789E74FA6E2}"/>
              </a:ext>
            </a:extLst>
          </p:cNvPr>
          <p:cNvSpPr>
            <a:spLocks noChangeArrowheads="1"/>
          </p:cNvSpPr>
          <p:nvPr/>
        </p:nvSpPr>
        <p:spPr bwMode="auto">
          <a:xfrm>
            <a:off x="0" y="228600"/>
            <a:ext cx="9144000" cy="76200"/>
          </a:xfrm>
          <a:prstGeom prst="rect">
            <a:avLst/>
          </a:prstGeom>
          <a:solidFill>
            <a:schemeClr val="tx1"/>
          </a:solidFill>
          <a:ln w="9525">
            <a:solidFill>
              <a:schemeClr val="tx1"/>
            </a:solidFill>
            <a:miter lim="800000"/>
            <a:headEnd/>
            <a:tailEnd/>
          </a:ln>
          <a:effectLst/>
        </p:spPr>
        <p:txBody>
          <a:bodyPr wrap="none" anchor="ctr"/>
          <a:lstStyle/>
          <a:p>
            <a:pPr>
              <a:defRPr/>
            </a:pPr>
            <a:endParaRPr lang="en-US">
              <a:latin typeface="Arial" charset="0"/>
              <a:ea typeface="+mn-ea"/>
            </a:endParaRPr>
          </a:p>
        </p:txBody>
      </p:sp>
      <p:grpSp>
        <p:nvGrpSpPr>
          <p:cNvPr id="6" name="Group 78">
            <a:extLst>
              <a:ext uri="{FF2B5EF4-FFF2-40B4-BE49-F238E27FC236}">
                <a16:creationId xmlns:a16="http://schemas.microsoft.com/office/drawing/2014/main" id="{9F6B76A4-296A-F545-ADE6-AD79E0E39269}"/>
              </a:ext>
            </a:extLst>
          </p:cNvPr>
          <p:cNvGrpSpPr>
            <a:grpSpLocks/>
          </p:cNvGrpSpPr>
          <p:nvPr/>
        </p:nvGrpSpPr>
        <p:grpSpPr bwMode="auto">
          <a:xfrm>
            <a:off x="381000" y="1524000"/>
            <a:ext cx="6324600" cy="2590800"/>
            <a:chOff x="240" y="960"/>
            <a:chExt cx="3984" cy="1632"/>
          </a:xfrm>
        </p:grpSpPr>
        <p:sp>
          <p:nvSpPr>
            <p:cNvPr id="7" name="Line 75">
              <a:extLst>
                <a:ext uri="{FF2B5EF4-FFF2-40B4-BE49-F238E27FC236}">
                  <a16:creationId xmlns:a16="http://schemas.microsoft.com/office/drawing/2014/main" id="{97CD733B-B891-8F4C-973D-41E212FD2689}"/>
                </a:ext>
              </a:extLst>
            </p:cNvPr>
            <p:cNvSpPr>
              <a:spLocks noChangeShapeType="1"/>
            </p:cNvSpPr>
            <p:nvPr userDrawn="1"/>
          </p:nvSpPr>
          <p:spPr bwMode="auto">
            <a:xfrm>
              <a:off x="240" y="1152"/>
              <a:ext cx="3984" cy="0"/>
            </a:xfrm>
            <a:prstGeom prst="line">
              <a:avLst/>
            </a:prstGeom>
            <a:noFill/>
            <a:ln w="12700">
              <a:solidFill>
                <a:schemeClr val="hlink"/>
              </a:solidFill>
              <a:round/>
              <a:headEnd/>
              <a:tailEnd/>
            </a:ln>
            <a:effectLst/>
          </p:spPr>
          <p:txBody>
            <a:bodyPr wrap="none" anchor="ctr"/>
            <a:lstStyle/>
            <a:p>
              <a:pPr>
                <a:defRPr/>
              </a:pPr>
              <a:endParaRPr lang="en-US">
                <a:latin typeface="Arial" charset="0"/>
                <a:ea typeface="+mn-ea"/>
              </a:endParaRPr>
            </a:p>
          </p:txBody>
        </p:sp>
        <p:sp>
          <p:nvSpPr>
            <p:cNvPr id="8" name="Line 76">
              <a:extLst>
                <a:ext uri="{FF2B5EF4-FFF2-40B4-BE49-F238E27FC236}">
                  <a16:creationId xmlns:a16="http://schemas.microsoft.com/office/drawing/2014/main" id="{949F69FE-81CB-9549-AE7F-512EE2D9F382}"/>
                </a:ext>
              </a:extLst>
            </p:cNvPr>
            <p:cNvSpPr>
              <a:spLocks noChangeShapeType="1"/>
            </p:cNvSpPr>
            <p:nvPr userDrawn="1"/>
          </p:nvSpPr>
          <p:spPr bwMode="auto">
            <a:xfrm>
              <a:off x="384" y="960"/>
              <a:ext cx="0" cy="1632"/>
            </a:xfrm>
            <a:prstGeom prst="line">
              <a:avLst/>
            </a:prstGeom>
            <a:noFill/>
            <a:ln w="12700">
              <a:solidFill>
                <a:schemeClr val="hlink"/>
              </a:solidFill>
              <a:round/>
              <a:headEnd/>
              <a:tailEnd/>
            </a:ln>
            <a:effectLst/>
          </p:spPr>
          <p:txBody>
            <a:bodyPr wrap="none" anchor="ctr"/>
            <a:lstStyle/>
            <a:p>
              <a:pPr>
                <a:defRPr/>
              </a:pPr>
              <a:endParaRPr lang="en-US">
                <a:latin typeface="Arial" charset="0"/>
                <a:ea typeface="+mn-ea"/>
              </a:endParaRPr>
            </a:p>
          </p:txBody>
        </p:sp>
        <p:sp>
          <p:nvSpPr>
            <p:cNvPr id="9" name="Oval 77">
              <a:extLst>
                <a:ext uri="{FF2B5EF4-FFF2-40B4-BE49-F238E27FC236}">
                  <a16:creationId xmlns:a16="http://schemas.microsoft.com/office/drawing/2014/main" id="{BF7681AC-3C46-FF49-B390-1902C6E61B68}"/>
                </a:ext>
              </a:extLst>
            </p:cNvPr>
            <p:cNvSpPr>
              <a:spLocks noChangeArrowheads="1"/>
            </p:cNvSpPr>
            <p:nvPr userDrawn="1"/>
          </p:nvSpPr>
          <p:spPr bwMode="auto">
            <a:xfrm>
              <a:off x="336" y="1104"/>
              <a:ext cx="96" cy="96"/>
            </a:xfrm>
            <a:prstGeom prst="ellipse">
              <a:avLst/>
            </a:prstGeom>
            <a:noFill/>
            <a:ln w="9525">
              <a:solidFill>
                <a:schemeClr val="hlink"/>
              </a:solidFill>
              <a:round/>
              <a:headEnd/>
              <a:tailEnd/>
            </a:ln>
            <a:effectLst/>
          </p:spPr>
          <p:txBody>
            <a:bodyPr wrap="none" anchor="ctr"/>
            <a:lstStyle/>
            <a:p>
              <a:pPr>
                <a:defRPr/>
              </a:pPr>
              <a:endParaRPr lang="en-US">
                <a:latin typeface="Arial" charset="0"/>
                <a:ea typeface="+mn-ea"/>
              </a:endParaRPr>
            </a:p>
          </p:txBody>
        </p:sp>
      </p:grpSp>
      <p:grpSp>
        <p:nvGrpSpPr>
          <p:cNvPr id="10" name="Group 79">
            <a:extLst>
              <a:ext uri="{FF2B5EF4-FFF2-40B4-BE49-F238E27FC236}">
                <a16:creationId xmlns:a16="http://schemas.microsoft.com/office/drawing/2014/main" id="{E3CB836F-53C0-904F-BA1D-A81EF1A59146}"/>
              </a:ext>
            </a:extLst>
          </p:cNvPr>
          <p:cNvGrpSpPr>
            <a:grpSpLocks/>
          </p:cNvGrpSpPr>
          <p:nvPr/>
        </p:nvGrpSpPr>
        <p:grpSpPr bwMode="auto">
          <a:xfrm rot="10800000">
            <a:off x="2286000" y="2819400"/>
            <a:ext cx="6324600" cy="2590800"/>
            <a:chOff x="240" y="960"/>
            <a:chExt cx="3984" cy="1632"/>
          </a:xfrm>
        </p:grpSpPr>
        <p:sp>
          <p:nvSpPr>
            <p:cNvPr id="11" name="Line 80">
              <a:extLst>
                <a:ext uri="{FF2B5EF4-FFF2-40B4-BE49-F238E27FC236}">
                  <a16:creationId xmlns:a16="http://schemas.microsoft.com/office/drawing/2014/main" id="{557A5CBE-FF81-EF41-9988-F85DE593D6A1}"/>
                </a:ext>
              </a:extLst>
            </p:cNvPr>
            <p:cNvSpPr>
              <a:spLocks noChangeShapeType="1"/>
            </p:cNvSpPr>
            <p:nvPr userDrawn="1"/>
          </p:nvSpPr>
          <p:spPr bwMode="auto">
            <a:xfrm>
              <a:off x="241" y="1152"/>
              <a:ext cx="3984" cy="0"/>
            </a:xfrm>
            <a:prstGeom prst="line">
              <a:avLst/>
            </a:prstGeom>
            <a:noFill/>
            <a:ln w="12700">
              <a:solidFill>
                <a:schemeClr val="hlink"/>
              </a:solidFill>
              <a:round/>
              <a:headEnd/>
              <a:tailEnd/>
            </a:ln>
            <a:effectLst/>
          </p:spPr>
          <p:txBody>
            <a:bodyPr wrap="none" anchor="ctr"/>
            <a:lstStyle/>
            <a:p>
              <a:pPr>
                <a:defRPr/>
              </a:pPr>
              <a:endParaRPr lang="en-US">
                <a:latin typeface="Arial" charset="0"/>
                <a:ea typeface="+mn-ea"/>
              </a:endParaRPr>
            </a:p>
          </p:txBody>
        </p:sp>
        <p:sp>
          <p:nvSpPr>
            <p:cNvPr id="12" name="Line 81">
              <a:extLst>
                <a:ext uri="{FF2B5EF4-FFF2-40B4-BE49-F238E27FC236}">
                  <a16:creationId xmlns:a16="http://schemas.microsoft.com/office/drawing/2014/main" id="{7AC5C7CD-542C-454B-BA42-13B82E567A11}"/>
                </a:ext>
              </a:extLst>
            </p:cNvPr>
            <p:cNvSpPr>
              <a:spLocks noChangeShapeType="1"/>
            </p:cNvSpPr>
            <p:nvPr userDrawn="1"/>
          </p:nvSpPr>
          <p:spPr bwMode="auto">
            <a:xfrm>
              <a:off x="384" y="960"/>
              <a:ext cx="0" cy="1632"/>
            </a:xfrm>
            <a:prstGeom prst="line">
              <a:avLst/>
            </a:prstGeom>
            <a:noFill/>
            <a:ln w="12700">
              <a:solidFill>
                <a:schemeClr val="hlink"/>
              </a:solidFill>
              <a:round/>
              <a:headEnd/>
              <a:tailEnd/>
            </a:ln>
            <a:effectLst/>
          </p:spPr>
          <p:txBody>
            <a:bodyPr wrap="none" anchor="ctr"/>
            <a:lstStyle/>
            <a:p>
              <a:pPr>
                <a:defRPr/>
              </a:pPr>
              <a:endParaRPr lang="en-US">
                <a:latin typeface="Arial" charset="0"/>
                <a:ea typeface="+mn-ea"/>
              </a:endParaRPr>
            </a:p>
          </p:txBody>
        </p:sp>
        <p:sp>
          <p:nvSpPr>
            <p:cNvPr id="13" name="Oval 82">
              <a:extLst>
                <a:ext uri="{FF2B5EF4-FFF2-40B4-BE49-F238E27FC236}">
                  <a16:creationId xmlns:a16="http://schemas.microsoft.com/office/drawing/2014/main" id="{E3BF1E24-59C2-714E-84E5-7D414FD2F09F}"/>
                </a:ext>
              </a:extLst>
            </p:cNvPr>
            <p:cNvSpPr>
              <a:spLocks noChangeArrowheads="1"/>
            </p:cNvSpPr>
            <p:nvPr userDrawn="1"/>
          </p:nvSpPr>
          <p:spPr bwMode="auto">
            <a:xfrm>
              <a:off x="336" y="1104"/>
              <a:ext cx="96" cy="96"/>
            </a:xfrm>
            <a:prstGeom prst="ellipse">
              <a:avLst/>
            </a:prstGeom>
            <a:noFill/>
            <a:ln w="9525">
              <a:solidFill>
                <a:schemeClr val="hlink"/>
              </a:solidFill>
              <a:round/>
              <a:headEnd/>
              <a:tailEnd/>
            </a:ln>
            <a:effectLst/>
          </p:spPr>
          <p:txBody>
            <a:bodyPr wrap="none" anchor="ctr"/>
            <a:lstStyle/>
            <a:p>
              <a:pPr>
                <a:defRPr/>
              </a:pPr>
              <a:endParaRPr lang="en-US">
                <a:latin typeface="Arial" charset="0"/>
                <a:ea typeface="+mn-ea"/>
              </a:endParaRPr>
            </a:p>
          </p:txBody>
        </p:sp>
      </p:grpSp>
      <p:sp>
        <p:nvSpPr>
          <p:cNvPr id="14" name="Text Box 83">
            <a:extLst>
              <a:ext uri="{FF2B5EF4-FFF2-40B4-BE49-F238E27FC236}">
                <a16:creationId xmlns:a16="http://schemas.microsoft.com/office/drawing/2014/main" id="{D33799D5-7577-D548-AA9F-3C62A53805B0}"/>
              </a:ext>
            </a:extLst>
          </p:cNvPr>
          <p:cNvSpPr txBox="1">
            <a:spLocks noChangeArrowheads="1"/>
          </p:cNvSpPr>
          <p:nvPr/>
        </p:nvSpPr>
        <p:spPr bwMode="auto">
          <a:xfrm>
            <a:off x="228600" y="6384925"/>
            <a:ext cx="1447800" cy="336550"/>
          </a:xfrm>
          <a:prstGeom prst="rect">
            <a:avLst/>
          </a:prstGeom>
          <a:noFill/>
          <a:ln w="9525">
            <a:noFill/>
            <a:miter lim="800000"/>
            <a:headEnd/>
            <a:tailEnd/>
          </a:ln>
          <a:effectLst/>
        </p:spPr>
        <p:txBody>
          <a:bodyPr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spcBef>
                <a:spcPct val="50000"/>
              </a:spcBef>
            </a:pPr>
            <a:r>
              <a:rPr lang="en-US" altLang="en-US" sz="1600"/>
              <a:t>AP Biology</a:t>
            </a:r>
            <a:endParaRPr lang="en-US" altLang="en-US" b="0">
              <a:latin typeface="Times" pitchFamily="2" charset="0"/>
            </a:endParaRPr>
          </a:p>
        </p:txBody>
      </p:sp>
      <p:sp>
        <p:nvSpPr>
          <p:cNvPr id="4163" name="Rectangle 67"/>
          <p:cNvSpPr>
            <a:spLocks noGrp="1" noChangeArrowheads="1"/>
          </p:cNvSpPr>
          <p:nvPr>
            <p:ph type="ctrTitle"/>
          </p:nvPr>
        </p:nvSpPr>
        <p:spPr>
          <a:xfrm>
            <a:off x="990600" y="1981200"/>
            <a:ext cx="7239000" cy="914400"/>
          </a:xfrm>
        </p:spPr>
        <p:txBody>
          <a:bodyPr anchor="b"/>
          <a:lstStyle>
            <a:lvl1pPr>
              <a:defRPr/>
            </a:lvl1pPr>
          </a:lstStyle>
          <a:p>
            <a:r>
              <a:rPr lang="en-US"/>
              <a:t>Click to edit Master title style</a:t>
            </a:r>
          </a:p>
        </p:txBody>
      </p:sp>
      <p:sp>
        <p:nvSpPr>
          <p:cNvPr id="4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charset="2"/>
              <a:buNone/>
              <a:defRPr/>
            </a:lvl1pPr>
          </a:lstStyle>
          <a:p>
            <a:r>
              <a:rPr lang="en-US"/>
              <a:t>Click to edit Master subtitle style</a:t>
            </a:r>
          </a:p>
        </p:txBody>
      </p:sp>
      <p:sp>
        <p:nvSpPr>
          <p:cNvPr id="15" name="Rectangle 69">
            <a:extLst>
              <a:ext uri="{FF2B5EF4-FFF2-40B4-BE49-F238E27FC236}">
                <a16:creationId xmlns:a16="http://schemas.microsoft.com/office/drawing/2014/main" id="{A097CE69-A610-4D48-9CAC-128BAFB3B09C}"/>
              </a:ext>
            </a:extLst>
          </p:cNvPr>
          <p:cNvSpPr>
            <a:spLocks noGrp="1" noChangeArrowheads="1"/>
          </p:cNvSpPr>
          <p:nvPr>
            <p:ph type="dt" sz="quarter" idx="10"/>
          </p:nvPr>
        </p:nvSpPr>
        <p:spPr bwMode="auto">
          <a:xfrm>
            <a:off x="6934200" y="6264275"/>
            <a:ext cx="1524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400"/>
            </a:lvl1pPr>
          </a:lstStyle>
          <a:p>
            <a:r>
              <a:rPr lang="en-US" altLang="en-US"/>
              <a:t>2007-2008</a:t>
            </a:r>
            <a:endParaRPr lang="en-US" altLang="en-US" b="0"/>
          </a:p>
        </p:txBody>
      </p:sp>
      <p:sp>
        <p:nvSpPr>
          <p:cNvPr id="16" name="Rectangle 70">
            <a:extLst>
              <a:ext uri="{FF2B5EF4-FFF2-40B4-BE49-F238E27FC236}">
                <a16:creationId xmlns:a16="http://schemas.microsoft.com/office/drawing/2014/main" id="{23F2156F-1D60-2946-9659-178D119079D3}"/>
              </a:ext>
            </a:extLst>
          </p:cNvPr>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400" b="0">
                <a:latin typeface="Arial" charset="0"/>
                <a:ea typeface="+mn-ea"/>
              </a:defRPr>
            </a:lvl1pPr>
          </a:lstStyle>
          <a:p>
            <a:pPr>
              <a:defRPr/>
            </a:pPr>
            <a:endParaRPr lang="en-US"/>
          </a:p>
        </p:txBody>
      </p:sp>
    </p:spTree>
    <p:extLst>
      <p:ext uri="{BB962C8B-B14F-4D97-AF65-F5344CB8AC3E}">
        <p14:creationId xmlns:p14="http://schemas.microsoft.com/office/powerpoint/2010/main" val="3812302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a:extLst>
              <a:ext uri="{FF2B5EF4-FFF2-40B4-BE49-F238E27FC236}">
                <a16:creationId xmlns:a16="http://schemas.microsoft.com/office/drawing/2014/main" id="{ABF18DBF-552E-E241-8B97-F3971AF83BA0}"/>
              </a:ext>
            </a:extLst>
          </p:cNvPr>
          <p:cNvSpPr>
            <a:spLocks noGrp="1" noChangeArrowheads="1"/>
          </p:cNvSpPr>
          <p:nvPr>
            <p:ph type="sldNum" sz="quarter" idx="10"/>
          </p:nvPr>
        </p:nvSpPr>
        <p:spPr>
          <a:ln/>
        </p:spPr>
        <p:txBody>
          <a:bodyPr/>
          <a:lstStyle>
            <a:lvl1pPr>
              <a:defRPr/>
            </a:lvl1pPr>
          </a:lstStyle>
          <a:p>
            <a:fld id="{F47E5998-E83F-BC44-B921-FC308758E6DE}"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4035088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a:extLst>
              <a:ext uri="{FF2B5EF4-FFF2-40B4-BE49-F238E27FC236}">
                <a16:creationId xmlns:a16="http://schemas.microsoft.com/office/drawing/2014/main" id="{7D87F510-BA50-1540-AB99-36E761D20447}"/>
              </a:ext>
            </a:extLst>
          </p:cNvPr>
          <p:cNvSpPr>
            <a:spLocks noGrp="1" noChangeArrowheads="1"/>
          </p:cNvSpPr>
          <p:nvPr>
            <p:ph type="sldNum" sz="quarter" idx="10"/>
          </p:nvPr>
        </p:nvSpPr>
        <p:spPr>
          <a:ln/>
        </p:spPr>
        <p:txBody>
          <a:bodyPr/>
          <a:lstStyle>
            <a:lvl1pPr>
              <a:defRPr/>
            </a:lvl1pPr>
          </a:lstStyle>
          <a:p>
            <a:fld id="{4904F28D-9B67-A645-BA87-7C5946215BA3}"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3663078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a:extLst>
              <a:ext uri="{FF2B5EF4-FFF2-40B4-BE49-F238E27FC236}">
                <a16:creationId xmlns:a16="http://schemas.microsoft.com/office/drawing/2014/main" id="{BB4825A4-43D1-6A43-9338-0AF35AD85C4D}"/>
              </a:ext>
            </a:extLst>
          </p:cNvPr>
          <p:cNvSpPr>
            <a:spLocks noGrp="1" noChangeArrowheads="1"/>
          </p:cNvSpPr>
          <p:nvPr>
            <p:ph type="sldNum" sz="quarter" idx="10"/>
          </p:nvPr>
        </p:nvSpPr>
        <p:spPr>
          <a:ln/>
        </p:spPr>
        <p:txBody>
          <a:bodyPr/>
          <a:lstStyle>
            <a:lvl1pPr>
              <a:defRPr/>
            </a:lvl1pPr>
          </a:lstStyle>
          <a:p>
            <a:fld id="{05A2E4C7-1DCA-864E-B05C-C8584011B3EB}"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2440388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a:extLst>
              <a:ext uri="{FF2B5EF4-FFF2-40B4-BE49-F238E27FC236}">
                <a16:creationId xmlns:a16="http://schemas.microsoft.com/office/drawing/2014/main" id="{14AE58F1-2A98-5140-9CD0-8C0D562C65B2}"/>
              </a:ext>
            </a:extLst>
          </p:cNvPr>
          <p:cNvSpPr>
            <a:spLocks noGrp="1" noChangeArrowheads="1"/>
          </p:cNvSpPr>
          <p:nvPr>
            <p:ph type="sldNum" sz="quarter" idx="10"/>
          </p:nvPr>
        </p:nvSpPr>
        <p:spPr>
          <a:ln/>
        </p:spPr>
        <p:txBody>
          <a:bodyPr/>
          <a:lstStyle>
            <a:lvl1pPr>
              <a:defRPr/>
            </a:lvl1pPr>
          </a:lstStyle>
          <a:p>
            <a:fld id="{8C16F7E4-5624-1C41-A433-0F7AE12CCAB0}"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2224952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716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3716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a:extLst>
              <a:ext uri="{FF2B5EF4-FFF2-40B4-BE49-F238E27FC236}">
                <a16:creationId xmlns:a16="http://schemas.microsoft.com/office/drawing/2014/main" id="{2F9D6C62-DA39-B940-98DB-C17E3200BC7B}"/>
              </a:ext>
            </a:extLst>
          </p:cNvPr>
          <p:cNvSpPr>
            <a:spLocks noGrp="1" noChangeArrowheads="1"/>
          </p:cNvSpPr>
          <p:nvPr>
            <p:ph type="sldNum" sz="quarter" idx="10"/>
          </p:nvPr>
        </p:nvSpPr>
        <p:spPr>
          <a:ln/>
        </p:spPr>
        <p:txBody>
          <a:bodyPr/>
          <a:lstStyle>
            <a:lvl1pPr>
              <a:defRPr/>
            </a:lvl1pPr>
          </a:lstStyle>
          <a:p>
            <a:fld id="{453B4B7E-1D75-5647-A03C-70506EBDE893}"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2819904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a:extLst>
              <a:ext uri="{FF2B5EF4-FFF2-40B4-BE49-F238E27FC236}">
                <a16:creationId xmlns:a16="http://schemas.microsoft.com/office/drawing/2014/main" id="{A819C463-E1CB-114A-9363-06E16CF6058E}"/>
              </a:ext>
            </a:extLst>
          </p:cNvPr>
          <p:cNvSpPr>
            <a:spLocks noGrp="1" noChangeArrowheads="1"/>
          </p:cNvSpPr>
          <p:nvPr>
            <p:ph type="sldNum" sz="quarter" idx="10"/>
          </p:nvPr>
        </p:nvSpPr>
        <p:spPr>
          <a:ln/>
        </p:spPr>
        <p:txBody>
          <a:bodyPr/>
          <a:lstStyle>
            <a:lvl1pPr>
              <a:defRPr/>
            </a:lvl1pPr>
          </a:lstStyle>
          <a:p>
            <a:fld id="{64AEDF0C-8145-434F-8ECE-A09306A4EABC}"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1150132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a:extLst>
              <a:ext uri="{FF2B5EF4-FFF2-40B4-BE49-F238E27FC236}">
                <a16:creationId xmlns:a16="http://schemas.microsoft.com/office/drawing/2014/main" id="{6BF81CD5-5107-C14B-AECE-B6B8E41D6F52}"/>
              </a:ext>
            </a:extLst>
          </p:cNvPr>
          <p:cNvSpPr>
            <a:spLocks noGrp="1" noChangeArrowheads="1"/>
          </p:cNvSpPr>
          <p:nvPr>
            <p:ph type="sldNum" sz="quarter" idx="10"/>
          </p:nvPr>
        </p:nvSpPr>
        <p:spPr>
          <a:ln/>
        </p:spPr>
        <p:txBody>
          <a:bodyPr/>
          <a:lstStyle>
            <a:lvl1pPr>
              <a:defRPr/>
            </a:lvl1pPr>
          </a:lstStyle>
          <a:p>
            <a:fld id="{52F66B2C-56CC-8441-9D3C-13BC155FD6E1}"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3401018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a:extLst>
              <a:ext uri="{FF2B5EF4-FFF2-40B4-BE49-F238E27FC236}">
                <a16:creationId xmlns:a16="http://schemas.microsoft.com/office/drawing/2014/main" id="{27781FC4-C429-5346-B52F-019A24348DD3}"/>
              </a:ext>
            </a:extLst>
          </p:cNvPr>
          <p:cNvSpPr>
            <a:spLocks noGrp="1" noChangeArrowheads="1"/>
          </p:cNvSpPr>
          <p:nvPr>
            <p:ph type="sldNum" sz="quarter" idx="10"/>
          </p:nvPr>
        </p:nvSpPr>
        <p:spPr>
          <a:ln/>
        </p:spPr>
        <p:txBody>
          <a:bodyPr/>
          <a:lstStyle>
            <a:lvl1pPr>
              <a:defRPr/>
            </a:lvl1pPr>
          </a:lstStyle>
          <a:p>
            <a:fld id="{742E0E56-EB49-484D-A6B6-597217C74B32}"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1448391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a:extLst>
              <a:ext uri="{FF2B5EF4-FFF2-40B4-BE49-F238E27FC236}">
                <a16:creationId xmlns:a16="http://schemas.microsoft.com/office/drawing/2014/main" id="{ED36F6FC-148F-2447-BD43-D8371B1B43A3}"/>
              </a:ext>
            </a:extLst>
          </p:cNvPr>
          <p:cNvSpPr>
            <a:spLocks noGrp="1" noChangeArrowheads="1"/>
          </p:cNvSpPr>
          <p:nvPr>
            <p:ph type="sldNum" sz="quarter" idx="10"/>
          </p:nvPr>
        </p:nvSpPr>
        <p:spPr>
          <a:ln/>
        </p:spPr>
        <p:txBody>
          <a:bodyPr/>
          <a:lstStyle>
            <a:lvl1pPr>
              <a:defRPr/>
            </a:lvl1pPr>
          </a:lstStyle>
          <a:p>
            <a:fld id="{ECDEC29A-71CC-544C-A1F0-BEB1027826E0}"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2572984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a:extLst>
              <a:ext uri="{FF2B5EF4-FFF2-40B4-BE49-F238E27FC236}">
                <a16:creationId xmlns:a16="http://schemas.microsoft.com/office/drawing/2014/main" id="{36BB3C91-23B4-A34A-ABB2-2D2B2755198A}"/>
              </a:ext>
            </a:extLst>
          </p:cNvPr>
          <p:cNvSpPr>
            <a:spLocks noGrp="1" noChangeArrowheads="1"/>
          </p:cNvSpPr>
          <p:nvPr>
            <p:ph type="sldNum" sz="quarter" idx="10"/>
          </p:nvPr>
        </p:nvSpPr>
        <p:spPr>
          <a:ln/>
        </p:spPr>
        <p:txBody>
          <a:bodyPr/>
          <a:lstStyle>
            <a:lvl1pPr>
              <a:defRPr/>
            </a:lvl1pPr>
          </a:lstStyle>
          <a:p>
            <a:fld id="{02FD883E-0463-0143-9986-4797FD9FC1B9}"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2441187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63">
            <a:extLst>
              <a:ext uri="{FF2B5EF4-FFF2-40B4-BE49-F238E27FC236}">
                <a16:creationId xmlns:a16="http://schemas.microsoft.com/office/drawing/2014/main" id="{8733CB69-A381-4C4F-AE9C-642945D2E7A7}"/>
              </a:ext>
            </a:extLst>
          </p:cNvPr>
          <p:cNvSpPr>
            <a:spLocks noGrp="1" noChangeArrowheads="1"/>
          </p:cNvSpPr>
          <p:nvPr>
            <p:ph type="title"/>
          </p:nvPr>
        </p:nvSpPr>
        <p:spPr bwMode="auto">
          <a:xfrm>
            <a:off x="609600" y="6858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64" descr="Rectangle: Click to edit Master text styles&#13;&#10;Second level&#13;&#10;Third level&#13;&#10;Fourth level&#13;&#10;Fifth level">
            <a:extLst>
              <a:ext uri="{FF2B5EF4-FFF2-40B4-BE49-F238E27FC236}">
                <a16:creationId xmlns:a16="http://schemas.microsoft.com/office/drawing/2014/main" id="{7922FA97-9407-8241-89DC-48CF6E16B1EB}"/>
              </a:ext>
            </a:extLst>
          </p:cNvPr>
          <p:cNvSpPr>
            <a:spLocks noGrp="1" noChangeArrowheads="1"/>
          </p:cNvSpPr>
          <p:nvPr>
            <p:ph type="body" idx="1"/>
          </p:nvPr>
        </p:nvSpPr>
        <p:spPr bwMode="auto">
          <a:xfrm>
            <a:off x="838200" y="1371600"/>
            <a:ext cx="7772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139" name="Rectangle 67">
            <a:extLst>
              <a:ext uri="{FF2B5EF4-FFF2-40B4-BE49-F238E27FC236}">
                <a16:creationId xmlns:a16="http://schemas.microsoft.com/office/drawing/2014/main" id="{7E6C30C1-6FB8-9C43-B858-88CF979FABCD}"/>
              </a:ext>
            </a:extLst>
          </p:cNvPr>
          <p:cNvSpPr>
            <a:spLocks noGrp="1" noChangeArrowheads="1"/>
          </p:cNvSpPr>
          <p:nvPr>
            <p:ph type="sldNum" sz="quarter" idx="4"/>
          </p:nvPr>
        </p:nvSpPr>
        <p:spPr bwMode="auto">
          <a:xfrm>
            <a:off x="3962400" y="6492875"/>
            <a:ext cx="5334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D350EE0D-4509-994A-916B-8B65F7FC3FFB}" type="slidenum">
              <a:rPr lang="en-US" altLang="en-US"/>
              <a:pPr/>
              <a:t>‹#›</a:t>
            </a:fld>
            <a:endParaRPr lang="en-US" altLang="en-US">
              <a:solidFill>
                <a:schemeClr val="hlink"/>
              </a:solidFill>
            </a:endParaRPr>
          </a:p>
        </p:txBody>
      </p:sp>
      <p:sp>
        <p:nvSpPr>
          <p:cNvPr id="3147" name="Line 75">
            <a:extLst>
              <a:ext uri="{FF2B5EF4-FFF2-40B4-BE49-F238E27FC236}">
                <a16:creationId xmlns:a16="http://schemas.microsoft.com/office/drawing/2014/main" id="{6047635B-A595-B948-B839-58624F9D4CCD}"/>
              </a:ext>
            </a:extLst>
          </p:cNvPr>
          <p:cNvSpPr>
            <a:spLocks noChangeShapeType="1"/>
          </p:cNvSpPr>
          <p:nvPr/>
        </p:nvSpPr>
        <p:spPr bwMode="auto">
          <a:xfrm>
            <a:off x="381000" y="1219200"/>
            <a:ext cx="6324600" cy="0"/>
          </a:xfrm>
          <a:prstGeom prst="line">
            <a:avLst/>
          </a:prstGeom>
          <a:noFill/>
          <a:ln w="12700">
            <a:solidFill>
              <a:schemeClr val="hlink"/>
            </a:solidFill>
            <a:round/>
            <a:headEnd/>
            <a:tailEnd/>
          </a:ln>
          <a:effectLst/>
        </p:spPr>
        <p:txBody>
          <a:bodyPr wrap="none" anchor="ctr"/>
          <a:lstStyle/>
          <a:p>
            <a:pPr>
              <a:defRPr/>
            </a:pPr>
            <a:endParaRPr lang="en-US">
              <a:latin typeface="Arial" charset="0"/>
              <a:ea typeface="+mn-ea"/>
            </a:endParaRPr>
          </a:p>
        </p:txBody>
      </p:sp>
      <p:sp>
        <p:nvSpPr>
          <p:cNvPr id="3148" name="Line 76">
            <a:extLst>
              <a:ext uri="{FF2B5EF4-FFF2-40B4-BE49-F238E27FC236}">
                <a16:creationId xmlns:a16="http://schemas.microsoft.com/office/drawing/2014/main" id="{2786C0C0-2F08-8A47-83B4-35BB1C61047C}"/>
              </a:ext>
            </a:extLst>
          </p:cNvPr>
          <p:cNvSpPr>
            <a:spLocks noChangeShapeType="1"/>
          </p:cNvSpPr>
          <p:nvPr/>
        </p:nvSpPr>
        <p:spPr bwMode="auto">
          <a:xfrm>
            <a:off x="609600" y="914400"/>
            <a:ext cx="0" cy="2590800"/>
          </a:xfrm>
          <a:prstGeom prst="line">
            <a:avLst/>
          </a:prstGeom>
          <a:noFill/>
          <a:ln w="12700">
            <a:solidFill>
              <a:schemeClr val="hlink"/>
            </a:solidFill>
            <a:round/>
            <a:headEnd/>
            <a:tailEnd/>
          </a:ln>
          <a:effectLst/>
        </p:spPr>
        <p:txBody>
          <a:bodyPr wrap="none" anchor="ctr"/>
          <a:lstStyle/>
          <a:p>
            <a:pPr>
              <a:defRPr/>
            </a:pPr>
            <a:endParaRPr lang="en-US">
              <a:latin typeface="Arial" charset="0"/>
              <a:ea typeface="+mn-ea"/>
            </a:endParaRPr>
          </a:p>
        </p:txBody>
      </p:sp>
      <p:sp>
        <p:nvSpPr>
          <p:cNvPr id="3149" name="Oval 77">
            <a:extLst>
              <a:ext uri="{FF2B5EF4-FFF2-40B4-BE49-F238E27FC236}">
                <a16:creationId xmlns:a16="http://schemas.microsoft.com/office/drawing/2014/main" id="{173E3A38-82CF-7F44-BFCD-AFBF1DBE56B5}"/>
              </a:ext>
            </a:extLst>
          </p:cNvPr>
          <p:cNvSpPr>
            <a:spLocks noChangeArrowheads="1"/>
          </p:cNvSpPr>
          <p:nvPr/>
        </p:nvSpPr>
        <p:spPr bwMode="auto">
          <a:xfrm>
            <a:off x="533400" y="1143000"/>
            <a:ext cx="152400" cy="152400"/>
          </a:xfrm>
          <a:prstGeom prst="ellipse">
            <a:avLst/>
          </a:prstGeom>
          <a:noFill/>
          <a:ln w="9525">
            <a:solidFill>
              <a:schemeClr val="hlink"/>
            </a:solidFill>
            <a:round/>
            <a:headEnd/>
            <a:tailEnd/>
          </a:ln>
          <a:effectLst/>
        </p:spPr>
        <p:txBody>
          <a:bodyPr wrap="none" anchor="ctr"/>
          <a:lstStyle/>
          <a:p>
            <a:pPr>
              <a:defRPr/>
            </a:pPr>
            <a:endParaRPr lang="en-US">
              <a:latin typeface="Arial" charset="0"/>
              <a:ea typeface="+mn-ea"/>
            </a:endParaRPr>
          </a:p>
        </p:txBody>
      </p:sp>
      <p:sp>
        <p:nvSpPr>
          <p:cNvPr id="3150" name="Rectangle 78">
            <a:extLst>
              <a:ext uri="{FF2B5EF4-FFF2-40B4-BE49-F238E27FC236}">
                <a16:creationId xmlns:a16="http://schemas.microsoft.com/office/drawing/2014/main" id="{09D5CE8F-945B-9847-9F76-6AC3A84F9889}"/>
              </a:ext>
            </a:extLst>
          </p:cNvPr>
          <p:cNvSpPr>
            <a:spLocks noChangeArrowheads="1"/>
          </p:cNvSpPr>
          <p:nvPr/>
        </p:nvSpPr>
        <p:spPr bwMode="auto">
          <a:xfrm>
            <a:off x="0" y="0"/>
            <a:ext cx="9144000" cy="304800"/>
          </a:xfrm>
          <a:prstGeom prst="rect">
            <a:avLst/>
          </a:prstGeom>
          <a:solidFill>
            <a:srgbClr val="0F116A"/>
          </a:solidFill>
          <a:ln w="9525">
            <a:solidFill>
              <a:schemeClr val="tx1"/>
            </a:solidFill>
            <a:miter lim="800000"/>
            <a:headEnd/>
            <a:tailEnd/>
          </a:ln>
          <a:effectLst/>
        </p:spPr>
        <p:txBody>
          <a:bodyPr wrap="none" anchor="ctr"/>
          <a:lstStyle/>
          <a:p>
            <a:pPr>
              <a:defRPr/>
            </a:pPr>
            <a:endParaRPr lang="en-US" b="0">
              <a:latin typeface="Times" charset="0"/>
              <a:ea typeface="+mn-ea"/>
            </a:endParaRPr>
          </a:p>
        </p:txBody>
      </p:sp>
      <p:sp>
        <p:nvSpPr>
          <p:cNvPr id="3151" name="Rectangle 79">
            <a:extLst>
              <a:ext uri="{FF2B5EF4-FFF2-40B4-BE49-F238E27FC236}">
                <a16:creationId xmlns:a16="http://schemas.microsoft.com/office/drawing/2014/main" id="{824586B4-7CC3-4041-A931-984831B409DE}"/>
              </a:ext>
            </a:extLst>
          </p:cNvPr>
          <p:cNvSpPr>
            <a:spLocks noChangeArrowheads="1"/>
          </p:cNvSpPr>
          <p:nvPr/>
        </p:nvSpPr>
        <p:spPr bwMode="auto">
          <a:xfrm>
            <a:off x="0" y="228600"/>
            <a:ext cx="9144000" cy="76200"/>
          </a:xfrm>
          <a:prstGeom prst="rect">
            <a:avLst/>
          </a:prstGeom>
          <a:solidFill>
            <a:schemeClr val="tx1"/>
          </a:solidFill>
          <a:ln w="9525">
            <a:solidFill>
              <a:schemeClr val="tx1"/>
            </a:solidFill>
            <a:miter lim="800000"/>
            <a:headEnd/>
            <a:tailEnd/>
          </a:ln>
          <a:effectLst/>
        </p:spPr>
        <p:txBody>
          <a:bodyPr wrap="none" anchor="ctr"/>
          <a:lstStyle/>
          <a:p>
            <a:pPr>
              <a:defRPr/>
            </a:pPr>
            <a:endParaRPr lang="en-US">
              <a:latin typeface="Arial" charset="0"/>
              <a:ea typeface="+mn-ea"/>
            </a:endParaRPr>
          </a:p>
        </p:txBody>
      </p:sp>
      <p:sp>
        <p:nvSpPr>
          <p:cNvPr id="3153" name="Text Box 81">
            <a:extLst>
              <a:ext uri="{FF2B5EF4-FFF2-40B4-BE49-F238E27FC236}">
                <a16:creationId xmlns:a16="http://schemas.microsoft.com/office/drawing/2014/main" id="{9501BE55-FE86-8F40-942B-61A9118F31D0}"/>
              </a:ext>
            </a:extLst>
          </p:cNvPr>
          <p:cNvSpPr txBox="1">
            <a:spLocks noChangeArrowheads="1"/>
          </p:cNvSpPr>
          <p:nvPr/>
        </p:nvSpPr>
        <p:spPr bwMode="auto">
          <a:xfrm>
            <a:off x="228600" y="6384925"/>
            <a:ext cx="1447800" cy="336550"/>
          </a:xfrm>
          <a:prstGeom prst="rect">
            <a:avLst/>
          </a:prstGeom>
          <a:noFill/>
          <a:ln w="9525">
            <a:noFill/>
            <a:miter lim="800000"/>
            <a:headEnd/>
            <a:tailEnd/>
          </a:ln>
          <a:effectLst/>
        </p:spPr>
        <p:txBody>
          <a:bodyPr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spcBef>
                <a:spcPct val="50000"/>
              </a:spcBef>
            </a:pPr>
            <a:r>
              <a:rPr lang="en-US" altLang="en-US" sz="1600"/>
              <a:t>AP Biology</a:t>
            </a:r>
            <a:endParaRPr lang="en-US" altLang="en-US" b="0">
              <a:latin typeface="Times" pitchFamily="2" charset="0"/>
            </a:endParaRPr>
          </a:p>
        </p:txBody>
      </p:sp>
    </p:spTree>
  </p:cSld>
  <p:clrMap bg1="lt1" tx1="dk1" bg2="lt2" tx2="dk2" accent1="accent1" accent2="accent2" accent3="accent3" accent4="accent4" accent5="accent5" accent6="accent6" hlink="hlink" folHlink="folHlink"/>
  <p:sldLayoutIdLst>
    <p:sldLayoutId id="2147483672"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3600" b="1">
          <a:solidFill>
            <a:schemeClr val="tx2"/>
          </a:solidFill>
          <a:latin typeface="+mj-lt"/>
          <a:ea typeface="ＭＳ Ｐゴシック" panose="020B0600070205080204" pitchFamily="34" charset="-128"/>
          <a:cs typeface="+mj-cs"/>
        </a:defRPr>
      </a:lvl1pPr>
      <a:lvl2pPr algn="l" rtl="0" eaLnBrk="0" fontAlgn="base" hangingPunct="0">
        <a:spcBef>
          <a:spcPct val="0"/>
        </a:spcBef>
        <a:spcAft>
          <a:spcPct val="0"/>
        </a:spcAft>
        <a:defRPr sz="3600" b="1">
          <a:solidFill>
            <a:schemeClr val="tx2"/>
          </a:solidFill>
          <a:latin typeface="Arial" charset="0"/>
          <a:ea typeface="ＭＳ Ｐゴシック" panose="020B0600070205080204" pitchFamily="34" charset="-128"/>
        </a:defRPr>
      </a:lvl2pPr>
      <a:lvl3pPr algn="l" rtl="0" eaLnBrk="0" fontAlgn="base" hangingPunct="0">
        <a:spcBef>
          <a:spcPct val="0"/>
        </a:spcBef>
        <a:spcAft>
          <a:spcPct val="0"/>
        </a:spcAft>
        <a:defRPr sz="3600" b="1">
          <a:solidFill>
            <a:schemeClr val="tx2"/>
          </a:solidFill>
          <a:latin typeface="Arial" charset="0"/>
          <a:ea typeface="ＭＳ Ｐゴシック" panose="020B0600070205080204" pitchFamily="34" charset="-128"/>
        </a:defRPr>
      </a:lvl3pPr>
      <a:lvl4pPr algn="l" rtl="0" eaLnBrk="0" fontAlgn="base" hangingPunct="0">
        <a:spcBef>
          <a:spcPct val="0"/>
        </a:spcBef>
        <a:spcAft>
          <a:spcPct val="0"/>
        </a:spcAft>
        <a:defRPr sz="3600" b="1">
          <a:solidFill>
            <a:schemeClr val="tx2"/>
          </a:solidFill>
          <a:latin typeface="Arial" charset="0"/>
          <a:ea typeface="ＭＳ Ｐゴシック" panose="020B0600070205080204" pitchFamily="34" charset="-128"/>
        </a:defRPr>
      </a:lvl4pPr>
      <a:lvl5pPr algn="l" rtl="0" eaLnBrk="0" fontAlgn="base" hangingPunct="0">
        <a:spcBef>
          <a:spcPct val="0"/>
        </a:spcBef>
        <a:spcAft>
          <a:spcPct val="0"/>
        </a:spcAft>
        <a:defRPr sz="3600" b="1">
          <a:solidFill>
            <a:schemeClr val="tx2"/>
          </a:solidFill>
          <a:latin typeface="Arial" charset="0"/>
          <a:ea typeface="ＭＳ Ｐゴシック" panose="020B0600070205080204" pitchFamily="34" charset="-128"/>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rgbClr val="0F116A"/>
        </a:buClr>
        <a:buSzPct val="120000"/>
        <a:buFont typeface="Wingdings" pitchFamily="2" charset="2"/>
        <a:buChar char="§"/>
        <a:defRPr sz="3000" b="1">
          <a:solidFill>
            <a:srgbClr val="0F116A"/>
          </a:solidFill>
          <a:latin typeface="+mn-lt"/>
          <a:ea typeface="ＭＳ Ｐゴシック" panose="020B0600070205080204" pitchFamily="34" charset="-128"/>
          <a:cs typeface="+mn-cs"/>
        </a:defRPr>
      </a:lvl1pPr>
      <a:lvl2pPr marL="742950" indent="-285750" algn="l" rtl="0" eaLnBrk="0" fontAlgn="base" hangingPunct="0">
        <a:spcBef>
          <a:spcPct val="20000"/>
        </a:spcBef>
        <a:spcAft>
          <a:spcPct val="0"/>
        </a:spcAft>
        <a:buClr>
          <a:schemeClr val="tx1"/>
        </a:buClr>
        <a:buSzPct val="60000"/>
        <a:buFont typeface="Wingdings" pitchFamily="2" charset="2"/>
        <a:buChar char="u"/>
        <a:defRPr sz="2800" b="1">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95000"/>
        <a:buFont typeface="Wingdings" pitchFamily="2" charset="2"/>
        <a:buChar char="§"/>
        <a:defRPr sz="2400" b="1">
          <a:solidFill>
            <a:srgbClr val="0F116A"/>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110000"/>
        <a:buFont typeface="Wingdings" pitchFamily="2" charset="2"/>
        <a:buChar char="w"/>
        <a:defRPr sz="2000" b="1">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60000"/>
        <a:buFont typeface="Wingdings" charset="2"/>
        <a:buChar char="n"/>
        <a:defRPr sz="2000" b="1">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60000"/>
        <a:buFont typeface="Wingdings" charset="2"/>
        <a:buChar char="n"/>
        <a:defRPr sz="2000" b="1">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60000"/>
        <a:buFont typeface="Wingdings" charset="2"/>
        <a:buChar char="n"/>
        <a:defRPr sz="2000" b="1">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60000"/>
        <a:buFont typeface="Wingdings" charset="2"/>
        <a:buChar char="n"/>
        <a:defRPr sz="2000" b="1">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audio" Target="../media/audio3.bin"/><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audio" Target="../media/audio7.bin"/></Relationships>
</file>

<file path=ppt/slides/_rels/slide16.xml.rels><?xml version="1.0" encoding="UTF-8" standalone="yes"?>
<Relationships xmlns="http://schemas.openxmlformats.org/package/2006/relationships"><Relationship Id="rId3" Type="http://schemas.openxmlformats.org/officeDocument/2006/relationships/audio" Target="../media/audio3.bin"/><Relationship Id="rId7"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audio" Target="../media/audio8.bin"/><Relationship Id="rId4" Type="http://schemas.openxmlformats.org/officeDocument/2006/relationships/audio" Target="../media/audio2.bin"/></Relationships>
</file>

<file path=ppt/slides/_rels/slide17.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audio2.bin"/><Relationship Id="rId7"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audio" Target="../media/audio4.bin"/><Relationship Id="rId4" Type="http://schemas.openxmlformats.org/officeDocument/2006/relationships/audio" Target="../media/audio8.bin"/></Relationships>
</file>

<file path=ppt/slides/_rels/slide2.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audio" Target="../media/audio2.bin"/></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2.bin"/><Relationship Id="rId7"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audio" Target="../media/audio4.bin"/><Relationship Id="rId4" Type="http://schemas.openxmlformats.org/officeDocument/2006/relationships/audio" Target="../media/audio3.bin"/></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3.bin"/><Relationship Id="rId7"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audio" Target="../media/audio8.bin"/><Relationship Id="rId4" Type="http://schemas.openxmlformats.org/officeDocument/2006/relationships/audio" Target="../media/audio4.bin"/></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8.tiff"/><Relationship Id="rId4" Type="http://schemas.openxmlformats.org/officeDocument/2006/relationships/image" Target="../media/image37.tiff"/></Relationships>
</file>

<file path=ppt/slides/_rels/slide23.xml.rels><?xml version="1.0" encoding="UTF-8" standalone="yes"?>
<Relationships xmlns="http://schemas.openxmlformats.org/package/2006/relationships"><Relationship Id="rId3" Type="http://schemas.openxmlformats.org/officeDocument/2006/relationships/audio" Target="../media/audio4.bin"/><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audio" Target="../media/audio3.bin"/><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bin"/><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audio" Target="../media/audio6.bin"/><Relationship Id="rId5" Type="http://schemas.openxmlformats.org/officeDocument/2006/relationships/audio" Target="../media/audio5.bin"/><Relationship Id="rId4" Type="http://schemas.openxmlformats.org/officeDocument/2006/relationships/audio" Target="../media/audio4.bin"/></Relationships>
</file>

<file path=ppt/slides/_rels/slide8.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audio" Target="../media/audio7.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90" name="Picture 2">
            <a:extLst>
              <a:ext uri="{FF2B5EF4-FFF2-40B4-BE49-F238E27FC236}">
                <a16:creationId xmlns:a16="http://schemas.microsoft.com/office/drawing/2014/main" id="{CB98AAF4-045C-BD4B-A2FE-A4F1CC3C43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 y="415925"/>
            <a:ext cx="8601075" cy="628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3">
            <a:extLst>
              <a:ext uri="{FF2B5EF4-FFF2-40B4-BE49-F238E27FC236}">
                <a16:creationId xmlns:a16="http://schemas.microsoft.com/office/drawing/2014/main" id="{7DA01CDA-681A-AD40-8FA5-87DCD29E5E52}"/>
              </a:ext>
            </a:extLst>
          </p:cNvPr>
          <p:cNvSpPr>
            <a:spLocks noChangeArrowheads="1"/>
          </p:cNvSpPr>
          <p:nvPr/>
        </p:nvSpPr>
        <p:spPr bwMode="auto">
          <a:xfrm>
            <a:off x="379413" y="5567363"/>
            <a:ext cx="4451350" cy="641350"/>
          </a:xfrm>
          <a:prstGeom prst="rect">
            <a:avLst/>
          </a:prstGeom>
          <a:solidFill>
            <a:srgbClr val="D275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sz="3600">
                <a:solidFill>
                  <a:schemeClr val="bg1"/>
                </a:solidFill>
              </a:rPr>
              <a:t>Population Ecology</a:t>
            </a:r>
          </a:p>
        </p:txBody>
      </p:sp>
      <p:sp>
        <p:nvSpPr>
          <p:cNvPr id="15364" name="Oval 5">
            <a:extLst>
              <a:ext uri="{FF2B5EF4-FFF2-40B4-BE49-F238E27FC236}">
                <a16:creationId xmlns:a16="http://schemas.microsoft.com/office/drawing/2014/main" id="{3B8D195A-7E0F-5C4F-B3BB-48944C628A1E}"/>
              </a:ext>
            </a:extLst>
          </p:cNvPr>
          <p:cNvSpPr>
            <a:spLocks noChangeArrowheads="1"/>
          </p:cNvSpPr>
          <p:nvPr/>
        </p:nvSpPr>
        <p:spPr bwMode="auto">
          <a:xfrm>
            <a:off x="6775450" y="-69850"/>
            <a:ext cx="2401888" cy="2401888"/>
          </a:xfrm>
          <a:prstGeom prst="ellipse">
            <a:avLst/>
          </a:prstGeom>
          <a:solidFill>
            <a:srgbClr val="0F116A"/>
          </a:solidFill>
          <a:ln w="38100">
            <a:solidFill>
              <a:srgbClr val="00FFFF"/>
            </a:solidFill>
            <a:round/>
            <a:headEnd/>
            <a:tailEnd/>
          </a:ln>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000">
              <a:solidFill>
                <a:schemeClr val="bg1"/>
              </a:solidFill>
            </a:endParaRPr>
          </a:p>
          <a:p>
            <a:endParaRPr lang="en-US" altLang="en-US" sz="1000">
              <a:solidFill>
                <a:schemeClr val="bg1"/>
              </a:solidFill>
            </a:endParaRPr>
          </a:p>
          <a:p>
            <a:endParaRPr lang="en-US" altLang="en-US" sz="1000">
              <a:solidFill>
                <a:schemeClr val="bg1"/>
              </a:solidFill>
            </a:endParaRPr>
          </a:p>
          <a:p>
            <a:endParaRPr lang="en-US" altLang="en-US" sz="1000">
              <a:solidFill>
                <a:schemeClr val="bg1"/>
              </a:solidFill>
            </a:endParaRPr>
          </a:p>
          <a:p>
            <a:endParaRPr lang="en-US" altLang="en-US" sz="1000">
              <a:solidFill>
                <a:schemeClr val="bg1"/>
              </a:solidFill>
            </a:endParaRPr>
          </a:p>
          <a:p>
            <a:endParaRPr lang="en-US" altLang="en-US" sz="1000">
              <a:solidFill>
                <a:schemeClr val="bg1"/>
              </a:solidFill>
            </a:endParaRPr>
          </a:p>
          <a:p>
            <a:endParaRPr lang="en-US" altLang="en-US" sz="1000">
              <a:solidFill>
                <a:schemeClr val="bg1"/>
              </a:solidFill>
            </a:endParaRPr>
          </a:p>
          <a:p>
            <a:endParaRPr lang="en-US" altLang="en-US" sz="1000">
              <a:solidFill>
                <a:schemeClr val="bg1"/>
              </a:solidFill>
            </a:endParaRPr>
          </a:p>
          <a:p>
            <a:endParaRPr lang="en-US" altLang="en-US" sz="1000">
              <a:solidFill>
                <a:schemeClr val="bg1"/>
              </a:solidFill>
            </a:endParaRPr>
          </a:p>
          <a:p>
            <a:endParaRPr lang="en-US" altLang="en-US" sz="1000">
              <a:solidFill>
                <a:schemeClr val="bg1"/>
              </a:solidFill>
            </a:endParaRPr>
          </a:p>
          <a:p>
            <a:endParaRPr lang="en-US" altLang="en-US" sz="1000">
              <a:solidFill>
                <a:schemeClr val="bg1"/>
              </a:solidFill>
            </a:endParaRPr>
          </a:p>
          <a:p>
            <a:endParaRPr lang="en-US" altLang="en-US" sz="1000">
              <a:solidFill>
                <a:schemeClr val="bg1"/>
              </a:solidFill>
            </a:endParaRPr>
          </a:p>
          <a:p>
            <a:endParaRPr lang="en-US" altLang="en-US" sz="1000">
              <a:solidFill>
                <a:schemeClr val="bg1"/>
              </a:solidFill>
            </a:endParaRPr>
          </a:p>
          <a:p>
            <a:endParaRPr lang="en-US" altLang="en-US" sz="1000">
              <a:solidFill>
                <a:schemeClr val="bg1"/>
              </a:solidFill>
            </a:endParaRPr>
          </a:p>
          <a:p>
            <a:endParaRPr lang="en-US" altLang="en-US" sz="1000">
              <a:solidFill>
                <a:schemeClr val="bg1"/>
              </a:solidFill>
            </a:endParaRPr>
          </a:p>
          <a:p>
            <a:endParaRPr lang="en-US" altLang="en-US" sz="1000">
              <a:solidFill>
                <a:schemeClr val="bg1"/>
              </a:solidFill>
            </a:endParaRPr>
          </a:p>
          <a:p>
            <a:endParaRPr lang="en-US" altLang="en-US" sz="1000">
              <a:solidFill>
                <a:schemeClr val="bg1"/>
              </a:solidFill>
            </a:endParaRPr>
          </a:p>
        </p:txBody>
      </p:sp>
      <p:pic>
        <p:nvPicPr>
          <p:cNvPr id="15365" name="Picture 6" descr="20714142">
            <a:extLst>
              <a:ext uri="{FF2B5EF4-FFF2-40B4-BE49-F238E27FC236}">
                <a16:creationId xmlns:a16="http://schemas.microsoft.com/office/drawing/2014/main" id="{368D2F26-C0DF-DC44-93D7-B0857C9994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8613" y="-200025"/>
            <a:ext cx="2641600" cy="2662238"/>
          </a:xfrm>
          <a:prstGeom prst="rect">
            <a:avLst/>
          </a:prstGeom>
          <a:noFill/>
          <a:ln>
            <a:noFill/>
          </a:ln>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Oval 7">
            <a:extLst>
              <a:ext uri="{FF2B5EF4-FFF2-40B4-BE49-F238E27FC236}">
                <a16:creationId xmlns:a16="http://schemas.microsoft.com/office/drawing/2014/main" id="{431564D7-56B5-B94D-B35B-2718BEBA6C28}"/>
              </a:ext>
            </a:extLst>
          </p:cNvPr>
          <p:cNvSpPr>
            <a:spLocks noChangeArrowheads="1"/>
          </p:cNvSpPr>
          <p:nvPr/>
        </p:nvSpPr>
        <p:spPr bwMode="auto">
          <a:xfrm>
            <a:off x="7062788" y="188913"/>
            <a:ext cx="1854200" cy="1855787"/>
          </a:xfrm>
          <a:prstGeom prst="ellipse">
            <a:avLst/>
          </a:prstGeom>
          <a:solidFill>
            <a:srgbClr val="00A700"/>
          </a:solidFill>
          <a:ln w="38100">
            <a:solidFill>
              <a:srgbClr val="008000"/>
            </a:solidFill>
            <a:round/>
            <a:headEnd/>
            <a:tailEnd/>
          </a:ln>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000">
              <a:solidFill>
                <a:schemeClr val="bg1"/>
              </a:solidFill>
            </a:endParaRPr>
          </a:p>
          <a:p>
            <a:endParaRPr lang="en-US" altLang="en-US" sz="1000">
              <a:solidFill>
                <a:schemeClr val="bg1"/>
              </a:solidFill>
            </a:endParaRPr>
          </a:p>
          <a:p>
            <a:endParaRPr lang="en-US" altLang="en-US" sz="1000">
              <a:solidFill>
                <a:schemeClr val="bg1"/>
              </a:solidFill>
            </a:endParaRPr>
          </a:p>
          <a:p>
            <a:endParaRPr lang="en-US" altLang="en-US" sz="1000">
              <a:solidFill>
                <a:schemeClr val="bg1"/>
              </a:solidFill>
            </a:endParaRPr>
          </a:p>
          <a:p>
            <a:endParaRPr lang="en-US" altLang="en-US" sz="1000">
              <a:solidFill>
                <a:schemeClr val="bg1"/>
              </a:solidFill>
            </a:endParaRPr>
          </a:p>
          <a:p>
            <a:endParaRPr lang="en-US" altLang="en-US" sz="1000">
              <a:solidFill>
                <a:schemeClr val="bg1"/>
              </a:solidFill>
            </a:endParaRPr>
          </a:p>
          <a:p>
            <a:endParaRPr lang="en-US" altLang="en-US" sz="1000">
              <a:solidFill>
                <a:schemeClr val="bg1"/>
              </a:solidFill>
            </a:endParaRPr>
          </a:p>
          <a:p>
            <a:endParaRPr lang="en-US" altLang="en-US" sz="1000">
              <a:solidFill>
                <a:schemeClr val="bg1"/>
              </a:solidFill>
            </a:endParaRPr>
          </a:p>
          <a:p>
            <a:endParaRPr lang="en-US" altLang="en-US" sz="1000">
              <a:solidFill>
                <a:schemeClr val="bg1"/>
              </a:solidFill>
            </a:endParaRPr>
          </a:p>
          <a:p>
            <a:endParaRPr lang="en-US" altLang="en-US" sz="1000">
              <a:solidFill>
                <a:schemeClr val="bg1"/>
              </a:solidFill>
            </a:endParaRPr>
          </a:p>
          <a:p>
            <a:endParaRPr lang="en-US" altLang="en-US" sz="1000">
              <a:solidFill>
                <a:schemeClr val="bg1"/>
              </a:solidFill>
            </a:endParaRPr>
          </a:p>
          <a:p>
            <a:endParaRPr lang="en-US" altLang="en-US" sz="1000">
              <a:solidFill>
                <a:schemeClr val="bg1"/>
              </a:solidFill>
            </a:endParaRPr>
          </a:p>
          <a:p>
            <a:endParaRPr lang="en-US" altLang="en-US" sz="1000">
              <a:solidFill>
                <a:schemeClr val="bg1"/>
              </a:solidFill>
            </a:endParaRPr>
          </a:p>
        </p:txBody>
      </p:sp>
      <p:sp>
        <p:nvSpPr>
          <p:cNvPr id="15367" name="Oval 8">
            <a:extLst>
              <a:ext uri="{FF2B5EF4-FFF2-40B4-BE49-F238E27FC236}">
                <a16:creationId xmlns:a16="http://schemas.microsoft.com/office/drawing/2014/main" id="{05687B77-F43B-744D-AB68-46A575117045}"/>
              </a:ext>
            </a:extLst>
          </p:cNvPr>
          <p:cNvSpPr>
            <a:spLocks noChangeArrowheads="1"/>
          </p:cNvSpPr>
          <p:nvPr/>
        </p:nvSpPr>
        <p:spPr bwMode="auto">
          <a:xfrm>
            <a:off x="7313613" y="417513"/>
            <a:ext cx="1374775" cy="1376362"/>
          </a:xfrm>
          <a:prstGeom prst="ellipse">
            <a:avLst/>
          </a:prstGeom>
          <a:solidFill>
            <a:srgbClr val="660000"/>
          </a:solidFill>
          <a:ln w="38100">
            <a:solidFill>
              <a:srgbClr val="008000"/>
            </a:solidFill>
            <a:round/>
            <a:headEnd/>
            <a:tailEnd/>
          </a:ln>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000">
              <a:solidFill>
                <a:schemeClr val="bg1"/>
              </a:solidFill>
            </a:endParaRPr>
          </a:p>
          <a:p>
            <a:endParaRPr lang="en-US" altLang="en-US" sz="1000">
              <a:solidFill>
                <a:schemeClr val="bg1"/>
              </a:solidFill>
            </a:endParaRPr>
          </a:p>
          <a:p>
            <a:endParaRPr lang="en-US" altLang="en-US" sz="1000">
              <a:solidFill>
                <a:schemeClr val="bg1"/>
              </a:solidFill>
            </a:endParaRPr>
          </a:p>
          <a:p>
            <a:endParaRPr lang="en-US" altLang="en-US" sz="1000">
              <a:solidFill>
                <a:schemeClr val="bg1"/>
              </a:solidFill>
            </a:endParaRPr>
          </a:p>
          <a:p>
            <a:endParaRPr lang="en-US" altLang="en-US" sz="1000">
              <a:solidFill>
                <a:schemeClr val="bg1"/>
              </a:solidFill>
            </a:endParaRPr>
          </a:p>
          <a:p>
            <a:endParaRPr lang="en-US" altLang="en-US" sz="1000">
              <a:solidFill>
                <a:schemeClr val="bg1"/>
              </a:solidFill>
            </a:endParaRPr>
          </a:p>
          <a:p>
            <a:endParaRPr lang="en-US" altLang="en-US" sz="1000">
              <a:solidFill>
                <a:schemeClr val="bg1"/>
              </a:solidFill>
            </a:endParaRPr>
          </a:p>
          <a:p>
            <a:endParaRPr lang="en-US" altLang="en-US" sz="1000">
              <a:solidFill>
                <a:schemeClr val="bg1"/>
              </a:solidFill>
            </a:endParaRPr>
          </a:p>
          <a:p>
            <a:endParaRPr lang="en-US" altLang="en-US" sz="1000">
              <a:solidFill>
                <a:schemeClr val="bg1"/>
              </a:solidFill>
            </a:endParaRPr>
          </a:p>
        </p:txBody>
      </p:sp>
      <p:sp>
        <p:nvSpPr>
          <p:cNvPr id="15368" name="Oval 9">
            <a:extLst>
              <a:ext uri="{FF2B5EF4-FFF2-40B4-BE49-F238E27FC236}">
                <a16:creationId xmlns:a16="http://schemas.microsoft.com/office/drawing/2014/main" id="{C925FAAD-7D01-4047-80B8-E04754C7A864}"/>
              </a:ext>
            </a:extLst>
          </p:cNvPr>
          <p:cNvSpPr>
            <a:spLocks noChangeArrowheads="1"/>
          </p:cNvSpPr>
          <p:nvPr/>
        </p:nvSpPr>
        <p:spPr bwMode="auto">
          <a:xfrm>
            <a:off x="7556500" y="639763"/>
            <a:ext cx="911225" cy="911225"/>
          </a:xfrm>
          <a:prstGeom prst="ellipse">
            <a:avLst/>
          </a:prstGeom>
          <a:solidFill>
            <a:srgbClr val="FF8000"/>
          </a:solidFill>
          <a:ln w="38100">
            <a:solidFill>
              <a:srgbClr val="660000"/>
            </a:solidFill>
            <a:round/>
            <a:headEnd/>
            <a:tailEnd/>
          </a:ln>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000">
              <a:solidFill>
                <a:srgbClr val="0F116A"/>
              </a:solidFill>
            </a:endParaRPr>
          </a:p>
          <a:p>
            <a:endParaRPr lang="en-US" altLang="en-US" sz="1000">
              <a:solidFill>
                <a:srgbClr val="0F116A"/>
              </a:solidFill>
            </a:endParaRPr>
          </a:p>
          <a:p>
            <a:endParaRPr lang="en-US" altLang="en-US" sz="1000">
              <a:solidFill>
                <a:srgbClr val="0F116A"/>
              </a:solidFill>
            </a:endParaRPr>
          </a:p>
          <a:p>
            <a:endParaRPr lang="en-US" altLang="en-US" sz="1000">
              <a:solidFill>
                <a:srgbClr val="0F116A"/>
              </a:solidFill>
            </a:endParaRPr>
          </a:p>
          <a:p>
            <a:endParaRPr lang="en-US" altLang="en-US" sz="1000">
              <a:solidFill>
                <a:srgbClr val="0F116A"/>
              </a:solidFill>
            </a:endParaRPr>
          </a:p>
        </p:txBody>
      </p:sp>
      <p:sp>
        <p:nvSpPr>
          <p:cNvPr id="15369" name="Oval 10">
            <a:extLst>
              <a:ext uri="{FF2B5EF4-FFF2-40B4-BE49-F238E27FC236}">
                <a16:creationId xmlns:a16="http://schemas.microsoft.com/office/drawing/2014/main" id="{233D80E1-A30B-7849-A18B-13950C1843B7}"/>
              </a:ext>
            </a:extLst>
          </p:cNvPr>
          <p:cNvSpPr>
            <a:spLocks noChangeArrowheads="1"/>
          </p:cNvSpPr>
          <p:nvPr/>
        </p:nvSpPr>
        <p:spPr bwMode="auto">
          <a:xfrm>
            <a:off x="7820025" y="863600"/>
            <a:ext cx="441325" cy="439738"/>
          </a:xfrm>
          <a:prstGeom prst="ellipse">
            <a:avLst/>
          </a:prstGeom>
          <a:solidFill>
            <a:srgbClr val="FFCC18"/>
          </a:solidFill>
          <a:ln w="38100">
            <a:solidFill>
              <a:srgbClr val="FF8000"/>
            </a:solidFill>
            <a:round/>
            <a:headEnd/>
            <a:tailEnd/>
          </a:ln>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000">
              <a:solidFill>
                <a:srgbClr val="0F116A"/>
              </a:solidFill>
            </a:endParaRPr>
          </a:p>
        </p:txBody>
      </p:sp>
      <p:sp>
        <p:nvSpPr>
          <p:cNvPr id="15370" name="Rectangle 12">
            <a:extLst>
              <a:ext uri="{FF2B5EF4-FFF2-40B4-BE49-F238E27FC236}">
                <a16:creationId xmlns:a16="http://schemas.microsoft.com/office/drawing/2014/main" id="{82375F53-C89A-594D-8B7E-D8993CC3A0A7}"/>
              </a:ext>
            </a:extLst>
          </p:cNvPr>
          <p:cNvSpPr>
            <a:spLocks noChangeArrowheads="1"/>
          </p:cNvSpPr>
          <p:nvPr/>
        </p:nvSpPr>
        <p:spPr bwMode="auto">
          <a:xfrm>
            <a:off x="7605713" y="1292225"/>
            <a:ext cx="871537" cy="1825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5720" tIns="0" rIns="45720" bIns="0"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sz="1200">
                <a:solidFill>
                  <a:srgbClr val="BC0013"/>
                </a:solidFill>
              </a:rPr>
              <a:t>population</a:t>
            </a:r>
          </a:p>
        </p:txBody>
      </p:sp>
      <p:sp>
        <p:nvSpPr>
          <p:cNvPr id="15371" name="Rectangle 13">
            <a:extLst>
              <a:ext uri="{FF2B5EF4-FFF2-40B4-BE49-F238E27FC236}">
                <a16:creationId xmlns:a16="http://schemas.microsoft.com/office/drawing/2014/main" id="{D4A1F932-F48B-4B4D-9577-E968E6D02AA6}"/>
              </a:ext>
            </a:extLst>
          </p:cNvPr>
          <p:cNvSpPr>
            <a:spLocks noChangeArrowheads="1"/>
          </p:cNvSpPr>
          <p:nvPr/>
        </p:nvSpPr>
        <p:spPr bwMode="auto">
          <a:xfrm>
            <a:off x="7591425" y="1812925"/>
            <a:ext cx="8794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tIns="0" rIns="45720" bIns="0"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sz="1200">
                <a:solidFill>
                  <a:schemeClr val="bg1"/>
                </a:solidFill>
              </a:rPr>
              <a:t>ecosystem</a:t>
            </a:r>
          </a:p>
        </p:txBody>
      </p:sp>
      <p:sp>
        <p:nvSpPr>
          <p:cNvPr id="15372" name="Rectangle 14">
            <a:extLst>
              <a:ext uri="{FF2B5EF4-FFF2-40B4-BE49-F238E27FC236}">
                <a16:creationId xmlns:a16="http://schemas.microsoft.com/office/drawing/2014/main" id="{A66CB851-863B-BD4C-8C58-2B6E01334E60}"/>
              </a:ext>
            </a:extLst>
          </p:cNvPr>
          <p:cNvSpPr>
            <a:spLocks noChangeArrowheads="1"/>
          </p:cNvSpPr>
          <p:nvPr/>
        </p:nvSpPr>
        <p:spPr bwMode="auto">
          <a:xfrm>
            <a:off x="7580313" y="1547813"/>
            <a:ext cx="9048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tIns="0" rIns="45720" bIns="0"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sz="1200">
                <a:solidFill>
                  <a:schemeClr val="bg1"/>
                </a:solidFill>
              </a:rPr>
              <a:t>community</a:t>
            </a:r>
          </a:p>
        </p:txBody>
      </p:sp>
      <p:sp>
        <p:nvSpPr>
          <p:cNvPr id="15373" name="Rectangle 15">
            <a:extLst>
              <a:ext uri="{FF2B5EF4-FFF2-40B4-BE49-F238E27FC236}">
                <a16:creationId xmlns:a16="http://schemas.microsoft.com/office/drawing/2014/main" id="{A4461FE5-6901-7643-951D-2FBA31A831D1}"/>
              </a:ext>
            </a:extLst>
          </p:cNvPr>
          <p:cNvSpPr>
            <a:spLocks noChangeArrowheads="1"/>
          </p:cNvSpPr>
          <p:nvPr/>
        </p:nvSpPr>
        <p:spPr bwMode="auto">
          <a:xfrm>
            <a:off x="7623175" y="2087563"/>
            <a:ext cx="820738"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tIns="0" rIns="45720" bIns="0"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sz="1200">
                <a:solidFill>
                  <a:schemeClr val="bg1"/>
                </a:solidFill>
              </a:rPr>
              <a:t>biosphere</a:t>
            </a:r>
          </a:p>
        </p:txBody>
      </p:sp>
      <p:sp>
        <p:nvSpPr>
          <p:cNvPr id="15374" name="Rectangle 16">
            <a:extLst>
              <a:ext uri="{FF2B5EF4-FFF2-40B4-BE49-F238E27FC236}">
                <a16:creationId xmlns:a16="http://schemas.microsoft.com/office/drawing/2014/main" id="{BFDC945D-5E21-874D-9639-1DA057FCA50E}"/>
              </a:ext>
            </a:extLst>
          </p:cNvPr>
          <p:cNvSpPr>
            <a:spLocks noChangeArrowheads="1"/>
          </p:cNvSpPr>
          <p:nvPr/>
        </p:nvSpPr>
        <p:spPr bwMode="auto">
          <a:xfrm>
            <a:off x="7653338" y="998538"/>
            <a:ext cx="7778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tIns="0" rIns="45720" bIns="0"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sz="1200">
                <a:solidFill>
                  <a:schemeClr val="bg1"/>
                </a:solidFill>
              </a:rPr>
              <a:t>organism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370690"/>
                                        </p:tgtEl>
                                        <p:attrNameLst>
                                          <p:attrName>style.visibility</p:attrName>
                                        </p:attrNameLst>
                                      </p:cBhvr>
                                      <p:to>
                                        <p:strVal val="visible"/>
                                      </p:to>
                                    </p:set>
                                    <p:animEffect transition="in" filter="wedge">
                                      <p:cBhvr>
                                        <p:cTn id="7" dur="2000"/>
                                        <p:tgtEl>
                                          <p:spTgt spid="370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C364EEEA-B34B-7C4D-A720-CB5A67BDA1F2}"/>
              </a:ext>
            </a:extLst>
          </p:cNvPr>
          <p:cNvSpPr>
            <a:spLocks noGrp="1" noChangeArrowheads="1"/>
          </p:cNvSpPr>
          <p:nvPr>
            <p:ph type="title"/>
          </p:nvPr>
        </p:nvSpPr>
        <p:spPr/>
        <p:txBody>
          <a:bodyPr/>
          <a:lstStyle/>
          <a:p>
            <a:pPr eaLnBrk="1" hangingPunct="1"/>
            <a:r>
              <a:rPr lang="en-US" altLang="en-US" dirty="0"/>
              <a:t>Survivorship curves</a:t>
            </a:r>
          </a:p>
        </p:txBody>
      </p:sp>
      <p:sp>
        <p:nvSpPr>
          <p:cNvPr id="47107" name="Rectangle 4" descr="Rectangle: Click to edit Master text styles&#13;&#10;Second level&#13;&#10;Third level&#13;&#10;Fourth level&#13;&#10;Fifth level">
            <a:extLst>
              <a:ext uri="{FF2B5EF4-FFF2-40B4-BE49-F238E27FC236}">
                <a16:creationId xmlns:a16="http://schemas.microsoft.com/office/drawing/2014/main" id="{75CBCD5C-AB69-824C-8DDA-519F8E218080}"/>
              </a:ext>
            </a:extLst>
          </p:cNvPr>
          <p:cNvSpPr>
            <a:spLocks noGrp="1" noChangeArrowheads="1"/>
          </p:cNvSpPr>
          <p:nvPr>
            <p:ph type="body" idx="1"/>
          </p:nvPr>
        </p:nvSpPr>
        <p:spPr>
          <a:xfrm>
            <a:off x="838200" y="1371600"/>
            <a:ext cx="4730750" cy="571500"/>
          </a:xfrm>
        </p:spPr>
        <p:txBody>
          <a:bodyPr/>
          <a:lstStyle/>
          <a:p>
            <a:pPr eaLnBrk="1" hangingPunct="1"/>
            <a:r>
              <a:rPr lang="en-US" altLang="en-US" dirty="0"/>
              <a:t>Generalized strategies</a:t>
            </a:r>
          </a:p>
        </p:txBody>
      </p:sp>
      <p:sp>
        <p:nvSpPr>
          <p:cNvPr id="393221" name="Rectangle 5">
            <a:extLst>
              <a:ext uri="{FF2B5EF4-FFF2-40B4-BE49-F238E27FC236}">
                <a16:creationId xmlns:a16="http://schemas.microsoft.com/office/drawing/2014/main" id="{B4787D80-43C1-184F-AE2E-675FA770FD9F}"/>
              </a:ext>
            </a:extLst>
          </p:cNvPr>
          <p:cNvSpPr>
            <a:spLocks noChangeArrowheads="1"/>
          </p:cNvSpPr>
          <p:nvPr/>
        </p:nvSpPr>
        <p:spPr bwMode="auto">
          <a:xfrm>
            <a:off x="5715000" y="912813"/>
            <a:ext cx="3227388" cy="1096962"/>
          </a:xfrm>
          <a:prstGeom prst="rect">
            <a:avLst/>
          </a:prstGeom>
          <a:solidFill>
            <a:srgbClr val="FFCC18"/>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spcBef>
                <a:spcPct val="20000"/>
              </a:spcBef>
              <a:buClr>
                <a:srgbClr val="0F116A"/>
              </a:buClr>
              <a:buSzPct val="120000"/>
              <a:buFont typeface="Wingdings" charset="2"/>
              <a:buNone/>
              <a:defRPr/>
            </a:pPr>
            <a:r>
              <a:rPr lang="en-US" sz="2200">
                <a:solidFill>
                  <a:srgbClr val="0F116A"/>
                </a:solidFill>
                <a:latin typeface="Arial" charset="0"/>
                <a:ea typeface="+mn-ea"/>
              </a:rPr>
              <a:t>What do these graphs tell about survival &amp; </a:t>
            </a:r>
            <a:br>
              <a:rPr lang="en-US" sz="2200">
                <a:solidFill>
                  <a:srgbClr val="0F116A"/>
                </a:solidFill>
                <a:latin typeface="Arial" charset="0"/>
                <a:ea typeface="+mn-ea"/>
              </a:rPr>
            </a:br>
            <a:r>
              <a:rPr lang="en-US" sz="2200">
                <a:solidFill>
                  <a:srgbClr val="0F116A"/>
                </a:solidFill>
                <a:latin typeface="Arial" charset="0"/>
                <a:ea typeface="+mn-ea"/>
              </a:rPr>
              <a:t>strategy of a species?</a:t>
            </a:r>
          </a:p>
        </p:txBody>
      </p:sp>
      <p:grpSp>
        <p:nvGrpSpPr>
          <p:cNvPr id="47109" name="Group 25">
            <a:extLst>
              <a:ext uri="{FF2B5EF4-FFF2-40B4-BE49-F238E27FC236}">
                <a16:creationId xmlns:a16="http://schemas.microsoft.com/office/drawing/2014/main" id="{5AE98194-D0D0-BA4D-935B-04093E4F7DB3}"/>
              </a:ext>
            </a:extLst>
          </p:cNvPr>
          <p:cNvGrpSpPr>
            <a:grpSpLocks/>
          </p:cNvGrpSpPr>
          <p:nvPr/>
        </p:nvGrpSpPr>
        <p:grpSpPr bwMode="auto">
          <a:xfrm>
            <a:off x="622300" y="1939925"/>
            <a:ext cx="5016500" cy="4783138"/>
            <a:chOff x="392" y="1222"/>
            <a:chExt cx="3160" cy="3013"/>
          </a:xfrm>
        </p:grpSpPr>
        <p:pic>
          <p:nvPicPr>
            <p:cNvPr id="47113" name="Picture 6">
              <a:extLst>
                <a:ext uri="{FF2B5EF4-FFF2-40B4-BE49-F238E27FC236}">
                  <a16:creationId xmlns:a16="http://schemas.microsoft.com/office/drawing/2014/main" id="{5057797B-E86B-4740-91BD-01BF5835B0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250" t="1500" r="11250"/>
            <a:stretch>
              <a:fillRect/>
            </a:stretch>
          </p:blipFill>
          <p:spPr bwMode="auto">
            <a:xfrm>
              <a:off x="392" y="1222"/>
              <a:ext cx="3160" cy="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4" name="Rectangle 7">
              <a:extLst>
                <a:ext uri="{FF2B5EF4-FFF2-40B4-BE49-F238E27FC236}">
                  <a16:creationId xmlns:a16="http://schemas.microsoft.com/office/drawing/2014/main" id="{BCFBF0C8-DE19-664C-A644-B556503064E5}"/>
                </a:ext>
              </a:extLst>
            </p:cNvPr>
            <p:cNvSpPr>
              <a:spLocks noChangeArrowheads="1"/>
            </p:cNvSpPr>
            <p:nvPr/>
          </p:nvSpPr>
          <p:spPr bwMode="auto">
            <a:xfrm>
              <a:off x="1041" y="3682"/>
              <a:ext cx="76"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700">
                  <a:solidFill>
                    <a:srgbClr val="000000"/>
                  </a:solidFill>
                </a:rPr>
                <a:t>0</a:t>
              </a:r>
              <a:endParaRPr lang="en-US" altLang="en-US" sz="1600" b="0"/>
            </a:p>
          </p:txBody>
        </p:sp>
        <p:sp>
          <p:nvSpPr>
            <p:cNvPr id="47115" name="Rectangle 8">
              <a:extLst>
                <a:ext uri="{FF2B5EF4-FFF2-40B4-BE49-F238E27FC236}">
                  <a16:creationId xmlns:a16="http://schemas.microsoft.com/office/drawing/2014/main" id="{1BE9EE2F-8F93-A342-99BE-0BAF2D64976B}"/>
                </a:ext>
              </a:extLst>
            </p:cNvPr>
            <p:cNvSpPr>
              <a:spLocks noChangeArrowheads="1"/>
            </p:cNvSpPr>
            <p:nvPr/>
          </p:nvSpPr>
          <p:spPr bwMode="auto">
            <a:xfrm>
              <a:off x="1596" y="3682"/>
              <a:ext cx="151"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700">
                  <a:solidFill>
                    <a:srgbClr val="000000"/>
                  </a:solidFill>
                </a:rPr>
                <a:t>25</a:t>
              </a:r>
              <a:endParaRPr lang="en-US" altLang="en-US" sz="1600" b="0"/>
            </a:p>
          </p:txBody>
        </p:sp>
        <p:sp>
          <p:nvSpPr>
            <p:cNvPr id="47116" name="Rectangle 9">
              <a:extLst>
                <a:ext uri="{FF2B5EF4-FFF2-40B4-BE49-F238E27FC236}">
                  <a16:creationId xmlns:a16="http://schemas.microsoft.com/office/drawing/2014/main" id="{BFF9487E-0757-034F-9547-1873AAC07413}"/>
                </a:ext>
              </a:extLst>
            </p:cNvPr>
            <p:cNvSpPr>
              <a:spLocks noChangeArrowheads="1"/>
            </p:cNvSpPr>
            <p:nvPr/>
          </p:nvSpPr>
          <p:spPr bwMode="auto">
            <a:xfrm>
              <a:off x="677" y="1386"/>
              <a:ext cx="303"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700">
                  <a:solidFill>
                    <a:srgbClr val="000000"/>
                  </a:solidFill>
                </a:rPr>
                <a:t>1000</a:t>
              </a:r>
              <a:endParaRPr lang="en-US" altLang="en-US" sz="1600" b="0"/>
            </a:p>
          </p:txBody>
        </p:sp>
        <p:sp>
          <p:nvSpPr>
            <p:cNvPr id="47117" name="Rectangle 10">
              <a:extLst>
                <a:ext uri="{FF2B5EF4-FFF2-40B4-BE49-F238E27FC236}">
                  <a16:creationId xmlns:a16="http://schemas.microsoft.com/office/drawing/2014/main" id="{CFC60141-F592-EF40-9043-0E9DCD473442}"/>
                </a:ext>
              </a:extLst>
            </p:cNvPr>
            <p:cNvSpPr>
              <a:spLocks noChangeArrowheads="1"/>
            </p:cNvSpPr>
            <p:nvPr/>
          </p:nvSpPr>
          <p:spPr bwMode="auto">
            <a:xfrm>
              <a:off x="753" y="2139"/>
              <a:ext cx="227"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700">
                  <a:solidFill>
                    <a:srgbClr val="000000"/>
                  </a:solidFill>
                </a:rPr>
                <a:t>100</a:t>
              </a:r>
              <a:endParaRPr lang="en-US" altLang="en-US" sz="1600" b="0"/>
            </a:p>
          </p:txBody>
        </p:sp>
        <p:sp>
          <p:nvSpPr>
            <p:cNvPr id="47118" name="Rectangle 11">
              <a:extLst>
                <a:ext uri="{FF2B5EF4-FFF2-40B4-BE49-F238E27FC236}">
                  <a16:creationId xmlns:a16="http://schemas.microsoft.com/office/drawing/2014/main" id="{0E001F8C-2C14-854E-9DDE-44305ACA0624}"/>
                </a:ext>
              </a:extLst>
            </p:cNvPr>
            <p:cNvSpPr>
              <a:spLocks noChangeArrowheads="1"/>
            </p:cNvSpPr>
            <p:nvPr/>
          </p:nvSpPr>
          <p:spPr bwMode="auto">
            <a:xfrm>
              <a:off x="2818" y="1429"/>
              <a:ext cx="461"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700">
                  <a:solidFill>
                    <a:srgbClr val="000000"/>
                  </a:solidFill>
                </a:rPr>
                <a:t>Human</a:t>
              </a:r>
            </a:p>
            <a:p>
              <a:pPr algn="l">
                <a:lnSpc>
                  <a:spcPct val="85000"/>
                </a:lnSpc>
              </a:pPr>
              <a:r>
                <a:rPr lang="en-US" altLang="en-US" sz="1700">
                  <a:solidFill>
                    <a:srgbClr val="000000"/>
                  </a:solidFill>
                </a:rPr>
                <a:t>(type I)</a:t>
              </a:r>
              <a:endParaRPr lang="en-US" altLang="en-US" sz="1600" b="0"/>
            </a:p>
          </p:txBody>
        </p:sp>
        <p:sp>
          <p:nvSpPr>
            <p:cNvPr id="47119" name="Rectangle 12">
              <a:extLst>
                <a:ext uri="{FF2B5EF4-FFF2-40B4-BE49-F238E27FC236}">
                  <a16:creationId xmlns:a16="http://schemas.microsoft.com/office/drawing/2014/main" id="{7336EE24-6F8B-B14D-A992-33CE17AF3874}"/>
                </a:ext>
              </a:extLst>
            </p:cNvPr>
            <p:cNvSpPr>
              <a:spLocks noChangeArrowheads="1"/>
            </p:cNvSpPr>
            <p:nvPr/>
          </p:nvSpPr>
          <p:spPr bwMode="auto">
            <a:xfrm>
              <a:off x="2019" y="1872"/>
              <a:ext cx="484"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700">
                  <a:solidFill>
                    <a:srgbClr val="000000"/>
                  </a:solidFill>
                </a:rPr>
                <a:t>Hydra</a:t>
              </a:r>
            </a:p>
            <a:p>
              <a:pPr algn="l">
                <a:lnSpc>
                  <a:spcPct val="85000"/>
                </a:lnSpc>
              </a:pPr>
              <a:r>
                <a:rPr lang="en-US" altLang="en-US" sz="1700">
                  <a:solidFill>
                    <a:srgbClr val="000000"/>
                  </a:solidFill>
                </a:rPr>
                <a:t>(type II)</a:t>
              </a:r>
              <a:endParaRPr lang="en-US" altLang="en-US" sz="1600" b="0"/>
            </a:p>
          </p:txBody>
        </p:sp>
        <p:sp>
          <p:nvSpPr>
            <p:cNvPr id="47120" name="Rectangle 13">
              <a:extLst>
                <a:ext uri="{FF2B5EF4-FFF2-40B4-BE49-F238E27FC236}">
                  <a16:creationId xmlns:a16="http://schemas.microsoft.com/office/drawing/2014/main" id="{5205AE50-B5D8-304F-B157-FAA656A3ADFA}"/>
                </a:ext>
              </a:extLst>
            </p:cNvPr>
            <p:cNvSpPr>
              <a:spLocks noChangeArrowheads="1"/>
            </p:cNvSpPr>
            <p:nvPr/>
          </p:nvSpPr>
          <p:spPr bwMode="auto">
            <a:xfrm>
              <a:off x="1439" y="2670"/>
              <a:ext cx="521"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700">
                  <a:solidFill>
                    <a:srgbClr val="000000"/>
                  </a:solidFill>
                </a:rPr>
                <a:t>Oyster</a:t>
              </a:r>
            </a:p>
            <a:p>
              <a:pPr algn="l">
                <a:lnSpc>
                  <a:spcPct val="85000"/>
                </a:lnSpc>
              </a:pPr>
              <a:r>
                <a:rPr lang="en-US" altLang="en-US" sz="1700">
                  <a:solidFill>
                    <a:srgbClr val="000000"/>
                  </a:solidFill>
                </a:rPr>
                <a:t>(type III)</a:t>
              </a:r>
              <a:endParaRPr lang="en-US" altLang="en-US" sz="1600" b="0"/>
            </a:p>
          </p:txBody>
        </p:sp>
        <p:sp>
          <p:nvSpPr>
            <p:cNvPr id="47121" name="Rectangle 14">
              <a:extLst>
                <a:ext uri="{FF2B5EF4-FFF2-40B4-BE49-F238E27FC236}">
                  <a16:creationId xmlns:a16="http://schemas.microsoft.com/office/drawing/2014/main" id="{92A0C7A3-7C0C-0343-9082-EDB171D5FD79}"/>
                </a:ext>
              </a:extLst>
            </p:cNvPr>
            <p:cNvSpPr>
              <a:spLocks noChangeArrowheads="1"/>
            </p:cNvSpPr>
            <p:nvPr/>
          </p:nvSpPr>
          <p:spPr bwMode="auto">
            <a:xfrm>
              <a:off x="829" y="2891"/>
              <a:ext cx="151"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700">
                  <a:solidFill>
                    <a:srgbClr val="000000"/>
                  </a:solidFill>
                </a:rPr>
                <a:t>10</a:t>
              </a:r>
              <a:endParaRPr lang="en-US" altLang="en-US" sz="1600" b="0"/>
            </a:p>
          </p:txBody>
        </p:sp>
        <p:sp>
          <p:nvSpPr>
            <p:cNvPr id="47122" name="Rectangle 15">
              <a:extLst>
                <a:ext uri="{FF2B5EF4-FFF2-40B4-BE49-F238E27FC236}">
                  <a16:creationId xmlns:a16="http://schemas.microsoft.com/office/drawing/2014/main" id="{40B7E117-3794-1F4F-AC9B-D0A5FE324577}"/>
                </a:ext>
              </a:extLst>
            </p:cNvPr>
            <p:cNvSpPr>
              <a:spLocks noChangeArrowheads="1"/>
            </p:cNvSpPr>
            <p:nvPr/>
          </p:nvSpPr>
          <p:spPr bwMode="auto">
            <a:xfrm>
              <a:off x="904" y="3497"/>
              <a:ext cx="76"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700">
                  <a:solidFill>
                    <a:srgbClr val="000000"/>
                  </a:solidFill>
                </a:rPr>
                <a:t>1</a:t>
              </a:r>
              <a:endParaRPr lang="en-US" altLang="en-US" sz="1600" b="0"/>
            </a:p>
          </p:txBody>
        </p:sp>
        <p:sp>
          <p:nvSpPr>
            <p:cNvPr id="47123" name="Rectangle 16">
              <a:extLst>
                <a:ext uri="{FF2B5EF4-FFF2-40B4-BE49-F238E27FC236}">
                  <a16:creationId xmlns:a16="http://schemas.microsoft.com/office/drawing/2014/main" id="{0442F48B-BB1D-2745-ACFA-9C28D75AD4EB}"/>
                </a:ext>
              </a:extLst>
            </p:cNvPr>
            <p:cNvSpPr>
              <a:spLocks noChangeArrowheads="1"/>
            </p:cNvSpPr>
            <p:nvPr/>
          </p:nvSpPr>
          <p:spPr bwMode="auto">
            <a:xfrm>
              <a:off x="2177" y="3682"/>
              <a:ext cx="151"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700">
                  <a:solidFill>
                    <a:srgbClr val="000000"/>
                  </a:solidFill>
                </a:rPr>
                <a:t>50</a:t>
              </a:r>
              <a:endParaRPr lang="en-US" altLang="en-US" sz="1600" b="0"/>
            </a:p>
          </p:txBody>
        </p:sp>
        <p:sp>
          <p:nvSpPr>
            <p:cNvPr id="47124" name="Rectangle 17">
              <a:extLst>
                <a:ext uri="{FF2B5EF4-FFF2-40B4-BE49-F238E27FC236}">
                  <a16:creationId xmlns:a16="http://schemas.microsoft.com/office/drawing/2014/main" id="{F9BF294F-1514-1D4E-96CE-81604BDB5ECB}"/>
                </a:ext>
              </a:extLst>
            </p:cNvPr>
            <p:cNvSpPr>
              <a:spLocks noChangeArrowheads="1"/>
            </p:cNvSpPr>
            <p:nvPr/>
          </p:nvSpPr>
          <p:spPr bwMode="auto">
            <a:xfrm>
              <a:off x="1249" y="3926"/>
              <a:ext cx="1927"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700">
                  <a:solidFill>
                    <a:srgbClr val="0F116A"/>
                  </a:solidFill>
                </a:rPr>
                <a:t>Percent of maximum life span</a:t>
              </a:r>
              <a:endParaRPr lang="en-US" altLang="en-US" sz="1600" b="0">
                <a:solidFill>
                  <a:srgbClr val="0F116A"/>
                </a:solidFill>
              </a:endParaRPr>
            </a:p>
          </p:txBody>
        </p:sp>
        <p:sp>
          <p:nvSpPr>
            <p:cNvPr id="47125" name="Rectangle 18">
              <a:extLst>
                <a:ext uri="{FF2B5EF4-FFF2-40B4-BE49-F238E27FC236}">
                  <a16:creationId xmlns:a16="http://schemas.microsoft.com/office/drawing/2014/main" id="{57C7F9DB-2D29-5B43-B846-6D533036EC2E}"/>
                </a:ext>
              </a:extLst>
            </p:cNvPr>
            <p:cNvSpPr>
              <a:spLocks noChangeArrowheads="1"/>
            </p:cNvSpPr>
            <p:nvPr/>
          </p:nvSpPr>
          <p:spPr bwMode="auto">
            <a:xfrm>
              <a:off x="3229" y="3682"/>
              <a:ext cx="227"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700">
                  <a:solidFill>
                    <a:srgbClr val="000000"/>
                  </a:solidFill>
                </a:rPr>
                <a:t>100</a:t>
              </a:r>
              <a:endParaRPr lang="en-US" altLang="en-US" sz="1600" b="0"/>
            </a:p>
          </p:txBody>
        </p:sp>
        <p:sp>
          <p:nvSpPr>
            <p:cNvPr id="47126" name="Rectangle 19">
              <a:extLst>
                <a:ext uri="{FF2B5EF4-FFF2-40B4-BE49-F238E27FC236}">
                  <a16:creationId xmlns:a16="http://schemas.microsoft.com/office/drawing/2014/main" id="{C073AFA7-E9E6-3B42-B441-3DDFD58630F3}"/>
                </a:ext>
              </a:extLst>
            </p:cNvPr>
            <p:cNvSpPr>
              <a:spLocks noChangeArrowheads="1"/>
            </p:cNvSpPr>
            <p:nvPr/>
          </p:nvSpPr>
          <p:spPr bwMode="auto">
            <a:xfrm>
              <a:off x="2738" y="3682"/>
              <a:ext cx="151"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700">
                  <a:solidFill>
                    <a:srgbClr val="000000"/>
                  </a:solidFill>
                </a:rPr>
                <a:t>75</a:t>
              </a:r>
              <a:endParaRPr lang="en-US" altLang="en-US" sz="1600" b="0"/>
            </a:p>
          </p:txBody>
        </p:sp>
        <p:sp>
          <p:nvSpPr>
            <p:cNvPr id="47127" name="Line 20">
              <a:extLst>
                <a:ext uri="{FF2B5EF4-FFF2-40B4-BE49-F238E27FC236}">
                  <a16:creationId xmlns:a16="http://schemas.microsoft.com/office/drawing/2014/main" id="{D7861BB0-F5DC-0645-BF5F-35ECE7C72899}"/>
                </a:ext>
              </a:extLst>
            </p:cNvPr>
            <p:cNvSpPr>
              <a:spLocks noChangeShapeType="1"/>
            </p:cNvSpPr>
            <p:nvPr/>
          </p:nvSpPr>
          <p:spPr bwMode="auto">
            <a:xfrm flipV="1">
              <a:off x="1239" y="2903"/>
              <a:ext cx="178" cy="13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128" name="Line 21">
              <a:extLst>
                <a:ext uri="{FF2B5EF4-FFF2-40B4-BE49-F238E27FC236}">
                  <a16:creationId xmlns:a16="http://schemas.microsoft.com/office/drawing/2014/main" id="{112B939B-C7F3-3444-B7F0-A42ED964E095}"/>
                </a:ext>
              </a:extLst>
            </p:cNvPr>
            <p:cNvSpPr>
              <a:spLocks noChangeShapeType="1"/>
            </p:cNvSpPr>
            <p:nvPr/>
          </p:nvSpPr>
          <p:spPr bwMode="auto">
            <a:xfrm flipV="1">
              <a:off x="1838" y="2009"/>
              <a:ext cx="179" cy="13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129" name="Line 22">
              <a:extLst>
                <a:ext uri="{FF2B5EF4-FFF2-40B4-BE49-F238E27FC236}">
                  <a16:creationId xmlns:a16="http://schemas.microsoft.com/office/drawing/2014/main" id="{37F15444-419F-CA47-AA18-36F20D193D7D}"/>
                </a:ext>
              </a:extLst>
            </p:cNvPr>
            <p:cNvSpPr>
              <a:spLocks noChangeShapeType="1"/>
            </p:cNvSpPr>
            <p:nvPr/>
          </p:nvSpPr>
          <p:spPr bwMode="auto">
            <a:xfrm flipV="1">
              <a:off x="2668" y="1563"/>
              <a:ext cx="140" cy="10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130" name="Rectangle 23">
              <a:extLst>
                <a:ext uri="{FF2B5EF4-FFF2-40B4-BE49-F238E27FC236}">
                  <a16:creationId xmlns:a16="http://schemas.microsoft.com/office/drawing/2014/main" id="{B16E16C3-6503-BE4E-9642-0F9E9C969C41}"/>
                </a:ext>
              </a:extLst>
            </p:cNvPr>
            <p:cNvSpPr>
              <a:spLocks noChangeArrowheads="1"/>
            </p:cNvSpPr>
            <p:nvPr/>
          </p:nvSpPr>
          <p:spPr bwMode="auto">
            <a:xfrm rot="-5400000">
              <a:off x="-79" y="2500"/>
              <a:ext cx="1544"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700">
                  <a:solidFill>
                    <a:srgbClr val="0F116A"/>
                  </a:solidFill>
                </a:rPr>
                <a:t>Survival per thousand</a:t>
              </a:r>
            </a:p>
          </p:txBody>
        </p:sp>
      </p:grpSp>
      <p:sp>
        <p:nvSpPr>
          <p:cNvPr id="393242" name="Rectangle 26">
            <a:extLst>
              <a:ext uri="{FF2B5EF4-FFF2-40B4-BE49-F238E27FC236}">
                <a16:creationId xmlns:a16="http://schemas.microsoft.com/office/drawing/2014/main" id="{1C6B9C49-C6FD-D84C-912D-9418E2B64C7D}"/>
              </a:ext>
            </a:extLst>
          </p:cNvPr>
          <p:cNvSpPr>
            <a:spLocks noChangeArrowheads="1"/>
          </p:cNvSpPr>
          <p:nvPr/>
        </p:nvSpPr>
        <p:spPr bwMode="auto">
          <a:xfrm>
            <a:off x="5699125" y="2222500"/>
            <a:ext cx="3227388" cy="1096963"/>
          </a:xfrm>
          <a:prstGeom prst="rect">
            <a:avLst/>
          </a:prstGeom>
          <a:solidFill>
            <a:srgbClr val="008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96875" indent="-396875" algn="l" eaLnBrk="1" hangingPunct="1">
              <a:spcBef>
                <a:spcPct val="20000"/>
              </a:spcBef>
              <a:buClr>
                <a:srgbClr val="0F116A"/>
              </a:buClr>
              <a:buSzPct val="120000"/>
              <a:buFont typeface="Wingdings" charset="2"/>
              <a:buNone/>
              <a:defRPr/>
            </a:pPr>
            <a:r>
              <a:rPr lang="en-US" sz="2200">
                <a:solidFill>
                  <a:schemeClr val="bg1"/>
                </a:solidFill>
                <a:latin typeface="Arial" charset="0"/>
                <a:ea typeface="+mn-ea"/>
              </a:rPr>
              <a:t>I.	High death rate in post-reproductive years</a:t>
            </a:r>
          </a:p>
        </p:txBody>
      </p:sp>
      <p:sp>
        <p:nvSpPr>
          <p:cNvPr id="393244" name="Rectangle 28">
            <a:extLst>
              <a:ext uri="{FF2B5EF4-FFF2-40B4-BE49-F238E27FC236}">
                <a16:creationId xmlns:a16="http://schemas.microsoft.com/office/drawing/2014/main" id="{A75AE8BE-4E4C-E747-BAE5-A275B2FDEFFA}"/>
              </a:ext>
            </a:extLst>
          </p:cNvPr>
          <p:cNvSpPr>
            <a:spLocks noChangeArrowheads="1"/>
          </p:cNvSpPr>
          <p:nvPr/>
        </p:nvSpPr>
        <p:spPr bwMode="auto">
          <a:xfrm>
            <a:off x="5699125" y="3532188"/>
            <a:ext cx="3227388" cy="1096962"/>
          </a:xfrm>
          <a:prstGeom prst="rect">
            <a:avLst/>
          </a:prstGeom>
          <a:solidFill>
            <a:schemeClr val="hlink"/>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96875" indent="-396875" algn="l" eaLnBrk="1" hangingPunct="1">
              <a:spcBef>
                <a:spcPct val="20000"/>
              </a:spcBef>
              <a:buClr>
                <a:srgbClr val="0F116A"/>
              </a:buClr>
              <a:buSzPct val="120000"/>
              <a:buFont typeface="Wingdings" charset="2"/>
              <a:buNone/>
              <a:defRPr/>
            </a:pPr>
            <a:r>
              <a:rPr lang="en-US" sz="2200">
                <a:solidFill>
                  <a:schemeClr val="bg1"/>
                </a:solidFill>
                <a:latin typeface="Arial" charset="0"/>
                <a:ea typeface="+mn-ea"/>
              </a:rPr>
              <a:t>II.	Constant mortality rate throughout life span</a:t>
            </a:r>
          </a:p>
        </p:txBody>
      </p:sp>
      <p:sp>
        <p:nvSpPr>
          <p:cNvPr id="393245" name="Rectangle 29">
            <a:extLst>
              <a:ext uri="{FF2B5EF4-FFF2-40B4-BE49-F238E27FC236}">
                <a16:creationId xmlns:a16="http://schemas.microsoft.com/office/drawing/2014/main" id="{01761C2B-C3C2-1844-8A25-BED52C5A0C88}"/>
              </a:ext>
            </a:extLst>
          </p:cNvPr>
          <p:cNvSpPr>
            <a:spLocks noChangeArrowheads="1"/>
          </p:cNvSpPr>
          <p:nvPr/>
        </p:nvSpPr>
        <p:spPr bwMode="auto">
          <a:xfrm>
            <a:off x="5707063" y="4891088"/>
            <a:ext cx="3227387" cy="1766887"/>
          </a:xfrm>
          <a:prstGeom prst="rect">
            <a:avLst/>
          </a:prstGeom>
          <a:solidFill>
            <a:srgbClr val="DD0117"/>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96875" indent="-396875" algn="l" eaLnBrk="1" hangingPunct="1">
              <a:spcBef>
                <a:spcPct val="20000"/>
              </a:spcBef>
              <a:buClr>
                <a:srgbClr val="0F116A"/>
              </a:buClr>
              <a:buSzPct val="120000"/>
              <a:buFont typeface="Wingdings" charset="2"/>
              <a:buNone/>
              <a:defRPr/>
            </a:pPr>
            <a:r>
              <a:rPr lang="en-US" sz="2200">
                <a:solidFill>
                  <a:schemeClr val="bg1"/>
                </a:solidFill>
                <a:latin typeface="Arial" charset="0"/>
                <a:ea typeface="+mn-ea"/>
              </a:rPr>
              <a:t>III.	Very high early mortality but the few survivors then live long (stay reproductive)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3221"/>
                                        </p:tgtEl>
                                        <p:attrNameLst>
                                          <p:attrName>style.visibility</p:attrName>
                                        </p:attrNameLst>
                                      </p:cBhvr>
                                      <p:to>
                                        <p:strVal val="visible"/>
                                      </p:to>
                                    </p:set>
                                    <p:anim calcmode="lin" valueType="num">
                                      <p:cBhvr additive="base">
                                        <p:cTn id="7" dur="500" fill="hold"/>
                                        <p:tgtEl>
                                          <p:spTgt spid="393221"/>
                                        </p:tgtEl>
                                        <p:attrNameLst>
                                          <p:attrName>ppt_x</p:attrName>
                                        </p:attrNameLst>
                                      </p:cBhvr>
                                      <p:tavLst>
                                        <p:tav tm="0">
                                          <p:val>
                                            <p:strVal val="0-#ppt_w/2"/>
                                          </p:val>
                                        </p:tav>
                                        <p:tav tm="100000">
                                          <p:val>
                                            <p:strVal val="#ppt_x"/>
                                          </p:val>
                                        </p:tav>
                                      </p:tavLst>
                                    </p:anim>
                                    <p:anim calcmode="lin" valueType="num">
                                      <p:cBhvr additive="base">
                                        <p:cTn id="8" dur="500" fill="hold"/>
                                        <p:tgtEl>
                                          <p:spTgt spid="3932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93242"/>
                                        </p:tgtEl>
                                        <p:attrNameLst>
                                          <p:attrName>style.visibility</p:attrName>
                                        </p:attrNameLst>
                                      </p:cBhvr>
                                      <p:to>
                                        <p:strVal val="visible"/>
                                      </p:to>
                                    </p:set>
                                    <p:anim calcmode="lin" valueType="num">
                                      <p:cBhvr additive="base">
                                        <p:cTn id="13" dur="500" fill="hold"/>
                                        <p:tgtEl>
                                          <p:spTgt spid="393242"/>
                                        </p:tgtEl>
                                        <p:attrNameLst>
                                          <p:attrName>ppt_x</p:attrName>
                                        </p:attrNameLst>
                                      </p:cBhvr>
                                      <p:tavLst>
                                        <p:tav tm="0">
                                          <p:val>
                                            <p:strVal val="0-#ppt_w/2"/>
                                          </p:val>
                                        </p:tav>
                                        <p:tav tm="100000">
                                          <p:val>
                                            <p:strVal val="#ppt_x"/>
                                          </p:val>
                                        </p:tav>
                                      </p:tavLst>
                                    </p:anim>
                                    <p:anim calcmode="lin" valueType="num">
                                      <p:cBhvr additive="base">
                                        <p:cTn id="14" dur="500" fill="hold"/>
                                        <p:tgtEl>
                                          <p:spTgt spid="39324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93244"/>
                                        </p:tgtEl>
                                        <p:attrNameLst>
                                          <p:attrName>style.visibility</p:attrName>
                                        </p:attrNameLst>
                                      </p:cBhvr>
                                      <p:to>
                                        <p:strVal val="visible"/>
                                      </p:to>
                                    </p:set>
                                    <p:anim calcmode="lin" valueType="num">
                                      <p:cBhvr additive="base">
                                        <p:cTn id="19" dur="500" fill="hold"/>
                                        <p:tgtEl>
                                          <p:spTgt spid="393244"/>
                                        </p:tgtEl>
                                        <p:attrNameLst>
                                          <p:attrName>ppt_x</p:attrName>
                                        </p:attrNameLst>
                                      </p:cBhvr>
                                      <p:tavLst>
                                        <p:tav tm="0">
                                          <p:val>
                                            <p:strVal val="0-#ppt_w/2"/>
                                          </p:val>
                                        </p:tav>
                                        <p:tav tm="100000">
                                          <p:val>
                                            <p:strVal val="#ppt_x"/>
                                          </p:val>
                                        </p:tav>
                                      </p:tavLst>
                                    </p:anim>
                                    <p:anim calcmode="lin" valueType="num">
                                      <p:cBhvr additive="base">
                                        <p:cTn id="20" dur="500" fill="hold"/>
                                        <p:tgtEl>
                                          <p:spTgt spid="39324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93245"/>
                                        </p:tgtEl>
                                        <p:attrNameLst>
                                          <p:attrName>style.visibility</p:attrName>
                                        </p:attrNameLst>
                                      </p:cBhvr>
                                      <p:to>
                                        <p:strVal val="visible"/>
                                      </p:to>
                                    </p:set>
                                    <p:anim calcmode="lin" valueType="num">
                                      <p:cBhvr additive="base">
                                        <p:cTn id="25" dur="500" fill="hold"/>
                                        <p:tgtEl>
                                          <p:spTgt spid="393245"/>
                                        </p:tgtEl>
                                        <p:attrNameLst>
                                          <p:attrName>ppt_x</p:attrName>
                                        </p:attrNameLst>
                                      </p:cBhvr>
                                      <p:tavLst>
                                        <p:tav tm="0">
                                          <p:val>
                                            <p:strVal val="0-#ppt_w/2"/>
                                          </p:val>
                                        </p:tav>
                                        <p:tav tm="100000">
                                          <p:val>
                                            <p:strVal val="#ppt_x"/>
                                          </p:val>
                                        </p:tav>
                                      </p:tavLst>
                                    </p:anim>
                                    <p:anim calcmode="lin" valueType="num">
                                      <p:cBhvr additive="base">
                                        <p:cTn id="26" dur="500" fill="hold"/>
                                        <p:tgtEl>
                                          <p:spTgt spid="39324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221" grpId="0" animBg="1" autoUpdateAnimBg="0"/>
      <p:bldP spid="393242" grpId="0" animBg="1" autoUpdateAnimBg="0"/>
      <p:bldP spid="393244" grpId="0" animBg="1" autoUpdateAnimBg="0"/>
      <p:bldP spid="393245"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4DA2582B-EE86-1E4F-973C-BC0D3606F278}"/>
              </a:ext>
            </a:extLst>
          </p:cNvPr>
          <p:cNvSpPr>
            <a:spLocks noGrp="1" noChangeArrowheads="1"/>
          </p:cNvSpPr>
          <p:nvPr>
            <p:ph type="title"/>
          </p:nvPr>
        </p:nvSpPr>
        <p:spPr>
          <a:xfrm>
            <a:off x="609600" y="685800"/>
            <a:ext cx="8396288" cy="762000"/>
          </a:xfrm>
        </p:spPr>
        <p:txBody>
          <a:bodyPr/>
          <a:lstStyle/>
          <a:p>
            <a:pPr eaLnBrk="1" hangingPunct="1"/>
            <a:r>
              <a:rPr lang="en-US" altLang="en-US" dirty="0"/>
              <a:t>Trade-offs: survival vs. reproduction</a:t>
            </a:r>
          </a:p>
        </p:txBody>
      </p:sp>
      <p:sp>
        <p:nvSpPr>
          <p:cNvPr id="477187" name="Rectangle 3" descr="Rectangle: Click to edit Master text styles&#13;&#10;Second level&#13;&#10;Third level&#13;&#10;Fourth level&#13;&#10;Fifth level">
            <a:extLst>
              <a:ext uri="{FF2B5EF4-FFF2-40B4-BE49-F238E27FC236}">
                <a16:creationId xmlns:a16="http://schemas.microsoft.com/office/drawing/2014/main" id="{43E4F443-E180-934D-8FC6-C910B989BC83}"/>
              </a:ext>
            </a:extLst>
          </p:cNvPr>
          <p:cNvSpPr>
            <a:spLocks noGrp="1" noChangeArrowheads="1"/>
          </p:cNvSpPr>
          <p:nvPr>
            <p:ph type="body" idx="1"/>
          </p:nvPr>
        </p:nvSpPr>
        <p:spPr>
          <a:xfrm>
            <a:off x="587375" y="1371600"/>
            <a:ext cx="8556625" cy="2695575"/>
          </a:xfrm>
        </p:spPr>
        <p:txBody>
          <a:bodyPr/>
          <a:lstStyle/>
          <a:p>
            <a:pPr eaLnBrk="1" hangingPunct="1"/>
            <a:r>
              <a:rPr lang="en-US" altLang="en-US" dirty="0"/>
              <a:t>The cost of reproduction</a:t>
            </a:r>
          </a:p>
          <a:p>
            <a:pPr lvl="1" eaLnBrk="1" hangingPunct="1">
              <a:lnSpc>
                <a:spcPct val="110000"/>
              </a:lnSpc>
            </a:pPr>
            <a:r>
              <a:rPr lang="en-US" altLang="en-US" dirty="0">
                <a:ea typeface="ＭＳ Ｐゴシック" panose="020B0600070205080204" pitchFamily="34" charset="-128"/>
              </a:rPr>
              <a:t>increase reproduction may decrease survival</a:t>
            </a:r>
          </a:p>
          <a:p>
            <a:pPr lvl="2" eaLnBrk="1" hangingPunct="1"/>
            <a:r>
              <a:rPr lang="en-US" altLang="en-US" dirty="0">
                <a:ea typeface="ＭＳ Ｐゴシック" panose="020B0600070205080204" pitchFamily="34" charset="-128"/>
              </a:rPr>
              <a:t>age at first reproduction </a:t>
            </a:r>
          </a:p>
          <a:p>
            <a:pPr lvl="2" eaLnBrk="1" hangingPunct="1"/>
            <a:r>
              <a:rPr lang="en-US" altLang="en-US" dirty="0">
                <a:ea typeface="ＭＳ Ｐゴシック" panose="020B0600070205080204" pitchFamily="34" charset="-128"/>
              </a:rPr>
              <a:t>investment per offspring</a:t>
            </a:r>
          </a:p>
          <a:p>
            <a:pPr lvl="2" eaLnBrk="1" hangingPunct="1"/>
            <a:r>
              <a:rPr lang="en-US" altLang="en-US" dirty="0">
                <a:ea typeface="ＭＳ Ｐゴシック" panose="020B0600070205080204" pitchFamily="34" charset="-128"/>
              </a:rPr>
              <a:t>number of reproductive cycles per lifetime</a:t>
            </a:r>
          </a:p>
        </p:txBody>
      </p:sp>
      <p:sp>
        <p:nvSpPr>
          <p:cNvPr id="477206" name="Rectangle 22">
            <a:extLst>
              <a:ext uri="{FF2B5EF4-FFF2-40B4-BE49-F238E27FC236}">
                <a16:creationId xmlns:a16="http://schemas.microsoft.com/office/drawing/2014/main" id="{00329626-0BF9-BF42-981F-91CABC1EF9CB}"/>
              </a:ext>
            </a:extLst>
          </p:cNvPr>
          <p:cNvSpPr>
            <a:spLocks noChangeArrowheads="1"/>
          </p:cNvSpPr>
          <p:nvPr/>
        </p:nvSpPr>
        <p:spPr bwMode="auto">
          <a:xfrm>
            <a:off x="6330950" y="4494213"/>
            <a:ext cx="2668588" cy="2101850"/>
          </a:xfrm>
          <a:prstGeom prst="rect">
            <a:avLst/>
          </a:prstGeom>
          <a:solidFill>
            <a:srgbClr val="FFCC18"/>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spcBef>
                <a:spcPct val="20000"/>
              </a:spcBef>
              <a:buClr>
                <a:srgbClr val="0F116A"/>
              </a:buClr>
              <a:buSzPct val="120000"/>
              <a:buFont typeface="Wingdings" charset="2"/>
              <a:buNone/>
              <a:defRPr/>
            </a:pPr>
            <a:r>
              <a:rPr lang="en-US" sz="2200">
                <a:solidFill>
                  <a:srgbClr val="0F116A"/>
                </a:solidFill>
                <a:latin typeface="Arial" charset="0"/>
                <a:ea typeface="+mn-ea"/>
              </a:rPr>
              <a:t>Natural selection favors a life history that maximizes </a:t>
            </a:r>
            <a:r>
              <a:rPr lang="en-US" sz="2200" u="sng">
                <a:solidFill>
                  <a:srgbClr val="DD0117"/>
                </a:solidFill>
                <a:latin typeface="Arial" charset="0"/>
                <a:ea typeface="+mn-ea"/>
              </a:rPr>
              <a:t>lifetime</a:t>
            </a:r>
            <a:r>
              <a:rPr lang="en-US" sz="2200">
                <a:solidFill>
                  <a:srgbClr val="0F116A"/>
                </a:solidFill>
                <a:latin typeface="Arial" charset="0"/>
                <a:ea typeface="+mn-ea"/>
              </a:rPr>
              <a:t> reproductive success </a:t>
            </a:r>
          </a:p>
        </p:txBody>
      </p:sp>
      <p:pic>
        <p:nvPicPr>
          <p:cNvPr id="477207" name="Picture 23">
            <a:extLst>
              <a:ext uri="{FF2B5EF4-FFF2-40B4-BE49-F238E27FC236}">
                <a16:creationId xmlns:a16="http://schemas.microsoft.com/office/drawing/2014/main" id="{1C681E92-4A6E-3646-AA8A-4315AF439D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057" b="3038"/>
          <a:stretch>
            <a:fillRect/>
          </a:stretch>
        </p:blipFill>
        <p:spPr bwMode="auto">
          <a:xfrm>
            <a:off x="712788" y="4305300"/>
            <a:ext cx="3698875" cy="2479675"/>
          </a:xfrm>
          <a:prstGeom prst="rect">
            <a:avLst/>
          </a:prstGeom>
          <a:noFill/>
          <a:ln w="9525">
            <a:solidFill>
              <a:srgbClr val="0F116A"/>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477209" name="Picture 25">
            <a:extLst>
              <a:ext uri="{FF2B5EF4-FFF2-40B4-BE49-F238E27FC236}">
                <a16:creationId xmlns:a16="http://schemas.microsoft.com/office/drawing/2014/main" id="{0D38B972-2E29-1247-9BCA-538955C3BE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5" y="5272088"/>
            <a:ext cx="2035175" cy="1506537"/>
          </a:xfrm>
          <a:prstGeom prst="rect">
            <a:avLst/>
          </a:prstGeom>
          <a:noFill/>
          <a:ln w="9525">
            <a:solidFill>
              <a:srgbClr val="0F116A"/>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477210" name="Picture 26">
            <a:extLst>
              <a:ext uri="{FF2B5EF4-FFF2-40B4-BE49-F238E27FC236}">
                <a16:creationId xmlns:a16="http://schemas.microsoft.com/office/drawing/2014/main" id="{4F9669AF-6081-614F-839A-80B330CA5D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0563" y="4305300"/>
            <a:ext cx="1741487" cy="2611437"/>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77187">
                                            <p:txEl>
                                              <p:pRg st="0" end="0"/>
                                            </p:txEl>
                                          </p:spTgt>
                                        </p:tgtEl>
                                        <p:attrNameLst>
                                          <p:attrName>style.visibility</p:attrName>
                                        </p:attrNameLst>
                                      </p:cBhvr>
                                      <p:to>
                                        <p:strVal val="visible"/>
                                      </p:to>
                                    </p:set>
                                    <p:anim calcmode="lin" valueType="num">
                                      <p:cBhvr additive="base">
                                        <p:cTn id="7" dur="500" fill="hold"/>
                                        <p:tgtEl>
                                          <p:spTgt spid="4771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7718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77187">
                                            <p:txEl>
                                              <p:pRg st="1" end="1"/>
                                            </p:txEl>
                                          </p:spTgt>
                                        </p:tgtEl>
                                        <p:attrNameLst>
                                          <p:attrName>style.visibility</p:attrName>
                                        </p:attrNameLst>
                                      </p:cBhvr>
                                      <p:to>
                                        <p:strVal val="visible"/>
                                      </p:to>
                                    </p:set>
                                    <p:anim calcmode="lin" valueType="num">
                                      <p:cBhvr additive="base">
                                        <p:cTn id="13" dur="500" fill="hold"/>
                                        <p:tgtEl>
                                          <p:spTgt spid="47718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7718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77187">
                                            <p:txEl>
                                              <p:pRg st="2" end="2"/>
                                            </p:txEl>
                                          </p:spTgt>
                                        </p:tgtEl>
                                        <p:attrNameLst>
                                          <p:attrName>style.visibility</p:attrName>
                                        </p:attrNameLst>
                                      </p:cBhvr>
                                      <p:to>
                                        <p:strVal val="visible"/>
                                      </p:to>
                                    </p:set>
                                    <p:anim calcmode="lin" valueType="num">
                                      <p:cBhvr additive="base">
                                        <p:cTn id="19" dur="500" fill="hold"/>
                                        <p:tgtEl>
                                          <p:spTgt spid="47718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7718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77187">
                                            <p:txEl>
                                              <p:pRg st="3" end="3"/>
                                            </p:txEl>
                                          </p:spTgt>
                                        </p:tgtEl>
                                        <p:attrNameLst>
                                          <p:attrName>style.visibility</p:attrName>
                                        </p:attrNameLst>
                                      </p:cBhvr>
                                      <p:to>
                                        <p:strVal val="visible"/>
                                      </p:to>
                                    </p:set>
                                    <p:anim calcmode="lin" valueType="num">
                                      <p:cBhvr additive="base">
                                        <p:cTn id="25" dur="500" fill="hold"/>
                                        <p:tgtEl>
                                          <p:spTgt spid="47718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77187">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77187">
                                            <p:txEl>
                                              <p:pRg st="4" end="4"/>
                                            </p:txEl>
                                          </p:spTgt>
                                        </p:tgtEl>
                                        <p:attrNameLst>
                                          <p:attrName>style.visibility</p:attrName>
                                        </p:attrNameLst>
                                      </p:cBhvr>
                                      <p:to>
                                        <p:strVal val="visible"/>
                                      </p:to>
                                    </p:set>
                                    <p:anim calcmode="lin" valueType="num">
                                      <p:cBhvr additive="base">
                                        <p:cTn id="31" dur="500" fill="hold"/>
                                        <p:tgtEl>
                                          <p:spTgt spid="47718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77187">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87"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Group 8">
            <a:extLst>
              <a:ext uri="{FF2B5EF4-FFF2-40B4-BE49-F238E27FC236}">
                <a16:creationId xmlns:a16="http://schemas.microsoft.com/office/drawing/2014/main" id="{32E2DCFF-E515-E442-A611-D0DA6D5EF0CB}"/>
              </a:ext>
            </a:extLst>
          </p:cNvPr>
          <p:cNvGrpSpPr>
            <a:grpSpLocks/>
          </p:cNvGrpSpPr>
          <p:nvPr/>
        </p:nvGrpSpPr>
        <p:grpSpPr bwMode="auto">
          <a:xfrm>
            <a:off x="3800475" y="3097213"/>
            <a:ext cx="3213100" cy="3667125"/>
            <a:chOff x="2663" y="1923"/>
            <a:chExt cx="2024" cy="2310"/>
          </a:xfrm>
        </p:grpSpPr>
        <p:pic>
          <p:nvPicPr>
            <p:cNvPr id="446470" name="Picture 6">
              <a:extLst>
                <a:ext uri="{FF2B5EF4-FFF2-40B4-BE49-F238E27FC236}">
                  <a16:creationId xmlns:a16="http://schemas.microsoft.com/office/drawing/2014/main" id="{8ADE1BF2-FD42-1D4D-90CD-A1776F1D50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3" y="1923"/>
              <a:ext cx="1025" cy="231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6471" name="Picture 7">
              <a:extLst>
                <a:ext uri="{FF2B5EF4-FFF2-40B4-BE49-F238E27FC236}">
                  <a16:creationId xmlns:a16="http://schemas.microsoft.com/office/drawing/2014/main" id="{5F00CF0A-A182-CE4D-BFE0-BC457C758D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8" y="1935"/>
              <a:ext cx="1019" cy="2298"/>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227" name="Rectangle 2">
            <a:extLst>
              <a:ext uri="{FF2B5EF4-FFF2-40B4-BE49-F238E27FC236}">
                <a16:creationId xmlns:a16="http://schemas.microsoft.com/office/drawing/2014/main" id="{EE4ACFAC-890B-D241-B3E4-3D3767E69579}"/>
              </a:ext>
            </a:extLst>
          </p:cNvPr>
          <p:cNvSpPr>
            <a:spLocks noGrp="1" noChangeArrowheads="1"/>
          </p:cNvSpPr>
          <p:nvPr>
            <p:ph type="title"/>
          </p:nvPr>
        </p:nvSpPr>
        <p:spPr>
          <a:noFill/>
        </p:spPr>
        <p:txBody>
          <a:bodyPr/>
          <a:lstStyle/>
          <a:p>
            <a:pPr eaLnBrk="1" hangingPunct="1"/>
            <a:r>
              <a:rPr lang="en-US" altLang="en-US" dirty="0"/>
              <a:t>Reproductive strategies</a:t>
            </a:r>
          </a:p>
        </p:txBody>
      </p:sp>
      <p:sp>
        <p:nvSpPr>
          <p:cNvPr id="446467" name="Rectangle 3" descr="Rectangle: Click to edit Master text styles&#13;&#10;Second level&#13;&#10;Third level&#13;&#10;Fourth level&#13;&#10;Fifth level">
            <a:extLst>
              <a:ext uri="{FF2B5EF4-FFF2-40B4-BE49-F238E27FC236}">
                <a16:creationId xmlns:a16="http://schemas.microsoft.com/office/drawing/2014/main" id="{02D20B66-A87E-034F-84FE-578648C2632A}"/>
              </a:ext>
            </a:extLst>
          </p:cNvPr>
          <p:cNvSpPr>
            <a:spLocks noGrp="1" noChangeArrowheads="1"/>
          </p:cNvSpPr>
          <p:nvPr>
            <p:ph type="body" idx="1"/>
          </p:nvPr>
        </p:nvSpPr>
        <p:spPr>
          <a:xfrm>
            <a:off x="649288" y="1371600"/>
            <a:ext cx="5499100" cy="5221288"/>
          </a:xfrm>
          <a:noFill/>
        </p:spPr>
        <p:txBody>
          <a:bodyPr/>
          <a:lstStyle/>
          <a:p>
            <a:pPr eaLnBrk="1" hangingPunct="1"/>
            <a:r>
              <a:rPr lang="en-US" altLang="en-US" sz="2600" u="sng" dirty="0">
                <a:solidFill>
                  <a:srgbClr val="BC0013"/>
                </a:solidFill>
              </a:rPr>
              <a:t>K-selected</a:t>
            </a:r>
            <a:endParaRPr lang="en-US" altLang="en-US" sz="2600" dirty="0"/>
          </a:p>
          <a:p>
            <a:pPr lvl="1" eaLnBrk="1" hangingPunct="1"/>
            <a:r>
              <a:rPr lang="en-US" altLang="en-US" sz="2400" dirty="0">
                <a:ea typeface="ＭＳ Ｐゴシック" panose="020B0600070205080204" pitchFamily="34" charset="-128"/>
              </a:rPr>
              <a:t>late reproduction</a:t>
            </a:r>
          </a:p>
          <a:p>
            <a:pPr lvl="1" eaLnBrk="1" hangingPunct="1"/>
            <a:r>
              <a:rPr lang="en-US" altLang="en-US" sz="2400" dirty="0">
                <a:ea typeface="ＭＳ Ｐゴシック" panose="020B0600070205080204" pitchFamily="34" charset="-128"/>
              </a:rPr>
              <a:t>few offspring</a:t>
            </a:r>
          </a:p>
          <a:p>
            <a:pPr lvl="1" eaLnBrk="1" hangingPunct="1"/>
            <a:r>
              <a:rPr lang="en-US" altLang="en-US" sz="2400" dirty="0">
                <a:ea typeface="ＭＳ Ｐゴシック" panose="020B0600070205080204" pitchFamily="34" charset="-128"/>
              </a:rPr>
              <a:t>invest a lot in raising offspring</a:t>
            </a:r>
          </a:p>
          <a:p>
            <a:pPr lvl="2" eaLnBrk="1" hangingPunct="1"/>
            <a:r>
              <a:rPr lang="en-US" altLang="en-US" sz="2000" dirty="0">
                <a:ea typeface="ＭＳ Ｐゴシック" panose="020B0600070205080204" pitchFamily="34" charset="-128"/>
              </a:rPr>
              <a:t>primates</a:t>
            </a:r>
          </a:p>
          <a:p>
            <a:pPr lvl="2" eaLnBrk="1" hangingPunct="1"/>
            <a:r>
              <a:rPr lang="en-US" altLang="en-US" sz="2000" dirty="0">
                <a:ea typeface="ＭＳ Ｐゴシック" panose="020B0600070205080204" pitchFamily="34" charset="-128"/>
              </a:rPr>
              <a:t>coconut</a:t>
            </a:r>
          </a:p>
          <a:p>
            <a:pPr eaLnBrk="1" hangingPunct="1"/>
            <a:r>
              <a:rPr lang="en-US" altLang="en-US" sz="2600" u="sng" dirty="0">
                <a:solidFill>
                  <a:srgbClr val="BC0013"/>
                </a:solidFill>
              </a:rPr>
              <a:t>r-selected</a:t>
            </a:r>
            <a:endParaRPr lang="en-US" altLang="en-US" sz="2600" dirty="0"/>
          </a:p>
          <a:p>
            <a:pPr lvl="1" eaLnBrk="1" hangingPunct="1"/>
            <a:r>
              <a:rPr lang="en-US" altLang="en-US" sz="2400" dirty="0">
                <a:ea typeface="ＭＳ Ｐゴシック" panose="020B0600070205080204" pitchFamily="34" charset="-128"/>
              </a:rPr>
              <a:t>early reproduction</a:t>
            </a:r>
          </a:p>
          <a:p>
            <a:pPr lvl="1" eaLnBrk="1" hangingPunct="1"/>
            <a:r>
              <a:rPr lang="en-US" altLang="en-US" sz="2400" dirty="0">
                <a:ea typeface="ＭＳ Ｐゴシック" panose="020B0600070205080204" pitchFamily="34" charset="-128"/>
              </a:rPr>
              <a:t>many offspring</a:t>
            </a:r>
          </a:p>
          <a:p>
            <a:pPr lvl="1" eaLnBrk="1" hangingPunct="1"/>
            <a:r>
              <a:rPr lang="en-US" altLang="en-US" sz="2400" dirty="0">
                <a:ea typeface="ＭＳ Ｐゴシック" panose="020B0600070205080204" pitchFamily="34" charset="-128"/>
              </a:rPr>
              <a:t>little parental care</a:t>
            </a:r>
          </a:p>
          <a:p>
            <a:pPr lvl="2" eaLnBrk="1" hangingPunct="1"/>
            <a:r>
              <a:rPr lang="en-US" altLang="en-US" sz="2000" dirty="0">
                <a:ea typeface="ＭＳ Ｐゴシック" panose="020B0600070205080204" pitchFamily="34" charset="-128"/>
              </a:rPr>
              <a:t>insects</a:t>
            </a:r>
          </a:p>
          <a:p>
            <a:pPr lvl="2" eaLnBrk="1" hangingPunct="1"/>
            <a:r>
              <a:rPr lang="en-US" altLang="en-US" sz="2000" dirty="0">
                <a:ea typeface="ＭＳ Ｐゴシック" panose="020B0600070205080204" pitchFamily="34" charset="-128"/>
              </a:rPr>
              <a:t>many plants</a:t>
            </a:r>
          </a:p>
        </p:txBody>
      </p:sp>
      <p:pic>
        <p:nvPicPr>
          <p:cNvPr id="446468" name="Picture 4">
            <a:extLst>
              <a:ext uri="{FF2B5EF4-FFF2-40B4-BE49-F238E27FC236}">
                <a16:creationId xmlns:a16="http://schemas.microsoft.com/office/drawing/2014/main" id="{AFD13116-F0B6-5F49-808D-92CE7ECD4A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5538" y="357188"/>
            <a:ext cx="2843212" cy="4313237"/>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Rectangle 10">
            <a:extLst>
              <a:ext uri="{FF2B5EF4-FFF2-40B4-BE49-F238E27FC236}">
                <a16:creationId xmlns:a16="http://schemas.microsoft.com/office/drawing/2014/main" id="{5FE7E9AA-82D7-6747-814C-F593B7C1EAFE}"/>
              </a:ext>
            </a:extLst>
          </p:cNvPr>
          <p:cNvSpPr>
            <a:spLocks noChangeArrowheads="1"/>
          </p:cNvSpPr>
          <p:nvPr/>
        </p:nvSpPr>
        <p:spPr bwMode="auto">
          <a:xfrm>
            <a:off x="7578725" y="4297363"/>
            <a:ext cx="1468438" cy="396875"/>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r"/>
            <a:r>
              <a:rPr lang="en-US" altLang="en-US" sz="2000">
                <a:solidFill>
                  <a:schemeClr val="bg1"/>
                </a:solidFill>
              </a:rPr>
              <a:t>K-selected</a:t>
            </a:r>
          </a:p>
        </p:txBody>
      </p:sp>
      <p:sp>
        <p:nvSpPr>
          <p:cNvPr id="52231" name="Rectangle 11">
            <a:extLst>
              <a:ext uri="{FF2B5EF4-FFF2-40B4-BE49-F238E27FC236}">
                <a16:creationId xmlns:a16="http://schemas.microsoft.com/office/drawing/2014/main" id="{1DF70A61-34DB-5045-B77E-9BF71617BC09}"/>
              </a:ext>
            </a:extLst>
          </p:cNvPr>
          <p:cNvSpPr>
            <a:spLocks noChangeArrowheads="1"/>
          </p:cNvSpPr>
          <p:nvPr/>
        </p:nvSpPr>
        <p:spPr bwMode="auto">
          <a:xfrm>
            <a:off x="5695950" y="6372225"/>
            <a:ext cx="1384300" cy="396875"/>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r"/>
            <a:r>
              <a:rPr lang="en-US" altLang="en-US" sz="2000">
                <a:solidFill>
                  <a:schemeClr val="bg1"/>
                </a:solidFill>
              </a:rPr>
              <a:t>r-selected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46467">
                                            <p:txEl>
                                              <p:pRg st="0" end="0"/>
                                            </p:txEl>
                                          </p:spTgt>
                                        </p:tgtEl>
                                        <p:attrNameLst>
                                          <p:attrName>style.visibility</p:attrName>
                                        </p:attrNameLst>
                                      </p:cBhvr>
                                      <p:to>
                                        <p:strVal val="visible"/>
                                      </p:to>
                                    </p:set>
                                    <p:anim calcmode="lin" valueType="num">
                                      <p:cBhvr additive="base">
                                        <p:cTn id="7" dur="500" fill="hold"/>
                                        <p:tgtEl>
                                          <p:spTgt spid="4464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4646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46467">
                                            <p:txEl>
                                              <p:pRg st="1" end="1"/>
                                            </p:txEl>
                                          </p:spTgt>
                                        </p:tgtEl>
                                        <p:attrNameLst>
                                          <p:attrName>style.visibility</p:attrName>
                                        </p:attrNameLst>
                                      </p:cBhvr>
                                      <p:to>
                                        <p:strVal val="visible"/>
                                      </p:to>
                                    </p:set>
                                    <p:anim calcmode="lin" valueType="num">
                                      <p:cBhvr additive="base">
                                        <p:cTn id="13" dur="500" fill="hold"/>
                                        <p:tgtEl>
                                          <p:spTgt spid="44646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4646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46467">
                                            <p:txEl>
                                              <p:pRg st="2" end="2"/>
                                            </p:txEl>
                                          </p:spTgt>
                                        </p:tgtEl>
                                        <p:attrNameLst>
                                          <p:attrName>style.visibility</p:attrName>
                                        </p:attrNameLst>
                                      </p:cBhvr>
                                      <p:to>
                                        <p:strVal val="visible"/>
                                      </p:to>
                                    </p:set>
                                    <p:anim calcmode="lin" valueType="num">
                                      <p:cBhvr additive="base">
                                        <p:cTn id="19" dur="500" fill="hold"/>
                                        <p:tgtEl>
                                          <p:spTgt spid="44646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4646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46467">
                                            <p:txEl>
                                              <p:pRg st="3" end="3"/>
                                            </p:txEl>
                                          </p:spTgt>
                                        </p:tgtEl>
                                        <p:attrNameLst>
                                          <p:attrName>style.visibility</p:attrName>
                                        </p:attrNameLst>
                                      </p:cBhvr>
                                      <p:to>
                                        <p:strVal val="visible"/>
                                      </p:to>
                                    </p:set>
                                    <p:anim calcmode="lin" valueType="num">
                                      <p:cBhvr additive="base">
                                        <p:cTn id="25" dur="500" fill="hold"/>
                                        <p:tgtEl>
                                          <p:spTgt spid="44646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46467">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46467">
                                            <p:txEl>
                                              <p:pRg st="4" end="4"/>
                                            </p:txEl>
                                          </p:spTgt>
                                        </p:tgtEl>
                                        <p:attrNameLst>
                                          <p:attrName>style.visibility</p:attrName>
                                        </p:attrNameLst>
                                      </p:cBhvr>
                                      <p:to>
                                        <p:strVal val="visible"/>
                                      </p:to>
                                    </p:set>
                                    <p:anim calcmode="lin" valueType="num">
                                      <p:cBhvr additive="base">
                                        <p:cTn id="31" dur="500" fill="hold"/>
                                        <p:tgtEl>
                                          <p:spTgt spid="44646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46467">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46467">
                                            <p:txEl>
                                              <p:pRg st="5" end="5"/>
                                            </p:txEl>
                                          </p:spTgt>
                                        </p:tgtEl>
                                        <p:attrNameLst>
                                          <p:attrName>style.visibility</p:attrName>
                                        </p:attrNameLst>
                                      </p:cBhvr>
                                      <p:to>
                                        <p:strVal val="visible"/>
                                      </p:to>
                                    </p:set>
                                    <p:anim calcmode="lin" valueType="num">
                                      <p:cBhvr additive="base">
                                        <p:cTn id="37" dur="500" fill="hold"/>
                                        <p:tgtEl>
                                          <p:spTgt spid="44646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46467">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46467">
                                            <p:txEl>
                                              <p:pRg st="6" end="6"/>
                                            </p:txEl>
                                          </p:spTgt>
                                        </p:tgtEl>
                                        <p:attrNameLst>
                                          <p:attrName>style.visibility</p:attrName>
                                        </p:attrNameLst>
                                      </p:cBhvr>
                                      <p:to>
                                        <p:strVal val="visible"/>
                                      </p:to>
                                    </p:set>
                                    <p:anim calcmode="lin" valueType="num">
                                      <p:cBhvr additive="base">
                                        <p:cTn id="43" dur="500" fill="hold"/>
                                        <p:tgtEl>
                                          <p:spTgt spid="44646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46467">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46467">
                                            <p:txEl>
                                              <p:pRg st="7" end="7"/>
                                            </p:txEl>
                                          </p:spTgt>
                                        </p:tgtEl>
                                        <p:attrNameLst>
                                          <p:attrName>style.visibility</p:attrName>
                                        </p:attrNameLst>
                                      </p:cBhvr>
                                      <p:to>
                                        <p:strVal val="visible"/>
                                      </p:to>
                                    </p:set>
                                    <p:anim calcmode="lin" valueType="num">
                                      <p:cBhvr additive="base">
                                        <p:cTn id="49" dur="500" fill="hold"/>
                                        <p:tgtEl>
                                          <p:spTgt spid="446467">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46467">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Whoosh"/>
                                        </p:tgtEl>
                                      </p:cMediaNode>
                                    </p:audio>
                                  </p:sub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46467">
                                            <p:txEl>
                                              <p:pRg st="8" end="8"/>
                                            </p:txEl>
                                          </p:spTgt>
                                        </p:tgtEl>
                                        <p:attrNameLst>
                                          <p:attrName>style.visibility</p:attrName>
                                        </p:attrNameLst>
                                      </p:cBhvr>
                                      <p:to>
                                        <p:strVal val="visible"/>
                                      </p:to>
                                    </p:set>
                                    <p:anim calcmode="lin" valueType="num">
                                      <p:cBhvr additive="base">
                                        <p:cTn id="55" dur="500" fill="hold"/>
                                        <p:tgtEl>
                                          <p:spTgt spid="446467">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446467">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Whoosh"/>
                                        </p:tgtEl>
                                      </p:cMediaNode>
                                    </p:audio>
                                  </p:sub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46467">
                                            <p:txEl>
                                              <p:pRg st="9" end="9"/>
                                            </p:txEl>
                                          </p:spTgt>
                                        </p:tgtEl>
                                        <p:attrNameLst>
                                          <p:attrName>style.visibility</p:attrName>
                                        </p:attrNameLst>
                                      </p:cBhvr>
                                      <p:to>
                                        <p:strVal val="visible"/>
                                      </p:to>
                                    </p:set>
                                    <p:anim calcmode="lin" valueType="num">
                                      <p:cBhvr additive="base">
                                        <p:cTn id="61" dur="500" fill="hold"/>
                                        <p:tgtEl>
                                          <p:spTgt spid="446467">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446467">
                                            <p:txEl>
                                              <p:pRg st="9" end="9"/>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Whoosh"/>
                                        </p:tgtEl>
                                      </p:cMediaNode>
                                    </p:audio>
                                  </p:sub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46467">
                                            <p:txEl>
                                              <p:pRg st="10" end="10"/>
                                            </p:txEl>
                                          </p:spTgt>
                                        </p:tgtEl>
                                        <p:attrNameLst>
                                          <p:attrName>style.visibility</p:attrName>
                                        </p:attrNameLst>
                                      </p:cBhvr>
                                      <p:to>
                                        <p:strVal val="visible"/>
                                      </p:to>
                                    </p:set>
                                    <p:anim calcmode="lin" valueType="num">
                                      <p:cBhvr additive="base">
                                        <p:cTn id="67" dur="500" fill="hold"/>
                                        <p:tgtEl>
                                          <p:spTgt spid="446467">
                                            <p:txEl>
                                              <p:pRg st="10" end="10"/>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446467">
                                            <p:txEl>
                                              <p:pRg st="10" end="1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5"/>
                                            </p:cond>
                                          </p:stCondLst>
                                          <p:endCondLst>
                                            <p:cond evt="onStopAudio" delay="0">
                                              <p:tgtEl>
                                                <p:sldTgt/>
                                              </p:tgtEl>
                                            </p:cond>
                                          </p:endCondLst>
                                        </p:cTn>
                                        <p:tgtEl>
                                          <p:sndTgt r:embed="rId3" name="Whoosh"/>
                                        </p:tgtEl>
                                      </p:cMediaNode>
                                    </p:audio>
                                  </p:sub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446467">
                                            <p:txEl>
                                              <p:pRg st="11" end="11"/>
                                            </p:txEl>
                                          </p:spTgt>
                                        </p:tgtEl>
                                        <p:attrNameLst>
                                          <p:attrName>style.visibility</p:attrName>
                                        </p:attrNameLst>
                                      </p:cBhvr>
                                      <p:to>
                                        <p:strVal val="visible"/>
                                      </p:to>
                                    </p:set>
                                    <p:anim calcmode="lin" valueType="num">
                                      <p:cBhvr additive="base">
                                        <p:cTn id="73" dur="500" fill="hold"/>
                                        <p:tgtEl>
                                          <p:spTgt spid="446467">
                                            <p:txEl>
                                              <p:pRg st="11" end="11"/>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446467">
                                            <p:txEl>
                                              <p:pRg st="11" end="1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1"/>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467"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a:extLst>
              <a:ext uri="{FF2B5EF4-FFF2-40B4-BE49-F238E27FC236}">
                <a16:creationId xmlns:a16="http://schemas.microsoft.com/office/drawing/2014/main" id="{41E84C66-560C-AE41-9053-305FAC0B7C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365" t="27885" r="6972"/>
          <a:stretch>
            <a:fillRect/>
          </a:stretch>
        </p:blipFill>
        <p:spPr bwMode="auto">
          <a:xfrm>
            <a:off x="619125" y="2881313"/>
            <a:ext cx="3487738" cy="387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3">
            <a:extLst>
              <a:ext uri="{FF2B5EF4-FFF2-40B4-BE49-F238E27FC236}">
                <a16:creationId xmlns:a16="http://schemas.microsoft.com/office/drawing/2014/main" id="{1F97CAF1-C6AF-474C-9DC8-ED2FCEF2E8FD}"/>
              </a:ext>
            </a:extLst>
          </p:cNvPr>
          <p:cNvSpPr>
            <a:spLocks noGrp="1" noChangeArrowheads="1"/>
          </p:cNvSpPr>
          <p:nvPr>
            <p:ph type="title"/>
          </p:nvPr>
        </p:nvSpPr>
        <p:spPr>
          <a:xfrm>
            <a:off x="609600" y="685800"/>
            <a:ext cx="3989388" cy="762000"/>
          </a:xfrm>
        </p:spPr>
        <p:txBody>
          <a:bodyPr/>
          <a:lstStyle/>
          <a:p>
            <a:pPr eaLnBrk="1" hangingPunct="1"/>
            <a:r>
              <a:rPr lang="en-US" altLang="en-US" dirty="0"/>
              <a:t>Trade offs</a:t>
            </a:r>
          </a:p>
        </p:txBody>
      </p:sp>
      <p:sp>
        <p:nvSpPr>
          <p:cNvPr id="411652" name="Rectangle 4" descr="Rectangle: Click to edit Master text styles&#13;&#10;Second level&#13;&#10;Third level&#13;&#10;Fourth level&#13;&#10;Fifth level">
            <a:extLst>
              <a:ext uri="{FF2B5EF4-FFF2-40B4-BE49-F238E27FC236}">
                <a16:creationId xmlns:a16="http://schemas.microsoft.com/office/drawing/2014/main" id="{731C4D40-EEFF-EE46-A2CF-6B16EA030987}"/>
              </a:ext>
            </a:extLst>
          </p:cNvPr>
          <p:cNvSpPr>
            <a:spLocks noGrp="1" noChangeArrowheads="1"/>
          </p:cNvSpPr>
          <p:nvPr>
            <p:ph type="body" idx="1"/>
          </p:nvPr>
        </p:nvSpPr>
        <p:spPr>
          <a:xfrm>
            <a:off x="203200" y="1417638"/>
            <a:ext cx="4371975" cy="1236662"/>
          </a:xfrm>
          <a:solidFill>
            <a:srgbClr val="FFCC18"/>
          </a:solidFill>
          <a:effectLst>
            <a:outerShdw blurRad="63500" dist="38099" dir="2700000" algn="ctr" rotWithShape="0">
              <a:srgbClr val="000000">
                <a:alpha val="74997"/>
              </a:srgbClr>
            </a:outerShdw>
          </a:effectLst>
        </p:spPr>
        <p:txBody>
          <a:bodyPr/>
          <a:lstStyle/>
          <a:p>
            <a:pPr marL="0" indent="0" algn="ctr" eaLnBrk="1" hangingPunct="1">
              <a:buFont typeface="Wingdings" charset="2"/>
              <a:buNone/>
              <a:defRPr/>
            </a:pPr>
            <a:r>
              <a:rPr lang="en-US" sz="2200" dirty="0">
                <a:ea typeface="+mn-ea"/>
              </a:rPr>
              <a:t>Number &amp; </a:t>
            </a:r>
            <a:r>
              <a:rPr lang="en-US" sz="2200" dirty="0">
                <a:solidFill>
                  <a:srgbClr val="FF0000"/>
                </a:solidFill>
                <a:ea typeface="+mn-ea"/>
              </a:rPr>
              <a:t>size</a:t>
            </a:r>
            <a:r>
              <a:rPr lang="en-US" sz="2200" dirty="0">
                <a:ea typeface="+mn-ea"/>
              </a:rPr>
              <a:t> of offspring</a:t>
            </a:r>
          </a:p>
          <a:p>
            <a:pPr marL="0" indent="0" algn="ctr" eaLnBrk="1" hangingPunct="1">
              <a:buFont typeface="Wingdings" charset="2"/>
              <a:buNone/>
              <a:defRPr/>
            </a:pPr>
            <a:r>
              <a:rPr lang="en-US" sz="2200" dirty="0">
                <a:ea typeface="+mn-ea"/>
              </a:rPr>
              <a:t>vs.</a:t>
            </a:r>
          </a:p>
          <a:p>
            <a:pPr marL="0" indent="0" algn="ctr" eaLnBrk="1" hangingPunct="1">
              <a:buFont typeface="Wingdings" charset="2"/>
              <a:buNone/>
              <a:defRPr/>
            </a:pPr>
            <a:r>
              <a:rPr lang="en-US" sz="2200" dirty="0">
                <a:ea typeface="+mn-ea"/>
              </a:rPr>
              <a:t>Survival of offspring or parent</a:t>
            </a:r>
          </a:p>
        </p:txBody>
      </p:sp>
      <p:pic>
        <p:nvPicPr>
          <p:cNvPr id="54277" name="Picture 5" descr="52_08SeedCropSize_LP">
            <a:extLst>
              <a:ext uri="{FF2B5EF4-FFF2-40B4-BE49-F238E27FC236}">
                <a16:creationId xmlns:a16="http://schemas.microsoft.com/office/drawing/2014/main" id="{01C84192-A89B-1144-B3DF-85A890A2A8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7738" y="385763"/>
            <a:ext cx="4217987" cy="639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654" name="Rectangle 6">
            <a:extLst>
              <a:ext uri="{FF2B5EF4-FFF2-40B4-BE49-F238E27FC236}">
                <a16:creationId xmlns:a16="http://schemas.microsoft.com/office/drawing/2014/main" id="{EA4DF2AC-267D-B146-AE90-2E8748DD0B00}"/>
              </a:ext>
            </a:extLst>
          </p:cNvPr>
          <p:cNvSpPr>
            <a:spLocks noChangeArrowheads="1"/>
          </p:cNvSpPr>
          <p:nvPr/>
        </p:nvSpPr>
        <p:spPr bwMode="auto">
          <a:xfrm>
            <a:off x="7646988" y="2438400"/>
            <a:ext cx="1384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r"/>
            <a:r>
              <a:rPr lang="en-US" altLang="en-US" sz="2000">
                <a:solidFill>
                  <a:schemeClr val="bg1"/>
                </a:solidFill>
              </a:rPr>
              <a:t>r-selected</a:t>
            </a:r>
          </a:p>
        </p:txBody>
      </p:sp>
      <p:sp>
        <p:nvSpPr>
          <p:cNvPr id="411656" name="Rectangle 8">
            <a:extLst>
              <a:ext uri="{FF2B5EF4-FFF2-40B4-BE49-F238E27FC236}">
                <a16:creationId xmlns:a16="http://schemas.microsoft.com/office/drawing/2014/main" id="{9CCC1360-04BE-DA4E-B566-137D6D596762}"/>
              </a:ext>
            </a:extLst>
          </p:cNvPr>
          <p:cNvSpPr>
            <a:spLocks noChangeArrowheads="1"/>
          </p:cNvSpPr>
          <p:nvPr/>
        </p:nvSpPr>
        <p:spPr bwMode="auto">
          <a:xfrm>
            <a:off x="7531100" y="5637213"/>
            <a:ext cx="1468438" cy="396875"/>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r"/>
            <a:r>
              <a:rPr lang="en-US" altLang="en-US" sz="2000">
                <a:solidFill>
                  <a:schemeClr val="bg1"/>
                </a:solidFill>
              </a:rPr>
              <a:t>K-selected</a:t>
            </a:r>
          </a:p>
        </p:txBody>
      </p:sp>
      <p:sp>
        <p:nvSpPr>
          <p:cNvPr id="54280" name="Rectangle 9" descr="Rectangle: Click to edit Master text styles&#13;&#10;Second level&#13;&#10;Third level&#13;&#10;Fourth level&#13;&#10;Fifth level">
            <a:extLst>
              <a:ext uri="{FF2B5EF4-FFF2-40B4-BE49-F238E27FC236}">
                <a16:creationId xmlns:a16="http://schemas.microsoft.com/office/drawing/2014/main" id="{20C3545E-ED60-AC44-BEC3-3AE6BD5D1E89}"/>
              </a:ext>
            </a:extLst>
          </p:cNvPr>
          <p:cNvSpPr>
            <a:spLocks noChangeArrowheads="1"/>
          </p:cNvSpPr>
          <p:nvPr/>
        </p:nvSpPr>
        <p:spPr bwMode="auto">
          <a:xfrm>
            <a:off x="144463" y="6081713"/>
            <a:ext cx="4371975" cy="623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0F116A"/>
              </a:buClr>
              <a:buSzPct val="120000"/>
              <a:buFont typeface="Wingdings" pitchFamily="2" charset="2"/>
              <a:buNone/>
            </a:pPr>
            <a:r>
              <a:rPr lang="en-US" altLang="en-US" sz="2000">
                <a:solidFill>
                  <a:srgbClr val="000000"/>
                </a:solidFill>
              </a:rPr>
              <a:t>“Of course, long before you mature, most of you will be eaten.”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1654"/>
                                        </p:tgtEl>
                                        <p:attrNameLst>
                                          <p:attrName>style.visibility</p:attrName>
                                        </p:attrNameLst>
                                      </p:cBhvr>
                                      <p:to>
                                        <p:strVal val="visible"/>
                                      </p:to>
                                    </p:set>
                                    <p:anim calcmode="lin" valueType="num">
                                      <p:cBhvr additive="base">
                                        <p:cTn id="7" dur="500" fill="hold"/>
                                        <p:tgtEl>
                                          <p:spTgt spid="411654"/>
                                        </p:tgtEl>
                                        <p:attrNameLst>
                                          <p:attrName>ppt_x</p:attrName>
                                        </p:attrNameLst>
                                      </p:cBhvr>
                                      <p:tavLst>
                                        <p:tav tm="0">
                                          <p:val>
                                            <p:strVal val="0-#ppt_w/2"/>
                                          </p:val>
                                        </p:tav>
                                        <p:tav tm="100000">
                                          <p:val>
                                            <p:strVal val="#ppt_x"/>
                                          </p:val>
                                        </p:tav>
                                      </p:tavLst>
                                    </p:anim>
                                    <p:anim calcmode="lin" valueType="num">
                                      <p:cBhvr additive="base">
                                        <p:cTn id="8" dur="500" fill="hold"/>
                                        <p:tgtEl>
                                          <p:spTgt spid="41165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1656"/>
                                        </p:tgtEl>
                                        <p:attrNameLst>
                                          <p:attrName>style.visibility</p:attrName>
                                        </p:attrNameLst>
                                      </p:cBhvr>
                                      <p:to>
                                        <p:strVal val="visible"/>
                                      </p:to>
                                    </p:set>
                                    <p:anim calcmode="lin" valueType="num">
                                      <p:cBhvr additive="base">
                                        <p:cTn id="13" dur="500" fill="hold"/>
                                        <p:tgtEl>
                                          <p:spTgt spid="411656"/>
                                        </p:tgtEl>
                                        <p:attrNameLst>
                                          <p:attrName>ppt_x</p:attrName>
                                        </p:attrNameLst>
                                      </p:cBhvr>
                                      <p:tavLst>
                                        <p:tav tm="0">
                                          <p:val>
                                            <p:strVal val="0-#ppt_w/2"/>
                                          </p:val>
                                        </p:tav>
                                        <p:tav tm="100000">
                                          <p:val>
                                            <p:strVal val="#ppt_x"/>
                                          </p:val>
                                        </p:tav>
                                      </p:tavLst>
                                    </p:anim>
                                    <p:anim calcmode="lin" valueType="num">
                                      <p:cBhvr additive="base">
                                        <p:cTn id="14" dur="500" fill="hold"/>
                                        <p:tgtEl>
                                          <p:spTgt spid="41165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54" grpId="0"/>
      <p:bldP spid="411656"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46568BCA-6868-3845-BF04-C09E05F1A2BF}"/>
              </a:ext>
            </a:extLst>
          </p:cNvPr>
          <p:cNvSpPr>
            <a:spLocks noGrp="1" noChangeArrowheads="1"/>
          </p:cNvSpPr>
          <p:nvPr>
            <p:ph type="title"/>
          </p:nvPr>
        </p:nvSpPr>
        <p:spPr>
          <a:xfrm>
            <a:off x="609600" y="685800"/>
            <a:ext cx="8372475" cy="762000"/>
          </a:xfrm>
        </p:spPr>
        <p:txBody>
          <a:bodyPr/>
          <a:lstStyle/>
          <a:p>
            <a:pPr eaLnBrk="1" hangingPunct="1"/>
            <a:r>
              <a:rPr lang="en-US" altLang="en-US" dirty="0"/>
              <a:t>Life strategies &amp; survivorship curves</a:t>
            </a:r>
          </a:p>
        </p:txBody>
      </p:sp>
      <p:grpSp>
        <p:nvGrpSpPr>
          <p:cNvPr id="56323" name="Group 3">
            <a:extLst>
              <a:ext uri="{FF2B5EF4-FFF2-40B4-BE49-F238E27FC236}">
                <a16:creationId xmlns:a16="http://schemas.microsoft.com/office/drawing/2014/main" id="{A4F6E128-5A21-9348-8904-8F64CC8C6A86}"/>
              </a:ext>
            </a:extLst>
          </p:cNvPr>
          <p:cNvGrpSpPr>
            <a:grpSpLocks/>
          </p:cNvGrpSpPr>
          <p:nvPr/>
        </p:nvGrpSpPr>
        <p:grpSpPr bwMode="auto">
          <a:xfrm>
            <a:off x="1651000" y="1343025"/>
            <a:ext cx="5627688" cy="5365750"/>
            <a:chOff x="1040" y="846"/>
            <a:chExt cx="3545" cy="3380"/>
          </a:xfrm>
        </p:grpSpPr>
        <p:pic>
          <p:nvPicPr>
            <p:cNvPr id="507908" name="Picture 4">
              <a:extLst>
                <a:ext uri="{FF2B5EF4-FFF2-40B4-BE49-F238E27FC236}">
                  <a16:creationId xmlns:a16="http://schemas.microsoft.com/office/drawing/2014/main" id="{366A2E6D-8D7F-CA4A-8DF7-2EB0AE31AC63}"/>
                </a:ext>
              </a:extLst>
            </p:cNvPr>
            <p:cNvPicPr>
              <a:picLocks noChangeAspect="1" noChangeArrowheads="1"/>
            </p:cNvPicPr>
            <p:nvPr/>
          </p:nvPicPr>
          <p:blipFill>
            <a:blip r:embed="rId4"/>
            <a:srcRect l="11250" t="1500" r="11250"/>
            <a:stretch>
              <a:fillRect/>
            </a:stretch>
          </p:blipFill>
          <p:spPr bwMode="auto">
            <a:xfrm>
              <a:off x="1040" y="846"/>
              <a:ext cx="3545" cy="3380"/>
            </a:xfrm>
            <a:prstGeom prst="rect">
              <a:avLst/>
            </a:prstGeom>
            <a:noFill/>
            <a:ln w="9525">
              <a:noFill/>
              <a:miter lim="800000"/>
              <a:headEnd/>
              <a:tailEnd/>
            </a:ln>
            <a:effectLst>
              <a:outerShdw blurRad="63500" dist="38099" dir="2700000" algn="ctr" rotWithShape="0">
                <a:srgbClr val="000000">
                  <a:alpha val="74998"/>
                </a:srgbClr>
              </a:outerShdw>
            </a:effectLst>
          </p:spPr>
        </p:pic>
        <p:sp>
          <p:nvSpPr>
            <p:cNvPr id="56327" name="Rectangle 5">
              <a:extLst>
                <a:ext uri="{FF2B5EF4-FFF2-40B4-BE49-F238E27FC236}">
                  <a16:creationId xmlns:a16="http://schemas.microsoft.com/office/drawing/2014/main" id="{3D35B9F5-8718-F141-AF1A-8B3BB2A5286C}"/>
                </a:ext>
              </a:extLst>
            </p:cNvPr>
            <p:cNvSpPr>
              <a:spLocks noChangeArrowheads="1"/>
            </p:cNvSpPr>
            <p:nvPr/>
          </p:nvSpPr>
          <p:spPr bwMode="auto">
            <a:xfrm>
              <a:off x="1768" y="3606"/>
              <a:ext cx="76"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700">
                  <a:solidFill>
                    <a:srgbClr val="000000"/>
                  </a:solidFill>
                </a:rPr>
                <a:t>0</a:t>
              </a:r>
              <a:endParaRPr lang="en-US" altLang="en-US" sz="1600" b="0"/>
            </a:p>
          </p:txBody>
        </p:sp>
        <p:sp>
          <p:nvSpPr>
            <p:cNvPr id="56328" name="Rectangle 6">
              <a:extLst>
                <a:ext uri="{FF2B5EF4-FFF2-40B4-BE49-F238E27FC236}">
                  <a16:creationId xmlns:a16="http://schemas.microsoft.com/office/drawing/2014/main" id="{2B92DE95-6920-6241-85A4-8D13DA757A79}"/>
                </a:ext>
              </a:extLst>
            </p:cNvPr>
            <p:cNvSpPr>
              <a:spLocks noChangeArrowheads="1"/>
            </p:cNvSpPr>
            <p:nvPr/>
          </p:nvSpPr>
          <p:spPr bwMode="auto">
            <a:xfrm>
              <a:off x="2391" y="3606"/>
              <a:ext cx="151"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700">
                  <a:solidFill>
                    <a:srgbClr val="000000"/>
                  </a:solidFill>
                </a:rPr>
                <a:t>25</a:t>
              </a:r>
              <a:endParaRPr lang="en-US" altLang="en-US" sz="1600" b="0"/>
            </a:p>
          </p:txBody>
        </p:sp>
        <p:sp>
          <p:nvSpPr>
            <p:cNvPr id="56329" name="Rectangle 7">
              <a:extLst>
                <a:ext uri="{FF2B5EF4-FFF2-40B4-BE49-F238E27FC236}">
                  <a16:creationId xmlns:a16="http://schemas.microsoft.com/office/drawing/2014/main" id="{A71E7D85-D391-F14C-9CDF-987B9BFE173E}"/>
                </a:ext>
              </a:extLst>
            </p:cNvPr>
            <p:cNvSpPr>
              <a:spLocks noChangeArrowheads="1"/>
            </p:cNvSpPr>
            <p:nvPr/>
          </p:nvSpPr>
          <p:spPr bwMode="auto">
            <a:xfrm>
              <a:off x="1360" y="1030"/>
              <a:ext cx="303"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700">
                  <a:solidFill>
                    <a:srgbClr val="000000"/>
                  </a:solidFill>
                </a:rPr>
                <a:t>1000</a:t>
              </a:r>
              <a:endParaRPr lang="en-US" altLang="en-US" sz="1600" b="0"/>
            </a:p>
          </p:txBody>
        </p:sp>
        <p:sp>
          <p:nvSpPr>
            <p:cNvPr id="56330" name="Rectangle 8">
              <a:extLst>
                <a:ext uri="{FF2B5EF4-FFF2-40B4-BE49-F238E27FC236}">
                  <a16:creationId xmlns:a16="http://schemas.microsoft.com/office/drawing/2014/main" id="{75E5633D-35C0-194B-9161-6367B3223F20}"/>
                </a:ext>
              </a:extLst>
            </p:cNvPr>
            <p:cNvSpPr>
              <a:spLocks noChangeArrowheads="1"/>
            </p:cNvSpPr>
            <p:nvPr/>
          </p:nvSpPr>
          <p:spPr bwMode="auto">
            <a:xfrm>
              <a:off x="1445" y="1875"/>
              <a:ext cx="227"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700">
                  <a:solidFill>
                    <a:srgbClr val="000000"/>
                  </a:solidFill>
                </a:rPr>
                <a:t>100</a:t>
              </a:r>
              <a:endParaRPr lang="en-US" altLang="en-US" sz="1600" b="0"/>
            </a:p>
          </p:txBody>
        </p:sp>
        <p:sp>
          <p:nvSpPr>
            <p:cNvPr id="56331" name="Rectangle 9">
              <a:extLst>
                <a:ext uri="{FF2B5EF4-FFF2-40B4-BE49-F238E27FC236}">
                  <a16:creationId xmlns:a16="http://schemas.microsoft.com/office/drawing/2014/main" id="{F6058BCD-3FE3-7D48-ACF2-FC5DF906A9BD}"/>
                </a:ext>
              </a:extLst>
            </p:cNvPr>
            <p:cNvSpPr>
              <a:spLocks noChangeArrowheads="1"/>
            </p:cNvSpPr>
            <p:nvPr/>
          </p:nvSpPr>
          <p:spPr bwMode="auto">
            <a:xfrm>
              <a:off x="3762" y="1078"/>
              <a:ext cx="461"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700">
                  <a:solidFill>
                    <a:srgbClr val="000000"/>
                  </a:solidFill>
                </a:rPr>
                <a:t>Human</a:t>
              </a:r>
            </a:p>
            <a:p>
              <a:pPr algn="l">
                <a:lnSpc>
                  <a:spcPct val="85000"/>
                </a:lnSpc>
              </a:pPr>
              <a:r>
                <a:rPr lang="en-US" altLang="en-US" sz="1700">
                  <a:solidFill>
                    <a:srgbClr val="000000"/>
                  </a:solidFill>
                </a:rPr>
                <a:t>(type I)</a:t>
              </a:r>
              <a:endParaRPr lang="en-US" altLang="en-US" sz="1600" b="0"/>
            </a:p>
          </p:txBody>
        </p:sp>
        <p:sp>
          <p:nvSpPr>
            <p:cNvPr id="56332" name="Rectangle 10">
              <a:extLst>
                <a:ext uri="{FF2B5EF4-FFF2-40B4-BE49-F238E27FC236}">
                  <a16:creationId xmlns:a16="http://schemas.microsoft.com/office/drawing/2014/main" id="{DDED9174-0F76-394D-9965-7B0C5B9FC53D}"/>
                </a:ext>
              </a:extLst>
            </p:cNvPr>
            <p:cNvSpPr>
              <a:spLocks noChangeArrowheads="1"/>
            </p:cNvSpPr>
            <p:nvPr/>
          </p:nvSpPr>
          <p:spPr bwMode="auto">
            <a:xfrm>
              <a:off x="2865" y="1575"/>
              <a:ext cx="484"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700">
                  <a:solidFill>
                    <a:srgbClr val="000000"/>
                  </a:solidFill>
                </a:rPr>
                <a:t>Hydra</a:t>
              </a:r>
            </a:p>
            <a:p>
              <a:pPr algn="l">
                <a:lnSpc>
                  <a:spcPct val="85000"/>
                </a:lnSpc>
              </a:pPr>
              <a:r>
                <a:rPr lang="en-US" altLang="en-US" sz="1700">
                  <a:solidFill>
                    <a:srgbClr val="000000"/>
                  </a:solidFill>
                </a:rPr>
                <a:t>(type II)</a:t>
              </a:r>
              <a:endParaRPr lang="en-US" altLang="en-US" sz="1600" b="0"/>
            </a:p>
          </p:txBody>
        </p:sp>
        <p:sp>
          <p:nvSpPr>
            <p:cNvPr id="56333" name="Rectangle 11">
              <a:extLst>
                <a:ext uri="{FF2B5EF4-FFF2-40B4-BE49-F238E27FC236}">
                  <a16:creationId xmlns:a16="http://schemas.microsoft.com/office/drawing/2014/main" id="{8B04DFC6-A136-C64A-931D-C719C5F6304B}"/>
                </a:ext>
              </a:extLst>
            </p:cNvPr>
            <p:cNvSpPr>
              <a:spLocks noChangeArrowheads="1"/>
            </p:cNvSpPr>
            <p:nvPr/>
          </p:nvSpPr>
          <p:spPr bwMode="auto">
            <a:xfrm>
              <a:off x="2215" y="2470"/>
              <a:ext cx="521"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700">
                  <a:solidFill>
                    <a:srgbClr val="000000"/>
                  </a:solidFill>
                </a:rPr>
                <a:t>Oyster</a:t>
              </a:r>
            </a:p>
            <a:p>
              <a:pPr algn="l">
                <a:lnSpc>
                  <a:spcPct val="85000"/>
                </a:lnSpc>
              </a:pPr>
              <a:r>
                <a:rPr lang="en-US" altLang="en-US" sz="1700">
                  <a:solidFill>
                    <a:srgbClr val="000000"/>
                  </a:solidFill>
                </a:rPr>
                <a:t>(type III)</a:t>
              </a:r>
              <a:endParaRPr lang="en-US" altLang="en-US" sz="1600" b="0"/>
            </a:p>
          </p:txBody>
        </p:sp>
        <p:sp>
          <p:nvSpPr>
            <p:cNvPr id="56334" name="Rectangle 12">
              <a:extLst>
                <a:ext uri="{FF2B5EF4-FFF2-40B4-BE49-F238E27FC236}">
                  <a16:creationId xmlns:a16="http://schemas.microsoft.com/office/drawing/2014/main" id="{545425BC-18E8-324F-AB50-71775D655338}"/>
                </a:ext>
              </a:extLst>
            </p:cNvPr>
            <p:cNvSpPr>
              <a:spLocks noChangeArrowheads="1"/>
            </p:cNvSpPr>
            <p:nvPr/>
          </p:nvSpPr>
          <p:spPr bwMode="auto">
            <a:xfrm>
              <a:off x="1530" y="2718"/>
              <a:ext cx="151"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700">
                  <a:solidFill>
                    <a:srgbClr val="000000"/>
                  </a:solidFill>
                </a:rPr>
                <a:t>10</a:t>
              </a:r>
              <a:endParaRPr lang="en-US" altLang="en-US" sz="1600" b="0"/>
            </a:p>
          </p:txBody>
        </p:sp>
        <p:sp>
          <p:nvSpPr>
            <p:cNvPr id="56335" name="Rectangle 13">
              <a:extLst>
                <a:ext uri="{FF2B5EF4-FFF2-40B4-BE49-F238E27FC236}">
                  <a16:creationId xmlns:a16="http://schemas.microsoft.com/office/drawing/2014/main" id="{736441BE-180B-E340-BB42-F3E7316FCC99}"/>
                </a:ext>
              </a:extLst>
            </p:cNvPr>
            <p:cNvSpPr>
              <a:spLocks noChangeArrowheads="1"/>
            </p:cNvSpPr>
            <p:nvPr/>
          </p:nvSpPr>
          <p:spPr bwMode="auto">
            <a:xfrm>
              <a:off x="1614" y="3398"/>
              <a:ext cx="76"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700">
                  <a:solidFill>
                    <a:srgbClr val="000000"/>
                  </a:solidFill>
                </a:rPr>
                <a:t>1</a:t>
              </a:r>
              <a:endParaRPr lang="en-US" altLang="en-US" sz="1600" b="0"/>
            </a:p>
          </p:txBody>
        </p:sp>
        <p:sp>
          <p:nvSpPr>
            <p:cNvPr id="56336" name="Rectangle 14">
              <a:extLst>
                <a:ext uri="{FF2B5EF4-FFF2-40B4-BE49-F238E27FC236}">
                  <a16:creationId xmlns:a16="http://schemas.microsoft.com/office/drawing/2014/main" id="{8C3F5D25-1665-F240-999E-6AE2F0BCF1C2}"/>
                </a:ext>
              </a:extLst>
            </p:cNvPr>
            <p:cNvSpPr>
              <a:spLocks noChangeArrowheads="1"/>
            </p:cNvSpPr>
            <p:nvPr/>
          </p:nvSpPr>
          <p:spPr bwMode="auto">
            <a:xfrm>
              <a:off x="3042" y="3606"/>
              <a:ext cx="151"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700">
                  <a:solidFill>
                    <a:srgbClr val="000000"/>
                  </a:solidFill>
                </a:rPr>
                <a:t>50</a:t>
              </a:r>
              <a:endParaRPr lang="en-US" altLang="en-US" sz="1600" b="0"/>
            </a:p>
          </p:txBody>
        </p:sp>
        <p:sp>
          <p:nvSpPr>
            <p:cNvPr id="56337" name="Rectangle 15">
              <a:extLst>
                <a:ext uri="{FF2B5EF4-FFF2-40B4-BE49-F238E27FC236}">
                  <a16:creationId xmlns:a16="http://schemas.microsoft.com/office/drawing/2014/main" id="{CA2DBCD6-5F09-C44C-A403-D812980A9E48}"/>
                </a:ext>
              </a:extLst>
            </p:cNvPr>
            <p:cNvSpPr>
              <a:spLocks noChangeArrowheads="1"/>
            </p:cNvSpPr>
            <p:nvPr/>
          </p:nvSpPr>
          <p:spPr bwMode="auto">
            <a:xfrm>
              <a:off x="2001" y="3879"/>
              <a:ext cx="1927"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700">
                  <a:solidFill>
                    <a:srgbClr val="0F116A"/>
                  </a:solidFill>
                </a:rPr>
                <a:t>Percent of maximum life span</a:t>
              </a:r>
              <a:endParaRPr lang="en-US" altLang="en-US" sz="1600" b="0">
                <a:solidFill>
                  <a:srgbClr val="0F116A"/>
                </a:solidFill>
              </a:endParaRPr>
            </a:p>
          </p:txBody>
        </p:sp>
        <p:sp>
          <p:nvSpPr>
            <p:cNvPr id="56338" name="Rectangle 16">
              <a:extLst>
                <a:ext uri="{FF2B5EF4-FFF2-40B4-BE49-F238E27FC236}">
                  <a16:creationId xmlns:a16="http://schemas.microsoft.com/office/drawing/2014/main" id="{1C8A22BD-BBA5-D940-8377-20BB3B81B79B}"/>
                </a:ext>
              </a:extLst>
            </p:cNvPr>
            <p:cNvSpPr>
              <a:spLocks noChangeArrowheads="1"/>
            </p:cNvSpPr>
            <p:nvPr/>
          </p:nvSpPr>
          <p:spPr bwMode="auto">
            <a:xfrm>
              <a:off x="4223" y="3606"/>
              <a:ext cx="227"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700">
                  <a:solidFill>
                    <a:srgbClr val="000000"/>
                  </a:solidFill>
                </a:rPr>
                <a:t>100</a:t>
              </a:r>
              <a:endParaRPr lang="en-US" altLang="en-US" sz="1600" b="0"/>
            </a:p>
          </p:txBody>
        </p:sp>
        <p:sp>
          <p:nvSpPr>
            <p:cNvPr id="56339" name="Rectangle 17">
              <a:extLst>
                <a:ext uri="{FF2B5EF4-FFF2-40B4-BE49-F238E27FC236}">
                  <a16:creationId xmlns:a16="http://schemas.microsoft.com/office/drawing/2014/main" id="{8F7D51C9-BA0D-6F41-8132-26C142EEC99C}"/>
                </a:ext>
              </a:extLst>
            </p:cNvPr>
            <p:cNvSpPr>
              <a:spLocks noChangeArrowheads="1"/>
            </p:cNvSpPr>
            <p:nvPr/>
          </p:nvSpPr>
          <p:spPr bwMode="auto">
            <a:xfrm>
              <a:off x="3672" y="3606"/>
              <a:ext cx="151"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700">
                  <a:solidFill>
                    <a:srgbClr val="000000"/>
                  </a:solidFill>
                </a:rPr>
                <a:t>75</a:t>
              </a:r>
              <a:endParaRPr lang="en-US" altLang="en-US" sz="1600" b="0"/>
            </a:p>
          </p:txBody>
        </p:sp>
        <p:sp>
          <p:nvSpPr>
            <p:cNvPr id="56340" name="Line 18">
              <a:extLst>
                <a:ext uri="{FF2B5EF4-FFF2-40B4-BE49-F238E27FC236}">
                  <a16:creationId xmlns:a16="http://schemas.microsoft.com/office/drawing/2014/main" id="{1CF6177B-473D-7247-B689-0C1163901264}"/>
                </a:ext>
              </a:extLst>
            </p:cNvPr>
            <p:cNvSpPr>
              <a:spLocks noChangeShapeType="1"/>
            </p:cNvSpPr>
            <p:nvPr/>
          </p:nvSpPr>
          <p:spPr bwMode="auto">
            <a:xfrm flipV="1">
              <a:off x="1990" y="2732"/>
              <a:ext cx="200" cy="15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1" name="Line 19">
              <a:extLst>
                <a:ext uri="{FF2B5EF4-FFF2-40B4-BE49-F238E27FC236}">
                  <a16:creationId xmlns:a16="http://schemas.microsoft.com/office/drawing/2014/main" id="{8267D2F1-3147-8944-A709-3B35B6708BD4}"/>
                </a:ext>
              </a:extLst>
            </p:cNvPr>
            <p:cNvSpPr>
              <a:spLocks noChangeShapeType="1"/>
            </p:cNvSpPr>
            <p:nvPr/>
          </p:nvSpPr>
          <p:spPr bwMode="auto">
            <a:xfrm flipV="1">
              <a:off x="2662" y="1729"/>
              <a:ext cx="201" cy="15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2" name="Line 20">
              <a:extLst>
                <a:ext uri="{FF2B5EF4-FFF2-40B4-BE49-F238E27FC236}">
                  <a16:creationId xmlns:a16="http://schemas.microsoft.com/office/drawing/2014/main" id="{FD8D3089-C9C2-204A-920A-DDFFDBDB7FFE}"/>
                </a:ext>
              </a:extLst>
            </p:cNvPr>
            <p:cNvSpPr>
              <a:spLocks noChangeShapeType="1"/>
            </p:cNvSpPr>
            <p:nvPr/>
          </p:nvSpPr>
          <p:spPr bwMode="auto">
            <a:xfrm flipV="1">
              <a:off x="3593" y="1229"/>
              <a:ext cx="157" cy="12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3" name="Rectangle 21">
              <a:extLst>
                <a:ext uri="{FF2B5EF4-FFF2-40B4-BE49-F238E27FC236}">
                  <a16:creationId xmlns:a16="http://schemas.microsoft.com/office/drawing/2014/main" id="{9925E26A-B1B3-0D42-AA20-FB1D5D91C33C}"/>
                </a:ext>
              </a:extLst>
            </p:cNvPr>
            <p:cNvSpPr>
              <a:spLocks noChangeArrowheads="1"/>
            </p:cNvSpPr>
            <p:nvPr/>
          </p:nvSpPr>
          <p:spPr bwMode="auto">
            <a:xfrm rot="-5400000">
              <a:off x="551" y="2427"/>
              <a:ext cx="1544"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700">
                  <a:solidFill>
                    <a:srgbClr val="0F116A"/>
                  </a:solidFill>
                </a:rPr>
                <a:t>Survival per thousand</a:t>
              </a:r>
            </a:p>
          </p:txBody>
        </p:sp>
      </p:grpSp>
      <p:sp>
        <p:nvSpPr>
          <p:cNvPr id="507926" name="Rectangle 22">
            <a:extLst>
              <a:ext uri="{FF2B5EF4-FFF2-40B4-BE49-F238E27FC236}">
                <a16:creationId xmlns:a16="http://schemas.microsoft.com/office/drawing/2014/main" id="{244816C3-31CF-3A4C-88C4-E59428BC8D92}"/>
              </a:ext>
            </a:extLst>
          </p:cNvPr>
          <p:cNvSpPr>
            <a:spLocks noChangeArrowheads="1"/>
          </p:cNvSpPr>
          <p:nvPr/>
        </p:nvSpPr>
        <p:spPr bwMode="auto">
          <a:xfrm>
            <a:off x="4094163" y="1492250"/>
            <a:ext cx="1552575" cy="396875"/>
          </a:xfrm>
          <a:prstGeom prst="rect">
            <a:avLst/>
          </a:prstGeom>
          <a:solidFill>
            <a:srgbClr val="FFCC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sz="2000">
                <a:solidFill>
                  <a:srgbClr val="008000"/>
                </a:solidFill>
              </a:rPr>
              <a:t>K-selection</a:t>
            </a:r>
          </a:p>
        </p:txBody>
      </p:sp>
      <p:sp>
        <p:nvSpPr>
          <p:cNvPr id="507927" name="Rectangle 23">
            <a:extLst>
              <a:ext uri="{FF2B5EF4-FFF2-40B4-BE49-F238E27FC236}">
                <a16:creationId xmlns:a16="http://schemas.microsoft.com/office/drawing/2014/main" id="{8B031F74-6D25-9149-A265-4A8D0EFB8F61}"/>
              </a:ext>
            </a:extLst>
          </p:cNvPr>
          <p:cNvSpPr>
            <a:spLocks noChangeArrowheads="1"/>
          </p:cNvSpPr>
          <p:nvPr/>
        </p:nvSpPr>
        <p:spPr bwMode="auto">
          <a:xfrm>
            <a:off x="4246563" y="4914900"/>
            <a:ext cx="1468437" cy="396875"/>
          </a:xfrm>
          <a:prstGeom prst="rect">
            <a:avLst/>
          </a:prstGeom>
          <a:solidFill>
            <a:srgbClr val="FFCC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sz="2000">
                <a:solidFill>
                  <a:srgbClr val="DD0117"/>
                </a:solidFill>
              </a:rPr>
              <a:t>r-selection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07926"/>
                                        </p:tgtEl>
                                        <p:attrNameLst>
                                          <p:attrName>style.visibility</p:attrName>
                                        </p:attrNameLst>
                                      </p:cBhvr>
                                      <p:to>
                                        <p:strVal val="visible"/>
                                      </p:to>
                                    </p:set>
                                    <p:anim calcmode="lin" valueType="num">
                                      <p:cBhvr additive="base">
                                        <p:cTn id="7" dur="500" fill="hold"/>
                                        <p:tgtEl>
                                          <p:spTgt spid="507926"/>
                                        </p:tgtEl>
                                        <p:attrNameLst>
                                          <p:attrName>ppt_x</p:attrName>
                                        </p:attrNameLst>
                                      </p:cBhvr>
                                      <p:tavLst>
                                        <p:tav tm="0">
                                          <p:val>
                                            <p:strVal val="0-#ppt_w/2"/>
                                          </p:val>
                                        </p:tav>
                                        <p:tav tm="100000">
                                          <p:val>
                                            <p:strVal val="#ppt_x"/>
                                          </p:val>
                                        </p:tav>
                                      </p:tavLst>
                                    </p:anim>
                                    <p:anim calcmode="lin" valueType="num">
                                      <p:cBhvr additive="base">
                                        <p:cTn id="8" dur="500" fill="hold"/>
                                        <p:tgtEl>
                                          <p:spTgt spid="5079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07927"/>
                                        </p:tgtEl>
                                        <p:attrNameLst>
                                          <p:attrName>style.visibility</p:attrName>
                                        </p:attrNameLst>
                                      </p:cBhvr>
                                      <p:to>
                                        <p:strVal val="visible"/>
                                      </p:to>
                                    </p:set>
                                    <p:anim calcmode="lin" valueType="num">
                                      <p:cBhvr additive="base">
                                        <p:cTn id="13" dur="500" fill="hold"/>
                                        <p:tgtEl>
                                          <p:spTgt spid="507927"/>
                                        </p:tgtEl>
                                        <p:attrNameLst>
                                          <p:attrName>ppt_x</p:attrName>
                                        </p:attrNameLst>
                                      </p:cBhvr>
                                      <p:tavLst>
                                        <p:tav tm="0">
                                          <p:val>
                                            <p:strVal val="1+#ppt_w/2"/>
                                          </p:val>
                                        </p:tav>
                                        <p:tav tm="100000">
                                          <p:val>
                                            <p:strVal val="#ppt_x"/>
                                          </p:val>
                                        </p:tav>
                                      </p:tavLst>
                                    </p:anim>
                                    <p:anim calcmode="lin" valueType="num">
                                      <p:cBhvr additive="base">
                                        <p:cTn id="14" dur="500" fill="hold"/>
                                        <p:tgtEl>
                                          <p:spTgt spid="50792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26" grpId="0" animBg="1" autoUpdateAnimBg="0"/>
      <p:bldP spid="507927"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8BE45B35-C702-BD4F-87F2-A55838A9A160}"/>
              </a:ext>
            </a:extLst>
          </p:cNvPr>
          <p:cNvSpPr>
            <a:spLocks noChangeArrowheads="1"/>
          </p:cNvSpPr>
          <p:nvPr/>
        </p:nvSpPr>
        <p:spPr bwMode="auto">
          <a:xfrm>
            <a:off x="161925" y="6188075"/>
            <a:ext cx="1581150" cy="669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509955" name="Picture 3" descr="52-08-PopGrwthExponModel-L">
            <a:extLst>
              <a:ext uri="{FF2B5EF4-FFF2-40B4-BE49-F238E27FC236}">
                <a16:creationId xmlns:a16="http://schemas.microsoft.com/office/drawing/2014/main" id="{CD98EB5B-E669-224A-A6E3-54BE000F3E80}"/>
              </a:ext>
            </a:extLst>
          </p:cNvPr>
          <p:cNvPicPr>
            <a:picLocks noChangeAspect="1" noChangeArrowheads="1"/>
          </p:cNvPicPr>
          <p:nvPr/>
        </p:nvPicPr>
        <p:blipFill>
          <a:blip r:embed="rId5"/>
          <a:srcRect l="1018" t="1199" r="1018" b="3600"/>
          <a:stretch>
            <a:fillRect/>
          </a:stretch>
        </p:blipFill>
        <p:spPr bwMode="auto">
          <a:xfrm>
            <a:off x="4062413" y="2657475"/>
            <a:ext cx="4932362" cy="4067175"/>
          </a:xfrm>
          <a:prstGeom prst="rect">
            <a:avLst/>
          </a:prstGeom>
          <a:noFill/>
          <a:ln w="9525">
            <a:solidFill>
              <a:srgbClr val="804000"/>
            </a:solidFill>
            <a:miter lim="800000"/>
            <a:headEnd/>
            <a:tailEnd/>
          </a:ln>
          <a:effectLst>
            <a:outerShdw blurRad="63500" dist="38099" dir="2700000" algn="ctr" rotWithShape="0">
              <a:srgbClr val="000000">
                <a:alpha val="74998"/>
              </a:srgbClr>
            </a:outerShdw>
          </a:effectLst>
        </p:spPr>
      </p:pic>
      <p:sp>
        <p:nvSpPr>
          <p:cNvPr id="58372" name="Rectangle 4">
            <a:extLst>
              <a:ext uri="{FF2B5EF4-FFF2-40B4-BE49-F238E27FC236}">
                <a16:creationId xmlns:a16="http://schemas.microsoft.com/office/drawing/2014/main" id="{4F9B9EE0-1E6D-F145-9F12-318C09682799}"/>
              </a:ext>
            </a:extLst>
          </p:cNvPr>
          <p:cNvSpPr>
            <a:spLocks noGrp="1" noChangeArrowheads="1"/>
          </p:cNvSpPr>
          <p:nvPr>
            <p:ph type="title"/>
          </p:nvPr>
        </p:nvSpPr>
        <p:spPr/>
        <p:txBody>
          <a:bodyPr/>
          <a:lstStyle/>
          <a:p>
            <a:pPr eaLnBrk="1" hangingPunct="1"/>
            <a:r>
              <a:rPr lang="en-US" altLang="en-US" dirty="0"/>
              <a:t>Population growth</a:t>
            </a:r>
          </a:p>
        </p:txBody>
      </p:sp>
      <p:sp>
        <p:nvSpPr>
          <p:cNvPr id="58373" name="Rectangle 5" descr="Rectangle: Click to edit Master text styles&#13;&#10;Second level&#13;&#10;Third level&#13;&#10;Fourth level&#13;&#10;Fifth level">
            <a:extLst>
              <a:ext uri="{FF2B5EF4-FFF2-40B4-BE49-F238E27FC236}">
                <a16:creationId xmlns:a16="http://schemas.microsoft.com/office/drawing/2014/main" id="{CE2A6FA7-F2BC-B14B-8994-0AAE206E7A4A}"/>
              </a:ext>
            </a:extLst>
          </p:cNvPr>
          <p:cNvSpPr>
            <a:spLocks noGrp="1" noChangeArrowheads="1"/>
          </p:cNvSpPr>
          <p:nvPr>
            <p:ph type="body" idx="1"/>
          </p:nvPr>
        </p:nvSpPr>
        <p:spPr>
          <a:xfrm>
            <a:off x="838200" y="1371600"/>
            <a:ext cx="7772400" cy="519113"/>
          </a:xfrm>
          <a:solidFill>
            <a:srgbClr val="FFCC18"/>
          </a:solidFill>
        </p:spPr>
        <p:txBody>
          <a:bodyPr/>
          <a:lstStyle/>
          <a:p>
            <a:pPr eaLnBrk="1" hangingPunct="1">
              <a:lnSpc>
                <a:spcPct val="90000"/>
              </a:lnSpc>
              <a:buFont typeface="Wingdings" pitchFamily="2" charset="2"/>
              <a:buNone/>
            </a:pPr>
            <a:r>
              <a:rPr lang="en-US" altLang="en-US" dirty="0"/>
              <a:t>change in population = births – deaths</a:t>
            </a:r>
          </a:p>
        </p:txBody>
      </p:sp>
      <p:sp>
        <p:nvSpPr>
          <p:cNvPr id="58374" name="Rectangle 6" descr="Rectangle: Click to edit Master text styles&#13;&#10;Second level&#13;&#10;Third level&#13;&#10;Fourth level&#13;&#10;Fifth level">
            <a:extLst>
              <a:ext uri="{FF2B5EF4-FFF2-40B4-BE49-F238E27FC236}">
                <a16:creationId xmlns:a16="http://schemas.microsoft.com/office/drawing/2014/main" id="{460363A3-5FC1-3244-ABC7-CDD7A67837FC}"/>
              </a:ext>
            </a:extLst>
          </p:cNvPr>
          <p:cNvSpPr>
            <a:spLocks noChangeArrowheads="1"/>
          </p:cNvSpPr>
          <p:nvPr/>
        </p:nvSpPr>
        <p:spPr bwMode="auto">
          <a:xfrm>
            <a:off x="735013" y="1927225"/>
            <a:ext cx="7772400"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eaLnBrk="1" hangingPunct="1">
              <a:spcBef>
                <a:spcPct val="20000"/>
              </a:spcBef>
              <a:buClr>
                <a:srgbClr val="0F116A"/>
              </a:buClr>
              <a:buSzPct val="120000"/>
              <a:buFont typeface="Wingdings" pitchFamily="2" charset="2"/>
              <a:buNone/>
            </a:pPr>
            <a:r>
              <a:rPr lang="en-US" altLang="en-US" sz="3000">
                <a:solidFill>
                  <a:srgbClr val="000000"/>
                </a:solidFill>
              </a:rPr>
              <a:t>Exponential model (ideal conditions)</a:t>
            </a:r>
          </a:p>
          <a:p>
            <a:pPr algn="l" eaLnBrk="1" hangingPunct="1">
              <a:spcBef>
                <a:spcPct val="20000"/>
              </a:spcBef>
              <a:buClr>
                <a:srgbClr val="0F116A"/>
              </a:buClr>
              <a:buSzPct val="120000"/>
            </a:pPr>
            <a:r>
              <a:rPr lang="en-US" altLang="en-US" sz="3000" u="sng">
                <a:solidFill>
                  <a:srgbClr val="0F116A"/>
                </a:solidFill>
              </a:rPr>
              <a:t>		d</a:t>
            </a:r>
            <a:r>
              <a:rPr lang="en-US" altLang="en-US" sz="3000" u="sng">
                <a:solidFill>
                  <a:srgbClr val="BC0013"/>
                </a:solidFill>
              </a:rPr>
              <a:t>N</a:t>
            </a:r>
            <a:r>
              <a:rPr lang="en-US" altLang="en-US" sz="3000">
                <a:solidFill>
                  <a:srgbClr val="0F116A"/>
                </a:solidFill>
              </a:rPr>
              <a:t> = </a:t>
            </a:r>
            <a:r>
              <a:rPr lang="en-US" altLang="en-US" sz="3000">
                <a:solidFill>
                  <a:srgbClr val="008000"/>
                </a:solidFill>
              </a:rPr>
              <a:t>r</a:t>
            </a:r>
            <a:r>
              <a:rPr lang="en-US" altLang="en-US" sz="3000" baseline="-25000">
                <a:solidFill>
                  <a:srgbClr val="008000"/>
                </a:solidFill>
              </a:rPr>
              <a:t>i</a:t>
            </a:r>
            <a:r>
              <a:rPr lang="en-US" altLang="en-US" sz="3000">
                <a:solidFill>
                  <a:srgbClr val="BC0013"/>
                </a:solidFill>
              </a:rPr>
              <a:t>N</a:t>
            </a:r>
            <a:endParaRPr lang="en-US" altLang="en-US" sz="3000">
              <a:solidFill>
                <a:srgbClr val="0F116A"/>
              </a:solidFill>
            </a:endParaRPr>
          </a:p>
          <a:p>
            <a:pPr algn="l" eaLnBrk="1" hangingPunct="1">
              <a:lnSpc>
                <a:spcPct val="60000"/>
              </a:lnSpc>
              <a:spcBef>
                <a:spcPct val="20000"/>
              </a:spcBef>
              <a:buClr>
                <a:srgbClr val="0F116A"/>
              </a:buClr>
              <a:buSzPct val="120000"/>
            </a:pPr>
            <a:r>
              <a:rPr lang="en-US" altLang="en-US" sz="3000">
                <a:solidFill>
                  <a:srgbClr val="0F116A"/>
                </a:solidFill>
              </a:rPr>
              <a:t>		d</a:t>
            </a:r>
            <a:r>
              <a:rPr lang="en-US" altLang="en-US" sz="3000">
                <a:solidFill>
                  <a:srgbClr val="804000"/>
                </a:solidFill>
              </a:rPr>
              <a:t>t</a:t>
            </a:r>
            <a:endParaRPr lang="en-US" altLang="en-US" sz="3000">
              <a:solidFill>
                <a:srgbClr val="0F116A"/>
              </a:solidFill>
            </a:endParaRPr>
          </a:p>
        </p:txBody>
      </p:sp>
      <p:sp>
        <p:nvSpPr>
          <p:cNvPr id="509959" name="Rectangle 7" descr="Rectangle: Click to edit Master text styles&#13;&#10;Second level&#13;&#10;Third level&#13;&#10;Fourth level&#13;&#10;Fifth level">
            <a:extLst>
              <a:ext uri="{FF2B5EF4-FFF2-40B4-BE49-F238E27FC236}">
                <a16:creationId xmlns:a16="http://schemas.microsoft.com/office/drawing/2014/main" id="{8C4E4F5A-CA9F-434E-B474-5ECC4876F418}"/>
              </a:ext>
            </a:extLst>
          </p:cNvPr>
          <p:cNvSpPr>
            <a:spLocks noChangeArrowheads="1"/>
          </p:cNvSpPr>
          <p:nvPr/>
        </p:nvSpPr>
        <p:spPr bwMode="auto">
          <a:xfrm>
            <a:off x="709613" y="3609975"/>
            <a:ext cx="3667125"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eaLnBrk="1" hangingPunct="1">
              <a:lnSpc>
                <a:spcPct val="80000"/>
              </a:lnSpc>
              <a:spcBef>
                <a:spcPct val="20000"/>
              </a:spcBef>
              <a:buClr>
                <a:srgbClr val="0F116A"/>
              </a:buClr>
              <a:buSzPct val="120000"/>
            </a:pPr>
            <a:r>
              <a:rPr lang="en-US" altLang="en-US" sz="2600">
                <a:solidFill>
                  <a:srgbClr val="BC0013"/>
                </a:solidFill>
              </a:rPr>
              <a:t>N	= # of individuals</a:t>
            </a:r>
            <a:endParaRPr lang="en-US" altLang="en-US" sz="2600">
              <a:solidFill>
                <a:srgbClr val="0F116A"/>
              </a:solidFill>
            </a:endParaRPr>
          </a:p>
          <a:p>
            <a:pPr algn="l" eaLnBrk="1" hangingPunct="1">
              <a:lnSpc>
                <a:spcPct val="80000"/>
              </a:lnSpc>
              <a:spcBef>
                <a:spcPct val="20000"/>
              </a:spcBef>
              <a:buClr>
                <a:srgbClr val="0F116A"/>
              </a:buClr>
              <a:buSzPct val="120000"/>
            </a:pPr>
            <a:r>
              <a:rPr lang="en-US" altLang="en-US" sz="2600">
                <a:solidFill>
                  <a:srgbClr val="008000"/>
                </a:solidFill>
              </a:rPr>
              <a:t>r	= rate of growth</a:t>
            </a:r>
          </a:p>
          <a:p>
            <a:pPr algn="l" eaLnBrk="1" hangingPunct="1">
              <a:lnSpc>
                <a:spcPct val="80000"/>
              </a:lnSpc>
              <a:spcBef>
                <a:spcPct val="20000"/>
              </a:spcBef>
              <a:buClr>
                <a:srgbClr val="0F116A"/>
              </a:buClr>
              <a:buSzPct val="120000"/>
            </a:pPr>
            <a:r>
              <a:rPr lang="en-US" altLang="en-US" sz="2600">
                <a:solidFill>
                  <a:srgbClr val="008000"/>
                </a:solidFill>
              </a:rPr>
              <a:t>r</a:t>
            </a:r>
            <a:r>
              <a:rPr lang="en-US" altLang="en-US" sz="2600" baseline="-25000">
                <a:solidFill>
                  <a:srgbClr val="008000"/>
                </a:solidFill>
              </a:rPr>
              <a:t>i</a:t>
            </a:r>
            <a:r>
              <a:rPr lang="en-US" altLang="en-US" sz="2600">
                <a:solidFill>
                  <a:srgbClr val="008000"/>
                </a:solidFill>
              </a:rPr>
              <a:t>	= intrinsic rate</a:t>
            </a:r>
            <a:endParaRPr lang="en-US" altLang="en-US" sz="2600">
              <a:solidFill>
                <a:srgbClr val="0F116A"/>
              </a:solidFill>
            </a:endParaRPr>
          </a:p>
          <a:p>
            <a:pPr algn="l" eaLnBrk="1" hangingPunct="1">
              <a:lnSpc>
                <a:spcPct val="80000"/>
              </a:lnSpc>
              <a:spcBef>
                <a:spcPct val="20000"/>
              </a:spcBef>
              <a:buClr>
                <a:srgbClr val="0F116A"/>
              </a:buClr>
              <a:buSzPct val="120000"/>
            </a:pPr>
            <a:r>
              <a:rPr lang="en-US" altLang="en-US" sz="2600">
                <a:solidFill>
                  <a:srgbClr val="804000"/>
                </a:solidFill>
              </a:rPr>
              <a:t>t	= time</a:t>
            </a:r>
          </a:p>
          <a:p>
            <a:pPr algn="l" eaLnBrk="1" hangingPunct="1">
              <a:lnSpc>
                <a:spcPct val="80000"/>
              </a:lnSpc>
              <a:spcBef>
                <a:spcPct val="20000"/>
              </a:spcBef>
              <a:buClr>
                <a:srgbClr val="0F116A"/>
              </a:buClr>
              <a:buSzPct val="120000"/>
            </a:pPr>
            <a:r>
              <a:rPr lang="en-US" altLang="en-US" sz="2600">
                <a:solidFill>
                  <a:srgbClr val="0F116A"/>
                </a:solidFill>
              </a:rPr>
              <a:t>d	= rate of change</a:t>
            </a:r>
            <a:endParaRPr lang="en-US" altLang="en-US" sz="3000">
              <a:solidFill>
                <a:srgbClr val="0F116A"/>
              </a:solidFill>
            </a:endParaRPr>
          </a:p>
        </p:txBody>
      </p:sp>
      <p:sp>
        <p:nvSpPr>
          <p:cNvPr id="58376" name="Rectangle 8">
            <a:extLst>
              <a:ext uri="{FF2B5EF4-FFF2-40B4-BE49-F238E27FC236}">
                <a16:creationId xmlns:a16="http://schemas.microsoft.com/office/drawing/2014/main" id="{25AD2587-3832-F246-970E-090672CC82C9}"/>
              </a:ext>
            </a:extLst>
          </p:cNvPr>
          <p:cNvSpPr>
            <a:spLocks noChangeArrowheads="1"/>
          </p:cNvSpPr>
          <p:nvPr/>
        </p:nvSpPr>
        <p:spPr bwMode="auto">
          <a:xfrm>
            <a:off x="5073650" y="2657475"/>
            <a:ext cx="3917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r"/>
            <a:r>
              <a:rPr lang="en-US" altLang="en-US" sz="1800" u="sng">
                <a:solidFill>
                  <a:schemeClr val="tx2"/>
                </a:solidFill>
              </a:rPr>
              <a:t>growth increasing at constant rate</a:t>
            </a:r>
            <a:endParaRPr lang="en-US" altLang="en-US" sz="1800">
              <a:solidFill>
                <a:schemeClr val="tx2"/>
              </a:solidFill>
            </a:endParaRPr>
          </a:p>
        </p:txBody>
      </p:sp>
      <p:sp>
        <p:nvSpPr>
          <p:cNvPr id="58377" name="Rectangle 9" descr="Rectangle: Click to edit Master text styles&#13;&#10;Second level&#13;&#10;Third level&#13;&#10;Fourth level&#13;&#10;Fifth level">
            <a:extLst>
              <a:ext uri="{FF2B5EF4-FFF2-40B4-BE49-F238E27FC236}">
                <a16:creationId xmlns:a16="http://schemas.microsoft.com/office/drawing/2014/main" id="{6B08E09B-C7C9-0946-AFD8-489B5F12B80C}"/>
              </a:ext>
            </a:extLst>
          </p:cNvPr>
          <p:cNvSpPr>
            <a:spLocks noChangeArrowheads="1"/>
          </p:cNvSpPr>
          <p:nvPr/>
        </p:nvSpPr>
        <p:spPr bwMode="auto">
          <a:xfrm>
            <a:off x="0" y="5788025"/>
            <a:ext cx="4392613"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eaLnBrk="1" hangingPunct="1">
              <a:lnSpc>
                <a:spcPct val="90000"/>
              </a:lnSpc>
              <a:spcBef>
                <a:spcPct val="20000"/>
              </a:spcBef>
              <a:buClr>
                <a:srgbClr val="0F116A"/>
              </a:buClr>
              <a:buSzPct val="120000"/>
            </a:pPr>
            <a:r>
              <a:rPr lang="en-US" altLang="en-US" sz="2600" u="sng">
                <a:solidFill>
                  <a:srgbClr val="008000"/>
                </a:solidFill>
              </a:rPr>
              <a:t>intrinsic rate</a:t>
            </a:r>
            <a:r>
              <a:rPr lang="en-US" altLang="en-US" sz="2600">
                <a:solidFill>
                  <a:schemeClr val="tx2"/>
                </a:solidFill>
              </a:rPr>
              <a:t> </a:t>
            </a:r>
            <a:r>
              <a:rPr lang="en-US" altLang="en-US" sz="2600">
                <a:solidFill>
                  <a:srgbClr val="0F116A"/>
                </a:solidFill>
              </a:rPr>
              <a:t>= </a:t>
            </a:r>
            <a:br>
              <a:rPr lang="en-US" altLang="en-US" sz="2600">
                <a:solidFill>
                  <a:srgbClr val="0F116A"/>
                </a:solidFill>
              </a:rPr>
            </a:br>
            <a:r>
              <a:rPr lang="en-US" altLang="en-US" sz="2600">
                <a:solidFill>
                  <a:srgbClr val="0F116A"/>
                </a:solidFill>
              </a:rPr>
              <a:t>maximum rate of growth</a:t>
            </a:r>
            <a:endParaRPr lang="en-US" altLang="en-US" sz="2600">
              <a:solidFill>
                <a:schemeClr val="tx2"/>
              </a:solidFill>
            </a:endParaRPr>
          </a:p>
        </p:txBody>
      </p:sp>
      <p:sp>
        <p:nvSpPr>
          <p:cNvPr id="509962" name="Rectangle 10">
            <a:extLst>
              <a:ext uri="{FF2B5EF4-FFF2-40B4-BE49-F238E27FC236}">
                <a16:creationId xmlns:a16="http://schemas.microsoft.com/office/drawing/2014/main" id="{B4780423-64C8-304A-A41F-0297F70BB2B0}"/>
              </a:ext>
            </a:extLst>
          </p:cNvPr>
          <p:cNvSpPr>
            <a:spLocks noChangeArrowheads="1"/>
          </p:cNvSpPr>
          <p:nvPr/>
        </p:nvSpPr>
        <p:spPr bwMode="auto">
          <a:xfrm>
            <a:off x="5302250" y="5060950"/>
            <a:ext cx="1643063" cy="549275"/>
          </a:xfrm>
          <a:prstGeom prst="rect">
            <a:avLst/>
          </a:prstGeom>
          <a:solidFill>
            <a:srgbClr val="FFCC18"/>
          </a:solidFill>
          <a:ln>
            <a:noFill/>
          </a:ln>
          <a:effectLst>
            <a:outerShdw dist="35921" dir="2700000" algn="ctr" rotWithShape="0">
              <a:srgbClr val="80808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5720" tIns="0" rIns="0" bIns="0">
            <a:spAutoFit/>
          </a:bodyPr>
          <a:lstStyle/>
          <a:p>
            <a:pPr algn="l">
              <a:defRPr/>
            </a:pPr>
            <a:r>
              <a:rPr lang="en-US" sz="1800">
                <a:solidFill>
                  <a:schemeClr val="tx2"/>
                </a:solidFill>
                <a:latin typeface="Arial" charset="0"/>
                <a:ea typeface="+mn-ea"/>
              </a:rPr>
              <a:t>every pair has 4 offspring</a:t>
            </a:r>
          </a:p>
        </p:txBody>
      </p:sp>
      <p:sp>
        <p:nvSpPr>
          <p:cNvPr id="509963" name="Rectangle 11">
            <a:extLst>
              <a:ext uri="{FF2B5EF4-FFF2-40B4-BE49-F238E27FC236}">
                <a16:creationId xmlns:a16="http://schemas.microsoft.com/office/drawing/2014/main" id="{E074EC20-A1DA-3F47-8C89-6B639F1F7C45}"/>
              </a:ext>
            </a:extLst>
          </p:cNvPr>
          <p:cNvSpPr>
            <a:spLocks noChangeArrowheads="1"/>
          </p:cNvSpPr>
          <p:nvPr/>
        </p:nvSpPr>
        <p:spPr bwMode="auto">
          <a:xfrm>
            <a:off x="7196138" y="5060950"/>
            <a:ext cx="1643062" cy="549275"/>
          </a:xfrm>
          <a:prstGeom prst="rect">
            <a:avLst/>
          </a:prstGeom>
          <a:solidFill>
            <a:srgbClr val="FFCC18"/>
          </a:solidFill>
          <a:ln>
            <a:noFill/>
          </a:ln>
          <a:effectLst>
            <a:outerShdw dist="35921" dir="2700000" algn="ctr" rotWithShape="0">
              <a:srgbClr val="80808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5720" tIns="0" rIns="0" bIns="0">
            <a:spAutoFit/>
          </a:bodyPr>
          <a:lstStyle/>
          <a:p>
            <a:pPr algn="l">
              <a:defRPr/>
            </a:pPr>
            <a:r>
              <a:rPr lang="en-US" sz="1800">
                <a:solidFill>
                  <a:schemeClr val="tx2"/>
                </a:solidFill>
                <a:latin typeface="Arial" charset="0"/>
                <a:ea typeface="+mn-ea"/>
              </a:rPr>
              <a:t>every pair has 3 offspring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09959">
                                            <p:txEl>
                                              <p:pRg st="0" end="0"/>
                                            </p:txEl>
                                          </p:spTgt>
                                        </p:tgtEl>
                                        <p:attrNameLst>
                                          <p:attrName>style.visibility</p:attrName>
                                        </p:attrNameLst>
                                      </p:cBhvr>
                                      <p:to>
                                        <p:strVal val="visible"/>
                                      </p:to>
                                    </p:set>
                                    <p:anim calcmode="lin" valueType="num">
                                      <p:cBhvr additive="base">
                                        <p:cTn id="7" dur="500" fill="hold"/>
                                        <p:tgtEl>
                                          <p:spTgt spid="50995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0995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09959">
                                            <p:txEl>
                                              <p:pRg st="1" end="1"/>
                                            </p:txEl>
                                          </p:spTgt>
                                        </p:tgtEl>
                                        <p:attrNameLst>
                                          <p:attrName>style.visibility</p:attrName>
                                        </p:attrNameLst>
                                      </p:cBhvr>
                                      <p:to>
                                        <p:strVal val="visible"/>
                                      </p:to>
                                    </p:set>
                                    <p:anim calcmode="lin" valueType="num">
                                      <p:cBhvr additive="base">
                                        <p:cTn id="13" dur="500" fill="hold"/>
                                        <p:tgtEl>
                                          <p:spTgt spid="50995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09959">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09959">
                                            <p:txEl>
                                              <p:pRg st="2" end="2"/>
                                            </p:txEl>
                                          </p:spTgt>
                                        </p:tgtEl>
                                        <p:attrNameLst>
                                          <p:attrName>style.visibility</p:attrName>
                                        </p:attrNameLst>
                                      </p:cBhvr>
                                      <p:to>
                                        <p:strVal val="visible"/>
                                      </p:to>
                                    </p:set>
                                    <p:anim calcmode="lin" valueType="num">
                                      <p:cBhvr additive="base">
                                        <p:cTn id="19" dur="500" fill="hold"/>
                                        <p:tgtEl>
                                          <p:spTgt spid="50995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09959">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09959">
                                            <p:txEl>
                                              <p:pRg st="3" end="3"/>
                                            </p:txEl>
                                          </p:spTgt>
                                        </p:tgtEl>
                                        <p:attrNameLst>
                                          <p:attrName>style.visibility</p:attrName>
                                        </p:attrNameLst>
                                      </p:cBhvr>
                                      <p:to>
                                        <p:strVal val="visible"/>
                                      </p:to>
                                    </p:set>
                                    <p:anim calcmode="lin" valueType="num">
                                      <p:cBhvr additive="base">
                                        <p:cTn id="25" dur="500" fill="hold"/>
                                        <p:tgtEl>
                                          <p:spTgt spid="50995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09959">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09959">
                                            <p:txEl>
                                              <p:pRg st="4" end="4"/>
                                            </p:txEl>
                                          </p:spTgt>
                                        </p:tgtEl>
                                        <p:attrNameLst>
                                          <p:attrName>style.visibility</p:attrName>
                                        </p:attrNameLst>
                                      </p:cBhvr>
                                      <p:to>
                                        <p:strVal val="visible"/>
                                      </p:to>
                                    </p:set>
                                    <p:anim calcmode="lin" valueType="num">
                                      <p:cBhvr additive="base">
                                        <p:cTn id="31" dur="500" fill="hold"/>
                                        <p:tgtEl>
                                          <p:spTgt spid="50995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09959">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09963"/>
                                        </p:tgtEl>
                                        <p:attrNameLst>
                                          <p:attrName>style.visibility</p:attrName>
                                        </p:attrNameLst>
                                      </p:cBhvr>
                                      <p:to>
                                        <p:strVal val="visible"/>
                                      </p:to>
                                    </p:set>
                                    <p:animEffect transition="in" filter="wipe(left)">
                                      <p:cBhvr>
                                        <p:cTn id="37" dur="500"/>
                                        <p:tgtEl>
                                          <p:spTgt spid="509963"/>
                                        </p:tgtEl>
                                      </p:cBhvr>
                                    </p:animEffect>
                                  </p:childTnLst>
                                  <p:subTnLst>
                                    <p:audio>
                                      <p:cMediaNode>
                                        <p:cTn display="0" masterRel="sameClick">
                                          <p:stCondLst>
                                            <p:cond evt="begin" delay="0">
                                              <p:tn val="35"/>
                                            </p:cond>
                                          </p:stCondLst>
                                          <p:endCondLst>
                                            <p:cond evt="onStopAudio" delay="0">
                                              <p:tgtEl>
                                                <p:sldTgt/>
                                              </p:tgtEl>
                                            </p:cond>
                                          </p:endCondLst>
                                        </p:cTn>
                                        <p:tgtEl>
                                          <p:sndTgt r:embed="rId4" name="Vibro Up"/>
                                        </p:tgtEl>
                                      </p:cMediaNode>
                                    </p:audio>
                                  </p:sub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09962"/>
                                        </p:tgtEl>
                                        <p:attrNameLst>
                                          <p:attrName>style.visibility</p:attrName>
                                        </p:attrNameLst>
                                      </p:cBhvr>
                                      <p:to>
                                        <p:strVal val="visible"/>
                                      </p:to>
                                    </p:set>
                                    <p:animEffect transition="in" filter="wipe(left)">
                                      <p:cBhvr>
                                        <p:cTn id="42" dur="500"/>
                                        <p:tgtEl>
                                          <p:spTgt spid="509962"/>
                                        </p:tgtEl>
                                      </p:cBhvr>
                                    </p:animEffect>
                                  </p:childTnLst>
                                  <p:subTnLst>
                                    <p:audio>
                                      <p:cMediaNode>
                                        <p:cTn display="0" masterRel="sameClick">
                                          <p:stCondLst>
                                            <p:cond evt="begin" delay="0">
                                              <p:tn val="40"/>
                                            </p:cond>
                                          </p:stCondLst>
                                          <p:endCondLst>
                                            <p:cond evt="onStopAudio" delay="0">
                                              <p:tgtEl>
                                                <p:sldTgt/>
                                              </p:tgtEl>
                                            </p:cond>
                                          </p:endCondLst>
                                        </p:cTn>
                                        <p:tgtEl>
                                          <p:sndTgt r:embed="rId4" name="Vibro Up"/>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959" grpId="0" build="p" autoUpdateAnimBg="0"/>
      <p:bldP spid="509962" grpId="0" animBg="1" autoUpdateAnimBg="0"/>
      <p:bldP spid="509963"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2">
            <a:extLst>
              <a:ext uri="{FF2B5EF4-FFF2-40B4-BE49-F238E27FC236}">
                <a16:creationId xmlns:a16="http://schemas.microsoft.com/office/drawing/2014/main" id="{F7D9BD62-2A42-A046-AA4D-E760577AB940}"/>
              </a:ext>
            </a:extLst>
          </p:cNvPr>
          <p:cNvSpPr>
            <a:spLocks noChangeArrowheads="1"/>
          </p:cNvSpPr>
          <p:nvPr/>
        </p:nvSpPr>
        <p:spPr bwMode="auto">
          <a:xfrm>
            <a:off x="4718050" y="2916238"/>
            <a:ext cx="4300538" cy="7016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sz="2000">
                <a:solidFill>
                  <a:schemeClr val="tx2"/>
                </a:solidFill>
              </a:rPr>
              <a:t>African elephant</a:t>
            </a:r>
          </a:p>
          <a:p>
            <a:r>
              <a:rPr lang="en-US" altLang="en-US" sz="2000">
                <a:solidFill>
                  <a:srgbClr val="0F116A"/>
                </a:solidFill>
              </a:rPr>
              <a:t>protected from hunting</a:t>
            </a:r>
            <a:endParaRPr lang="en-US" altLang="en-US" sz="2000">
              <a:solidFill>
                <a:schemeClr val="tx2"/>
              </a:solidFill>
            </a:endParaRPr>
          </a:p>
        </p:txBody>
      </p:sp>
      <p:sp>
        <p:nvSpPr>
          <p:cNvPr id="512003" name="Rectangle 3">
            <a:extLst>
              <a:ext uri="{FF2B5EF4-FFF2-40B4-BE49-F238E27FC236}">
                <a16:creationId xmlns:a16="http://schemas.microsoft.com/office/drawing/2014/main" id="{8B159345-A986-B24C-8512-A0B8FE5F8D57}"/>
              </a:ext>
            </a:extLst>
          </p:cNvPr>
          <p:cNvSpPr>
            <a:spLocks noChangeArrowheads="1"/>
          </p:cNvSpPr>
          <p:nvPr/>
        </p:nvSpPr>
        <p:spPr bwMode="auto">
          <a:xfrm>
            <a:off x="195263" y="2916238"/>
            <a:ext cx="4313237" cy="701675"/>
          </a:xfrm>
          <a:prstGeom prst="rect">
            <a:avLst/>
          </a:prstGeom>
          <a:solidFill>
            <a:srgbClr val="FFCC1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sz="2000">
                <a:solidFill>
                  <a:schemeClr val="tx2"/>
                </a:solidFill>
              </a:rPr>
              <a:t>Whooping crane</a:t>
            </a:r>
          </a:p>
          <a:p>
            <a:r>
              <a:rPr lang="en-US" altLang="en-US" sz="2000">
                <a:solidFill>
                  <a:srgbClr val="0F116A"/>
                </a:solidFill>
              </a:rPr>
              <a:t>coming back from near extinction</a:t>
            </a:r>
            <a:endParaRPr lang="en-US" altLang="en-US" sz="2000"/>
          </a:p>
        </p:txBody>
      </p:sp>
      <p:sp>
        <p:nvSpPr>
          <p:cNvPr id="60420" name="Rectangle 4">
            <a:extLst>
              <a:ext uri="{FF2B5EF4-FFF2-40B4-BE49-F238E27FC236}">
                <a16:creationId xmlns:a16="http://schemas.microsoft.com/office/drawing/2014/main" id="{3CB024EA-DD03-904A-B981-E3947895A8A7}"/>
              </a:ext>
            </a:extLst>
          </p:cNvPr>
          <p:cNvSpPr>
            <a:spLocks noGrp="1" noChangeArrowheads="1"/>
          </p:cNvSpPr>
          <p:nvPr>
            <p:ph type="title"/>
          </p:nvPr>
        </p:nvSpPr>
        <p:spPr/>
        <p:txBody>
          <a:bodyPr/>
          <a:lstStyle/>
          <a:p>
            <a:pPr eaLnBrk="1" hangingPunct="1"/>
            <a:r>
              <a:rPr lang="en-US" altLang="en-US" dirty="0"/>
              <a:t>Exponential growth rate</a:t>
            </a:r>
          </a:p>
        </p:txBody>
      </p:sp>
      <p:pic>
        <p:nvPicPr>
          <p:cNvPr id="512005" name="Picture 5" descr="52-09-ExponPopGrowth-L">
            <a:extLst>
              <a:ext uri="{FF2B5EF4-FFF2-40B4-BE49-F238E27FC236}">
                <a16:creationId xmlns:a16="http://schemas.microsoft.com/office/drawing/2014/main" id="{027BDDEA-EC14-5F44-98D0-53635273EDA8}"/>
              </a:ext>
            </a:extLst>
          </p:cNvPr>
          <p:cNvPicPr>
            <a:picLocks noChangeAspect="1" noChangeArrowheads="1"/>
          </p:cNvPicPr>
          <p:nvPr/>
        </p:nvPicPr>
        <p:blipFill>
          <a:blip r:embed="rId6"/>
          <a:srcRect t="1218" r="1801" b="3654"/>
          <a:stretch>
            <a:fillRect/>
          </a:stretch>
        </p:blipFill>
        <p:spPr bwMode="auto">
          <a:xfrm>
            <a:off x="114300" y="3552825"/>
            <a:ext cx="4475163" cy="3201988"/>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512006" name="Picture 6" descr="52_10ExponGrowthElephant_L">
            <a:extLst>
              <a:ext uri="{FF2B5EF4-FFF2-40B4-BE49-F238E27FC236}">
                <a16:creationId xmlns:a16="http://schemas.microsoft.com/office/drawing/2014/main" id="{BD255576-06C1-264B-9789-4CB2751F7ED4}"/>
              </a:ext>
            </a:extLst>
          </p:cNvPr>
          <p:cNvPicPr>
            <a:picLocks noChangeAspect="1" noChangeArrowheads="1"/>
          </p:cNvPicPr>
          <p:nvPr/>
        </p:nvPicPr>
        <p:blipFill>
          <a:blip r:embed="rId7"/>
          <a:srcRect r="11250"/>
          <a:stretch>
            <a:fillRect/>
          </a:stretch>
        </p:blipFill>
        <p:spPr bwMode="auto">
          <a:xfrm>
            <a:off x="4694238" y="3552825"/>
            <a:ext cx="4348162" cy="3201988"/>
          </a:xfrm>
          <a:prstGeom prst="rect">
            <a:avLst/>
          </a:prstGeom>
          <a:noFill/>
          <a:ln w="9525">
            <a:noFill/>
            <a:miter lim="800000"/>
            <a:headEnd/>
            <a:tailEnd/>
          </a:ln>
          <a:effectLst>
            <a:outerShdw blurRad="63500" dist="38099" dir="2700000" algn="ctr" rotWithShape="0">
              <a:srgbClr val="000000">
                <a:alpha val="74998"/>
              </a:srgbClr>
            </a:outerShdw>
          </a:effectLst>
        </p:spPr>
      </p:pic>
      <p:sp>
        <p:nvSpPr>
          <p:cNvPr id="512007" name="Rectangle 7" descr="Rectangle: Click to edit Master text styles&#13;&#10;Second level&#13;&#10;Third level&#13;&#10;Fourth level&#13;&#10;Fifth level">
            <a:extLst>
              <a:ext uri="{FF2B5EF4-FFF2-40B4-BE49-F238E27FC236}">
                <a16:creationId xmlns:a16="http://schemas.microsoft.com/office/drawing/2014/main" id="{F56D48A3-681D-7D45-B575-337AC7DC8366}"/>
              </a:ext>
            </a:extLst>
          </p:cNvPr>
          <p:cNvSpPr>
            <a:spLocks noGrp="1" noChangeArrowheads="1"/>
          </p:cNvSpPr>
          <p:nvPr>
            <p:ph type="body" idx="1"/>
          </p:nvPr>
        </p:nvSpPr>
        <p:spPr>
          <a:xfrm>
            <a:off x="801688" y="1371600"/>
            <a:ext cx="8342312" cy="1471613"/>
          </a:xfrm>
          <a:noFill/>
        </p:spPr>
        <p:txBody>
          <a:bodyPr/>
          <a:lstStyle/>
          <a:p>
            <a:pPr marL="288925" indent="-288925" eaLnBrk="1" hangingPunct="1">
              <a:lnSpc>
                <a:spcPct val="90000"/>
              </a:lnSpc>
            </a:pPr>
            <a:r>
              <a:rPr lang="en-US" altLang="en-US" sz="2600" dirty="0"/>
              <a:t>Characteristic of populations without </a:t>
            </a:r>
            <a:br>
              <a:rPr lang="en-US" altLang="en-US" sz="2600" dirty="0"/>
            </a:br>
            <a:r>
              <a:rPr lang="en-US" altLang="en-US" sz="2600" u="sng" dirty="0">
                <a:solidFill>
                  <a:srgbClr val="BC0013"/>
                </a:solidFill>
              </a:rPr>
              <a:t>limiting factors</a:t>
            </a:r>
            <a:r>
              <a:rPr lang="en-US" altLang="en-US" sz="2600" dirty="0"/>
              <a:t> </a:t>
            </a:r>
          </a:p>
          <a:p>
            <a:pPr lvl="1" eaLnBrk="1" hangingPunct="1">
              <a:lnSpc>
                <a:spcPct val="90000"/>
              </a:lnSpc>
            </a:pPr>
            <a:r>
              <a:rPr lang="en-US" altLang="en-US" sz="2400" dirty="0">
                <a:ea typeface="ＭＳ Ｐゴシック" panose="020B0600070205080204" pitchFamily="34" charset="-128"/>
              </a:rPr>
              <a:t>introduced to a new environment or rebounding from a catastrophe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512006"/>
                                        </p:tgtEl>
                                        <p:attrNameLst>
                                          <p:attrName>style.visibility</p:attrName>
                                        </p:attrNameLst>
                                      </p:cBhvr>
                                      <p:to>
                                        <p:strVal val="visible"/>
                                      </p:to>
                                    </p:set>
                                    <p:animEffect transition="in" filter="wipe(right)">
                                      <p:cBhvr>
                                        <p:cTn id="7" dur="500"/>
                                        <p:tgtEl>
                                          <p:spTgt spid="51200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
                                        </p:tgtEl>
                                      </p:cMediaNode>
                                    </p:audio>
                                  </p:sub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512005"/>
                                        </p:tgtEl>
                                        <p:attrNameLst>
                                          <p:attrName>style.visibility</p:attrName>
                                        </p:attrNameLst>
                                      </p:cBhvr>
                                      <p:to>
                                        <p:strVal val="visible"/>
                                      </p:to>
                                    </p:set>
                                    <p:animEffect transition="in" filter="wipe(left)">
                                      <p:cBhvr>
                                        <p:cTn id="11" dur="500"/>
                                        <p:tgtEl>
                                          <p:spTgt spid="512005"/>
                                        </p:tgtEl>
                                      </p:cBhvr>
                                    </p:animEffect>
                                  </p:childTnLst>
                                  <p:subTnLst>
                                    <p:audio>
                                      <p:cMediaNode>
                                        <p:cTn display="0" masterRel="sameClick">
                                          <p:stCondLst>
                                            <p:cond evt="begin" delay="0">
                                              <p:tn val="9"/>
                                            </p:cond>
                                          </p:stCondLst>
                                          <p:endCondLst>
                                            <p:cond evt="onStopAudio" delay="0">
                                              <p:tgtEl>
                                                <p:sldTgt/>
                                              </p:tgtEl>
                                            </p:cond>
                                          </p:endCondLst>
                                        </p:cTn>
                                        <p:tgtEl>
                                          <p:sndTgt r:embed="rId3" name="Chimes"/>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512007">
                                            <p:txEl>
                                              <p:pRg st="0" end="0"/>
                                            </p:txEl>
                                          </p:spTgt>
                                        </p:tgtEl>
                                        <p:attrNameLst>
                                          <p:attrName>style.visibility</p:attrName>
                                        </p:attrNameLst>
                                      </p:cBhvr>
                                      <p:to>
                                        <p:strVal val="visible"/>
                                      </p:to>
                                    </p:set>
                                    <p:anim calcmode="lin" valueType="num">
                                      <p:cBhvr additive="base">
                                        <p:cTn id="16" dur="500" fill="hold"/>
                                        <p:tgtEl>
                                          <p:spTgt spid="512007">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51200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4" name="Whoosh"/>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512007">
                                            <p:txEl>
                                              <p:pRg st="1" end="1"/>
                                            </p:txEl>
                                          </p:spTgt>
                                        </p:tgtEl>
                                        <p:attrNameLst>
                                          <p:attrName>style.visibility</p:attrName>
                                        </p:attrNameLst>
                                      </p:cBhvr>
                                      <p:to>
                                        <p:strVal val="visible"/>
                                      </p:to>
                                    </p:set>
                                    <p:anim calcmode="lin" valueType="num">
                                      <p:cBhvr additive="base">
                                        <p:cTn id="22" dur="500" fill="hold"/>
                                        <p:tgtEl>
                                          <p:spTgt spid="512007">
                                            <p:txEl>
                                              <p:pRg st="1" end="1"/>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51200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Whoosh"/>
                                        </p:tgtEl>
                                      </p:cMediaNode>
                                    </p:audio>
                                  </p:sub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512002"/>
                                        </p:tgtEl>
                                        <p:attrNameLst>
                                          <p:attrName>style.visibility</p:attrName>
                                        </p:attrNameLst>
                                      </p:cBhvr>
                                      <p:to>
                                        <p:strVal val="visible"/>
                                      </p:to>
                                    </p:set>
                                    <p:animEffect transition="in" filter="wipe(right)">
                                      <p:cBhvr>
                                        <p:cTn id="28" dur="500"/>
                                        <p:tgtEl>
                                          <p:spTgt spid="512002"/>
                                        </p:tgtEl>
                                      </p:cBhvr>
                                    </p:animEffect>
                                  </p:childTnLst>
                                  <p:subTnLst>
                                    <p:audio>
                                      <p:cMediaNode>
                                        <p:cTn display="0" masterRel="sameClick">
                                          <p:stCondLst>
                                            <p:cond evt="begin" delay="0">
                                              <p:tn val="26"/>
                                            </p:cond>
                                          </p:stCondLst>
                                          <p:endCondLst>
                                            <p:cond evt="onStopAudio" delay="0">
                                              <p:tgtEl>
                                                <p:sldTgt/>
                                              </p:tgtEl>
                                            </p:cond>
                                          </p:endCondLst>
                                        </p:cTn>
                                        <p:tgtEl>
                                          <p:sndTgt r:embed="rId5" name="Pencil Check"/>
                                        </p:tgtEl>
                                      </p:cMediaNode>
                                    </p:audio>
                                  </p:sub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512003"/>
                                        </p:tgtEl>
                                        <p:attrNameLst>
                                          <p:attrName>style.visibility</p:attrName>
                                        </p:attrNameLst>
                                      </p:cBhvr>
                                      <p:to>
                                        <p:strVal val="visible"/>
                                      </p:to>
                                    </p:set>
                                    <p:animEffect transition="in" filter="wipe(left)">
                                      <p:cBhvr>
                                        <p:cTn id="33" dur="500"/>
                                        <p:tgtEl>
                                          <p:spTgt spid="512003"/>
                                        </p:tgtEl>
                                      </p:cBhvr>
                                    </p:animEffect>
                                  </p:childTnLst>
                                  <p:subTnLst>
                                    <p:audio>
                                      <p:cMediaNode>
                                        <p:cTn display="0" masterRel="sameClick">
                                          <p:stCondLst>
                                            <p:cond evt="begin" delay="0">
                                              <p:tn val="31"/>
                                            </p:cond>
                                          </p:stCondLst>
                                          <p:endCondLst>
                                            <p:cond evt="onStopAudio" delay="0">
                                              <p:tgtEl>
                                                <p:sldTgt/>
                                              </p:tgtEl>
                                            </p:cond>
                                          </p:endCondLst>
                                        </p:cTn>
                                        <p:tgtEl>
                                          <p:sndTgt r:embed="rId5" name="Pencil Che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02" grpId="0" animBg="1"/>
      <p:bldP spid="512003" grpId="0" animBg="1"/>
      <p:bldP spid="512007"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050" name="Picture 2">
            <a:extLst>
              <a:ext uri="{FF2B5EF4-FFF2-40B4-BE49-F238E27FC236}">
                <a16:creationId xmlns:a16="http://schemas.microsoft.com/office/drawing/2014/main" id="{5FB28DE0-7A38-CF47-9015-E342FFC920D5}"/>
              </a:ext>
            </a:extLst>
          </p:cNvPr>
          <p:cNvPicPr>
            <a:picLocks noChangeAspect="1" noChangeArrowheads="1"/>
          </p:cNvPicPr>
          <p:nvPr/>
        </p:nvPicPr>
        <p:blipFill>
          <a:blip r:embed="rId4"/>
          <a:srcRect l="45000" t="14999" r="11250" b="14999"/>
          <a:stretch>
            <a:fillRect/>
          </a:stretch>
        </p:blipFill>
        <p:spPr bwMode="auto">
          <a:xfrm>
            <a:off x="4170363" y="3530600"/>
            <a:ext cx="2595562" cy="3117850"/>
          </a:xfrm>
          <a:prstGeom prst="rect">
            <a:avLst/>
          </a:prstGeom>
          <a:noFill/>
          <a:ln w="9525">
            <a:noFill/>
            <a:miter lim="800000"/>
            <a:headEnd/>
            <a:tailEnd/>
          </a:ln>
          <a:effectLst>
            <a:outerShdw blurRad="63500" dist="38099" dir="2700000" algn="ctr" rotWithShape="0">
              <a:srgbClr val="000000">
                <a:alpha val="74998"/>
              </a:srgbClr>
            </a:outerShdw>
          </a:effectLst>
        </p:spPr>
      </p:pic>
      <p:sp>
        <p:nvSpPr>
          <p:cNvPr id="514051" name="Rectangle 3">
            <a:extLst>
              <a:ext uri="{FF2B5EF4-FFF2-40B4-BE49-F238E27FC236}">
                <a16:creationId xmlns:a16="http://schemas.microsoft.com/office/drawing/2014/main" id="{E88DA3A6-9B15-AE4A-A834-F9294D5F0867}"/>
              </a:ext>
            </a:extLst>
          </p:cNvPr>
          <p:cNvSpPr>
            <a:spLocks noChangeArrowheads="1"/>
          </p:cNvSpPr>
          <p:nvPr/>
        </p:nvSpPr>
        <p:spPr bwMode="auto">
          <a:xfrm>
            <a:off x="4019550" y="4124325"/>
            <a:ext cx="1017588" cy="401638"/>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2468" name="Rectangle 4">
            <a:extLst>
              <a:ext uri="{FF2B5EF4-FFF2-40B4-BE49-F238E27FC236}">
                <a16:creationId xmlns:a16="http://schemas.microsoft.com/office/drawing/2014/main" id="{AB42C2C4-96E3-8045-BB7E-D768B3E7C5C0}"/>
              </a:ext>
            </a:extLst>
          </p:cNvPr>
          <p:cNvSpPr>
            <a:spLocks noGrp="1" noChangeArrowheads="1"/>
          </p:cNvSpPr>
          <p:nvPr>
            <p:ph type="title"/>
          </p:nvPr>
        </p:nvSpPr>
        <p:spPr/>
        <p:txBody>
          <a:bodyPr/>
          <a:lstStyle/>
          <a:p>
            <a:pPr eaLnBrk="1" hangingPunct="1"/>
            <a:r>
              <a:rPr lang="en-US" altLang="en-US" dirty="0"/>
              <a:t>Regulation of population size</a:t>
            </a:r>
          </a:p>
        </p:txBody>
      </p:sp>
      <p:pic>
        <p:nvPicPr>
          <p:cNvPr id="514053" name="Picture 5">
            <a:extLst>
              <a:ext uri="{FF2B5EF4-FFF2-40B4-BE49-F238E27FC236}">
                <a16:creationId xmlns:a16="http://schemas.microsoft.com/office/drawing/2014/main" id="{7A72618C-3C8D-5C4D-BD9E-02D6D63522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119"/>
          <a:stretch>
            <a:fillRect/>
          </a:stretch>
        </p:blipFill>
        <p:spPr bwMode="auto">
          <a:xfrm>
            <a:off x="6207125" y="1317625"/>
            <a:ext cx="2832100" cy="220345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54" name="Picture 6">
            <a:extLst>
              <a:ext uri="{FF2B5EF4-FFF2-40B4-BE49-F238E27FC236}">
                <a16:creationId xmlns:a16="http://schemas.microsoft.com/office/drawing/2014/main" id="{63B581A2-BB92-774B-9455-C84D6EB3F4AA}"/>
              </a:ext>
            </a:extLst>
          </p:cNvPr>
          <p:cNvPicPr>
            <a:picLocks noChangeAspect="1" noChangeArrowheads="1"/>
          </p:cNvPicPr>
          <p:nvPr/>
        </p:nvPicPr>
        <p:blipFill>
          <a:blip r:embed="rId4"/>
          <a:srcRect l="1350" t="16499" r="58501" b="17999"/>
          <a:stretch>
            <a:fillRect/>
          </a:stretch>
        </p:blipFill>
        <p:spPr bwMode="auto">
          <a:xfrm>
            <a:off x="6494463" y="3667125"/>
            <a:ext cx="2540000" cy="310991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514055" name="Picture 7">
            <a:extLst>
              <a:ext uri="{FF2B5EF4-FFF2-40B4-BE49-F238E27FC236}">
                <a16:creationId xmlns:a16="http://schemas.microsoft.com/office/drawing/2014/main" id="{31BC16DC-3165-7041-AEFA-42C51CEA35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8799"/>
          <a:stretch>
            <a:fillRect/>
          </a:stretch>
        </p:blipFill>
        <p:spPr bwMode="auto">
          <a:xfrm>
            <a:off x="98425" y="4697413"/>
            <a:ext cx="3908425" cy="206692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56" name="Rectangle 8">
            <a:extLst>
              <a:ext uri="{FF2B5EF4-FFF2-40B4-BE49-F238E27FC236}">
                <a16:creationId xmlns:a16="http://schemas.microsoft.com/office/drawing/2014/main" id="{8EC3A6F9-F3E3-4943-B8A1-1B93C675447C}"/>
              </a:ext>
            </a:extLst>
          </p:cNvPr>
          <p:cNvSpPr>
            <a:spLocks noChangeArrowheads="1"/>
          </p:cNvSpPr>
          <p:nvPr/>
        </p:nvSpPr>
        <p:spPr bwMode="auto">
          <a:xfrm>
            <a:off x="1590675" y="4597400"/>
            <a:ext cx="2884488" cy="1479550"/>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14057" name="Rectangle 9" descr="Rectangle: Click to edit Master text styles&#13;&#10;Second level&#13;&#10;Third level&#13;&#10;Fourth level&#13;&#10;Fifth level">
            <a:extLst>
              <a:ext uri="{FF2B5EF4-FFF2-40B4-BE49-F238E27FC236}">
                <a16:creationId xmlns:a16="http://schemas.microsoft.com/office/drawing/2014/main" id="{6BA09B4D-A343-8B42-921C-F9E1D7F83C6E}"/>
              </a:ext>
            </a:extLst>
          </p:cNvPr>
          <p:cNvSpPr>
            <a:spLocks noGrp="1" noChangeArrowheads="1"/>
          </p:cNvSpPr>
          <p:nvPr>
            <p:ph type="body" idx="1"/>
          </p:nvPr>
        </p:nvSpPr>
        <p:spPr>
          <a:xfrm>
            <a:off x="654050" y="1371600"/>
            <a:ext cx="5656263" cy="4749800"/>
          </a:xfrm>
        </p:spPr>
        <p:txBody>
          <a:bodyPr/>
          <a:lstStyle/>
          <a:p>
            <a:pPr eaLnBrk="1" hangingPunct="1"/>
            <a:r>
              <a:rPr lang="en-US" altLang="en-US" dirty="0"/>
              <a:t>Limiting factors</a:t>
            </a:r>
          </a:p>
          <a:p>
            <a:pPr lvl="1" eaLnBrk="1" hangingPunct="1"/>
            <a:r>
              <a:rPr lang="en-US" altLang="en-US" u="sng" dirty="0">
                <a:solidFill>
                  <a:srgbClr val="BC0013"/>
                </a:solidFill>
                <a:ea typeface="ＭＳ Ｐゴシック" panose="020B0600070205080204" pitchFamily="34" charset="-128"/>
              </a:rPr>
              <a:t>density dependent</a:t>
            </a:r>
            <a:endParaRPr lang="en-US" altLang="en-US" dirty="0">
              <a:ea typeface="ＭＳ Ｐゴシック" panose="020B0600070205080204" pitchFamily="34" charset="-128"/>
            </a:endParaRPr>
          </a:p>
          <a:p>
            <a:pPr lvl="2" eaLnBrk="1" hangingPunct="1"/>
            <a:r>
              <a:rPr lang="en-US" altLang="en-US" dirty="0">
                <a:ea typeface="ＭＳ Ｐゴシック" panose="020B0600070205080204" pitchFamily="34" charset="-128"/>
              </a:rPr>
              <a:t>competition: food, mates, nesting sites</a:t>
            </a:r>
          </a:p>
          <a:p>
            <a:pPr lvl="2" eaLnBrk="1" hangingPunct="1"/>
            <a:r>
              <a:rPr lang="en-US" altLang="en-US" dirty="0">
                <a:ea typeface="ＭＳ Ｐゴシック" panose="020B0600070205080204" pitchFamily="34" charset="-128"/>
              </a:rPr>
              <a:t>predators, parasites, pathogens</a:t>
            </a:r>
          </a:p>
          <a:p>
            <a:pPr lvl="1" eaLnBrk="1" hangingPunct="1"/>
            <a:r>
              <a:rPr lang="en-US" altLang="en-US" u="sng" dirty="0">
                <a:solidFill>
                  <a:srgbClr val="BC0013"/>
                </a:solidFill>
                <a:ea typeface="ＭＳ Ｐゴシック" panose="020B0600070205080204" pitchFamily="34" charset="-128"/>
              </a:rPr>
              <a:t>density independent</a:t>
            </a:r>
            <a:endParaRPr lang="en-US" altLang="en-US" dirty="0">
              <a:ea typeface="ＭＳ Ｐゴシック" panose="020B0600070205080204" pitchFamily="34" charset="-128"/>
            </a:endParaRPr>
          </a:p>
          <a:p>
            <a:pPr lvl="2" eaLnBrk="1" hangingPunct="1"/>
            <a:r>
              <a:rPr lang="en-US" altLang="en-US" dirty="0">
                <a:ea typeface="ＭＳ Ｐゴシック" panose="020B0600070205080204" pitchFamily="34" charset="-128"/>
              </a:rPr>
              <a:t>abiotic factors</a:t>
            </a:r>
          </a:p>
          <a:p>
            <a:pPr lvl="3" eaLnBrk="1" hangingPunct="1"/>
            <a:r>
              <a:rPr lang="en-US" altLang="en-US" dirty="0">
                <a:solidFill>
                  <a:srgbClr val="0F116A"/>
                </a:solidFill>
                <a:ea typeface="ＭＳ Ｐゴシック" panose="020B0600070205080204" pitchFamily="34" charset="-128"/>
              </a:rPr>
              <a:t>sunlight (energy)</a:t>
            </a:r>
          </a:p>
          <a:p>
            <a:pPr lvl="3" eaLnBrk="1" hangingPunct="1"/>
            <a:r>
              <a:rPr lang="en-US" altLang="en-US" dirty="0">
                <a:solidFill>
                  <a:srgbClr val="0F116A"/>
                </a:solidFill>
                <a:ea typeface="ＭＳ Ｐゴシック" panose="020B0600070205080204" pitchFamily="34" charset="-128"/>
              </a:rPr>
              <a:t>temperature</a:t>
            </a:r>
          </a:p>
          <a:p>
            <a:pPr lvl="3" eaLnBrk="1" hangingPunct="1"/>
            <a:r>
              <a:rPr lang="en-US" altLang="en-US" dirty="0">
                <a:solidFill>
                  <a:srgbClr val="0F116A"/>
                </a:solidFill>
                <a:ea typeface="ＭＳ Ｐゴシック" panose="020B0600070205080204" pitchFamily="34" charset="-128"/>
              </a:rPr>
              <a:t>rainfall</a:t>
            </a:r>
          </a:p>
        </p:txBody>
      </p:sp>
      <p:sp>
        <p:nvSpPr>
          <p:cNvPr id="62474" name="AutoShape 10">
            <a:extLst>
              <a:ext uri="{FF2B5EF4-FFF2-40B4-BE49-F238E27FC236}">
                <a16:creationId xmlns:a16="http://schemas.microsoft.com/office/drawing/2014/main" id="{003B0A8B-B3B1-2A44-B1A4-41F6EE99A404}"/>
              </a:ext>
            </a:extLst>
          </p:cNvPr>
          <p:cNvSpPr>
            <a:spLocks noChangeArrowheads="1"/>
          </p:cNvSpPr>
          <p:nvPr/>
        </p:nvSpPr>
        <p:spPr bwMode="auto">
          <a:xfrm>
            <a:off x="5172075" y="6262688"/>
            <a:ext cx="2179638" cy="339725"/>
          </a:xfrm>
          <a:prstGeom prst="roundRect">
            <a:avLst>
              <a:gd name="adj" fmla="val 16667"/>
            </a:avLst>
          </a:prstGeom>
          <a:solidFill>
            <a:srgbClr val="FFCC18"/>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r"/>
            <a:r>
              <a:rPr lang="en-US" altLang="en-US" sz="2000">
                <a:solidFill>
                  <a:srgbClr val="000000"/>
                </a:solidFill>
              </a:rPr>
              <a:t>swarming locusts</a:t>
            </a:r>
          </a:p>
        </p:txBody>
      </p:sp>
      <p:sp>
        <p:nvSpPr>
          <p:cNvPr id="62475" name="AutoShape 11">
            <a:extLst>
              <a:ext uri="{FF2B5EF4-FFF2-40B4-BE49-F238E27FC236}">
                <a16:creationId xmlns:a16="http://schemas.microsoft.com/office/drawing/2014/main" id="{BD131A87-7CCF-1C40-AE27-C21DA5ACD82F}"/>
              </a:ext>
            </a:extLst>
          </p:cNvPr>
          <p:cNvSpPr>
            <a:spLocks noChangeArrowheads="1"/>
          </p:cNvSpPr>
          <p:nvPr/>
        </p:nvSpPr>
        <p:spPr bwMode="auto">
          <a:xfrm>
            <a:off x="7007225" y="1133475"/>
            <a:ext cx="2100263" cy="676275"/>
          </a:xfrm>
          <a:prstGeom prst="roundRect">
            <a:avLst>
              <a:gd name="adj" fmla="val 16667"/>
            </a:avLst>
          </a:prstGeom>
          <a:solidFill>
            <a:srgbClr val="FFCC18"/>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r"/>
            <a:r>
              <a:rPr lang="en-US" altLang="en-US" sz="2000">
                <a:solidFill>
                  <a:srgbClr val="000000"/>
                </a:solidFill>
              </a:rPr>
              <a:t>marking territory</a:t>
            </a:r>
            <a:br>
              <a:rPr lang="en-US" altLang="en-US" sz="2000">
                <a:solidFill>
                  <a:srgbClr val="000000"/>
                </a:solidFill>
              </a:rPr>
            </a:br>
            <a:r>
              <a:rPr lang="en-US" altLang="en-US" sz="2000">
                <a:solidFill>
                  <a:srgbClr val="000000"/>
                </a:solidFill>
              </a:rPr>
              <a:t>= competition</a:t>
            </a:r>
            <a:endParaRPr lang="en-US" altLang="en-US" sz="2000">
              <a:solidFill>
                <a:schemeClr val="bg1"/>
              </a:solidFill>
            </a:endParaRPr>
          </a:p>
        </p:txBody>
      </p:sp>
      <p:sp>
        <p:nvSpPr>
          <p:cNvPr id="62476" name="AutoShape 12">
            <a:extLst>
              <a:ext uri="{FF2B5EF4-FFF2-40B4-BE49-F238E27FC236}">
                <a16:creationId xmlns:a16="http://schemas.microsoft.com/office/drawing/2014/main" id="{CB248E47-CEDD-264F-A3C9-7284A3FE6CAF}"/>
              </a:ext>
            </a:extLst>
          </p:cNvPr>
          <p:cNvSpPr>
            <a:spLocks noChangeArrowheads="1"/>
          </p:cNvSpPr>
          <p:nvPr/>
        </p:nvSpPr>
        <p:spPr bwMode="auto">
          <a:xfrm>
            <a:off x="530225" y="6464300"/>
            <a:ext cx="3506788" cy="339725"/>
          </a:xfrm>
          <a:prstGeom prst="roundRect">
            <a:avLst>
              <a:gd name="adj" fmla="val 16667"/>
            </a:avLst>
          </a:prstGeom>
          <a:solidFill>
            <a:srgbClr val="FFCC18"/>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r"/>
            <a:r>
              <a:rPr lang="en-US" altLang="en-US" sz="2000">
                <a:solidFill>
                  <a:srgbClr val="000000"/>
                </a:solidFill>
              </a:rPr>
              <a:t>competition for nesting sites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14057">
                                            <p:txEl>
                                              <p:pRg st="0" end="0"/>
                                            </p:txEl>
                                          </p:spTgt>
                                        </p:tgtEl>
                                        <p:attrNameLst>
                                          <p:attrName>style.visibility</p:attrName>
                                        </p:attrNameLst>
                                      </p:cBhvr>
                                      <p:to>
                                        <p:strVal val="visible"/>
                                      </p:to>
                                    </p:set>
                                    <p:anim calcmode="lin" valueType="num">
                                      <p:cBhvr additive="base">
                                        <p:cTn id="7" dur="500" fill="hold"/>
                                        <p:tgtEl>
                                          <p:spTgt spid="51405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1405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4057">
                                            <p:txEl>
                                              <p:pRg st="1" end="1"/>
                                            </p:txEl>
                                          </p:spTgt>
                                        </p:tgtEl>
                                        <p:attrNameLst>
                                          <p:attrName>style.visibility</p:attrName>
                                        </p:attrNameLst>
                                      </p:cBhvr>
                                      <p:to>
                                        <p:strVal val="visible"/>
                                      </p:to>
                                    </p:set>
                                    <p:anim calcmode="lin" valueType="num">
                                      <p:cBhvr additive="base">
                                        <p:cTn id="13" dur="500" fill="hold"/>
                                        <p:tgtEl>
                                          <p:spTgt spid="51405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1405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14057">
                                            <p:txEl>
                                              <p:pRg st="2" end="2"/>
                                            </p:txEl>
                                          </p:spTgt>
                                        </p:tgtEl>
                                        <p:attrNameLst>
                                          <p:attrName>style.visibility</p:attrName>
                                        </p:attrNameLst>
                                      </p:cBhvr>
                                      <p:to>
                                        <p:strVal val="visible"/>
                                      </p:to>
                                    </p:set>
                                    <p:anim calcmode="lin" valueType="num">
                                      <p:cBhvr additive="base">
                                        <p:cTn id="19" dur="500" fill="hold"/>
                                        <p:tgtEl>
                                          <p:spTgt spid="51405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1405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14057">
                                            <p:txEl>
                                              <p:pRg st="3" end="3"/>
                                            </p:txEl>
                                          </p:spTgt>
                                        </p:tgtEl>
                                        <p:attrNameLst>
                                          <p:attrName>style.visibility</p:attrName>
                                        </p:attrNameLst>
                                      </p:cBhvr>
                                      <p:to>
                                        <p:strVal val="visible"/>
                                      </p:to>
                                    </p:set>
                                    <p:anim calcmode="lin" valueType="num">
                                      <p:cBhvr additive="base">
                                        <p:cTn id="25" dur="500" fill="hold"/>
                                        <p:tgtEl>
                                          <p:spTgt spid="51405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14057">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14057">
                                            <p:txEl>
                                              <p:pRg st="4" end="4"/>
                                            </p:txEl>
                                          </p:spTgt>
                                        </p:tgtEl>
                                        <p:attrNameLst>
                                          <p:attrName>style.visibility</p:attrName>
                                        </p:attrNameLst>
                                      </p:cBhvr>
                                      <p:to>
                                        <p:strVal val="visible"/>
                                      </p:to>
                                    </p:set>
                                    <p:anim calcmode="lin" valueType="num">
                                      <p:cBhvr additive="base">
                                        <p:cTn id="31" dur="500" fill="hold"/>
                                        <p:tgtEl>
                                          <p:spTgt spid="51405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14057">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par>
                                <p:cTn id="33" presetID="22" presetClass="entr" presetSubtype="8" fill="hold" grpId="0" nodeType="withEffect">
                                  <p:stCondLst>
                                    <p:cond delay="0"/>
                                  </p:stCondLst>
                                  <p:childTnLst>
                                    <p:set>
                                      <p:cBhvr>
                                        <p:cTn id="34" dur="1" fill="hold">
                                          <p:stCondLst>
                                            <p:cond delay="0"/>
                                          </p:stCondLst>
                                        </p:cTn>
                                        <p:tgtEl>
                                          <p:spTgt spid="514051"/>
                                        </p:tgtEl>
                                        <p:attrNameLst>
                                          <p:attrName>style.visibility</p:attrName>
                                        </p:attrNameLst>
                                      </p:cBhvr>
                                      <p:to>
                                        <p:strVal val="visible"/>
                                      </p:to>
                                    </p:set>
                                    <p:animEffect transition="in" filter="wipe(left)">
                                      <p:cBhvr>
                                        <p:cTn id="35" dur="500"/>
                                        <p:tgtEl>
                                          <p:spTgt spid="51405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514057">
                                            <p:txEl>
                                              <p:pRg st="5" end="5"/>
                                            </p:txEl>
                                          </p:spTgt>
                                        </p:tgtEl>
                                        <p:attrNameLst>
                                          <p:attrName>style.visibility</p:attrName>
                                        </p:attrNameLst>
                                      </p:cBhvr>
                                      <p:to>
                                        <p:strVal val="visible"/>
                                      </p:to>
                                    </p:set>
                                    <p:anim calcmode="lin" valueType="num">
                                      <p:cBhvr additive="base">
                                        <p:cTn id="40" dur="500" fill="hold"/>
                                        <p:tgtEl>
                                          <p:spTgt spid="514057">
                                            <p:txEl>
                                              <p:pRg st="5" end="5"/>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514057">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3" name="Whoosh"/>
                                        </p:tgtEl>
                                      </p:cMediaNode>
                                    </p:audio>
                                  </p:subTnLst>
                                </p:cTn>
                              </p:par>
                              <p:par>
                                <p:cTn id="42" presetID="22" presetClass="entr" presetSubtype="8" fill="hold" grpId="0" nodeType="withEffect">
                                  <p:stCondLst>
                                    <p:cond delay="0"/>
                                  </p:stCondLst>
                                  <p:childTnLst>
                                    <p:set>
                                      <p:cBhvr>
                                        <p:cTn id="43" dur="1" fill="hold">
                                          <p:stCondLst>
                                            <p:cond delay="0"/>
                                          </p:stCondLst>
                                        </p:cTn>
                                        <p:tgtEl>
                                          <p:spTgt spid="514056"/>
                                        </p:tgtEl>
                                        <p:attrNameLst>
                                          <p:attrName>style.visibility</p:attrName>
                                        </p:attrNameLst>
                                      </p:cBhvr>
                                      <p:to>
                                        <p:strVal val="visible"/>
                                      </p:to>
                                    </p:set>
                                    <p:animEffect transition="in" filter="wipe(left)">
                                      <p:cBhvr>
                                        <p:cTn id="44" dur="500"/>
                                        <p:tgtEl>
                                          <p:spTgt spid="51405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514057">
                                            <p:txEl>
                                              <p:pRg st="6" end="6"/>
                                            </p:txEl>
                                          </p:spTgt>
                                        </p:tgtEl>
                                        <p:attrNameLst>
                                          <p:attrName>style.visibility</p:attrName>
                                        </p:attrNameLst>
                                      </p:cBhvr>
                                      <p:to>
                                        <p:strVal val="visible"/>
                                      </p:to>
                                    </p:set>
                                    <p:anim calcmode="lin" valueType="num">
                                      <p:cBhvr additive="base">
                                        <p:cTn id="49" dur="500" fill="hold"/>
                                        <p:tgtEl>
                                          <p:spTgt spid="514057">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514057">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Whoosh"/>
                                        </p:tgtEl>
                                      </p:cMediaNode>
                                    </p:audio>
                                  </p:sub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514057">
                                            <p:txEl>
                                              <p:pRg st="7" end="7"/>
                                            </p:txEl>
                                          </p:spTgt>
                                        </p:tgtEl>
                                        <p:attrNameLst>
                                          <p:attrName>style.visibility</p:attrName>
                                        </p:attrNameLst>
                                      </p:cBhvr>
                                      <p:to>
                                        <p:strVal val="visible"/>
                                      </p:to>
                                    </p:set>
                                    <p:anim calcmode="lin" valueType="num">
                                      <p:cBhvr additive="base">
                                        <p:cTn id="55" dur="500" fill="hold"/>
                                        <p:tgtEl>
                                          <p:spTgt spid="514057">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514057">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Whoosh"/>
                                        </p:tgtEl>
                                      </p:cMediaNode>
                                    </p:audio>
                                  </p:sub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514057">
                                            <p:txEl>
                                              <p:pRg st="8" end="8"/>
                                            </p:txEl>
                                          </p:spTgt>
                                        </p:tgtEl>
                                        <p:attrNameLst>
                                          <p:attrName>style.visibility</p:attrName>
                                        </p:attrNameLst>
                                      </p:cBhvr>
                                      <p:to>
                                        <p:strVal val="visible"/>
                                      </p:to>
                                    </p:set>
                                    <p:anim calcmode="lin" valueType="num">
                                      <p:cBhvr additive="base">
                                        <p:cTn id="61" dur="500" fill="hold"/>
                                        <p:tgtEl>
                                          <p:spTgt spid="514057">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514057">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51" grpId="0" animBg="1"/>
      <p:bldP spid="514056" grpId="0" animBg="1"/>
      <p:bldP spid="514057"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228C3-1B80-5647-A884-1A0B2C68AC5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2B50019-6444-2F40-9E6D-CF8E1021EC0E}"/>
              </a:ext>
            </a:extLst>
          </p:cNvPr>
          <p:cNvSpPr>
            <a:spLocks noGrp="1"/>
          </p:cNvSpPr>
          <p:nvPr>
            <p:ph idx="1"/>
          </p:nvPr>
        </p:nvSpPr>
        <p:spPr/>
        <p:txBody>
          <a:bodyPr/>
          <a:lstStyle/>
          <a:p>
            <a:r>
              <a:rPr lang="en-US" dirty="0"/>
              <a:t>A population can produce a density of individuals that </a:t>
            </a:r>
            <a:r>
              <a:rPr lang="en-US" dirty="0">
                <a:solidFill>
                  <a:srgbClr val="FF0000"/>
                </a:solidFill>
              </a:rPr>
              <a:t>exceeds</a:t>
            </a:r>
            <a:r>
              <a:rPr lang="en-US" dirty="0"/>
              <a:t> the system’s resource availability. </a:t>
            </a:r>
            <a:endParaRPr lang="en-US" dirty="0">
              <a:effectLst/>
            </a:endParaRPr>
          </a:p>
          <a:p>
            <a:endParaRPr lang="en-US" dirty="0"/>
          </a:p>
        </p:txBody>
      </p:sp>
    </p:spTree>
    <p:extLst>
      <p:ext uri="{BB962C8B-B14F-4D97-AF65-F5344CB8AC3E}">
        <p14:creationId xmlns:p14="http://schemas.microsoft.com/office/powerpoint/2010/main" val="2954447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a:extLst>
              <a:ext uri="{FF2B5EF4-FFF2-40B4-BE49-F238E27FC236}">
                <a16:creationId xmlns:a16="http://schemas.microsoft.com/office/drawing/2014/main" id="{7F4FA017-F968-4B40-986E-24F3B8B87EF3}"/>
              </a:ext>
            </a:extLst>
          </p:cNvPr>
          <p:cNvSpPr>
            <a:spLocks noChangeArrowheads="1"/>
          </p:cNvSpPr>
          <p:nvPr/>
        </p:nvSpPr>
        <p:spPr bwMode="auto">
          <a:xfrm>
            <a:off x="762000" y="2887663"/>
            <a:ext cx="1565275" cy="1282700"/>
          </a:xfrm>
          <a:prstGeom prst="rect">
            <a:avLst/>
          </a:prstGeom>
          <a:solidFill>
            <a:srgbClr val="BC0013"/>
          </a:solidFill>
          <a:ln>
            <a:noFill/>
          </a:ln>
          <a:effectLst>
            <a:outerShdw dist="35921" dir="2700000" algn="ctr" rotWithShape="0">
              <a:srgbClr val="80808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2600">
                <a:solidFill>
                  <a:schemeClr val="bg1"/>
                </a:solidFill>
                <a:latin typeface="Arial" charset="0"/>
                <a:ea typeface="+mn-ea"/>
              </a:rPr>
              <a:t>K =</a:t>
            </a:r>
            <a:br>
              <a:rPr lang="en-US" sz="2600">
                <a:solidFill>
                  <a:schemeClr val="bg1"/>
                </a:solidFill>
                <a:latin typeface="Arial" charset="0"/>
                <a:ea typeface="+mn-ea"/>
              </a:rPr>
            </a:br>
            <a:r>
              <a:rPr lang="en-US" sz="2600">
                <a:solidFill>
                  <a:schemeClr val="bg1"/>
                </a:solidFill>
                <a:latin typeface="Arial" charset="0"/>
                <a:ea typeface="+mn-ea"/>
              </a:rPr>
              <a:t>carrying</a:t>
            </a:r>
            <a:br>
              <a:rPr lang="en-US" sz="2600">
                <a:solidFill>
                  <a:schemeClr val="bg1"/>
                </a:solidFill>
                <a:latin typeface="Arial" charset="0"/>
                <a:ea typeface="+mn-ea"/>
              </a:rPr>
            </a:br>
            <a:r>
              <a:rPr lang="en-US" sz="2600">
                <a:solidFill>
                  <a:schemeClr val="bg1"/>
                </a:solidFill>
                <a:latin typeface="Arial" charset="0"/>
                <a:ea typeface="+mn-ea"/>
              </a:rPr>
              <a:t>capacity</a:t>
            </a:r>
          </a:p>
        </p:txBody>
      </p:sp>
      <p:pic>
        <p:nvPicPr>
          <p:cNvPr id="522243" name="Picture 3" descr="52-11-PopGrwthLogisticMod-L">
            <a:extLst>
              <a:ext uri="{FF2B5EF4-FFF2-40B4-BE49-F238E27FC236}">
                <a16:creationId xmlns:a16="http://schemas.microsoft.com/office/drawing/2014/main" id="{03EA3195-9358-014C-8007-EEB9E4B6BCFB}"/>
              </a:ext>
            </a:extLst>
          </p:cNvPr>
          <p:cNvPicPr>
            <a:picLocks noChangeAspect="1" noChangeArrowheads="1"/>
          </p:cNvPicPr>
          <p:nvPr/>
        </p:nvPicPr>
        <p:blipFill>
          <a:blip r:embed="rId6"/>
          <a:srcRect l="1025" r="1025" b="3600"/>
          <a:stretch>
            <a:fillRect/>
          </a:stretch>
        </p:blipFill>
        <p:spPr bwMode="auto">
          <a:xfrm>
            <a:off x="3454400" y="2093913"/>
            <a:ext cx="5429250" cy="4567237"/>
          </a:xfrm>
          <a:prstGeom prst="rect">
            <a:avLst/>
          </a:prstGeom>
          <a:noFill/>
          <a:ln w="9525">
            <a:noFill/>
            <a:miter lim="800000"/>
            <a:headEnd/>
            <a:tailEnd/>
          </a:ln>
          <a:effectLst>
            <a:outerShdw blurRad="63500" dist="38099" dir="2700000" algn="ctr" rotWithShape="0">
              <a:srgbClr val="000000">
                <a:alpha val="74998"/>
              </a:srgbClr>
            </a:outerShdw>
          </a:effectLst>
        </p:spPr>
      </p:pic>
      <p:sp>
        <p:nvSpPr>
          <p:cNvPr id="70660" name="Rectangle 4">
            <a:extLst>
              <a:ext uri="{FF2B5EF4-FFF2-40B4-BE49-F238E27FC236}">
                <a16:creationId xmlns:a16="http://schemas.microsoft.com/office/drawing/2014/main" id="{D0363ABD-107B-2B42-9880-E0F71B4B5F23}"/>
              </a:ext>
            </a:extLst>
          </p:cNvPr>
          <p:cNvSpPr>
            <a:spLocks noGrp="1" noChangeArrowheads="1"/>
          </p:cNvSpPr>
          <p:nvPr>
            <p:ph type="title"/>
          </p:nvPr>
        </p:nvSpPr>
        <p:spPr>
          <a:xfrm>
            <a:off x="620713" y="685800"/>
            <a:ext cx="7772400" cy="762000"/>
          </a:xfrm>
        </p:spPr>
        <p:txBody>
          <a:bodyPr/>
          <a:lstStyle/>
          <a:p>
            <a:pPr eaLnBrk="1" hangingPunct="1"/>
            <a:r>
              <a:rPr lang="en-US" altLang="en-US" dirty="0"/>
              <a:t>Logistic rate of growth</a:t>
            </a:r>
          </a:p>
        </p:txBody>
      </p:sp>
      <p:sp>
        <p:nvSpPr>
          <p:cNvPr id="70661" name="Rectangle 5" descr="Rectangle: Click to edit Master text styles&#13;&#10;Second level&#13;&#10;Third level&#13;&#10;Fourth level&#13;&#10;Fifth level">
            <a:extLst>
              <a:ext uri="{FF2B5EF4-FFF2-40B4-BE49-F238E27FC236}">
                <a16:creationId xmlns:a16="http://schemas.microsoft.com/office/drawing/2014/main" id="{1E95C4CC-D44D-4848-AEA9-44137EF55D60}"/>
              </a:ext>
            </a:extLst>
          </p:cNvPr>
          <p:cNvSpPr>
            <a:spLocks noGrp="1" noChangeArrowheads="1"/>
          </p:cNvSpPr>
          <p:nvPr>
            <p:ph type="body" idx="1"/>
          </p:nvPr>
        </p:nvSpPr>
        <p:spPr>
          <a:xfrm>
            <a:off x="701675" y="1371600"/>
            <a:ext cx="8040688" cy="1389063"/>
          </a:xfrm>
        </p:spPr>
        <p:txBody>
          <a:bodyPr/>
          <a:lstStyle/>
          <a:p>
            <a:pPr eaLnBrk="1" hangingPunct="1"/>
            <a:r>
              <a:rPr lang="en-US" altLang="en-US" dirty="0"/>
              <a:t>Can populations continue to grow exponentially?</a:t>
            </a:r>
          </a:p>
        </p:txBody>
      </p:sp>
      <p:sp>
        <p:nvSpPr>
          <p:cNvPr id="522246" name="Rectangle 6" descr="Rectangle: Click to edit Master text styles&#13;&#10;Second level&#13;&#10;Third level&#13;&#10;Fourth level&#13;&#10;Fifth level">
            <a:extLst>
              <a:ext uri="{FF2B5EF4-FFF2-40B4-BE49-F238E27FC236}">
                <a16:creationId xmlns:a16="http://schemas.microsoft.com/office/drawing/2014/main" id="{75CE97C1-A4FA-7E47-8692-C0F098227B0E}"/>
              </a:ext>
            </a:extLst>
          </p:cNvPr>
          <p:cNvSpPr>
            <a:spLocks noChangeArrowheads="1"/>
          </p:cNvSpPr>
          <p:nvPr/>
        </p:nvSpPr>
        <p:spPr bwMode="auto">
          <a:xfrm>
            <a:off x="3940175" y="1866900"/>
            <a:ext cx="2349500" cy="360363"/>
          </a:xfrm>
          <a:prstGeom prst="rect">
            <a:avLst/>
          </a:prstGeom>
          <a:solidFill>
            <a:srgbClr val="FFCC18"/>
          </a:solidFill>
          <a:ln w="9525">
            <a:noFill/>
            <a:miter lim="800000"/>
            <a:headEnd/>
            <a:tailEnd/>
          </a:ln>
          <a:effectLst>
            <a:outerShdw blurRad="63500" dist="38099" dir="2700000" algn="ctr" rotWithShape="0">
              <a:srgbClr val="000000">
                <a:alpha val="74998"/>
              </a:srgbClr>
            </a:outerShdw>
          </a:effectLst>
        </p:spPr>
        <p:txBody>
          <a:bodyPr lIns="45720" tIns="0" rIns="0" bIns="0"/>
          <a:lstStyle/>
          <a:p>
            <a:pPr marL="342900" indent="-342900" algn="l" eaLnBrk="1" hangingPunct="1">
              <a:lnSpc>
                <a:spcPct val="90000"/>
              </a:lnSpc>
              <a:spcBef>
                <a:spcPct val="20000"/>
              </a:spcBef>
              <a:buClr>
                <a:srgbClr val="0F116A"/>
              </a:buClr>
              <a:buSzPct val="120000"/>
              <a:buFont typeface="Wingdings" charset="2"/>
              <a:buNone/>
              <a:defRPr/>
            </a:pPr>
            <a:r>
              <a:rPr lang="en-US" sz="2600">
                <a:solidFill>
                  <a:srgbClr val="BC0013"/>
                </a:solidFill>
                <a:latin typeface="Arial" charset="0"/>
                <a:ea typeface="+mn-ea"/>
              </a:rPr>
              <a:t>Of course </a:t>
            </a:r>
            <a:r>
              <a:rPr lang="en-US" sz="2600" u="sng">
                <a:solidFill>
                  <a:srgbClr val="BC0013"/>
                </a:solidFill>
                <a:latin typeface="Arial" charset="0"/>
                <a:ea typeface="+mn-ea"/>
              </a:rPr>
              <a:t>not</a:t>
            </a:r>
            <a:r>
              <a:rPr lang="en-US" sz="2600">
                <a:solidFill>
                  <a:srgbClr val="BC0013"/>
                </a:solidFill>
                <a:latin typeface="Arial" charset="0"/>
                <a:ea typeface="+mn-ea"/>
              </a:rPr>
              <a:t>!</a:t>
            </a:r>
          </a:p>
        </p:txBody>
      </p:sp>
      <p:sp>
        <p:nvSpPr>
          <p:cNvPr id="522247" name="Line 7">
            <a:extLst>
              <a:ext uri="{FF2B5EF4-FFF2-40B4-BE49-F238E27FC236}">
                <a16:creationId xmlns:a16="http://schemas.microsoft.com/office/drawing/2014/main" id="{488D6A8E-8BC0-E44B-BF98-9A62341C3D79}"/>
              </a:ext>
            </a:extLst>
          </p:cNvPr>
          <p:cNvSpPr>
            <a:spLocks noChangeShapeType="1"/>
          </p:cNvSpPr>
          <p:nvPr/>
        </p:nvSpPr>
        <p:spPr bwMode="auto">
          <a:xfrm flipH="1">
            <a:off x="2339975" y="3476625"/>
            <a:ext cx="2090738" cy="0"/>
          </a:xfrm>
          <a:prstGeom prst="line">
            <a:avLst/>
          </a:prstGeom>
          <a:noFill/>
          <a:ln w="57150">
            <a:solidFill>
              <a:srgbClr val="DD0117"/>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248" name="Rectangle 8">
            <a:extLst>
              <a:ext uri="{FF2B5EF4-FFF2-40B4-BE49-F238E27FC236}">
                <a16:creationId xmlns:a16="http://schemas.microsoft.com/office/drawing/2014/main" id="{EC826D2B-0C54-BB4B-BBBE-BD89E99C30C4}"/>
              </a:ext>
            </a:extLst>
          </p:cNvPr>
          <p:cNvSpPr>
            <a:spLocks noChangeArrowheads="1"/>
          </p:cNvSpPr>
          <p:nvPr/>
        </p:nvSpPr>
        <p:spPr bwMode="auto">
          <a:xfrm>
            <a:off x="7019925" y="4879975"/>
            <a:ext cx="2060575" cy="701675"/>
          </a:xfrm>
          <a:prstGeom prst="rect">
            <a:avLst/>
          </a:prstGeom>
          <a:solidFill>
            <a:srgbClr val="FFCC18"/>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45720" rIns="0"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r>
              <a:rPr lang="en-US" altLang="en-US" sz="2000">
                <a:solidFill>
                  <a:srgbClr val="BC0013"/>
                </a:solidFill>
              </a:rPr>
              <a:t>effect of </a:t>
            </a:r>
            <a:br>
              <a:rPr lang="en-US" altLang="en-US" sz="2000">
                <a:solidFill>
                  <a:srgbClr val="BC0013"/>
                </a:solidFill>
              </a:rPr>
            </a:br>
            <a:r>
              <a:rPr lang="en-US" altLang="en-US" sz="2000">
                <a:solidFill>
                  <a:srgbClr val="BC0013"/>
                </a:solidFill>
              </a:rPr>
              <a:t>natural controls</a:t>
            </a:r>
            <a:endParaRPr lang="en-US" altLang="en-US" sz="1800">
              <a:solidFill>
                <a:srgbClr val="0F116A"/>
              </a:solidFill>
            </a:endParaRPr>
          </a:p>
        </p:txBody>
      </p:sp>
      <p:sp>
        <p:nvSpPr>
          <p:cNvPr id="522249" name="Rectangle 9">
            <a:extLst>
              <a:ext uri="{FF2B5EF4-FFF2-40B4-BE49-F238E27FC236}">
                <a16:creationId xmlns:a16="http://schemas.microsoft.com/office/drawing/2014/main" id="{12BF4445-1A4B-764E-B353-0223342863CD}"/>
              </a:ext>
            </a:extLst>
          </p:cNvPr>
          <p:cNvSpPr>
            <a:spLocks noChangeArrowheads="1"/>
          </p:cNvSpPr>
          <p:nvPr/>
        </p:nvSpPr>
        <p:spPr bwMode="auto">
          <a:xfrm>
            <a:off x="6667500" y="2454275"/>
            <a:ext cx="2413000" cy="396875"/>
          </a:xfrm>
          <a:prstGeom prst="rect">
            <a:avLst/>
          </a:prstGeom>
          <a:solidFill>
            <a:srgbClr val="FFCC18"/>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45720" rIns="0"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r>
              <a:rPr lang="en-US" altLang="en-US" sz="2000">
                <a:solidFill>
                  <a:srgbClr val="0F116A"/>
                </a:solidFill>
              </a:rPr>
              <a:t>no natural controls</a:t>
            </a:r>
            <a:endParaRPr lang="en-US" altLang="en-US" sz="1800">
              <a:solidFill>
                <a:srgbClr val="0F116A"/>
              </a:solidFill>
            </a:endParaRPr>
          </a:p>
        </p:txBody>
      </p:sp>
      <p:pic>
        <p:nvPicPr>
          <p:cNvPr id="522250" name="Picture 10" descr="penguinL">
            <a:extLst>
              <a:ext uri="{FF2B5EF4-FFF2-40B4-BE49-F238E27FC236}">
                <a16:creationId xmlns:a16="http://schemas.microsoft.com/office/drawing/2014/main" id="{A9B64BE6-AD72-4D4C-9569-A11F28D07E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31750" y="5562600"/>
            <a:ext cx="12747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51" name="AutoShape 11">
            <a:extLst>
              <a:ext uri="{FF2B5EF4-FFF2-40B4-BE49-F238E27FC236}">
                <a16:creationId xmlns:a16="http://schemas.microsoft.com/office/drawing/2014/main" id="{677EED9F-6405-8F4E-BD86-38335F517F0B}"/>
              </a:ext>
            </a:extLst>
          </p:cNvPr>
          <p:cNvSpPr>
            <a:spLocks noChangeArrowheads="1"/>
          </p:cNvSpPr>
          <p:nvPr/>
        </p:nvSpPr>
        <p:spPr bwMode="auto">
          <a:xfrm flipH="1">
            <a:off x="1473200" y="4987925"/>
            <a:ext cx="2433638" cy="922338"/>
          </a:xfrm>
          <a:prstGeom prst="wedgeEllipseCallout">
            <a:avLst>
              <a:gd name="adj1" fmla="val 67023"/>
              <a:gd name="adj2" fmla="val 30894"/>
            </a:avLst>
          </a:prstGeom>
          <a:solidFill>
            <a:srgbClr val="FFEA18"/>
          </a:solidFill>
          <a:ln w="38100">
            <a:solidFill>
              <a:srgbClr val="CC0000"/>
            </a:solidFill>
            <a:miter lim="800000"/>
            <a:headEnd/>
            <a:tailEnd/>
          </a:ln>
        </p:spPr>
        <p:txBody>
          <a:bodyPr wrap="none" lIns="0" tIns="0" rIns="0" bIns="0" anchor="ct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0F116A"/>
                </a:solidFill>
                <a:latin typeface="Comic Sans MS" panose="030F0902030302020204" pitchFamily="66" charset="0"/>
              </a:rPr>
              <a:t>What happens as </a:t>
            </a:r>
            <a:br>
              <a:rPr lang="en-US" altLang="en-US" sz="1800">
                <a:solidFill>
                  <a:srgbClr val="0F116A"/>
                </a:solidFill>
                <a:latin typeface="Comic Sans MS" panose="030F0902030302020204" pitchFamily="66" charset="0"/>
              </a:rPr>
            </a:br>
            <a:r>
              <a:rPr lang="en-US" altLang="en-US" sz="1800">
                <a:solidFill>
                  <a:srgbClr val="0F116A"/>
                </a:solidFill>
                <a:latin typeface="Comic Sans MS" panose="030F0902030302020204" pitchFamily="66" charset="0"/>
              </a:rPr>
              <a:t>N approaches K?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2246"/>
                                        </p:tgtEl>
                                        <p:attrNameLst>
                                          <p:attrName>style.visibility</p:attrName>
                                        </p:attrNameLst>
                                      </p:cBhvr>
                                      <p:to>
                                        <p:strVal val="visible"/>
                                      </p:to>
                                    </p:set>
                                    <p:animEffect transition="in" filter="wipe(left)">
                                      <p:cBhvr>
                                        <p:cTn id="7" dur="500"/>
                                        <p:tgtEl>
                                          <p:spTgt spid="522246"/>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22249"/>
                                        </p:tgtEl>
                                        <p:attrNameLst>
                                          <p:attrName>style.visibility</p:attrName>
                                        </p:attrNameLst>
                                      </p:cBhvr>
                                      <p:to>
                                        <p:strVal val="visible"/>
                                      </p:to>
                                    </p:set>
                                    <p:animEffect transition="in" filter="wipe(left)">
                                      <p:cBhvr>
                                        <p:cTn id="12" dur="500"/>
                                        <p:tgtEl>
                                          <p:spTgt spid="522249"/>
                                        </p:tgtEl>
                                      </p:cBhvr>
                                    </p:animEffect>
                                  </p:childTnLst>
                                  <p:subTnLst>
                                    <p:audio>
                                      <p:cMediaNode>
                                        <p:cTn display="0" masterRel="sameClick">
                                          <p:stCondLst>
                                            <p:cond evt="begin" delay="0">
                                              <p:tn val="10"/>
                                            </p:cond>
                                          </p:stCondLst>
                                          <p:endCondLst>
                                            <p:cond evt="onStopAudio" delay="0">
                                              <p:tgtEl>
                                                <p:sldTgt/>
                                              </p:tgtEl>
                                            </p:cond>
                                          </p:endCondLst>
                                        </p:cTn>
                                        <p:tgtEl>
                                          <p:sndTgt r:embed="rId4" name="Pencil Check"/>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22248"/>
                                        </p:tgtEl>
                                        <p:attrNameLst>
                                          <p:attrName>style.visibility</p:attrName>
                                        </p:attrNameLst>
                                      </p:cBhvr>
                                      <p:to>
                                        <p:strVal val="visible"/>
                                      </p:to>
                                    </p:set>
                                    <p:animEffect transition="in" filter="wipe(left)">
                                      <p:cBhvr>
                                        <p:cTn id="17" dur="500"/>
                                        <p:tgtEl>
                                          <p:spTgt spid="522248"/>
                                        </p:tgtEl>
                                      </p:cBhvr>
                                    </p:animEffect>
                                  </p:childTnLst>
                                  <p:subTnLst>
                                    <p:audio>
                                      <p:cMediaNode>
                                        <p:cTn display="0" masterRel="sameClick">
                                          <p:stCondLst>
                                            <p:cond evt="begin" delay="0">
                                              <p:tn val="15"/>
                                            </p:cond>
                                          </p:stCondLst>
                                          <p:endCondLst>
                                            <p:cond evt="onStopAudio" delay="0">
                                              <p:tgtEl>
                                                <p:sldTgt/>
                                              </p:tgtEl>
                                            </p:cond>
                                          </p:endCondLst>
                                        </p:cTn>
                                        <p:tgtEl>
                                          <p:sndTgt r:embed="rId4" name="Pencil Check"/>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522247"/>
                                        </p:tgtEl>
                                        <p:attrNameLst>
                                          <p:attrName>style.visibility</p:attrName>
                                        </p:attrNameLst>
                                      </p:cBhvr>
                                      <p:to>
                                        <p:strVal val="visible"/>
                                      </p:to>
                                    </p:set>
                                    <p:animEffect transition="in" filter="wipe(right)">
                                      <p:cBhvr>
                                        <p:cTn id="22" dur="500"/>
                                        <p:tgtEl>
                                          <p:spTgt spid="522247"/>
                                        </p:tgtEl>
                                      </p:cBhvr>
                                    </p:animEffect>
                                  </p:childTnLst>
                                  <p:subTnLst>
                                    <p:audio>
                                      <p:cMediaNode>
                                        <p:cTn display="0" masterRel="sameClick">
                                          <p:stCondLst>
                                            <p:cond evt="begin" delay="0">
                                              <p:tn val="20"/>
                                            </p:cond>
                                          </p:stCondLst>
                                          <p:endCondLst>
                                            <p:cond evt="onStopAudio" delay="0">
                                              <p:tgtEl>
                                                <p:sldTgt/>
                                              </p:tgtEl>
                                            </p:cond>
                                          </p:endCondLst>
                                        </p:cTn>
                                        <p:tgtEl>
                                          <p:sndTgt r:embed="rId4" name="Pencil Check"/>
                                        </p:tgtEl>
                                      </p:cMediaNode>
                                    </p:audio>
                                  </p:subTnLst>
                                </p:cTn>
                              </p:par>
                            </p:childTnLst>
                          </p:cTn>
                        </p:par>
                        <p:par>
                          <p:cTn id="23" fill="hold" nodeType="afterGroup">
                            <p:stCondLst>
                              <p:cond delay="500"/>
                            </p:stCondLst>
                            <p:childTnLst>
                              <p:par>
                                <p:cTn id="24" presetID="22" presetClass="entr" presetSubtype="2" fill="hold" grpId="0" nodeType="afterEffect">
                                  <p:stCondLst>
                                    <p:cond delay="0"/>
                                  </p:stCondLst>
                                  <p:childTnLst>
                                    <p:set>
                                      <p:cBhvr>
                                        <p:cTn id="25" dur="1" fill="hold">
                                          <p:stCondLst>
                                            <p:cond delay="0"/>
                                          </p:stCondLst>
                                        </p:cTn>
                                        <p:tgtEl>
                                          <p:spTgt spid="522242"/>
                                        </p:tgtEl>
                                        <p:attrNameLst>
                                          <p:attrName>style.visibility</p:attrName>
                                        </p:attrNameLst>
                                      </p:cBhvr>
                                      <p:to>
                                        <p:strVal val="visible"/>
                                      </p:to>
                                    </p:set>
                                    <p:animEffect transition="in" filter="wipe(right)">
                                      <p:cBhvr>
                                        <p:cTn id="26" dur="500"/>
                                        <p:tgtEl>
                                          <p:spTgt spid="522242"/>
                                        </p:tgtEl>
                                      </p:cBhvr>
                                    </p:animEffect>
                                  </p:childTnLst>
                                  <p:subTnLst>
                                    <p:audio>
                                      <p:cMediaNode>
                                        <p:cTn display="0" masterRel="sameClick">
                                          <p:stCondLst>
                                            <p:cond evt="begin" delay="0">
                                              <p:tn val="24"/>
                                            </p:cond>
                                          </p:stCondLst>
                                          <p:endCondLst>
                                            <p:cond evt="onStopAudio" delay="0">
                                              <p:tgtEl>
                                                <p:sldTgt/>
                                              </p:tgtEl>
                                            </p:cond>
                                          </p:endCondLst>
                                        </p:cTn>
                                        <p:tgtEl>
                                          <p:sndTgt r:embed="rId4" name="Pencil Check"/>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522250"/>
                                        </p:tgtEl>
                                        <p:attrNameLst>
                                          <p:attrName>style.visibility</p:attrName>
                                        </p:attrNameLst>
                                      </p:cBhvr>
                                      <p:to>
                                        <p:strVal val="visible"/>
                                      </p:to>
                                    </p:set>
                                    <p:animEffect transition="in" filter="wipe(left)">
                                      <p:cBhvr>
                                        <p:cTn id="31" dur="500"/>
                                        <p:tgtEl>
                                          <p:spTgt spid="522250"/>
                                        </p:tgtEl>
                                      </p:cBhvr>
                                    </p:animEffect>
                                  </p:childTnLst>
                                </p:cTn>
                              </p:par>
                            </p:childTnLst>
                          </p:cTn>
                        </p:par>
                        <p:par>
                          <p:cTn id="32" fill="hold" nodeType="afterGroup">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522251"/>
                                        </p:tgtEl>
                                        <p:attrNameLst>
                                          <p:attrName>style.visibility</p:attrName>
                                        </p:attrNameLst>
                                      </p:cBhvr>
                                      <p:to>
                                        <p:strVal val="visible"/>
                                      </p:to>
                                    </p:set>
                                    <p:animEffect transition="in" filter="wipe(left)">
                                      <p:cBhvr>
                                        <p:cTn id="35" dur="500"/>
                                        <p:tgtEl>
                                          <p:spTgt spid="522251"/>
                                        </p:tgtEl>
                                      </p:cBhvr>
                                    </p:animEffect>
                                  </p:childTnLst>
                                  <p:subTnLst>
                                    <p:audio>
                                      <p:cMediaNode>
                                        <p:cTn display="0" masterRel="sameClick">
                                          <p:stCondLst>
                                            <p:cond evt="begin" delay="0">
                                              <p:tn val="33"/>
                                            </p:cond>
                                          </p:stCondLst>
                                          <p:endCondLst>
                                            <p:cond evt="onStopAudio" delay="0">
                                              <p:tgtEl>
                                                <p:sldTgt/>
                                              </p:tgtEl>
                                            </p:cond>
                                          </p:endCondLst>
                                        </p:cTn>
                                        <p:tgtEl>
                                          <p:sndTgt r:embed="rId5" name="Qua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42" grpId="0" animBg="1" autoUpdateAnimBg="0"/>
      <p:bldP spid="522246" grpId="0" animBg="1" autoUpdateAnimBg="0"/>
      <p:bldP spid="522248" grpId="0" animBg="1" autoUpdateAnimBg="0"/>
      <p:bldP spid="522249" grpId="0" animBg="1" autoUpdateAnimBg="0"/>
      <p:bldP spid="522251"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0AD8741F-F813-294B-87C2-833D20CF3343}"/>
              </a:ext>
            </a:extLst>
          </p:cNvPr>
          <p:cNvSpPr>
            <a:spLocks noGrp="1" noChangeArrowheads="1"/>
          </p:cNvSpPr>
          <p:nvPr>
            <p:ph type="title"/>
          </p:nvPr>
        </p:nvSpPr>
        <p:spPr/>
        <p:txBody>
          <a:bodyPr/>
          <a:lstStyle/>
          <a:p>
            <a:pPr eaLnBrk="1" hangingPunct="1"/>
            <a:r>
              <a:rPr lang="en-US" altLang="en-US" dirty="0"/>
              <a:t>Life takes place in populations</a:t>
            </a:r>
          </a:p>
        </p:txBody>
      </p:sp>
      <p:sp>
        <p:nvSpPr>
          <p:cNvPr id="17411" name="Rectangle 3" descr="Rectangle: Click to edit Master text styles&#13;&#10;Second level&#13;&#10;Third level&#13;&#10;Fourth level&#13;&#10;Fifth level">
            <a:extLst>
              <a:ext uri="{FF2B5EF4-FFF2-40B4-BE49-F238E27FC236}">
                <a16:creationId xmlns:a16="http://schemas.microsoft.com/office/drawing/2014/main" id="{EFE61010-93E4-B648-A390-0B977991E9D4}"/>
              </a:ext>
            </a:extLst>
          </p:cNvPr>
          <p:cNvSpPr>
            <a:spLocks noGrp="1" noChangeArrowheads="1"/>
          </p:cNvSpPr>
          <p:nvPr>
            <p:ph type="body" idx="1"/>
          </p:nvPr>
        </p:nvSpPr>
        <p:spPr>
          <a:xfrm>
            <a:off x="838200" y="1371600"/>
            <a:ext cx="7772400" cy="1863725"/>
          </a:xfrm>
        </p:spPr>
        <p:txBody>
          <a:bodyPr/>
          <a:lstStyle/>
          <a:p>
            <a:pPr eaLnBrk="1" hangingPunct="1"/>
            <a:r>
              <a:rPr lang="en-US" altLang="en-US" dirty="0"/>
              <a:t>Population</a:t>
            </a:r>
          </a:p>
          <a:p>
            <a:pPr lvl="1" eaLnBrk="1" hangingPunct="1"/>
            <a:r>
              <a:rPr lang="en-US" altLang="en-US" dirty="0">
                <a:ea typeface="ＭＳ Ｐゴシック" panose="020B0600070205080204" pitchFamily="34" charset="-128"/>
              </a:rPr>
              <a:t>group of individuals of </a:t>
            </a:r>
            <a:r>
              <a:rPr lang="en-US" altLang="en-US" u="sng" dirty="0">
                <a:solidFill>
                  <a:srgbClr val="FF0000"/>
                </a:solidFill>
                <a:ea typeface="ＭＳ Ｐゴシック" panose="020B0600070205080204" pitchFamily="34" charset="-128"/>
              </a:rPr>
              <a:t>same</a:t>
            </a:r>
            <a:r>
              <a:rPr lang="en-US" altLang="en-US" dirty="0">
                <a:ea typeface="ＭＳ Ｐゴシック" panose="020B0600070205080204" pitchFamily="34" charset="-128"/>
              </a:rPr>
              <a:t> species in </a:t>
            </a:r>
            <a:r>
              <a:rPr lang="en-US" altLang="en-US" u="sng" dirty="0">
                <a:ea typeface="ＭＳ Ｐゴシック" panose="020B0600070205080204" pitchFamily="34" charset="-128"/>
              </a:rPr>
              <a:t>same</a:t>
            </a:r>
            <a:r>
              <a:rPr lang="en-US" altLang="en-US" dirty="0">
                <a:ea typeface="ＭＳ Ｐゴシック" panose="020B0600070205080204" pitchFamily="34" charset="-128"/>
              </a:rPr>
              <a:t> area at </a:t>
            </a:r>
            <a:r>
              <a:rPr lang="en-US" altLang="en-US" u="sng" dirty="0">
                <a:ea typeface="ＭＳ Ｐゴシック" panose="020B0600070205080204" pitchFamily="34" charset="-128"/>
              </a:rPr>
              <a:t>same</a:t>
            </a:r>
            <a:r>
              <a:rPr lang="en-US" altLang="en-US" dirty="0">
                <a:ea typeface="ＭＳ Ｐゴシック" panose="020B0600070205080204" pitchFamily="34" charset="-128"/>
              </a:rPr>
              <a:t> time</a:t>
            </a:r>
          </a:p>
        </p:txBody>
      </p:sp>
      <p:pic>
        <p:nvPicPr>
          <p:cNvPr id="374788" name="Picture 4">
            <a:extLst>
              <a:ext uri="{FF2B5EF4-FFF2-40B4-BE49-F238E27FC236}">
                <a16:creationId xmlns:a16="http://schemas.microsoft.com/office/drawing/2014/main" id="{B2C5B64F-9711-674F-A246-93425D184C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4563" y="3382963"/>
            <a:ext cx="4697412" cy="3268662"/>
          </a:xfrm>
          <a:prstGeom prst="rect">
            <a:avLst/>
          </a:prstGeom>
          <a:noFill/>
          <a:ln>
            <a:noFill/>
          </a:ln>
          <a:effectLst>
            <a:outerShdw dist="35921"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4789" name="Rectangle 5">
            <a:extLst>
              <a:ext uri="{FF2B5EF4-FFF2-40B4-BE49-F238E27FC236}">
                <a16:creationId xmlns:a16="http://schemas.microsoft.com/office/drawing/2014/main" id="{1D300816-3E16-494B-8888-AA2BCC4FF4D6}"/>
              </a:ext>
            </a:extLst>
          </p:cNvPr>
          <p:cNvSpPr>
            <a:spLocks noChangeArrowheads="1"/>
          </p:cNvSpPr>
          <p:nvPr/>
        </p:nvSpPr>
        <p:spPr bwMode="auto">
          <a:xfrm>
            <a:off x="6299200" y="2622550"/>
            <a:ext cx="2497138" cy="1838325"/>
          </a:xfrm>
          <a:prstGeom prst="rect">
            <a:avLst/>
          </a:prstGeom>
          <a:solidFill>
            <a:srgbClr val="FFCC18"/>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27013" indent="-227013" algn="l">
              <a:lnSpc>
                <a:spcPct val="110000"/>
              </a:lnSpc>
              <a:buClr>
                <a:schemeClr val="hlink"/>
              </a:buClr>
              <a:buFont typeface="Wingdings" charset="2"/>
              <a:buChar char="§"/>
              <a:defRPr/>
            </a:pPr>
            <a:r>
              <a:rPr lang="en-US" sz="2600">
                <a:solidFill>
                  <a:srgbClr val="0F116A"/>
                </a:solidFill>
                <a:latin typeface="Arial" charset="0"/>
                <a:ea typeface="+mn-ea"/>
              </a:rPr>
              <a:t>rely on same resources</a:t>
            </a:r>
          </a:p>
          <a:p>
            <a:pPr marL="227013" indent="-227013" algn="l">
              <a:lnSpc>
                <a:spcPct val="110000"/>
              </a:lnSpc>
              <a:buClr>
                <a:schemeClr val="hlink"/>
              </a:buClr>
              <a:buFont typeface="Wingdings" charset="2"/>
              <a:buChar char="§"/>
              <a:defRPr/>
            </a:pPr>
            <a:r>
              <a:rPr lang="en-US" sz="2600">
                <a:solidFill>
                  <a:srgbClr val="0F116A"/>
                </a:solidFill>
                <a:latin typeface="Arial" charset="0"/>
                <a:ea typeface="+mn-ea"/>
              </a:rPr>
              <a:t>interact</a:t>
            </a:r>
          </a:p>
          <a:p>
            <a:pPr marL="227013" indent="-227013" algn="l">
              <a:lnSpc>
                <a:spcPct val="110000"/>
              </a:lnSpc>
              <a:buClr>
                <a:schemeClr val="hlink"/>
              </a:buClr>
              <a:buFont typeface="Wingdings" charset="2"/>
              <a:buChar char="§"/>
              <a:defRPr/>
            </a:pPr>
            <a:r>
              <a:rPr lang="en-US" sz="2600">
                <a:solidFill>
                  <a:srgbClr val="0F116A"/>
                </a:solidFill>
                <a:latin typeface="Arial" charset="0"/>
                <a:ea typeface="+mn-ea"/>
              </a:rPr>
              <a:t>interbreed</a:t>
            </a:r>
          </a:p>
        </p:txBody>
      </p:sp>
      <p:pic>
        <p:nvPicPr>
          <p:cNvPr id="374791" name="Picture 7" descr="f53-01_life_takes_place">
            <a:extLst>
              <a:ext uri="{FF2B5EF4-FFF2-40B4-BE49-F238E27FC236}">
                <a16:creationId xmlns:a16="http://schemas.microsoft.com/office/drawing/2014/main" id="{CF325353-4EAF-B041-9953-3778A8CF2256}"/>
              </a:ext>
            </a:extLst>
          </p:cNvPr>
          <p:cNvPicPr>
            <a:picLocks noChangeAspect="1" noChangeArrowheads="1"/>
          </p:cNvPicPr>
          <p:nvPr/>
        </p:nvPicPr>
        <p:blipFill>
          <a:blip r:embed="rId6"/>
          <a:srcRect l="28125" t="14999" r="28125" b="9000"/>
          <a:stretch>
            <a:fillRect/>
          </a:stretch>
        </p:blipFill>
        <p:spPr bwMode="auto">
          <a:xfrm>
            <a:off x="815975" y="3394075"/>
            <a:ext cx="2509838" cy="3271838"/>
          </a:xfrm>
          <a:prstGeom prst="rect">
            <a:avLst/>
          </a:prstGeom>
          <a:noFill/>
          <a:ln w="9525">
            <a:noFill/>
            <a:miter lim="800000"/>
            <a:headEnd/>
            <a:tailEnd/>
          </a:ln>
          <a:effectLst>
            <a:outerShdw blurRad="63500" dist="38099" dir="2700000" algn="ctr" rotWithShape="0">
              <a:srgbClr val="000000">
                <a:alpha val="74998"/>
              </a:srgbClr>
            </a:outerShdw>
          </a:effectLst>
        </p:spPr>
      </p:pic>
      <p:sp>
        <p:nvSpPr>
          <p:cNvPr id="374792" name="Rectangle 8">
            <a:extLst>
              <a:ext uri="{FF2B5EF4-FFF2-40B4-BE49-F238E27FC236}">
                <a16:creationId xmlns:a16="http://schemas.microsoft.com/office/drawing/2014/main" id="{54339A82-2188-8F48-91E3-45C79533926E}"/>
              </a:ext>
            </a:extLst>
          </p:cNvPr>
          <p:cNvSpPr>
            <a:spLocks noChangeArrowheads="1"/>
          </p:cNvSpPr>
          <p:nvPr/>
        </p:nvSpPr>
        <p:spPr bwMode="auto">
          <a:xfrm>
            <a:off x="85725" y="6426200"/>
            <a:ext cx="7294563" cy="334963"/>
          </a:xfrm>
          <a:prstGeom prst="rect">
            <a:avLst/>
          </a:prstGeom>
          <a:solidFill>
            <a:schemeClr val="bg2"/>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wrap="none" lIns="45720" tIns="0" rIns="45720" bIns="0" anchor="ctr">
            <a:spAutoFit/>
          </a:bodyPr>
          <a:lstStyle/>
          <a:p>
            <a:pPr algn="l">
              <a:defRPr/>
            </a:pPr>
            <a:r>
              <a:rPr lang="en-US" sz="2200">
                <a:solidFill>
                  <a:srgbClr val="BC0013"/>
                </a:solidFill>
                <a:latin typeface="Arial" charset="0"/>
                <a:ea typeface="+mn-ea"/>
              </a:rPr>
              <a:t>Population Ecology:</a:t>
            </a:r>
            <a:r>
              <a:rPr lang="en-US" sz="2200">
                <a:solidFill>
                  <a:schemeClr val="tx2"/>
                </a:solidFill>
                <a:latin typeface="Arial" charset="0"/>
                <a:ea typeface="+mn-ea"/>
              </a:rPr>
              <a:t> What factors affect a population?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74788"/>
                                        </p:tgtEl>
                                        <p:attrNameLst>
                                          <p:attrName>style.visibility</p:attrName>
                                        </p:attrNameLst>
                                      </p:cBhvr>
                                      <p:to>
                                        <p:strVal val="visible"/>
                                      </p:to>
                                    </p:set>
                                    <p:animEffect transition="in" filter="wipe(left)">
                                      <p:cBhvr>
                                        <p:cTn id="7" dur="500"/>
                                        <p:tgtEl>
                                          <p:spTgt spid="374788"/>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374791"/>
                                        </p:tgtEl>
                                        <p:attrNameLst>
                                          <p:attrName>style.visibility</p:attrName>
                                        </p:attrNameLst>
                                      </p:cBhvr>
                                      <p:to>
                                        <p:strVal val="visible"/>
                                      </p:to>
                                    </p:set>
                                    <p:animEffect transition="in" filter="wipe(right)">
                                      <p:cBhvr>
                                        <p:cTn id="11" dur="500"/>
                                        <p:tgtEl>
                                          <p:spTgt spid="374791"/>
                                        </p:tgtEl>
                                      </p:cBhvr>
                                    </p:animEffect>
                                  </p:childTnLst>
                                  <p:subTnLst>
                                    <p:audio>
                                      <p:cMediaNode>
                                        <p:cTn display="0" masterRel="sameClick">
                                          <p:stCondLst>
                                            <p:cond evt="begin" delay="0">
                                              <p:tn val="9"/>
                                            </p:cond>
                                          </p:stCondLst>
                                          <p:endCondLst>
                                            <p:cond evt="onStopAudio" delay="0">
                                              <p:tgtEl>
                                                <p:sldTgt/>
                                              </p:tgtEl>
                                            </p:cond>
                                          </p:endCondLst>
                                        </p:cTn>
                                        <p:tgtEl>
                                          <p:sndTgt r:embed="rId3" name="String"/>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3" fill="hold" grpId="0" nodeType="clickEffect">
                                  <p:stCondLst>
                                    <p:cond delay="0"/>
                                  </p:stCondLst>
                                  <p:childTnLst>
                                    <p:set>
                                      <p:cBhvr>
                                        <p:cTn id="15" dur="1" fill="hold">
                                          <p:stCondLst>
                                            <p:cond delay="0"/>
                                          </p:stCondLst>
                                        </p:cTn>
                                        <p:tgtEl>
                                          <p:spTgt spid="374789"/>
                                        </p:tgtEl>
                                        <p:attrNameLst>
                                          <p:attrName>style.visibility</p:attrName>
                                        </p:attrNameLst>
                                      </p:cBhvr>
                                      <p:to>
                                        <p:strVal val="visible"/>
                                      </p:to>
                                    </p:set>
                                    <p:anim calcmode="lin" valueType="num">
                                      <p:cBhvr additive="base">
                                        <p:cTn id="16" dur="500" fill="hold"/>
                                        <p:tgtEl>
                                          <p:spTgt spid="374789"/>
                                        </p:tgtEl>
                                        <p:attrNameLst>
                                          <p:attrName>ppt_x</p:attrName>
                                        </p:attrNameLst>
                                      </p:cBhvr>
                                      <p:tavLst>
                                        <p:tav tm="0">
                                          <p:val>
                                            <p:strVal val="1+#ppt_w/2"/>
                                          </p:val>
                                        </p:tav>
                                        <p:tav tm="100000">
                                          <p:val>
                                            <p:strVal val="#ppt_x"/>
                                          </p:val>
                                        </p:tav>
                                      </p:tavLst>
                                    </p:anim>
                                    <p:anim calcmode="lin" valueType="num">
                                      <p:cBhvr additive="base">
                                        <p:cTn id="17" dur="500" fill="hold"/>
                                        <p:tgtEl>
                                          <p:spTgt spid="37478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4"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8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0CF4C99-E84F-AD48-81E9-89FF3BCA98CC}"/>
              </a:ext>
            </a:extLst>
          </p:cNvPr>
          <p:cNvGrpSpPr>
            <a:grpSpLocks/>
          </p:cNvGrpSpPr>
          <p:nvPr/>
        </p:nvGrpSpPr>
        <p:grpSpPr bwMode="auto">
          <a:xfrm>
            <a:off x="4306888" y="3775075"/>
            <a:ext cx="4630737" cy="3000375"/>
            <a:chOff x="2713" y="2357"/>
            <a:chExt cx="2917" cy="1890"/>
          </a:xfrm>
        </p:grpSpPr>
        <p:pic>
          <p:nvPicPr>
            <p:cNvPr id="524291" name="Picture 3">
              <a:extLst>
                <a:ext uri="{FF2B5EF4-FFF2-40B4-BE49-F238E27FC236}">
                  <a16:creationId xmlns:a16="http://schemas.microsoft.com/office/drawing/2014/main" id="{1E15C162-54D2-BB4F-8B02-B3448DB816F9}"/>
                </a:ext>
              </a:extLst>
            </p:cNvPr>
            <p:cNvPicPr>
              <a:picLocks noChangeAspect="1" noChangeArrowheads="1"/>
            </p:cNvPicPr>
            <p:nvPr/>
          </p:nvPicPr>
          <p:blipFill>
            <a:blip r:embed="rId6"/>
            <a:srcRect t="7500" r="563" b="6599"/>
            <a:stretch>
              <a:fillRect/>
            </a:stretch>
          </p:blipFill>
          <p:spPr bwMode="auto">
            <a:xfrm>
              <a:off x="2713" y="2357"/>
              <a:ext cx="2917" cy="1890"/>
            </a:xfrm>
            <a:prstGeom prst="rect">
              <a:avLst/>
            </a:prstGeom>
            <a:noFill/>
            <a:ln w="9525">
              <a:noFill/>
              <a:miter lim="800000"/>
              <a:headEnd/>
              <a:tailEnd/>
            </a:ln>
            <a:effectLst>
              <a:outerShdw blurRad="63500" dist="38099" dir="2700000" algn="ctr" rotWithShape="0">
                <a:srgbClr val="000000">
                  <a:alpha val="74998"/>
                </a:srgbClr>
              </a:outerShdw>
            </a:effectLst>
          </p:spPr>
        </p:pic>
        <p:sp>
          <p:nvSpPr>
            <p:cNvPr id="72727" name="Rectangle 4">
              <a:extLst>
                <a:ext uri="{FF2B5EF4-FFF2-40B4-BE49-F238E27FC236}">
                  <a16:creationId xmlns:a16="http://schemas.microsoft.com/office/drawing/2014/main" id="{F78FD455-A244-6747-9651-8EB352D72FAA}"/>
                </a:ext>
              </a:extLst>
            </p:cNvPr>
            <p:cNvSpPr>
              <a:spLocks noChangeArrowheads="1"/>
            </p:cNvSpPr>
            <p:nvPr/>
          </p:nvSpPr>
          <p:spPr bwMode="auto">
            <a:xfrm>
              <a:off x="3107" y="2401"/>
              <a:ext cx="187"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400">
                  <a:solidFill>
                    <a:srgbClr val="000000"/>
                  </a:solidFill>
                </a:rPr>
                <a:t>500</a:t>
              </a:r>
              <a:endParaRPr lang="en-US" altLang="en-US" sz="1400" b="0">
                <a:solidFill>
                  <a:srgbClr val="000000"/>
                </a:solidFill>
              </a:endParaRPr>
            </a:p>
          </p:txBody>
        </p:sp>
        <p:sp>
          <p:nvSpPr>
            <p:cNvPr id="72728" name="Rectangle 5">
              <a:extLst>
                <a:ext uri="{FF2B5EF4-FFF2-40B4-BE49-F238E27FC236}">
                  <a16:creationId xmlns:a16="http://schemas.microsoft.com/office/drawing/2014/main" id="{5DFC709C-6B20-C347-89C1-C93EA877908E}"/>
                </a:ext>
              </a:extLst>
            </p:cNvPr>
            <p:cNvSpPr>
              <a:spLocks noChangeArrowheads="1"/>
            </p:cNvSpPr>
            <p:nvPr/>
          </p:nvSpPr>
          <p:spPr bwMode="auto">
            <a:xfrm>
              <a:off x="3107" y="2663"/>
              <a:ext cx="187"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400">
                  <a:solidFill>
                    <a:srgbClr val="000000"/>
                  </a:solidFill>
                </a:rPr>
                <a:t>400</a:t>
              </a:r>
              <a:endParaRPr lang="en-US" altLang="en-US" sz="1400" b="0">
                <a:solidFill>
                  <a:srgbClr val="000000"/>
                </a:solidFill>
              </a:endParaRPr>
            </a:p>
          </p:txBody>
        </p:sp>
        <p:sp>
          <p:nvSpPr>
            <p:cNvPr id="72729" name="Rectangle 6">
              <a:extLst>
                <a:ext uri="{FF2B5EF4-FFF2-40B4-BE49-F238E27FC236}">
                  <a16:creationId xmlns:a16="http://schemas.microsoft.com/office/drawing/2014/main" id="{0ED7CA1D-235A-8448-BDA5-222D0EC2391D}"/>
                </a:ext>
              </a:extLst>
            </p:cNvPr>
            <p:cNvSpPr>
              <a:spLocks noChangeArrowheads="1"/>
            </p:cNvSpPr>
            <p:nvPr/>
          </p:nvSpPr>
          <p:spPr bwMode="auto">
            <a:xfrm>
              <a:off x="3107" y="2969"/>
              <a:ext cx="187"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400">
                  <a:solidFill>
                    <a:srgbClr val="000000"/>
                  </a:solidFill>
                </a:rPr>
                <a:t>300</a:t>
              </a:r>
              <a:endParaRPr lang="en-US" altLang="en-US" sz="1400" b="0">
                <a:solidFill>
                  <a:srgbClr val="000000"/>
                </a:solidFill>
              </a:endParaRPr>
            </a:p>
          </p:txBody>
        </p:sp>
        <p:sp>
          <p:nvSpPr>
            <p:cNvPr id="72730" name="Rectangle 7">
              <a:extLst>
                <a:ext uri="{FF2B5EF4-FFF2-40B4-BE49-F238E27FC236}">
                  <a16:creationId xmlns:a16="http://schemas.microsoft.com/office/drawing/2014/main" id="{06A04DD0-B412-CA47-8883-86CA29A1CAC1}"/>
                </a:ext>
              </a:extLst>
            </p:cNvPr>
            <p:cNvSpPr>
              <a:spLocks noChangeArrowheads="1"/>
            </p:cNvSpPr>
            <p:nvPr/>
          </p:nvSpPr>
          <p:spPr bwMode="auto">
            <a:xfrm>
              <a:off x="3107" y="3254"/>
              <a:ext cx="187"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400">
                  <a:solidFill>
                    <a:srgbClr val="000000"/>
                  </a:solidFill>
                </a:rPr>
                <a:t>200</a:t>
              </a:r>
              <a:endParaRPr lang="en-US" altLang="en-US" sz="1400" b="0">
                <a:solidFill>
                  <a:srgbClr val="000000"/>
                </a:solidFill>
              </a:endParaRPr>
            </a:p>
          </p:txBody>
        </p:sp>
        <p:sp>
          <p:nvSpPr>
            <p:cNvPr id="72731" name="Rectangle 8">
              <a:extLst>
                <a:ext uri="{FF2B5EF4-FFF2-40B4-BE49-F238E27FC236}">
                  <a16:creationId xmlns:a16="http://schemas.microsoft.com/office/drawing/2014/main" id="{25E6384F-0810-0D40-A4E6-0F95E023B91E}"/>
                </a:ext>
              </a:extLst>
            </p:cNvPr>
            <p:cNvSpPr>
              <a:spLocks noChangeArrowheads="1"/>
            </p:cNvSpPr>
            <p:nvPr/>
          </p:nvSpPr>
          <p:spPr bwMode="auto">
            <a:xfrm>
              <a:off x="3107" y="3542"/>
              <a:ext cx="187"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400">
                  <a:solidFill>
                    <a:srgbClr val="000000"/>
                  </a:solidFill>
                </a:rPr>
                <a:t>100</a:t>
              </a:r>
              <a:endParaRPr lang="en-US" altLang="en-US" sz="1400" b="0">
                <a:solidFill>
                  <a:srgbClr val="000000"/>
                </a:solidFill>
              </a:endParaRPr>
            </a:p>
          </p:txBody>
        </p:sp>
        <p:sp>
          <p:nvSpPr>
            <p:cNvPr id="72732" name="Rectangle 9">
              <a:extLst>
                <a:ext uri="{FF2B5EF4-FFF2-40B4-BE49-F238E27FC236}">
                  <a16:creationId xmlns:a16="http://schemas.microsoft.com/office/drawing/2014/main" id="{CD679F6F-CA27-0D4F-85CD-1D8B3BE0501B}"/>
                </a:ext>
              </a:extLst>
            </p:cNvPr>
            <p:cNvSpPr>
              <a:spLocks noChangeArrowheads="1"/>
            </p:cNvSpPr>
            <p:nvPr/>
          </p:nvSpPr>
          <p:spPr bwMode="auto">
            <a:xfrm>
              <a:off x="3208" y="3849"/>
              <a:ext cx="62"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400">
                  <a:solidFill>
                    <a:srgbClr val="000000"/>
                  </a:solidFill>
                </a:rPr>
                <a:t>0</a:t>
              </a:r>
              <a:endParaRPr lang="en-US" altLang="en-US" sz="1400" b="0">
                <a:solidFill>
                  <a:srgbClr val="000000"/>
                </a:solidFill>
              </a:endParaRPr>
            </a:p>
          </p:txBody>
        </p:sp>
        <p:sp>
          <p:nvSpPr>
            <p:cNvPr id="72733" name="Rectangle 10">
              <a:extLst>
                <a:ext uri="{FF2B5EF4-FFF2-40B4-BE49-F238E27FC236}">
                  <a16:creationId xmlns:a16="http://schemas.microsoft.com/office/drawing/2014/main" id="{1EA6BDDC-1224-2249-AE4D-657EE3FB4186}"/>
                </a:ext>
              </a:extLst>
            </p:cNvPr>
            <p:cNvSpPr>
              <a:spLocks noChangeArrowheads="1"/>
            </p:cNvSpPr>
            <p:nvPr/>
          </p:nvSpPr>
          <p:spPr bwMode="auto">
            <a:xfrm>
              <a:off x="3973" y="3968"/>
              <a:ext cx="125"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400">
                  <a:solidFill>
                    <a:srgbClr val="000000"/>
                  </a:solidFill>
                </a:rPr>
                <a:t>20</a:t>
              </a:r>
              <a:endParaRPr lang="en-US" altLang="en-US" sz="1400" b="0">
                <a:solidFill>
                  <a:srgbClr val="000000"/>
                </a:solidFill>
              </a:endParaRPr>
            </a:p>
          </p:txBody>
        </p:sp>
        <p:sp>
          <p:nvSpPr>
            <p:cNvPr id="72734" name="Rectangle 11">
              <a:extLst>
                <a:ext uri="{FF2B5EF4-FFF2-40B4-BE49-F238E27FC236}">
                  <a16:creationId xmlns:a16="http://schemas.microsoft.com/office/drawing/2014/main" id="{5FB48757-AB59-674E-8975-F74177FF0DB7}"/>
                </a:ext>
              </a:extLst>
            </p:cNvPr>
            <p:cNvSpPr>
              <a:spLocks noChangeArrowheads="1"/>
            </p:cNvSpPr>
            <p:nvPr/>
          </p:nvSpPr>
          <p:spPr bwMode="auto">
            <a:xfrm>
              <a:off x="3332" y="3968"/>
              <a:ext cx="62"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400">
                  <a:solidFill>
                    <a:srgbClr val="000000"/>
                  </a:solidFill>
                </a:rPr>
                <a:t>0</a:t>
              </a:r>
              <a:endParaRPr lang="en-US" altLang="en-US" sz="1400" b="0">
                <a:solidFill>
                  <a:srgbClr val="000000"/>
                </a:solidFill>
              </a:endParaRPr>
            </a:p>
          </p:txBody>
        </p:sp>
        <p:sp>
          <p:nvSpPr>
            <p:cNvPr id="72735" name="Rectangle 12">
              <a:extLst>
                <a:ext uri="{FF2B5EF4-FFF2-40B4-BE49-F238E27FC236}">
                  <a16:creationId xmlns:a16="http://schemas.microsoft.com/office/drawing/2014/main" id="{3A31DBF5-CDEB-404C-943D-DD5BF3D71A5B}"/>
                </a:ext>
              </a:extLst>
            </p:cNvPr>
            <p:cNvSpPr>
              <a:spLocks noChangeArrowheads="1"/>
            </p:cNvSpPr>
            <p:nvPr/>
          </p:nvSpPr>
          <p:spPr bwMode="auto">
            <a:xfrm>
              <a:off x="3638" y="3968"/>
              <a:ext cx="125"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400">
                  <a:solidFill>
                    <a:srgbClr val="000000"/>
                  </a:solidFill>
                </a:rPr>
                <a:t>10</a:t>
              </a:r>
              <a:endParaRPr lang="en-US" altLang="en-US" sz="1400" b="0">
                <a:solidFill>
                  <a:srgbClr val="000000"/>
                </a:solidFill>
              </a:endParaRPr>
            </a:p>
          </p:txBody>
        </p:sp>
        <p:sp>
          <p:nvSpPr>
            <p:cNvPr id="72736" name="Rectangle 13">
              <a:extLst>
                <a:ext uri="{FF2B5EF4-FFF2-40B4-BE49-F238E27FC236}">
                  <a16:creationId xmlns:a16="http://schemas.microsoft.com/office/drawing/2014/main" id="{32D964B0-2B05-3A40-A8AD-F33873E73F3E}"/>
                </a:ext>
              </a:extLst>
            </p:cNvPr>
            <p:cNvSpPr>
              <a:spLocks noChangeArrowheads="1"/>
            </p:cNvSpPr>
            <p:nvPr/>
          </p:nvSpPr>
          <p:spPr bwMode="auto">
            <a:xfrm>
              <a:off x="4326" y="3968"/>
              <a:ext cx="125"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400">
                  <a:solidFill>
                    <a:srgbClr val="000000"/>
                  </a:solidFill>
                </a:rPr>
                <a:t>30</a:t>
              </a:r>
              <a:endParaRPr lang="en-US" altLang="en-US" sz="1400" b="0">
                <a:solidFill>
                  <a:srgbClr val="000000"/>
                </a:solidFill>
              </a:endParaRPr>
            </a:p>
          </p:txBody>
        </p:sp>
        <p:sp>
          <p:nvSpPr>
            <p:cNvPr id="72737" name="Rectangle 14">
              <a:extLst>
                <a:ext uri="{FF2B5EF4-FFF2-40B4-BE49-F238E27FC236}">
                  <a16:creationId xmlns:a16="http://schemas.microsoft.com/office/drawing/2014/main" id="{6AB25676-F423-7E4D-8609-EC9957C25195}"/>
                </a:ext>
              </a:extLst>
            </p:cNvPr>
            <p:cNvSpPr>
              <a:spLocks noChangeArrowheads="1"/>
            </p:cNvSpPr>
            <p:nvPr/>
          </p:nvSpPr>
          <p:spPr bwMode="auto">
            <a:xfrm>
              <a:off x="5027" y="3968"/>
              <a:ext cx="125"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400">
                  <a:solidFill>
                    <a:srgbClr val="000000"/>
                  </a:solidFill>
                </a:rPr>
                <a:t>50</a:t>
              </a:r>
              <a:endParaRPr lang="en-US" altLang="en-US" sz="1400" b="0">
                <a:solidFill>
                  <a:srgbClr val="000000"/>
                </a:solidFill>
              </a:endParaRPr>
            </a:p>
          </p:txBody>
        </p:sp>
        <p:sp>
          <p:nvSpPr>
            <p:cNvPr id="72738" name="Rectangle 15">
              <a:extLst>
                <a:ext uri="{FF2B5EF4-FFF2-40B4-BE49-F238E27FC236}">
                  <a16:creationId xmlns:a16="http://schemas.microsoft.com/office/drawing/2014/main" id="{BC54E51B-ACE3-8648-B9B0-D674AC54900E}"/>
                </a:ext>
              </a:extLst>
            </p:cNvPr>
            <p:cNvSpPr>
              <a:spLocks noChangeArrowheads="1"/>
            </p:cNvSpPr>
            <p:nvPr/>
          </p:nvSpPr>
          <p:spPr bwMode="auto">
            <a:xfrm>
              <a:off x="4678" y="3968"/>
              <a:ext cx="125"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400">
                  <a:solidFill>
                    <a:srgbClr val="000000"/>
                  </a:solidFill>
                </a:rPr>
                <a:t>40</a:t>
              </a:r>
              <a:endParaRPr lang="en-US" altLang="en-US" sz="1400" b="0">
                <a:solidFill>
                  <a:srgbClr val="000000"/>
                </a:solidFill>
              </a:endParaRPr>
            </a:p>
          </p:txBody>
        </p:sp>
        <p:sp>
          <p:nvSpPr>
            <p:cNvPr id="72739" name="Rectangle 16">
              <a:extLst>
                <a:ext uri="{FF2B5EF4-FFF2-40B4-BE49-F238E27FC236}">
                  <a16:creationId xmlns:a16="http://schemas.microsoft.com/office/drawing/2014/main" id="{9CD11CCB-8122-2544-B65C-0BDD0FB77D57}"/>
                </a:ext>
              </a:extLst>
            </p:cNvPr>
            <p:cNvSpPr>
              <a:spLocks noChangeArrowheads="1"/>
            </p:cNvSpPr>
            <p:nvPr/>
          </p:nvSpPr>
          <p:spPr bwMode="auto">
            <a:xfrm>
              <a:off x="5357" y="3968"/>
              <a:ext cx="125"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400">
                  <a:solidFill>
                    <a:srgbClr val="000000"/>
                  </a:solidFill>
                </a:rPr>
                <a:t>60</a:t>
              </a:r>
              <a:endParaRPr lang="en-US" altLang="en-US" sz="1400" b="0">
                <a:solidFill>
                  <a:srgbClr val="000000"/>
                </a:solidFill>
              </a:endParaRPr>
            </a:p>
          </p:txBody>
        </p:sp>
        <p:sp>
          <p:nvSpPr>
            <p:cNvPr id="72740" name="Rectangle 17">
              <a:extLst>
                <a:ext uri="{FF2B5EF4-FFF2-40B4-BE49-F238E27FC236}">
                  <a16:creationId xmlns:a16="http://schemas.microsoft.com/office/drawing/2014/main" id="{4BA42F72-2AD0-7646-9653-9FA386992C91}"/>
                </a:ext>
              </a:extLst>
            </p:cNvPr>
            <p:cNvSpPr>
              <a:spLocks noChangeArrowheads="1"/>
            </p:cNvSpPr>
            <p:nvPr/>
          </p:nvSpPr>
          <p:spPr bwMode="auto">
            <a:xfrm>
              <a:off x="4197" y="4097"/>
              <a:ext cx="622"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400">
                  <a:solidFill>
                    <a:srgbClr val="000000"/>
                  </a:solidFill>
                </a:rPr>
                <a:t>Time (days)</a:t>
              </a:r>
              <a:endParaRPr lang="en-US" altLang="en-US" sz="1400" b="0">
                <a:solidFill>
                  <a:srgbClr val="000000"/>
                </a:solidFill>
              </a:endParaRPr>
            </a:p>
          </p:txBody>
        </p:sp>
        <p:sp>
          <p:nvSpPr>
            <p:cNvPr id="72741" name="Rectangle 18">
              <a:extLst>
                <a:ext uri="{FF2B5EF4-FFF2-40B4-BE49-F238E27FC236}">
                  <a16:creationId xmlns:a16="http://schemas.microsoft.com/office/drawing/2014/main" id="{ABB56A38-38B4-AC45-B58F-9AE17660011F}"/>
                </a:ext>
              </a:extLst>
            </p:cNvPr>
            <p:cNvSpPr>
              <a:spLocks noChangeArrowheads="1"/>
            </p:cNvSpPr>
            <p:nvPr/>
          </p:nvSpPr>
          <p:spPr bwMode="auto">
            <a:xfrm rot="-5400000">
              <a:off x="2264" y="2937"/>
              <a:ext cx="1361"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nSpc>
                  <a:spcPct val="85000"/>
                </a:lnSpc>
              </a:pPr>
              <a:r>
                <a:rPr lang="en-US" altLang="en-US" sz="1400">
                  <a:solidFill>
                    <a:srgbClr val="000000"/>
                  </a:solidFill>
                </a:rPr>
                <a:t>Number of cladocerans</a:t>
              </a:r>
            </a:p>
            <a:p>
              <a:pPr>
                <a:lnSpc>
                  <a:spcPct val="85000"/>
                </a:lnSpc>
              </a:pPr>
              <a:r>
                <a:rPr lang="en-US" altLang="en-US" sz="1400">
                  <a:solidFill>
                    <a:srgbClr val="000000"/>
                  </a:solidFill>
                </a:rPr>
                <a:t>(per 200 ml)</a:t>
              </a:r>
            </a:p>
          </p:txBody>
        </p:sp>
      </p:grpSp>
      <p:sp>
        <p:nvSpPr>
          <p:cNvPr id="524307" name="Rectangle 19" descr="Rectangle: Click to edit Master text styles&#13;&#10;Second level&#13;&#10;Third level&#13;&#10;Fourth level&#13;&#10;Fifth level">
            <a:extLst>
              <a:ext uri="{FF2B5EF4-FFF2-40B4-BE49-F238E27FC236}">
                <a16:creationId xmlns:a16="http://schemas.microsoft.com/office/drawing/2014/main" id="{24891BF5-C132-3149-B1D4-D786632F16FE}"/>
              </a:ext>
            </a:extLst>
          </p:cNvPr>
          <p:cNvSpPr>
            <a:spLocks noGrp="1" noChangeArrowheads="1"/>
          </p:cNvSpPr>
          <p:nvPr>
            <p:ph type="body" idx="1"/>
          </p:nvPr>
        </p:nvSpPr>
        <p:spPr>
          <a:xfrm>
            <a:off x="701675" y="1395413"/>
            <a:ext cx="3627438" cy="4887912"/>
          </a:xfrm>
        </p:spPr>
        <p:txBody>
          <a:bodyPr/>
          <a:lstStyle/>
          <a:p>
            <a:pPr eaLnBrk="1" hangingPunct="1">
              <a:lnSpc>
                <a:spcPct val="90000"/>
              </a:lnSpc>
            </a:pPr>
            <a:r>
              <a:rPr lang="en-US" altLang="en-US" u="sng" dirty="0">
                <a:solidFill>
                  <a:srgbClr val="BC0013"/>
                </a:solidFill>
              </a:rPr>
              <a:t>Maximum population</a:t>
            </a:r>
            <a:r>
              <a:rPr lang="en-US" altLang="en-US" dirty="0"/>
              <a:t> size that environment can support with </a:t>
            </a:r>
            <a:r>
              <a:rPr lang="en-US" altLang="en-US" u="sng" dirty="0">
                <a:solidFill>
                  <a:srgbClr val="BC0013"/>
                </a:solidFill>
              </a:rPr>
              <a:t>no degradation</a:t>
            </a:r>
            <a:r>
              <a:rPr lang="en-US" altLang="en-US" dirty="0"/>
              <a:t> of habitat</a:t>
            </a:r>
          </a:p>
          <a:p>
            <a:pPr lvl="1" eaLnBrk="1" hangingPunct="1">
              <a:lnSpc>
                <a:spcPct val="90000"/>
              </a:lnSpc>
            </a:pPr>
            <a:r>
              <a:rPr lang="en-US" altLang="en-US" dirty="0">
                <a:ea typeface="ＭＳ Ｐゴシック" panose="020B0600070205080204" pitchFamily="34" charset="-128"/>
              </a:rPr>
              <a:t>varies with changes in resources</a:t>
            </a:r>
          </a:p>
        </p:txBody>
      </p:sp>
      <p:grpSp>
        <p:nvGrpSpPr>
          <p:cNvPr id="3" name="Group 20">
            <a:extLst>
              <a:ext uri="{FF2B5EF4-FFF2-40B4-BE49-F238E27FC236}">
                <a16:creationId xmlns:a16="http://schemas.microsoft.com/office/drawing/2014/main" id="{F5B4293E-8E4B-B743-8D9D-87B3D10BD4D8}"/>
              </a:ext>
            </a:extLst>
          </p:cNvPr>
          <p:cNvGrpSpPr>
            <a:grpSpLocks/>
          </p:cNvGrpSpPr>
          <p:nvPr/>
        </p:nvGrpSpPr>
        <p:grpSpPr bwMode="auto">
          <a:xfrm>
            <a:off x="4325938" y="1065213"/>
            <a:ext cx="4598987" cy="2633662"/>
            <a:chOff x="2725" y="671"/>
            <a:chExt cx="2897" cy="1659"/>
          </a:xfrm>
        </p:grpSpPr>
        <p:pic>
          <p:nvPicPr>
            <p:cNvPr id="524309" name="Picture 21">
              <a:extLst>
                <a:ext uri="{FF2B5EF4-FFF2-40B4-BE49-F238E27FC236}">
                  <a16:creationId xmlns:a16="http://schemas.microsoft.com/office/drawing/2014/main" id="{B92E2C55-B070-C044-8954-2A932AE3CB07}"/>
                </a:ext>
              </a:extLst>
            </p:cNvPr>
            <p:cNvPicPr>
              <a:picLocks noChangeAspect="1" noChangeArrowheads="1"/>
            </p:cNvPicPr>
            <p:nvPr/>
          </p:nvPicPr>
          <p:blipFill>
            <a:blip r:embed="rId7"/>
            <a:srcRect t="12000" r="563" b="13651"/>
            <a:stretch>
              <a:fillRect/>
            </a:stretch>
          </p:blipFill>
          <p:spPr bwMode="auto">
            <a:xfrm>
              <a:off x="2725" y="707"/>
              <a:ext cx="2897" cy="1623"/>
            </a:xfrm>
            <a:prstGeom prst="rect">
              <a:avLst/>
            </a:prstGeom>
            <a:noFill/>
            <a:ln w="9525">
              <a:noFill/>
              <a:miter lim="800000"/>
              <a:headEnd/>
              <a:tailEnd/>
            </a:ln>
            <a:effectLst>
              <a:outerShdw blurRad="63500" dist="38099" dir="2700000" algn="ctr" rotWithShape="0">
                <a:srgbClr val="000000">
                  <a:alpha val="74998"/>
                </a:srgbClr>
              </a:outerShdw>
            </a:effectLst>
          </p:spPr>
        </p:pic>
        <p:sp>
          <p:nvSpPr>
            <p:cNvPr id="72714" name="Rectangle 22">
              <a:extLst>
                <a:ext uri="{FF2B5EF4-FFF2-40B4-BE49-F238E27FC236}">
                  <a16:creationId xmlns:a16="http://schemas.microsoft.com/office/drawing/2014/main" id="{92104A8B-9959-2240-AFEA-EB40B2DCF8AA}"/>
                </a:ext>
              </a:extLst>
            </p:cNvPr>
            <p:cNvSpPr>
              <a:spLocks noChangeArrowheads="1"/>
            </p:cNvSpPr>
            <p:nvPr/>
          </p:nvSpPr>
          <p:spPr bwMode="auto">
            <a:xfrm>
              <a:off x="4236" y="2168"/>
              <a:ext cx="707"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500">
                  <a:solidFill>
                    <a:srgbClr val="000000"/>
                  </a:solidFill>
                </a:rPr>
                <a:t>Time (years)</a:t>
              </a:r>
              <a:endParaRPr lang="en-US" altLang="en-US" sz="1500" b="0"/>
            </a:p>
          </p:txBody>
        </p:sp>
        <p:sp>
          <p:nvSpPr>
            <p:cNvPr id="72715" name="Rectangle 23">
              <a:extLst>
                <a:ext uri="{FF2B5EF4-FFF2-40B4-BE49-F238E27FC236}">
                  <a16:creationId xmlns:a16="http://schemas.microsoft.com/office/drawing/2014/main" id="{2575E358-8090-0642-8889-50496BD4EA91}"/>
                </a:ext>
              </a:extLst>
            </p:cNvPr>
            <p:cNvSpPr>
              <a:spLocks noChangeArrowheads="1"/>
            </p:cNvSpPr>
            <p:nvPr/>
          </p:nvSpPr>
          <p:spPr bwMode="auto">
            <a:xfrm>
              <a:off x="3509" y="2045"/>
              <a:ext cx="249"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400">
                  <a:solidFill>
                    <a:srgbClr val="000000"/>
                  </a:solidFill>
                </a:rPr>
                <a:t>1915</a:t>
              </a:r>
              <a:endParaRPr lang="en-US" altLang="en-US" sz="1200" b="0"/>
            </a:p>
          </p:txBody>
        </p:sp>
        <p:sp>
          <p:nvSpPr>
            <p:cNvPr id="72716" name="Rectangle 24">
              <a:extLst>
                <a:ext uri="{FF2B5EF4-FFF2-40B4-BE49-F238E27FC236}">
                  <a16:creationId xmlns:a16="http://schemas.microsoft.com/office/drawing/2014/main" id="{836C647A-E277-964A-80A3-8C5853E53790}"/>
                </a:ext>
              </a:extLst>
            </p:cNvPr>
            <p:cNvSpPr>
              <a:spLocks noChangeArrowheads="1"/>
            </p:cNvSpPr>
            <p:nvPr/>
          </p:nvSpPr>
          <p:spPr bwMode="auto">
            <a:xfrm>
              <a:off x="4066" y="2045"/>
              <a:ext cx="249"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400">
                  <a:solidFill>
                    <a:srgbClr val="000000"/>
                  </a:solidFill>
                </a:rPr>
                <a:t>1925</a:t>
              </a:r>
              <a:endParaRPr lang="en-US" altLang="en-US" sz="1200" b="0"/>
            </a:p>
          </p:txBody>
        </p:sp>
        <p:sp>
          <p:nvSpPr>
            <p:cNvPr id="72717" name="Rectangle 25">
              <a:extLst>
                <a:ext uri="{FF2B5EF4-FFF2-40B4-BE49-F238E27FC236}">
                  <a16:creationId xmlns:a16="http://schemas.microsoft.com/office/drawing/2014/main" id="{41256E91-2D6A-2B4C-83C5-55FA6E470F9D}"/>
                </a:ext>
              </a:extLst>
            </p:cNvPr>
            <p:cNvSpPr>
              <a:spLocks noChangeArrowheads="1"/>
            </p:cNvSpPr>
            <p:nvPr/>
          </p:nvSpPr>
          <p:spPr bwMode="auto">
            <a:xfrm>
              <a:off x="4597" y="2045"/>
              <a:ext cx="249"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400">
                  <a:solidFill>
                    <a:srgbClr val="000000"/>
                  </a:solidFill>
                </a:rPr>
                <a:t>1935</a:t>
              </a:r>
              <a:endParaRPr lang="en-US" altLang="en-US" sz="1200" b="0"/>
            </a:p>
          </p:txBody>
        </p:sp>
        <p:sp>
          <p:nvSpPr>
            <p:cNvPr id="72718" name="Rectangle 26">
              <a:extLst>
                <a:ext uri="{FF2B5EF4-FFF2-40B4-BE49-F238E27FC236}">
                  <a16:creationId xmlns:a16="http://schemas.microsoft.com/office/drawing/2014/main" id="{36D7DC77-A447-4640-B841-3BC9ED08A65E}"/>
                </a:ext>
              </a:extLst>
            </p:cNvPr>
            <p:cNvSpPr>
              <a:spLocks noChangeArrowheads="1"/>
            </p:cNvSpPr>
            <p:nvPr/>
          </p:nvSpPr>
          <p:spPr bwMode="auto">
            <a:xfrm>
              <a:off x="5142" y="2045"/>
              <a:ext cx="249"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400">
                  <a:solidFill>
                    <a:srgbClr val="000000"/>
                  </a:solidFill>
                </a:rPr>
                <a:t>1945</a:t>
              </a:r>
              <a:endParaRPr lang="en-US" altLang="en-US" sz="1200" b="0"/>
            </a:p>
          </p:txBody>
        </p:sp>
        <p:sp>
          <p:nvSpPr>
            <p:cNvPr id="72719" name="Rectangle 27">
              <a:extLst>
                <a:ext uri="{FF2B5EF4-FFF2-40B4-BE49-F238E27FC236}">
                  <a16:creationId xmlns:a16="http://schemas.microsoft.com/office/drawing/2014/main" id="{7FA098E6-A4BC-D043-AEDB-B7B5C4D96BBA}"/>
                </a:ext>
              </a:extLst>
            </p:cNvPr>
            <p:cNvSpPr>
              <a:spLocks noChangeArrowheads="1"/>
            </p:cNvSpPr>
            <p:nvPr/>
          </p:nvSpPr>
          <p:spPr bwMode="auto">
            <a:xfrm>
              <a:off x="3196" y="852"/>
              <a:ext cx="125"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400">
                  <a:solidFill>
                    <a:srgbClr val="000000"/>
                  </a:solidFill>
                </a:rPr>
                <a:t>10</a:t>
              </a:r>
              <a:endParaRPr lang="en-US" altLang="en-US" sz="1200" b="0"/>
            </a:p>
          </p:txBody>
        </p:sp>
        <p:sp>
          <p:nvSpPr>
            <p:cNvPr id="72720" name="Rectangle 28">
              <a:extLst>
                <a:ext uri="{FF2B5EF4-FFF2-40B4-BE49-F238E27FC236}">
                  <a16:creationId xmlns:a16="http://schemas.microsoft.com/office/drawing/2014/main" id="{4481FE0F-4D68-EA4D-BBDC-D38B32B654DE}"/>
                </a:ext>
              </a:extLst>
            </p:cNvPr>
            <p:cNvSpPr>
              <a:spLocks noChangeArrowheads="1"/>
            </p:cNvSpPr>
            <p:nvPr/>
          </p:nvSpPr>
          <p:spPr bwMode="auto">
            <a:xfrm>
              <a:off x="3255" y="1053"/>
              <a:ext cx="62"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400">
                  <a:solidFill>
                    <a:srgbClr val="000000"/>
                  </a:solidFill>
                </a:rPr>
                <a:t>8</a:t>
              </a:r>
              <a:endParaRPr lang="en-US" altLang="en-US" sz="1200" b="0"/>
            </a:p>
          </p:txBody>
        </p:sp>
        <p:sp>
          <p:nvSpPr>
            <p:cNvPr id="72721" name="Rectangle 29">
              <a:extLst>
                <a:ext uri="{FF2B5EF4-FFF2-40B4-BE49-F238E27FC236}">
                  <a16:creationId xmlns:a16="http://schemas.microsoft.com/office/drawing/2014/main" id="{F1B9F3A8-93E5-5C42-BB51-9BF371DAEF50}"/>
                </a:ext>
              </a:extLst>
            </p:cNvPr>
            <p:cNvSpPr>
              <a:spLocks noChangeArrowheads="1"/>
            </p:cNvSpPr>
            <p:nvPr/>
          </p:nvSpPr>
          <p:spPr bwMode="auto">
            <a:xfrm>
              <a:off x="3255" y="1284"/>
              <a:ext cx="62"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400">
                  <a:solidFill>
                    <a:srgbClr val="000000"/>
                  </a:solidFill>
                </a:rPr>
                <a:t>6</a:t>
              </a:r>
              <a:endParaRPr lang="en-US" altLang="en-US" sz="1200" b="0"/>
            </a:p>
          </p:txBody>
        </p:sp>
        <p:sp>
          <p:nvSpPr>
            <p:cNvPr id="72722" name="Rectangle 30">
              <a:extLst>
                <a:ext uri="{FF2B5EF4-FFF2-40B4-BE49-F238E27FC236}">
                  <a16:creationId xmlns:a16="http://schemas.microsoft.com/office/drawing/2014/main" id="{3352E0F8-201A-CC48-B2C1-B87BA512CFF4}"/>
                </a:ext>
              </a:extLst>
            </p:cNvPr>
            <p:cNvSpPr>
              <a:spLocks noChangeArrowheads="1"/>
            </p:cNvSpPr>
            <p:nvPr/>
          </p:nvSpPr>
          <p:spPr bwMode="auto">
            <a:xfrm>
              <a:off x="3255" y="1485"/>
              <a:ext cx="62"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400">
                  <a:solidFill>
                    <a:srgbClr val="000000"/>
                  </a:solidFill>
                </a:rPr>
                <a:t>4</a:t>
              </a:r>
              <a:endParaRPr lang="en-US" altLang="en-US" sz="1200" b="0"/>
            </a:p>
          </p:txBody>
        </p:sp>
        <p:sp>
          <p:nvSpPr>
            <p:cNvPr id="72723" name="Rectangle 31">
              <a:extLst>
                <a:ext uri="{FF2B5EF4-FFF2-40B4-BE49-F238E27FC236}">
                  <a16:creationId xmlns:a16="http://schemas.microsoft.com/office/drawing/2014/main" id="{CEBBC520-C101-4C41-9E60-5AA1E33E2B11}"/>
                </a:ext>
              </a:extLst>
            </p:cNvPr>
            <p:cNvSpPr>
              <a:spLocks noChangeArrowheads="1"/>
            </p:cNvSpPr>
            <p:nvPr/>
          </p:nvSpPr>
          <p:spPr bwMode="auto">
            <a:xfrm>
              <a:off x="3255" y="1701"/>
              <a:ext cx="62"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400">
                  <a:solidFill>
                    <a:srgbClr val="000000"/>
                  </a:solidFill>
                </a:rPr>
                <a:t>2</a:t>
              </a:r>
              <a:endParaRPr lang="en-US" altLang="en-US" sz="1200" b="0"/>
            </a:p>
          </p:txBody>
        </p:sp>
        <p:sp>
          <p:nvSpPr>
            <p:cNvPr id="72724" name="Rectangle 32">
              <a:extLst>
                <a:ext uri="{FF2B5EF4-FFF2-40B4-BE49-F238E27FC236}">
                  <a16:creationId xmlns:a16="http://schemas.microsoft.com/office/drawing/2014/main" id="{75689273-BD34-7848-B311-C99396B9A0D7}"/>
                </a:ext>
              </a:extLst>
            </p:cNvPr>
            <p:cNvSpPr>
              <a:spLocks noChangeArrowheads="1"/>
            </p:cNvSpPr>
            <p:nvPr/>
          </p:nvSpPr>
          <p:spPr bwMode="auto">
            <a:xfrm>
              <a:off x="3255" y="1915"/>
              <a:ext cx="62"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400">
                  <a:solidFill>
                    <a:srgbClr val="000000"/>
                  </a:solidFill>
                </a:rPr>
                <a:t>0</a:t>
              </a:r>
              <a:endParaRPr lang="en-US" altLang="en-US" sz="1200" b="0"/>
            </a:p>
          </p:txBody>
        </p:sp>
        <p:sp>
          <p:nvSpPr>
            <p:cNvPr id="72725" name="Rectangle 33">
              <a:extLst>
                <a:ext uri="{FF2B5EF4-FFF2-40B4-BE49-F238E27FC236}">
                  <a16:creationId xmlns:a16="http://schemas.microsoft.com/office/drawing/2014/main" id="{75CD3972-5010-934D-9466-CE4315B3FA85}"/>
                </a:ext>
              </a:extLst>
            </p:cNvPr>
            <p:cNvSpPr>
              <a:spLocks noChangeArrowheads="1"/>
            </p:cNvSpPr>
            <p:nvPr/>
          </p:nvSpPr>
          <p:spPr bwMode="auto">
            <a:xfrm rot="-5400000">
              <a:off x="2235" y="1261"/>
              <a:ext cx="146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nSpc>
                  <a:spcPct val="85000"/>
                </a:lnSpc>
              </a:pPr>
              <a:r>
                <a:rPr lang="en-US" altLang="en-US" sz="1400">
                  <a:solidFill>
                    <a:srgbClr val="000000"/>
                  </a:solidFill>
                </a:rPr>
                <a:t>Number of breeding male</a:t>
              </a:r>
            </a:p>
            <a:p>
              <a:pPr>
                <a:lnSpc>
                  <a:spcPct val="85000"/>
                </a:lnSpc>
              </a:pPr>
              <a:r>
                <a:rPr lang="en-US" altLang="en-US" sz="1400">
                  <a:solidFill>
                    <a:srgbClr val="000000"/>
                  </a:solidFill>
                </a:rPr>
                <a:t> fur seals (thousands)</a:t>
              </a:r>
            </a:p>
          </p:txBody>
        </p:sp>
      </p:grpSp>
      <p:sp>
        <p:nvSpPr>
          <p:cNvPr id="72709" name="Rectangle 34">
            <a:extLst>
              <a:ext uri="{FF2B5EF4-FFF2-40B4-BE49-F238E27FC236}">
                <a16:creationId xmlns:a16="http://schemas.microsoft.com/office/drawing/2014/main" id="{F6C21074-85F3-C742-A077-3FA96287ABA9}"/>
              </a:ext>
            </a:extLst>
          </p:cNvPr>
          <p:cNvSpPr>
            <a:spLocks noGrp="1" noChangeArrowheads="1"/>
          </p:cNvSpPr>
          <p:nvPr>
            <p:ph type="title"/>
          </p:nvPr>
        </p:nvSpPr>
        <p:spPr>
          <a:xfrm>
            <a:off x="620713" y="685800"/>
            <a:ext cx="7772400" cy="762000"/>
          </a:xfrm>
        </p:spPr>
        <p:txBody>
          <a:bodyPr/>
          <a:lstStyle/>
          <a:p>
            <a:pPr eaLnBrk="1" hangingPunct="1"/>
            <a:r>
              <a:rPr lang="en-US" altLang="en-US" dirty="0"/>
              <a:t>Carrying capacity</a:t>
            </a:r>
          </a:p>
        </p:txBody>
      </p:sp>
      <p:sp>
        <p:nvSpPr>
          <p:cNvPr id="524323" name="AutoShape 35">
            <a:extLst>
              <a:ext uri="{FF2B5EF4-FFF2-40B4-BE49-F238E27FC236}">
                <a16:creationId xmlns:a16="http://schemas.microsoft.com/office/drawing/2014/main" id="{4A54CD73-71E3-F843-AE8C-FE42DAC07A12}"/>
              </a:ext>
            </a:extLst>
          </p:cNvPr>
          <p:cNvSpPr>
            <a:spLocks noChangeArrowheads="1"/>
          </p:cNvSpPr>
          <p:nvPr/>
        </p:nvSpPr>
        <p:spPr bwMode="auto">
          <a:xfrm rot="-991437">
            <a:off x="3260725" y="5114925"/>
            <a:ext cx="3175000" cy="282575"/>
          </a:xfrm>
          <a:prstGeom prst="rightArrow">
            <a:avLst>
              <a:gd name="adj1" fmla="val 50000"/>
              <a:gd name="adj2" fmla="val 181752"/>
            </a:avLst>
          </a:prstGeom>
          <a:solidFill>
            <a:srgbClr val="FFEA18"/>
          </a:solidFill>
          <a:ln w="28575">
            <a:solidFill>
              <a:srgbClr val="DD0117"/>
            </a:solidFill>
            <a:miter lim="800000"/>
            <a:headEnd/>
            <a:tailEnd/>
          </a:ln>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524324" name="Picture 36" descr="penguinL">
            <a:extLst>
              <a:ext uri="{FF2B5EF4-FFF2-40B4-BE49-F238E27FC236}">
                <a16:creationId xmlns:a16="http://schemas.microsoft.com/office/drawing/2014/main" id="{3AF90B4A-5E96-6647-A58A-7494DB7FD8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0" y="5562600"/>
            <a:ext cx="12747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4325" name="AutoShape 37">
            <a:extLst>
              <a:ext uri="{FF2B5EF4-FFF2-40B4-BE49-F238E27FC236}">
                <a16:creationId xmlns:a16="http://schemas.microsoft.com/office/drawing/2014/main" id="{FE0B9FB4-127E-DD4D-B595-29BD51FCFFC3}"/>
              </a:ext>
            </a:extLst>
          </p:cNvPr>
          <p:cNvSpPr>
            <a:spLocks noChangeArrowheads="1"/>
          </p:cNvSpPr>
          <p:nvPr/>
        </p:nvSpPr>
        <p:spPr bwMode="auto">
          <a:xfrm flipH="1">
            <a:off x="1433513" y="5308600"/>
            <a:ext cx="2433637" cy="1211263"/>
          </a:xfrm>
          <a:prstGeom prst="wedgeEllipseCallout">
            <a:avLst>
              <a:gd name="adj1" fmla="val 65912"/>
              <a:gd name="adj2" fmla="val -3870"/>
            </a:avLst>
          </a:prstGeom>
          <a:solidFill>
            <a:srgbClr val="FFEA18"/>
          </a:solidFill>
          <a:ln w="38100">
            <a:solidFill>
              <a:srgbClr val="CC0000"/>
            </a:solidFill>
            <a:miter lim="800000"/>
            <a:headEnd/>
            <a:tailEnd/>
          </a:ln>
        </p:spPr>
        <p:txBody>
          <a:bodyPr wrap="none" lIns="0" tIns="0" rIns="0" bIns="0" anchor="ct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0F116A"/>
                </a:solidFill>
                <a:latin typeface="Comic Sans MS" panose="030F0902030302020204" pitchFamily="66" charset="0"/>
              </a:rPr>
              <a:t>What’s going </a:t>
            </a:r>
            <a:br>
              <a:rPr lang="en-US" altLang="en-US" sz="1800">
                <a:solidFill>
                  <a:srgbClr val="0F116A"/>
                </a:solidFill>
                <a:latin typeface="Comic Sans MS" panose="030F0902030302020204" pitchFamily="66" charset="0"/>
              </a:rPr>
            </a:br>
            <a:r>
              <a:rPr lang="en-US" altLang="en-US" sz="1800">
                <a:solidFill>
                  <a:srgbClr val="0F116A"/>
                </a:solidFill>
                <a:latin typeface="Comic Sans MS" panose="030F0902030302020204" pitchFamily="66" charset="0"/>
              </a:rPr>
              <a:t>on with the </a:t>
            </a:r>
            <a:br>
              <a:rPr lang="en-US" altLang="en-US" sz="1800">
                <a:solidFill>
                  <a:srgbClr val="0F116A"/>
                </a:solidFill>
                <a:latin typeface="Comic Sans MS" panose="030F0902030302020204" pitchFamily="66" charset="0"/>
              </a:rPr>
            </a:br>
            <a:r>
              <a:rPr lang="en-US" altLang="en-US" sz="1800">
                <a:solidFill>
                  <a:srgbClr val="0F116A"/>
                </a:solidFill>
                <a:latin typeface="Comic Sans MS" panose="030F0902030302020204" pitchFamily="66" charset="0"/>
              </a:rPr>
              <a:t>plankton?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24307">
                                            <p:txEl>
                                              <p:pRg st="0" end="0"/>
                                            </p:txEl>
                                          </p:spTgt>
                                        </p:tgtEl>
                                        <p:attrNameLst>
                                          <p:attrName>style.visibility</p:attrName>
                                        </p:attrNameLst>
                                      </p:cBhvr>
                                      <p:to>
                                        <p:strVal val="visible"/>
                                      </p:to>
                                    </p:set>
                                    <p:anim calcmode="lin" valueType="num">
                                      <p:cBhvr additive="base">
                                        <p:cTn id="7" dur="500" fill="hold"/>
                                        <p:tgtEl>
                                          <p:spTgt spid="5243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2430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24307">
                                            <p:txEl>
                                              <p:pRg st="1" end="1"/>
                                            </p:txEl>
                                          </p:spTgt>
                                        </p:tgtEl>
                                        <p:attrNameLst>
                                          <p:attrName>style.visibility</p:attrName>
                                        </p:attrNameLst>
                                      </p:cBhvr>
                                      <p:to>
                                        <p:strVal val="visible"/>
                                      </p:to>
                                    </p:set>
                                    <p:anim calcmode="lin" valueType="num">
                                      <p:cBhvr additive="base">
                                        <p:cTn id="13" dur="500" fill="hold"/>
                                        <p:tgtEl>
                                          <p:spTgt spid="52430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2430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par>
                          <p:cTn id="15" fill="hold" nodeType="afterGroup">
                            <p:stCondLst>
                              <p:cond delay="5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4" name="Chimes"/>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2"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right)">
                                      <p:cBhvr>
                                        <p:cTn id="23" dur="500"/>
                                        <p:tgtEl>
                                          <p:spTgt spid="2"/>
                                        </p:tgtEl>
                                      </p:cBhvr>
                                    </p:animEffect>
                                  </p:childTnLst>
                                  <p:subTnLst>
                                    <p:audio>
                                      <p:cMediaNode>
                                        <p:cTn display="0" masterRel="sameClick">
                                          <p:stCondLst>
                                            <p:cond evt="begin" delay="0">
                                              <p:tn val="21"/>
                                            </p:cond>
                                          </p:stCondLst>
                                          <p:endCondLst>
                                            <p:cond evt="onStopAudio" delay="0">
                                              <p:tgtEl>
                                                <p:sldTgt/>
                                              </p:tgtEl>
                                            </p:cond>
                                          </p:endCondLst>
                                        </p:cTn>
                                        <p:tgtEl>
                                          <p:sndTgt r:embed="rId4" name="Chimes"/>
                                        </p:tgtEl>
                                      </p:cMediaNode>
                                    </p:audio>
                                  </p:sub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499"/>
                                          </p:stCondLst>
                                        </p:cTn>
                                        <p:tgtEl>
                                          <p:spTgt spid="524324"/>
                                        </p:tgtEl>
                                        <p:attrNameLst>
                                          <p:attrName>style.visibility</p:attrName>
                                        </p:attrNameLst>
                                      </p:cBhvr>
                                      <p:to>
                                        <p:strVal val="visible"/>
                                      </p:to>
                                    </p:set>
                                  </p:childTnLst>
                                </p:cTn>
                              </p:par>
                            </p:childTnLst>
                          </p:cTn>
                        </p:par>
                        <p:par>
                          <p:cTn id="28" fill="hold" nodeType="afterGroup">
                            <p:stCondLst>
                              <p:cond delay="500"/>
                            </p:stCondLst>
                            <p:childTnLst>
                              <p:par>
                                <p:cTn id="29" presetID="22" presetClass="entr" presetSubtype="4" fill="hold" grpId="0" nodeType="afterEffect">
                                  <p:stCondLst>
                                    <p:cond delay="0"/>
                                  </p:stCondLst>
                                  <p:childTnLst>
                                    <p:set>
                                      <p:cBhvr>
                                        <p:cTn id="30" dur="1" fill="hold">
                                          <p:stCondLst>
                                            <p:cond delay="0"/>
                                          </p:stCondLst>
                                        </p:cTn>
                                        <p:tgtEl>
                                          <p:spTgt spid="524325"/>
                                        </p:tgtEl>
                                        <p:attrNameLst>
                                          <p:attrName>style.visibility</p:attrName>
                                        </p:attrNameLst>
                                      </p:cBhvr>
                                      <p:to>
                                        <p:strVal val="visible"/>
                                      </p:to>
                                    </p:set>
                                    <p:animEffect transition="in" filter="wipe(down)">
                                      <p:cBhvr>
                                        <p:cTn id="31" dur="500"/>
                                        <p:tgtEl>
                                          <p:spTgt spid="524325"/>
                                        </p:tgtEl>
                                      </p:cBhvr>
                                    </p:animEffect>
                                  </p:childTnLst>
                                  <p:subTnLst>
                                    <p:audio>
                                      <p:cMediaNode>
                                        <p:cTn display="0" masterRel="sameClick">
                                          <p:stCondLst>
                                            <p:cond evt="begin" delay="0">
                                              <p:tn val="29"/>
                                            </p:cond>
                                          </p:stCondLst>
                                          <p:endCondLst>
                                            <p:cond evt="onStopAudio" delay="0">
                                              <p:tgtEl>
                                                <p:sldTgt/>
                                              </p:tgtEl>
                                            </p:cond>
                                          </p:endCondLst>
                                        </p:cTn>
                                        <p:tgtEl>
                                          <p:sndTgt r:embed="rId5" name="Quack"/>
                                        </p:tgtEl>
                                      </p:cMediaNode>
                                    </p:audio>
                                  </p:subTnLst>
                                </p:cTn>
                              </p:par>
                              <p:par>
                                <p:cTn id="32" presetID="22" presetClass="entr" presetSubtype="8" fill="hold" grpId="0" nodeType="withEffect">
                                  <p:stCondLst>
                                    <p:cond delay="0"/>
                                  </p:stCondLst>
                                  <p:childTnLst>
                                    <p:set>
                                      <p:cBhvr>
                                        <p:cTn id="33" dur="1" fill="hold">
                                          <p:stCondLst>
                                            <p:cond delay="0"/>
                                          </p:stCondLst>
                                        </p:cTn>
                                        <p:tgtEl>
                                          <p:spTgt spid="524323"/>
                                        </p:tgtEl>
                                        <p:attrNameLst>
                                          <p:attrName>style.visibility</p:attrName>
                                        </p:attrNameLst>
                                      </p:cBhvr>
                                      <p:to>
                                        <p:strVal val="visible"/>
                                      </p:to>
                                    </p:set>
                                    <p:animEffect transition="in" filter="wipe(left)">
                                      <p:cBhvr>
                                        <p:cTn id="34" dur="500"/>
                                        <p:tgtEl>
                                          <p:spTgt spid="524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307" grpId="0" build="p" autoUpdateAnimBg="0"/>
      <p:bldP spid="524323" grpId="0" animBg="1"/>
      <p:bldP spid="524325"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C4138F27-D863-0545-A1EF-7B31F4E66D68}"/>
              </a:ext>
            </a:extLst>
          </p:cNvPr>
          <p:cNvSpPr>
            <a:spLocks noGrp="1" noChangeArrowheads="1"/>
          </p:cNvSpPr>
          <p:nvPr>
            <p:ph type="title"/>
          </p:nvPr>
        </p:nvSpPr>
        <p:spPr/>
        <p:txBody>
          <a:bodyPr/>
          <a:lstStyle/>
          <a:p>
            <a:pPr eaLnBrk="1" hangingPunct="1"/>
            <a:r>
              <a:rPr lang="en-US" altLang="en-US" dirty="0"/>
              <a:t>Changes in Carrying Capacity</a:t>
            </a:r>
          </a:p>
        </p:txBody>
      </p:sp>
      <p:sp>
        <p:nvSpPr>
          <p:cNvPr id="74755" name="Rectangle 3" descr="Rectangle: Click to edit Master text styles&#13;&#10;Second level&#13;&#10;Third level&#13;&#10;Fourth level&#13;&#10;Fifth level">
            <a:extLst>
              <a:ext uri="{FF2B5EF4-FFF2-40B4-BE49-F238E27FC236}">
                <a16:creationId xmlns:a16="http://schemas.microsoft.com/office/drawing/2014/main" id="{E1DB5AFC-A31B-114A-9482-A2C4EFC63972}"/>
              </a:ext>
            </a:extLst>
          </p:cNvPr>
          <p:cNvSpPr>
            <a:spLocks noGrp="1" noChangeArrowheads="1"/>
          </p:cNvSpPr>
          <p:nvPr>
            <p:ph type="body" idx="1"/>
          </p:nvPr>
        </p:nvSpPr>
        <p:spPr>
          <a:xfrm>
            <a:off x="838200" y="1371600"/>
            <a:ext cx="3787775" cy="1939925"/>
          </a:xfrm>
        </p:spPr>
        <p:txBody>
          <a:bodyPr/>
          <a:lstStyle/>
          <a:p>
            <a:pPr eaLnBrk="1" hangingPunct="1"/>
            <a:r>
              <a:rPr lang="en-US" altLang="en-US" dirty="0"/>
              <a:t>Population cycles</a:t>
            </a:r>
          </a:p>
          <a:p>
            <a:pPr lvl="1" eaLnBrk="1" hangingPunct="1"/>
            <a:r>
              <a:rPr lang="en-US" altLang="en-US" dirty="0">
                <a:ea typeface="ＭＳ Ｐゴシック" panose="020B0600070205080204" pitchFamily="34" charset="-128"/>
              </a:rPr>
              <a:t>predator – prey interactions</a:t>
            </a:r>
          </a:p>
        </p:txBody>
      </p:sp>
      <p:pic>
        <p:nvPicPr>
          <p:cNvPr id="526340" name="Picture 4" descr="52-19a-PopCycleHareLynxPhot">
            <a:extLst>
              <a:ext uri="{FF2B5EF4-FFF2-40B4-BE49-F238E27FC236}">
                <a16:creationId xmlns:a16="http://schemas.microsoft.com/office/drawing/2014/main" id="{D528515D-7444-EA48-A0D9-0B9ED849D85F}"/>
              </a:ext>
            </a:extLst>
          </p:cNvPr>
          <p:cNvPicPr>
            <a:picLocks noChangeAspect="1" noChangeArrowheads="1"/>
          </p:cNvPicPr>
          <p:nvPr/>
        </p:nvPicPr>
        <p:blipFill>
          <a:blip r:embed="rId6"/>
          <a:srcRect l="17999" t="27170" r="17999" b="27170"/>
          <a:stretch>
            <a:fillRect/>
          </a:stretch>
        </p:blipFill>
        <p:spPr bwMode="auto">
          <a:xfrm>
            <a:off x="4848225" y="1355725"/>
            <a:ext cx="4019550" cy="1898650"/>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526341" name="Picture 5" descr="52-19b-PopCycleHareLynx-L">
            <a:extLst>
              <a:ext uri="{FF2B5EF4-FFF2-40B4-BE49-F238E27FC236}">
                <a16:creationId xmlns:a16="http://schemas.microsoft.com/office/drawing/2014/main" id="{3766D2F4-5E44-4A4A-9312-62AF80444C86}"/>
              </a:ext>
            </a:extLst>
          </p:cNvPr>
          <p:cNvPicPr>
            <a:picLocks noChangeAspect="1" noChangeArrowheads="1"/>
          </p:cNvPicPr>
          <p:nvPr/>
        </p:nvPicPr>
        <p:blipFill>
          <a:blip r:embed="rId7"/>
          <a:srcRect b="5360"/>
          <a:stretch>
            <a:fillRect/>
          </a:stretch>
        </p:blipFill>
        <p:spPr bwMode="auto">
          <a:xfrm>
            <a:off x="1703388" y="3363913"/>
            <a:ext cx="7173912" cy="3419475"/>
          </a:xfrm>
          <a:prstGeom prst="rect">
            <a:avLst/>
          </a:prstGeom>
          <a:noFill/>
          <a:ln w="9525">
            <a:solidFill>
              <a:srgbClr val="0F116A"/>
            </a:solidFill>
            <a:miter lim="800000"/>
            <a:headEnd/>
            <a:tailEnd/>
          </a:ln>
          <a:effectLst>
            <a:outerShdw blurRad="63500" dist="38099" dir="2700000" algn="ctr" rotWithShape="0">
              <a:srgbClr val="000000">
                <a:alpha val="74998"/>
              </a:srgbClr>
            </a:outerShdw>
          </a:effectLst>
        </p:spPr>
      </p:pic>
      <p:pic>
        <p:nvPicPr>
          <p:cNvPr id="526342" name="Picture 6" descr="penguinL">
            <a:extLst>
              <a:ext uri="{FF2B5EF4-FFF2-40B4-BE49-F238E27FC236}">
                <a16:creationId xmlns:a16="http://schemas.microsoft.com/office/drawing/2014/main" id="{3D7CE1B0-CB61-364F-9E25-887011380D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0" y="5557838"/>
            <a:ext cx="12747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6343" name="AutoShape 7">
            <a:extLst>
              <a:ext uri="{FF2B5EF4-FFF2-40B4-BE49-F238E27FC236}">
                <a16:creationId xmlns:a16="http://schemas.microsoft.com/office/drawing/2014/main" id="{BA350CCA-920B-9643-825D-A8377566FE65}"/>
              </a:ext>
            </a:extLst>
          </p:cNvPr>
          <p:cNvSpPr>
            <a:spLocks noChangeArrowheads="1"/>
          </p:cNvSpPr>
          <p:nvPr/>
        </p:nvSpPr>
        <p:spPr bwMode="auto">
          <a:xfrm flipH="1">
            <a:off x="0" y="2844800"/>
            <a:ext cx="2592388" cy="1316038"/>
          </a:xfrm>
          <a:prstGeom prst="wedgeEllipseCallout">
            <a:avLst>
              <a:gd name="adj1" fmla="val 12338"/>
              <a:gd name="adj2" fmla="val 162542"/>
            </a:avLst>
          </a:prstGeom>
          <a:solidFill>
            <a:srgbClr val="FFEA18"/>
          </a:solidFill>
          <a:ln w="38100">
            <a:solidFill>
              <a:srgbClr val="CC0000"/>
            </a:solidFill>
            <a:miter lim="800000"/>
            <a:headEnd/>
            <a:tailEnd/>
          </a:ln>
        </p:spPr>
        <p:txBody>
          <a:bodyPr wrap="none" lIns="0" tIns="0" rIns="0" bIns="0" anchor="ct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0F116A"/>
                </a:solidFill>
                <a:latin typeface="Comic Sans MS" panose="030F0902030302020204" pitchFamily="66" charset="0"/>
              </a:rPr>
              <a:t>At what </a:t>
            </a:r>
            <a:br>
              <a:rPr lang="en-US" altLang="en-US" sz="1800">
                <a:solidFill>
                  <a:srgbClr val="0F116A"/>
                </a:solidFill>
                <a:latin typeface="Comic Sans MS" panose="030F0902030302020204" pitchFamily="66" charset="0"/>
              </a:rPr>
            </a:br>
            <a:r>
              <a:rPr lang="en-US" altLang="en-US" sz="1800">
                <a:solidFill>
                  <a:srgbClr val="0F116A"/>
                </a:solidFill>
                <a:latin typeface="Comic Sans MS" panose="030F0902030302020204" pitchFamily="66" charset="0"/>
              </a:rPr>
              <a:t>population level is the</a:t>
            </a:r>
            <a:br>
              <a:rPr lang="en-US" altLang="en-US" sz="1800">
                <a:solidFill>
                  <a:srgbClr val="0F116A"/>
                </a:solidFill>
                <a:latin typeface="Comic Sans MS" panose="030F0902030302020204" pitchFamily="66" charset="0"/>
              </a:rPr>
            </a:br>
            <a:r>
              <a:rPr lang="en-US" altLang="en-US" sz="1800">
                <a:solidFill>
                  <a:srgbClr val="0F116A"/>
                </a:solidFill>
                <a:latin typeface="Comic Sans MS" panose="030F0902030302020204" pitchFamily="66" charset="0"/>
              </a:rPr>
              <a:t>carrying capacity?</a:t>
            </a:r>
          </a:p>
        </p:txBody>
      </p:sp>
      <p:sp>
        <p:nvSpPr>
          <p:cNvPr id="526344" name="Line 8">
            <a:extLst>
              <a:ext uri="{FF2B5EF4-FFF2-40B4-BE49-F238E27FC236}">
                <a16:creationId xmlns:a16="http://schemas.microsoft.com/office/drawing/2014/main" id="{8C207D29-B140-BF45-93B0-DB5099D9B2F0}"/>
              </a:ext>
            </a:extLst>
          </p:cNvPr>
          <p:cNvSpPr>
            <a:spLocks noChangeShapeType="1"/>
          </p:cNvSpPr>
          <p:nvPr/>
        </p:nvSpPr>
        <p:spPr bwMode="auto">
          <a:xfrm flipH="1">
            <a:off x="3095625" y="5462588"/>
            <a:ext cx="4629150" cy="0"/>
          </a:xfrm>
          <a:prstGeom prst="line">
            <a:avLst/>
          </a:prstGeom>
          <a:noFill/>
          <a:ln w="57150">
            <a:solidFill>
              <a:srgbClr val="BC001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6345" name="Line 9">
            <a:extLst>
              <a:ext uri="{FF2B5EF4-FFF2-40B4-BE49-F238E27FC236}">
                <a16:creationId xmlns:a16="http://schemas.microsoft.com/office/drawing/2014/main" id="{E4A660EB-A48C-7F44-97EC-992BD194F8CD}"/>
              </a:ext>
            </a:extLst>
          </p:cNvPr>
          <p:cNvSpPr>
            <a:spLocks noChangeShapeType="1"/>
          </p:cNvSpPr>
          <p:nvPr/>
        </p:nvSpPr>
        <p:spPr bwMode="auto">
          <a:xfrm flipH="1">
            <a:off x="3081338" y="5249863"/>
            <a:ext cx="4656137" cy="0"/>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6346" name="Rectangle 10">
            <a:extLst>
              <a:ext uri="{FF2B5EF4-FFF2-40B4-BE49-F238E27FC236}">
                <a16:creationId xmlns:a16="http://schemas.microsoft.com/office/drawing/2014/main" id="{AD87AC08-22B7-D143-9D9C-BCD2646A150D}"/>
              </a:ext>
            </a:extLst>
          </p:cNvPr>
          <p:cNvSpPr>
            <a:spLocks noChangeArrowheads="1"/>
          </p:cNvSpPr>
          <p:nvPr/>
        </p:nvSpPr>
        <p:spPr bwMode="auto">
          <a:xfrm>
            <a:off x="2244725" y="5348288"/>
            <a:ext cx="454025" cy="396875"/>
          </a:xfrm>
          <a:prstGeom prst="rect">
            <a:avLst/>
          </a:prstGeom>
          <a:solidFill>
            <a:srgbClr val="BC0013"/>
          </a:solidFill>
          <a:ln>
            <a:noFill/>
          </a:ln>
          <a:effectLst>
            <a:outerShdw dist="35921" dir="2700000" algn="ctr" rotWithShape="0">
              <a:srgbClr val="80808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2000">
                <a:solidFill>
                  <a:schemeClr val="bg1"/>
                </a:solidFill>
                <a:latin typeface="Arial" charset="0"/>
                <a:ea typeface="+mn-ea"/>
              </a:rPr>
              <a:t>K</a:t>
            </a:r>
          </a:p>
        </p:txBody>
      </p:sp>
      <p:sp>
        <p:nvSpPr>
          <p:cNvPr id="526347" name="Rectangle 11">
            <a:extLst>
              <a:ext uri="{FF2B5EF4-FFF2-40B4-BE49-F238E27FC236}">
                <a16:creationId xmlns:a16="http://schemas.microsoft.com/office/drawing/2014/main" id="{CF1ED0CE-FBFE-8C41-A078-CCE846C1F6AF}"/>
              </a:ext>
            </a:extLst>
          </p:cNvPr>
          <p:cNvSpPr>
            <a:spLocks noChangeArrowheads="1"/>
          </p:cNvSpPr>
          <p:nvPr/>
        </p:nvSpPr>
        <p:spPr bwMode="auto">
          <a:xfrm>
            <a:off x="2244725" y="4926013"/>
            <a:ext cx="454025" cy="396875"/>
          </a:xfrm>
          <a:prstGeom prst="rect">
            <a:avLst/>
          </a:prstGeom>
          <a:solidFill>
            <a:srgbClr val="000000"/>
          </a:solidFill>
          <a:ln>
            <a:noFill/>
          </a:ln>
          <a:effectLst>
            <a:outerShdw dist="35921" dir="2700000" algn="ctr" rotWithShape="0">
              <a:srgbClr val="80808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2000">
                <a:solidFill>
                  <a:schemeClr val="bg1"/>
                </a:solidFill>
                <a:latin typeface="Arial" charset="0"/>
                <a:ea typeface="+mn-ea"/>
              </a:rPr>
              <a:t>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26341"/>
                                        </p:tgtEl>
                                        <p:attrNameLst>
                                          <p:attrName>style.visibility</p:attrName>
                                        </p:attrNameLst>
                                      </p:cBhvr>
                                      <p:to>
                                        <p:strVal val="visible"/>
                                      </p:to>
                                    </p:set>
                                    <p:animEffect transition="in" filter="wipe(left)">
                                      <p:cBhvr>
                                        <p:cTn id="7" dur="500"/>
                                        <p:tgtEl>
                                          <p:spTgt spid="52634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526342"/>
                                        </p:tgtEl>
                                        <p:attrNameLst>
                                          <p:attrName>style.visibility</p:attrName>
                                        </p:attrNameLst>
                                      </p:cBhvr>
                                      <p:to>
                                        <p:strVal val="visible"/>
                                      </p:to>
                                    </p:set>
                                  </p:childTnLst>
                                </p:cTn>
                              </p:par>
                            </p:childTnLst>
                          </p:cTn>
                        </p:par>
                        <p:par>
                          <p:cTn id="12" fill="hold" nodeType="afterGroup">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526343"/>
                                        </p:tgtEl>
                                        <p:attrNameLst>
                                          <p:attrName>style.visibility</p:attrName>
                                        </p:attrNameLst>
                                      </p:cBhvr>
                                      <p:to>
                                        <p:strVal val="visible"/>
                                      </p:to>
                                    </p:set>
                                    <p:animEffect transition="in" filter="wipe(down)">
                                      <p:cBhvr>
                                        <p:cTn id="15" dur="500"/>
                                        <p:tgtEl>
                                          <p:spTgt spid="526343"/>
                                        </p:tgtEl>
                                      </p:cBhvr>
                                    </p:animEffect>
                                  </p:childTnLst>
                                  <p:subTnLst>
                                    <p:audio>
                                      <p:cMediaNode>
                                        <p:cTn display="0" masterRel="sameClick">
                                          <p:stCondLst>
                                            <p:cond evt="begin" delay="0">
                                              <p:tn val="13"/>
                                            </p:cond>
                                          </p:stCondLst>
                                          <p:endCondLst>
                                            <p:cond evt="onStopAudio" delay="0">
                                              <p:tgtEl>
                                                <p:sldTgt/>
                                              </p:tgtEl>
                                            </p:cond>
                                          </p:endCondLst>
                                        </p:cTn>
                                        <p:tgtEl>
                                          <p:sndTgt r:embed="rId4" name="Quack"/>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2" fill="hold" nodeType="clickEffect">
                                  <p:stCondLst>
                                    <p:cond delay="0"/>
                                  </p:stCondLst>
                                  <p:childTnLst>
                                    <p:set>
                                      <p:cBhvr>
                                        <p:cTn id="19" dur="1" fill="hold">
                                          <p:stCondLst>
                                            <p:cond delay="0"/>
                                          </p:stCondLst>
                                        </p:cTn>
                                        <p:tgtEl>
                                          <p:spTgt spid="526345"/>
                                        </p:tgtEl>
                                        <p:attrNameLst>
                                          <p:attrName>style.visibility</p:attrName>
                                        </p:attrNameLst>
                                      </p:cBhvr>
                                      <p:to>
                                        <p:strVal val="visible"/>
                                      </p:to>
                                    </p:set>
                                    <p:animEffect transition="in" filter="wipe(right)">
                                      <p:cBhvr>
                                        <p:cTn id="20" dur="500"/>
                                        <p:tgtEl>
                                          <p:spTgt spid="526345"/>
                                        </p:tgtEl>
                                      </p:cBhvr>
                                    </p:animEffect>
                                  </p:childTnLst>
                                  <p:subTnLst>
                                    <p:audio>
                                      <p:cMediaNode>
                                        <p:cTn display="0" masterRel="sameClick">
                                          <p:stCondLst>
                                            <p:cond evt="begin" delay="0">
                                              <p:tn val="18"/>
                                            </p:cond>
                                          </p:stCondLst>
                                          <p:endCondLst>
                                            <p:cond evt="onStopAudio" delay="0">
                                              <p:tgtEl>
                                                <p:sldTgt/>
                                              </p:tgtEl>
                                            </p:cond>
                                          </p:endCondLst>
                                        </p:cTn>
                                        <p:tgtEl>
                                          <p:sndTgt r:embed="rId5" name="Pencil Check"/>
                                        </p:tgtEl>
                                      </p:cMediaNode>
                                    </p:audio>
                                  </p:subTnLst>
                                </p:cTn>
                              </p:par>
                            </p:childTnLst>
                          </p:cTn>
                        </p:par>
                        <p:par>
                          <p:cTn id="21" fill="hold" nodeType="afterGroup">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526347"/>
                                        </p:tgtEl>
                                        <p:attrNameLst>
                                          <p:attrName>style.visibility</p:attrName>
                                        </p:attrNameLst>
                                      </p:cBhvr>
                                      <p:to>
                                        <p:strVal val="visible"/>
                                      </p:to>
                                    </p:set>
                                    <p:animEffect transition="in" filter="wipe(right)">
                                      <p:cBhvr>
                                        <p:cTn id="24" dur="500"/>
                                        <p:tgtEl>
                                          <p:spTgt spid="526347"/>
                                        </p:tgtEl>
                                      </p:cBhvr>
                                    </p:animEffect>
                                  </p:childTnLst>
                                  <p:subTnLst>
                                    <p:audio>
                                      <p:cMediaNode>
                                        <p:cTn display="0" masterRel="sameClick">
                                          <p:stCondLst>
                                            <p:cond evt="begin" delay="0">
                                              <p:tn val="22"/>
                                            </p:cond>
                                          </p:stCondLst>
                                          <p:endCondLst>
                                            <p:cond evt="onStopAudio" delay="0">
                                              <p:tgtEl>
                                                <p:sldTgt/>
                                              </p:tgtEl>
                                            </p:cond>
                                          </p:endCondLst>
                                        </p:cTn>
                                        <p:tgtEl>
                                          <p:sndTgt r:embed="rId5" name="Pencil Check"/>
                                        </p:tgtEl>
                                      </p:cMediaNode>
                                    </p:audio>
                                  </p:sub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2" fill="hold" nodeType="clickEffect">
                                  <p:stCondLst>
                                    <p:cond delay="0"/>
                                  </p:stCondLst>
                                  <p:childTnLst>
                                    <p:set>
                                      <p:cBhvr>
                                        <p:cTn id="28" dur="1" fill="hold">
                                          <p:stCondLst>
                                            <p:cond delay="0"/>
                                          </p:stCondLst>
                                        </p:cTn>
                                        <p:tgtEl>
                                          <p:spTgt spid="526344"/>
                                        </p:tgtEl>
                                        <p:attrNameLst>
                                          <p:attrName>style.visibility</p:attrName>
                                        </p:attrNameLst>
                                      </p:cBhvr>
                                      <p:to>
                                        <p:strVal val="visible"/>
                                      </p:to>
                                    </p:set>
                                    <p:animEffect transition="in" filter="wipe(right)">
                                      <p:cBhvr>
                                        <p:cTn id="29" dur="500"/>
                                        <p:tgtEl>
                                          <p:spTgt spid="526344"/>
                                        </p:tgtEl>
                                      </p:cBhvr>
                                    </p:animEffect>
                                  </p:childTnLst>
                                  <p:subTnLst>
                                    <p:audio>
                                      <p:cMediaNode>
                                        <p:cTn display="0" masterRel="sameClick">
                                          <p:stCondLst>
                                            <p:cond evt="begin" delay="0">
                                              <p:tn val="27"/>
                                            </p:cond>
                                          </p:stCondLst>
                                          <p:endCondLst>
                                            <p:cond evt="onStopAudio" delay="0">
                                              <p:tgtEl>
                                                <p:sldTgt/>
                                              </p:tgtEl>
                                            </p:cond>
                                          </p:endCondLst>
                                        </p:cTn>
                                        <p:tgtEl>
                                          <p:sndTgt r:embed="rId5" name="Pencil Check"/>
                                        </p:tgtEl>
                                      </p:cMediaNode>
                                    </p:audio>
                                  </p:subTnLst>
                                </p:cTn>
                              </p:par>
                            </p:childTnLst>
                          </p:cTn>
                        </p:par>
                        <p:par>
                          <p:cTn id="30" fill="hold" nodeType="afterGroup">
                            <p:stCondLst>
                              <p:cond delay="500"/>
                            </p:stCondLst>
                            <p:childTnLst>
                              <p:par>
                                <p:cTn id="31" presetID="22" presetClass="entr" presetSubtype="2" fill="hold" grpId="0" nodeType="afterEffect">
                                  <p:stCondLst>
                                    <p:cond delay="0"/>
                                  </p:stCondLst>
                                  <p:childTnLst>
                                    <p:set>
                                      <p:cBhvr>
                                        <p:cTn id="32" dur="1" fill="hold">
                                          <p:stCondLst>
                                            <p:cond delay="0"/>
                                          </p:stCondLst>
                                        </p:cTn>
                                        <p:tgtEl>
                                          <p:spTgt spid="526346"/>
                                        </p:tgtEl>
                                        <p:attrNameLst>
                                          <p:attrName>style.visibility</p:attrName>
                                        </p:attrNameLst>
                                      </p:cBhvr>
                                      <p:to>
                                        <p:strVal val="visible"/>
                                      </p:to>
                                    </p:set>
                                    <p:animEffect transition="in" filter="wipe(right)">
                                      <p:cBhvr>
                                        <p:cTn id="33" dur="500"/>
                                        <p:tgtEl>
                                          <p:spTgt spid="526346"/>
                                        </p:tgtEl>
                                      </p:cBhvr>
                                    </p:animEffect>
                                  </p:childTnLst>
                                  <p:subTnLst>
                                    <p:audio>
                                      <p:cMediaNode>
                                        <p:cTn display="0" masterRel="sameClick">
                                          <p:stCondLst>
                                            <p:cond evt="begin" delay="0">
                                              <p:tn val="31"/>
                                            </p:cond>
                                          </p:stCondLst>
                                          <p:endCondLst>
                                            <p:cond evt="onStopAudio" delay="0">
                                              <p:tgtEl>
                                                <p:sldTgt/>
                                              </p:tgtEl>
                                            </p:cond>
                                          </p:endCondLst>
                                        </p:cTn>
                                        <p:tgtEl>
                                          <p:sndTgt r:embed="rId5" name="Pencil Che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6343" grpId="0" animBg="1" autoUpdateAnimBg="0"/>
      <p:bldP spid="526346" grpId="0" animBg="1" autoUpdateAnimBg="0"/>
      <p:bldP spid="526347"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068E4-B52C-7441-844D-101364EBEF71}"/>
              </a:ext>
            </a:extLst>
          </p:cNvPr>
          <p:cNvSpPr>
            <a:spLocks noGrp="1"/>
          </p:cNvSpPr>
          <p:nvPr>
            <p:ph type="title"/>
          </p:nvPr>
        </p:nvSpPr>
        <p:spPr/>
        <p:txBody>
          <a:bodyPr/>
          <a:lstStyle/>
          <a:p>
            <a:r>
              <a:rPr lang="en-US" dirty="0"/>
              <a:t>Logistical growth equation</a:t>
            </a:r>
          </a:p>
        </p:txBody>
      </p:sp>
      <p:pic>
        <p:nvPicPr>
          <p:cNvPr id="106498" name="Picture 2" descr="page130image28141888">
            <a:extLst>
              <a:ext uri="{FF2B5EF4-FFF2-40B4-BE49-F238E27FC236}">
                <a16:creationId xmlns:a16="http://schemas.microsoft.com/office/drawing/2014/main" id="{08B6CFD8-99CC-4F49-8214-877FB57BCF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3043" y="2486346"/>
            <a:ext cx="2501900" cy="1676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84CF8EA-2641-B640-B140-8C6E00EC69D2}"/>
              </a:ext>
            </a:extLst>
          </p:cNvPr>
          <p:cNvSpPr>
            <a:spLocks noChangeArrowheads="1"/>
          </p:cNvSpPr>
          <p:nvPr/>
        </p:nvSpPr>
        <p:spPr bwMode="auto">
          <a:xfrm>
            <a:off x="821930" y="1420004"/>
            <a:ext cx="2342509" cy="1938992"/>
          </a:xfrm>
          <a:prstGeom prst="rect">
            <a:avLst/>
          </a:prstGeom>
          <a:solidFill>
            <a:srgbClr val="E8F7FF"/>
          </a:solidFill>
          <a:ln>
            <a:noFill/>
          </a:ln>
          <a:effectLst/>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333333"/>
                </a:solidFill>
                <a:effectLst/>
                <a:latin typeface="AktivGrotesk"/>
                <a:ea typeface="ＭＳ Ｐゴシック" panose="020B0600070205080204" pitchFamily="34" charset="-128"/>
              </a:rPr>
              <a:t>RELEVANT EQUATION </a:t>
            </a:r>
            <a:endParaRPr kumimoji="0" lang="en-US" altLang="en-US" sz="4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ktivGrotesk"/>
                <a:ea typeface="ＭＳ Ｐゴシック" panose="020B0600070205080204" pitchFamily="34" charset="-128"/>
              </a:rPr>
              <a:t>where:</a:t>
            </a:r>
            <a:br>
              <a:rPr kumimoji="0" lang="en-US" altLang="en-US" sz="1600" b="1" i="0" u="none" strike="noStrike" cap="none" normalizeH="0" baseline="0" dirty="0">
                <a:ln>
                  <a:noFill/>
                </a:ln>
                <a:solidFill>
                  <a:schemeClr val="tx1"/>
                </a:solidFill>
                <a:effectLst/>
                <a:latin typeface="AktivGrotesk"/>
                <a:ea typeface="ＭＳ Ｐゴシック" panose="020B0600070205080204" pitchFamily="34" charset="-128"/>
              </a:rPr>
            </a:br>
            <a:r>
              <a:rPr kumimoji="0" lang="en-US" altLang="en-US" sz="1600" b="1" i="1" u="none" strike="noStrike" cap="none" normalizeH="0" baseline="0" dirty="0">
                <a:ln>
                  <a:noFill/>
                </a:ln>
                <a:solidFill>
                  <a:schemeClr val="tx1"/>
                </a:solidFill>
                <a:effectLst/>
                <a:latin typeface="MinionPro"/>
                <a:ea typeface="ＭＳ Ｐゴシック" panose="020B0600070205080204" pitchFamily="34" charset="-128"/>
              </a:rPr>
              <a:t>dt </a:t>
            </a:r>
            <a:r>
              <a:rPr kumimoji="0" lang="en-US" altLang="en-US" sz="1600" b="1" i="0" u="none" strike="noStrike" cap="none" normalizeH="0" baseline="0" dirty="0">
                <a:ln>
                  <a:noFill/>
                </a:ln>
                <a:solidFill>
                  <a:schemeClr val="tx1"/>
                </a:solidFill>
                <a:effectLst/>
                <a:latin typeface="Symbol" pitchFamily="2" charset="2"/>
                <a:ea typeface="ＭＳ Ｐゴシック" panose="020B0600070205080204" pitchFamily="34" charset="-128"/>
              </a:rPr>
              <a:t>= </a:t>
            </a:r>
            <a:r>
              <a:rPr kumimoji="0" lang="en-US" altLang="en-US" sz="1600" b="1" i="0" u="none" strike="noStrike" cap="none" normalizeH="0" baseline="0" dirty="0">
                <a:ln>
                  <a:noFill/>
                </a:ln>
                <a:solidFill>
                  <a:schemeClr val="tx1"/>
                </a:solidFill>
                <a:effectLst/>
                <a:latin typeface="AktivGrotesk"/>
                <a:ea typeface="ＭＳ Ｐゴシック" panose="020B0600070205080204" pitchFamily="34" charset="-128"/>
              </a:rPr>
              <a:t>change in time </a:t>
            </a:r>
            <a:endParaRPr kumimoji="0" lang="en-US" altLang="en-US" sz="16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MinionPro"/>
                <a:ea typeface="ＭＳ Ｐゴシック" panose="020B0600070205080204" pitchFamily="34" charset="-128"/>
              </a:rPr>
              <a:t>N </a:t>
            </a:r>
            <a:r>
              <a:rPr kumimoji="0" lang="en-US" altLang="en-US" sz="1600" b="1" i="0" u="none" strike="noStrike" cap="none" normalizeH="0" baseline="0" dirty="0">
                <a:ln>
                  <a:noFill/>
                </a:ln>
                <a:solidFill>
                  <a:schemeClr val="tx1"/>
                </a:solidFill>
                <a:effectLst/>
                <a:latin typeface="Symbol" pitchFamily="2" charset="2"/>
                <a:ea typeface="ＭＳ Ｐゴシック" panose="020B0600070205080204" pitchFamily="34" charset="-128"/>
              </a:rPr>
              <a:t>= </a:t>
            </a:r>
            <a:r>
              <a:rPr kumimoji="0" lang="en-US" altLang="en-US" sz="1600" b="1" i="0" u="none" strike="noStrike" cap="none" normalizeH="0" baseline="0" dirty="0">
                <a:ln>
                  <a:noFill/>
                </a:ln>
                <a:solidFill>
                  <a:schemeClr val="tx1"/>
                </a:solidFill>
                <a:effectLst/>
                <a:latin typeface="AktivGrotesk"/>
                <a:ea typeface="ＭＳ Ｐゴシック" panose="020B0600070205080204" pitchFamily="34" charset="-128"/>
              </a:rPr>
              <a:t>population size</a:t>
            </a:r>
            <a:br>
              <a:rPr kumimoji="0" lang="en-US" altLang="en-US" sz="1600" b="1" i="0" u="none" strike="noStrike" cap="none" normalizeH="0" baseline="0" dirty="0">
                <a:ln>
                  <a:noFill/>
                </a:ln>
                <a:solidFill>
                  <a:schemeClr val="tx1"/>
                </a:solidFill>
                <a:effectLst/>
                <a:latin typeface="AktivGrotesk"/>
                <a:ea typeface="ＭＳ Ｐゴシック" panose="020B0600070205080204" pitchFamily="34" charset="-128"/>
              </a:rPr>
            </a:br>
            <a:r>
              <a:rPr kumimoji="0" lang="en-US" altLang="en-US" sz="1600" b="1" i="1" u="none" strike="noStrike" cap="none" normalizeH="0" baseline="0" dirty="0" err="1">
                <a:ln>
                  <a:noFill/>
                </a:ln>
                <a:solidFill>
                  <a:schemeClr val="tx1"/>
                </a:solidFill>
                <a:effectLst/>
                <a:latin typeface="MinionPro"/>
                <a:ea typeface="ＭＳ Ｐゴシック" panose="020B0600070205080204" pitchFamily="34" charset="-128"/>
              </a:rPr>
              <a:t>rmax</a:t>
            </a:r>
            <a:r>
              <a:rPr kumimoji="0" lang="en-US" altLang="en-US" sz="1600" b="1" i="1" u="none" strike="noStrike" cap="none" normalizeH="0" baseline="0" dirty="0">
                <a:ln>
                  <a:noFill/>
                </a:ln>
                <a:solidFill>
                  <a:schemeClr val="tx1"/>
                </a:solidFill>
                <a:effectLst/>
                <a:latin typeface="MinionPro"/>
                <a:ea typeface="ＭＳ Ｐゴシック" panose="020B0600070205080204" pitchFamily="34" charset="-128"/>
              </a:rPr>
              <a:t> </a:t>
            </a:r>
            <a:r>
              <a:rPr kumimoji="0" lang="en-US" altLang="en-US" sz="1600" b="1" i="0" u="none" strike="noStrike" cap="none" normalizeH="0" baseline="0" dirty="0">
                <a:ln>
                  <a:noFill/>
                </a:ln>
                <a:solidFill>
                  <a:schemeClr val="tx1"/>
                </a:solidFill>
                <a:effectLst/>
                <a:latin typeface="Symbol" pitchFamily="2" charset="2"/>
                <a:ea typeface="ＭＳ Ｐゴシック" panose="020B0600070205080204" pitchFamily="34" charset="-128"/>
              </a:rPr>
              <a:t>= </a:t>
            </a:r>
            <a:r>
              <a:rPr kumimoji="0" lang="en-US" altLang="en-US" sz="1600" b="1" i="0" u="none" strike="noStrike" cap="none" normalizeH="0" baseline="0" dirty="0">
                <a:ln>
                  <a:noFill/>
                </a:ln>
                <a:solidFill>
                  <a:schemeClr val="tx1"/>
                </a:solidFill>
                <a:effectLst/>
                <a:latin typeface="AktivGrotesk"/>
                <a:ea typeface="ＭＳ Ｐゴシック" panose="020B0600070205080204" pitchFamily="34" charset="-128"/>
              </a:rPr>
              <a:t>maximum per capita growth rate </a:t>
            </a:r>
            <a:endParaRPr kumimoji="0" lang="en-US" altLang="en-US" sz="16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ktivGrotesk"/>
                <a:ea typeface="ＭＳ Ｐゴシック" panose="020B0600070205080204" pitchFamily="34" charset="-128"/>
              </a:rPr>
              <a:t>of population</a:t>
            </a:r>
            <a:br>
              <a:rPr kumimoji="0" lang="en-US" altLang="en-US" sz="1600" b="1" i="0" u="none" strike="noStrike" cap="none" normalizeH="0" baseline="0" dirty="0">
                <a:ln>
                  <a:noFill/>
                </a:ln>
                <a:solidFill>
                  <a:schemeClr val="tx1"/>
                </a:solidFill>
                <a:effectLst/>
                <a:latin typeface="AktivGrotesk"/>
                <a:ea typeface="ＭＳ Ｐゴシック" panose="020B0600070205080204" pitchFamily="34" charset="-128"/>
              </a:rPr>
            </a:br>
            <a:r>
              <a:rPr kumimoji="0" lang="en-US" altLang="en-US" sz="1600" b="1" i="1" u="none" strike="noStrike" cap="none" normalizeH="0" baseline="0" dirty="0">
                <a:ln>
                  <a:noFill/>
                </a:ln>
                <a:solidFill>
                  <a:schemeClr val="tx1"/>
                </a:solidFill>
                <a:effectLst/>
                <a:latin typeface="MinionPro"/>
                <a:ea typeface="ＭＳ Ｐゴシック" panose="020B0600070205080204" pitchFamily="34" charset="-128"/>
              </a:rPr>
              <a:t>K </a:t>
            </a:r>
            <a:r>
              <a:rPr kumimoji="0" lang="en-US" altLang="en-US" sz="1600" b="1" i="0" u="none" strike="noStrike" cap="none" normalizeH="0" baseline="0" dirty="0">
                <a:ln>
                  <a:noFill/>
                </a:ln>
                <a:solidFill>
                  <a:schemeClr val="tx1"/>
                </a:solidFill>
                <a:effectLst/>
                <a:latin typeface="Symbol" pitchFamily="2" charset="2"/>
                <a:ea typeface="ＭＳ Ｐゴシック" panose="020B0600070205080204" pitchFamily="34" charset="-128"/>
              </a:rPr>
              <a:t>= </a:t>
            </a:r>
            <a:r>
              <a:rPr kumimoji="0" lang="en-US" altLang="en-US" sz="1600" b="1" i="0" u="none" strike="noStrike" cap="none" normalizeH="0" baseline="0" dirty="0">
                <a:ln>
                  <a:noFill/>
                </a:ln>
                <a:solidFill>
                  <a:schemeClr val="tx1"/>
                </a:solidFill>
                <a:effectLst/>
                <a:latin typeface="AktivGrotesk"/>
                <a:ea typeface="ＭＳ Ｐゴシック" panose="020B0600070205080204" pitchFamily="34" charset="-128"/>
              </a:rPr>
              <a:t>carrying capacity </a:t>
            </a:r>
            <a:endParaRPr kumimoji="0" lang="en-US" altLang="en-US" sz="16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p:txBody>
      </p:sp>
      <p:pic>
        <p:nvPicPr>
          <p:cNvPr id="5" name="Picture 4">
            <a:extLst>
              <a:ext uri="{FF2B5EF4-FFF2-40B4-BE49-F238E27FC236}">
                <a16:creationId xmlns:a16="http://schemas.microsoft.com/office/drawing/2014/main" id="{D809B021-7B61-1A4A-94BA-8E05E2C21A6C}"/>
              </a:ext>
            </a:extLst>
          </p:cNvPr>
          <p:cNvPicPr>
            <a:picLocks noChangeAspect="1"/>
          </p:cNvPicPr>
          <p:nvPr/>
        </p:nvPicPr>
        <p:blipFill>
          <a:blip r:embed="rId4"/>
          <a:stretch>
            <a:fillRect/>
          </a:stretch>
        </p:blipFill>
        <p:spPr>
          <a:xfrm>
            <a:off x="361293" y="3812700"/>
            <a:ext cx="2135425" cy="762000"/>
          </a:xfrm>
          <a:prstGeom prst="rect">
            <a:avLst/>
          </a:prstGeom>
        </p:spPr>
      </p:pic>
      <p:pic>
        <p:nvPicPr>
          <p:cNvPr id="6" name="Picture 5">
            <a:extLst>
              <a:ext uri="{FF2B5EF4-FFF2-40B4-BE49-F238E27FC236}">
                <a16:creationId xmlns:a16="http://schemas.microsoft.com/office/drawing/2014/main" id="{F872AF01-7483-344F-AFDC-38FB46E18634}"/>
              </a:ext>
            </a:extLst>
          </p:cNvPr>
          <p:cNvPicPr>
            <a:picLocks noChangeAspect="1"/>
          </p:cNvPicPr>
          <p:nvPr/>
        </p:nvPicPr>
        <p:blipFill>
          <a:blip r:embed="rId5"/>
          <a:stretch>
            <a:fillRect/>
          </a:stretch>
        </p:blipFill>
        <p:spPr>
          <a:xfrm>
            <a:off x="2812124" y="3020603"/>
            <a:ext cx="6825136" cy="3837398"/>
          </a:xfrm>
          <a:prstGeom prst="rect">
            <a:avLst/>
          </a:prstGeom>
        </p:spPr>
      </p:pic>
    </p:spTree>
    <p:extLst>
      <p:ext uri="{BB962C8B-B14F-4D97-AF65-F5344CB8AC3E}">
        <p14:creationId xmlns:p14="http://schemas.microsoft.com/office/powerpoint/2010/main" val="1612374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69">
            <a:extLst>
              <a:ext uri="{FF2B5EF4-FFF2-40B4-BE49-F238E27FC236}">
                <a16:creationId xmlns:a16="http://schemas.microsoft.com/office/drawing/2014/main" id="{B4055625-7DAA-934C-B895-DC9BB9514C0F}"/>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sz="1400"/>
              <a:t>2007-2008</a:t>
            </a:r>
            <a:endParaRPr lang="en-US" altLang="en-US" sz="1400" b="0"/>
          </a:p>
        </p:txBody>
      </p:sp>
      <p:pic>
        <p:nvPicPr>
          <p:cNvPr id="83971" name="Picture 2">
            <a:extLst>
              <a:ext uri="{FF2B5EF4-FFF2-40B4-BE49-F238E27FC236}">
                <a16:creationId xmlns:a16="http://schemas.microsoft.com/office/drawing/2014/main" id="{A0C8E2C6-2E76-AF4B-920F-D0B17EC7B6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3513" y="2598738"/>
            <a:ext cx="6477000" cy="3821112"/>
          </a:xfrm>
          <a:prstGeom prst="rect">
            <a:avLst/>
          </a:prstGeom>
          <a:noFill/>
          <a:ln w="9525">
            <a:solidFill>
              <a:srgbClr val="000049"/>
            </a:solidFill>
            <a:miter lim="800000"/>
            <a:headEnd/>
            <a:tailEnd/>
          </a:ln>
          <a:extLst>
            <a:ext uri="{909E8E84-426E-40DD-AFC4-6F175D3DCCD1}">
              <a14:hiddenFill xmlns:a14="http://schemas.microsoft.com/office/drawing/2010/main">
                <a:solidFill>
                  <a:srgbClr val="FFFFFF"/>
                </a:solidFill>
              </a14:hiddenFill>
            </a:ext>
          </a:extLst>
        </p:spPr>
      </p:pic>
      <p:sp>
        <p:nvSpPr>
          <p:cNvPr id="535555" name="AutoShape 3">
            <a:extLst>
              <a:ext uri="{FF2B5EF4-FFF2-40B4-BE49-F238E27FC236}">
                <a16:creationId xmlns:a16="http://schemas.microsoft.com/office/drawing/2014/main" id="{2E5A679C-BF94-ED47-B996-8F53EB3618B4}"/>
              </a:ext>
            </a:extLst>
          </p:cNvPr>
          <p:cNvSpPr>
            <a:spLocks noChangeArrowheads="1"/>
          </p:cNvSpPr>
          <p:nvPr/>
        </p:nvSpPr>
        <p:spPr bwMode="auto">
          <a:xfrm flipH="1">
            <a:off x="93663" y="174625"/>
            <a:ext cx="3833812" cy="2363788"/>
          </a:xfrm>
          <a:prstGeom prst="wedgeEllipseCallout">
            <a:avLst>
              <a:gd name="adj1" fmla="val -52981"/>
              <a:gd name="adj2" fmla="val 62421"/>
            </a:avLst>
          </a:prstGeom>
          <a:solidFill>
            <a:srgbClr val="FFEA18"/>
          </a:solidFill>
          <a:ln w="38100">
            <a:solidFill>
              <a:srgbClr val="CC0000"/>
            </a:solidFill>
            <a:miter lim="800000"/>
            <a:headEnd/>
            <a:tailEnd/>
          </a:ln>
        </p:spPr>
        <p:txBody>
          <a:bodyPr wrap="none" lIns="0" tIns="0" rIns="0" bIns="0" anchor="ct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sz="3600">
                <a:solidFill>
                  <a:schemeClr val="tx2"/>
                </a:solidFill>
              </a:rPr>
              <a:t>Any</a:t>
            </a:r>
            <a:br>
              <a:rPr lang="en-US" altLang="en-US" sz="3600">
                <a:solidFill>
                  <a:schemeClr val="tx2"/>
                </a:solidFill>
              </a:rPr>
            </a:br>
            <a:r>
              <a:rPr lang="en-US" altLang="en-US" sz="3600">
                <a:solidFill>
                  <a:schemeClr val="tx2"/>
                </a:solidFill>
              </a:rPr>
              <a:t>Questions?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35555"/>
                                        </p:tgtEl>
                                        <p:attrNameLst>
                                          <p:attrName>style.visibility</p:attrName>
                                        </p:attrNameLst>
                                      </p:cBhvr>
                                      <p:to>
                                        <p:strVal val="visible"/>
                                      </p:to>
                                    </p:set>
                                    <p:animEffect transition="in" filter="wipe(left)">
                                      <p:cBhvr>
                                        <p:cTn id="7" dur="500"/>
                                        <p:tgtEl>
                                          <p:spTgt spid="535555"/>
                                        </p:tgtEl>
                                      </p:cBhvr>
                                    </p:animEffect>
                                  </p:childTnLst>
                                  <p:subTnLst>
                                    <p:audio>
                                      <p:cMediaNode>
                                        <p:cTn display="0" masterRel="sameClick">
                                          <p:stCondLst>
                                            <p:cond evt="begin" delay="0">
                                              <p:tn val="5"/>
                                            </p:cond>
                                          </p:stCondLst>
                                          <p:endCondLst>
                                            <p:cond evt="onStopAudio" delay="0">
                                              <p:tgtEl>
                                                <p:sldTgt/>
                                              </p:tgtEl>
                                            </p:cond>
                                          </p:endCondLst>
                                        </p:cTn>
                                        <p:tgtEl>
                                          <p:sndTgt r:embed="rId3" name="Qua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5555"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7" name="Rectangle 3" descr="Rectangle: Click to edit Master text styles&#13;&#10;Second level&#13;&#10;Third level&#13;&#10;Fourth level&#13;&#10;Fifth level">
            <a:extLst>
              <a:ext uri="{FF2B5EF4-FFF2-40B4-BE49-F238E27FC236}">
                <a16:creationId xmlns:a16="http://schemas.microsoft.com/office/drawing/2014/main" id="{2EB11DB8-6066-5E46-86B0-CB4F1A8FE740}"/>
              </a:ext>
            </a:extLst>
          </p:cNvPr>
          <p:cNvSpPr>
            <a:spLocks noGrp="1" noChangeArrowheads="1"/>
          </p:cNvSpPr>
          <p:nvPr>
            <p:ph type="body" idx="1"/>
          </p:nvPr>
        </p:nvSpPr>
        <p:spPr>
          <a:xfrm>
            <a:off x="679450" y="1371600"/>
            <a:ext cx="4333875" cy="5181600"/>
          </a:xfrm>
        </p:spPr>
        <p:txBody>
          <a:bodyPr/>
          <a:lstStyle/>
          <a:p>
            <a:pPr eaLnBrk="1" hangingPunct="1"/>
            <a:r>
              <a:rPr lang="en-US" altLang="en-US" sz="2600" dirty="0"/>
              <a:t>Abiotic factors</a:t>
            </a:r>
          </a:p>
          <a:p>
            <a:pPr lvl="1" eaLnBrk="1" hangingPunct="1"/>
            <a:r>
              <a:rPr lang="en-US" altLang="en-US" sz="2400" dirty="0">
                <a:ea typeface="ＭＳ Ｐゴシック" panose="020B0600070205080204" pitchFamily="34" charset="-128"/>
              </a:rPr>
              <a:t>sunlight &amp; temperature</a:t>
            </a:r>
          </a:p>
          <a:p>
            <a:pPr lvl="1" eaLnBrk="1" hangingPunct="1"/>
            <a:r>
              <a:rPr lang="en-US" altLang="en-US" sz="2400" dirty="0">
                <a:ea typeface="ＭＳ Ｐゴシック" panose="020B0600070205080204" pitchFamily="34" charset="-128"/>
              </a:rPr>
              <a:t>precipitation / water</a:t>
            </a:r>
          </a:p>
          <a:p>
            <a:pPr lvl="1" eaLnBrk="1" hangingPunct="1"/>
            <a:r>
              <a:rPr lang="en-US" altLang="en-US" sz="2400" dirty="0">
                <a:ea typeface="ＭＳ Ｐゴシック" panose="020B0600070205080204" pitchFamily="34" charset="-128"/>
              </a:rPr>
              <a:t>soil / nutrients</a:t>
            </a:r>
          </a:p>
          <a:p>
            <a:pPr eaLnBrk="1" hangingPunct="1"/>
            <a:r>
              <a:rPr lang="en-US" altLang="en-US" sz="2600" dirty="0"/>
              <a:t>Biotic factors</a:t>
            </a:r>
          </a:p>
          <a:p>
            <a:pPr lvl="1" eaLnBrk="1" hangingPunct="1"/>
            <a:r>
              <a:rPr lang="en-US" altLang="en-US" sz="2400" dirty="0">
                <a:ea typeface="ＭＳ Ｐゴシック" panose="020B0600070205080204" pitchFamily="34" charset="-128"/>
              </a:rPr>
              <a:t>other living organisms</a:t>
            </a:r>
          </a:p>
          <a:p>
            <a:pPr lvl="2" eaLnBrk="1" hangingPunct="1"/>
            <a:r>
              <a:rPr lang="en-US" altLang="en-US" sz="2000" dirty="0">
                <a:ea typeface="ＭＳ Ｐゴシック" panose="020B0600070205080204" pitchFamily="34" charset="-128"/>
              </a:rPr>
              <a:t>prey (food)</a:t>
            </a:r>
          </a:p>
          <a:p>
            <a:pPr lvl="2" eaLnBrk="1" hangingPunct="1"/>
            <a:r>
              <a:rPr lang="en-US" altLang="en-US" sz="2000" dirty="0">
                <a:ea typeface="ＭＳ Ｐゴシック" panose="020B0600070205080204" pitchFamily="34" charset="-128"/>
              </a:rPr>
              <a:t>competitors</a:t>
            </a:r>
          </a:p>
          <a:p>
            <a:pPr lvl="2" eaLnBrk="1" hangingPunct="1"/>
            <a:r>
              <a:rPr lang="en-US" altLang="en-US" sz="2000" dirty="0">
                <a:ea typeface="ＭＳ Ｐゴシック" panose="020B0600070205080204" pitchFamily="34" charset="-128"/>
              </a:rPr>
              <a:t>predators, parasites, </a:t>
            </a:r>
            <a:br>
              <a:rPr lang="en-US" altLang="en-US" sz="2000" dirty="0">
                <a:ea typeface="ＭＳ Ｐゴシック" panose="020B0600070205080204" pitchFamily="34" charset="-128"/>
              </a:rPr>
            </a:br>
            <a:r>
              <a:rPr lang="en-US" altLang="en-US" sz="2000" dirty="0">
                <a:ea typeface="ＭＳ Ｐゴシック" panose="020B0600070205080204" pitchFamily="34" charset="-128"/>
              </a:rPr>
              <a:t>disease</a:t>
            </a:r>
          </a:p>
          <a:p>
            <a:pPr eaLnBrk="1" hangingPunct="1"/>
            <a:r>
              <a:rPr lang="en-US" altLang="en-US" sz="2600" dirty="0"/>
              <a:t>Intrinsic factors</a:t>
            </a:r>
          </a:p>
          <a:p>
            <a:pPr lvl="1" eaLnBrk="1" hangingPunct="1"/>
            <a:r>
              <a:rPr lang="en-US" altLang="en-US" sz="2400" dirty="0">
                <a:ea typeface="ＭＳ Ｐゴシック" panose="020B0600070205080204" pitchFamily="34" charset="-128"/>
              </a:rPr>
              <a:t>adaptations</a:t>
            </a:r>
          </a:p>
        </p:txBody>
      </p:sp>
      <p:pic>
        <p:nvPicPr>
          <p:cNvPr id="461829" name="Picture 5">
            <a:extLst>
              <a:ext uri="{FF2B5EF4-FFF2-40B4-BE49-F238E27FC236}">
                <a16:creationId xmlns:a16="http://schemas.microsoft.com/office/drawing/2014/main" id="{50C17FEA-F84B-1A4A-81CC-69106F916A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058" r="16586" b="44229"/>
          <a:stretch>
            <a:fillRect/>
          </a:stretch>
        </p:blipFill>
        <p:spPr bwMode="auto">
          <a:xfrm>
            <a:off x="5059363" y="4597400"/>
            <a:ext cx="3995737" cy="2041525"/>
          </a:xfrm>
          <a:prstGeom prst="rect">
            <a:avLst/>
          </a:prstGeom>
          <a:noFill/>
          <a:ln>
            <a:noFill/>
          </a:ln>
          <a:effectLst>
            <a:outerShdw dist="35921"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28" name="Picture 4">
            <a:extLst>
              <a:ext uri="{FF2B5EF4-FFF2-40B4-BE49-F238E27FC236}">
                <a16:creationId xmlns:a16="http://schemas.microsoft.com/office/drawing/2014/main" id="{408EFE2E-E698-CE45-91FA-31D63A48401F}"/>
              </a:ext>
            </a:extLst>
          </p:cNvPr>
          <p:cNvPicPr>
            <a:picLocks noChangeAspect="1" noChangeArrowheads="1"/>
          </p:cNvPicPr>
          <p:nvPr/>
        </p:nvPicPr>
        <p:blipFill>
          <a:blip r:embed="rId5"/>
          <a:srcRect r="4500" b="4616"/>
          <a:stretch>
            <a:fillRect/>
          </a:stretch>
        </p:blipFill>
        <p:spPr bwMode="auto">
          <a:xfrm>
            <a:off x="5000625" y="1243013"/>
            <a:ext cx="4054475" cy="2762250"/>
          </a:xfrm>
          <a:prstGeom prst="rect">
            <a:avLst/>
          </a:prstGeom>
          <a:noFill/>
          <a:ln w="9525">
            <a:noFill/>
            <a:miter lim="800000"/>
            <a:headEnd/>
            <a:tailEnd/>
          </a:ln>
          <a:effectLst>
            <a:outerShdw blurRad="63500" dist="38099" dir="2700000" algn="ctr" rotWithShape="0">
              <a:srgbClr val="000000">
                <a:alpha val="74998"/>
              </a:srgbClr>
            </a:outerShdw>
          </a:effectLst>
        </p:spPr>
      </p:pic>
      <p:sp>
        <p:nvSpPr>
          <p:cNvPr id="20485" name="Rectangle 2">
            <a:extLst>
              <a:ext uri="{FF2B5EF4-FFF2-40B4-BE49-F238E27FC236}">
                <a16:creationId xmlns:a16="http://schemas.microsoft.com/office/drawing/2014/main" id="{95DDC3C7-8128-5B43-9089-54DA56823FB5}"/>
              </a:ext>
            </a:extLst>
          </p:cNvPr>
          <p:cNvSpPr>
            <a:spLocks noGrp="1" noChangeArrowheads="1"/>
          </p:cNvSpPr>
          <p:nvPr>
            <p:ph type="title"/>
          </p:nvPr>
        </p:nvSpPr>
        <p:spPr/>
        <p:txBody>
          <a:bodyPr/>
          <a:lstStyle/>
          <a:p>
            <a:pPr eaLnBrk="1" hangingPunct="1"/>
            <a:r>
              <a:rPr lang="en-US" altLang="en-US" dirty="0"/>
              <a:t>Factors that affect Population Size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61827">
                                            <p:txEl>
                                              <p:pRg st="0" end="0"/>
                                            </p:txEl>
                                          </p:spTgt>
                                        </p:tgtEl>
                                        <p:attrNameLst>
                                          <p:attrName>style.visibility</p:attrName>
                                        </p:attrNameLst>
                                      </p:cBhvr>
                                      <p:to>
                                        <p:strVal val="visible"/>
                                      </p:to>
                                    </p:set>
                                    <p:anim calcmode="lin" valueType="num">
                                      <p:cBhvr additive="base">
                                        <p:cTn id="7" dur="500" fill="hold"/>
                                        <p:tgtEl>
                                          <p:spTgt spid="4618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6182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nodeType="clickEffect">
                                  <p:stCondLst>
                                    <p:cond delay="0"/>
                                  </p:stCondLst>
                                  <p:childTnLst>
                                    <p:set>
                                      <p:cBhvr>
                                        <p:cTn id="12" dur="1" fill="hold">
                                          <p:stCondLst>
                                            <p:cond delay="0"/>
                                          </p:stCondLst>
                                        </p:cTn>
                                        <p:tgtEl>
                                          <p:spTgt spid="461828"/>
                                        </p:tgtEl>
                                        <p:attrNameLst>
                                          <p:attrName>style.visibility</p:attrName>
                                        </p:attrNameLst>
                                      </p:cBhvr>
                                      <p:to>
                                        <p:strVal val="visible"/>
                                      </p:to>
                                    </p:set>
                                    <p:anim calcmode="lin" valueType="num">
                                      <p:cBhvr additive="base">
                                        <p:cTn id="13" dur="500" fill="hold"/>
                                        <p:tgtEl>
                                          <p:spTgt spid="461828"/>
                                        </p:tgtEl>
                                        <p:attrNameLst>
                                          <p:attrName>ppt_x</p:attrName>
                                        </p:attrNameLst>
                                      </p:cBhvr>
                                      <p:tavLst>
                                        <p:tav tm="0">
                                          <p:val>
                                            <p:strVal val="0-#ppt_w/2"/>
                                          </p:val>
                                        </p:tav>
                                        <p:tav tm="100000">
                                          <p:val>
                                            <p:strVal val="#ppt_x"/>
                                          </p:val>
                                        </p:tav>
                                      </p:tavLst>
                                    </p:anim>
                                    <p:anim calcmode="lin" valueType="num">
                                      <p:cBhvr additive="base">
                                        <p:cTn id="14" dur="500" fill="hold"/>
                                        <p:tgtEl>
                                          <p:spTgt spid="46182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61827">
                                            <p:txEl>
                                              <p:pRg st="1" end="1"/>
                                            </p:txEl>
                                          </p:spTgt>
                                        </p:tgtEl>
                                        <p:attrNameLst>
                                          <p:attrName>style.visibility</p:attrName>
                                        </p:attrNameLst>
                                      </p:cBhvr>
                                      <p:to>
                                        <p:strVal val="visible"/>
                                      </p:to>
                                    </p:set>
                                    <p:anim calcmode="lin" valueType="num">
                                      <p:cBhvr additive="base">
                                        <p:cTn id="19" dur="500" fill="hold"/>
                                        <p:tgtEl>
                                          <p:spTgt spid="46182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6182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61827">
                                            <p:txEl>
                                              <p:pRg st="2" end="2"/>
                                            </p:txEl>
                                          </p:spTgt>
                                        </p:tgtEl>
                                        <p:attrNameLst>
                                          <p:attrName>style.visibility</p:attrName>
                                        </p:attrNameLst>
                                      </p:cBhvr>
                                      <p:to>
                                        <p:strVal val="visible"/>
                                      </p:to>
                                    </p:set>
                                    <p:anim calcmode="lin" valueType="num">
                                      <p:cBhvr additive="base">
                                        <p:cTn id="25" dur="500" fill="hold"/>
                                        <p:tgtEl>
                                          <p:spTgt spid="46182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6182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61827">
                                            <p:txEl>
                                              <p:pRg st="3" end="3"/>
                                            </p:txEl>
                                          </p:spTgt>
                                        </p:tgtEl>
                                        <p:attrNameLst>
                                          <p:attrName>style.visibility</p:attrName>
                                        </p:attrNameLst>
                                      </p:cBhvr>
                                      <p:to>
                                        <p:strVal val="visible"/>
                                      </p:to>
                                    </p:set>
                                    <p:anim calcmode="lin" valueType="num">
                                      <p:cBhvr additive="base">
                                        <p:cTn id="31" dur="500" fill="hold"/>
                                        <p:tgtEl>
                                          <p:spTgt spid="461827">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61827">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61827">
                                            <p:txEl>
                                              <p:pRg st="4" end="4"/>
                                            </p:txEl>
                                          </p:spTgt>
                                        </p:tgtEl>
                                        <p:attrNameLst>
                                          <p:attrName>style.visibility</p:attrName>
                                        </p:attrNameLst>
                                      </p:cBhvr>
                                      <p:to>
                                        <p:strVal val="visible"/>
                                      </p:to>
                                    </p:set>
                                    <p:anim calcmode="lin" valueType="num">
                                      <p:cBhvr additive="base">
                                        <p:cTn id="37" dur="500" fill="hold"/>
                                        <p:tgtEl>
                                          <p:spTgt spid="461827">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61827">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61827">
                                            <p:txEl>
                                              <p:pRg st="5" end="5"/>
                                            </p:txEl>
                                          </p:spTgt>
                                        </p:tgtEl>
                                        <p:attrNameLst>
                                          <p:attrName>style.visibility</p:attrName>
                                        </p:attrNameLst>
                                      </p:cBhvr>
                                      <p:to>
                                        <p:strVal val="visible"/>
                                      </p:to>
                                    </p:set>
                                    <p:anim calcmode="lin" valueType="num">
                                      <p:cBhvr additive="base">
                                        <p:cTn id="43" dur="500" fill="hold"/>
                                        <p:tgtEl>
                                          <p:spTgt spid="461827">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61827">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61827">
                                            <p:txEl>
                                              <p:pRg st="6" end="6"/>
                                            </p:txEl>
                                          </p:spTgt>
                                        </p:tgtEl>
                                        <p:attrNameLst>
                                          <p:attrName>style.visibility</p:attrName>
                                        </p:attrNameLst>
                                      </p:cBhvr>
                                      <p:to>
                                        <p:strVal val="visible"/>
                                      </p:to>
                                    </p:set>
                                    <p:anim calcmode="lin" valueType="num">
                                      <p:cBhvr additive="base">
                                        <p:cTn id="49" dur="500" fill="hold"/>
                                        <p:tgtEl>
                                          <p:spTgt spid="461827">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61827">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Whoosh"/>
                                        </p:tgtEl>
                                      </p:cMediaNode>
                                    </p:audio>
                                  </p:sub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61827">
                                            <p:txEl>
                                              <p:pRg st="7" end="7"/>
                                            </p:txEl>
                                          </p:spTgt>
                                        </p:tgtEl>
                                        <p:attrNameLst>
                                          <p:attrName>style.visibility</p:attrName>
                                        </p:attrNameLst>
                                      </p:cBhvr>
                                      <p:to>
                                        <p:strVal val="visible"/>
                                      </p:to>
                                    </p:set>
                                    <p:anim calcmode="lin" valueType="num">
                                      <p:cBhvr additive="base">
                                        <p:cTn id="55" dur="500" fill="hold"/>
                                        <p:tgtEl>
                                          <p:spTgt spid="461827">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461827">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Whoosh"/>
                                        </p:tgtEl>
                                      </p:cMediaNode>
                                    </p:audio>
                                  </p:sub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61827">
                                            <p:txEl>
                                              <p:pRg st="8" end="8"/>
                                            </p:txEl>
                                          </p:spTgt>
                                        </p:tgtEl>
                                        <p:attrNameLst>
                                          <p:attrName>style.visibility</p:attrName>
                                        </p:attrNameLst>
                                      </p:cBhvr>
                                      <p:to>
                                        <p:strVal val="visible"/>
                                      </p:to>
                                    </p:set>
                                    <p:anim calcmode="lin" valueType="num">
                                      <p:cBhvr additive="base">
                                        <p:cTn id="61" dur="500" fill="hold"/>
                                        <p:tgtEl>
                                          <p:spTgt spid="461827">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461827">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Whoosh"/>
                                        </p:tgtEl>
                                      </p:cMediaNode>
                                    </p:audio>
                                  </p:subTnLst>
                                </p:cTn>
                              </p:par>
                            </p:childTnLst>
                          </p:cTn>
                        </p:par>
                        <p:par>
                          <p:cTn id="63" fill="hold" nodeType="afterGroup">
                            <p:stCondLst>
                              <p:cond delay="500"/>
                            </p:stCondLst>
                            <p:childTnLst>
                              <p:par>
                                <p:cTn id="64" presetID="2" presetClass="entr" presetSubtype="3" fill="hold" nodeType="afterEffect">
                                  <p:stCondLst>
                                    <p:cond delay="0"/>
                                  </p:stCondLst>
                                  <p:childTnLst>
                                    <p:set>
                                      <p:cBhvr>
                                        <p:cTn id="65" dur="1" fill="hold">
                                          <p:stCondLst>
                                            <p:cond delay="0"/>
                                          </p:stCondLst>
                                        </p:cTn>
                                        <p:tgtEl>
                                          <p:spTgt spid="461829"/>
                                        </p:tgtEl>
                                        <p:attrNameLst>
                                          <p:attrName>style.visibility</p:attrName>
                                        </p:attrNameLst>
                                      </p:cBhvr>
                                      <p:to>
                                        <p:strVal val="visible"/>
                                      </p:to>
                                    </p:set>
                                    <p:anim calcmode="lin" valueType="num">
                                      <p:cBhvr additive="base">
                                        <p:cTn id="66" dur="500" fill="hold"/>
                                        <p:tgtEl>
                                          <p:spTgt spid="461829"/>
                                        </p:tgtEl>
                                        <p:attrNameLst>
                                          <p:attrName>ppt_x</p:attrName>
                                        </p:attrNameLst>
                                      </p:cBhvr>
                                      <p:tavLst>
                                        <p:tav tm="0">
                                          <p:val>
                                            <p:strVal val="1+#ppt_w/2"/>
                                          </p:val>
                                        </p:tav>
                                        <p:tav tm="100000">
                                          <p:val>
                                            <p:strVal val="#ppt_x"/>
                                          </p:val>
                                        </p:tav>
                                      </p:tavLst>
                                    </p:anim>
                                    <p:anim calcmode="lin" valueType="num">
                                      <p:cBhvr additive="base">
                                        <p:cTn id="67" dur="500" fill="hold"/>
                                        <p:tgtEl>
                                          <p:spTgt spid="461829"/>
                                        </p:tgtEl>
                                        <p:attrNameLst>
                                          <p:attrName>ppt_y</p:attrName>
                                        </p:attrNameLst>
                                      </p:cBhvr>
                                      <p:tavLst>
                                        <p:tav tm="0">
                                          <p:val>
                                            <p:strVal val="0-#ppt_h/2"/>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8" fill="hold" grpId="0" nodeType="clickEffect">
                                  <p:stCondLst>
                                    <p:cond delay="0"/>
                                  </p:stCondLst>
                                  <p:childTnLst>
                                    <p:set>
                                      <p:cBhvr>
                                        <p:cTn id="71" dur="1" fill="hold">
                                          <p:stCondLst>
                                            <p:cond delay="0"/>
                                          </p:stCondLst>
                                        </p:cTn>
                                        <p:tgtEl>
                                          <p:spTgt spid="461827">
                                            <p:txEl>
                                              <p:pRg st="9" end="9"/>
                                            </p:txEl>
                                          </p:spTgt>
                                        </p:tgtEl>
                                        <p:attrNameLst>
                                          <p:attrName>style.visibility</p:attrName>
                                        </p:attrNameLst>
                                      </p:cBhvr>
                                      <p:to>
                                        <p:strVal val="visible"/>
                                      </p:to>
                                    </p:set>
                                    <p:anim calcmode="lin" valueType="num">
                                      <p:cBhvr additive="base">
                                        <p:cTn id="72" dur="500" fill="hold"/>
                                        <p:tgtEl>
                                          <p:spTgt spid="461827">
                                            <p:txEl>
                                              <p:pRg st="9" end="9"/>
                                            </p:txEl>
                                          </p:spTgt>
                                        </p:tgtEl>
                                        <p:attrNameLst>
                                          <p:attrName>ppt_x</p:attrName>
                                        </p:attrNameLst>
                                      </p:cBhvr>
                                      <p:tavLst>
                                        <p:tav tm="0">
                                          <p:val>
                                            <p:strVal val="0-#ppt_w/2"/>
                                          </p:val>
                                        </p:tav>
                                        <p:tav tm="100000">
                                          <p:val>
                                            <p:strVal val="#ppt_x"/>
                                          </p:val>
                                        </p:tav>
                                      </p:tavLst>
                                    </p:anim>
                                    <p:anim calcmode="lin" valueType="num">
                                      <p:cBhvr additive="base">
                                        <p:cTn id="73" dur="500" fill="hold"/>
                                        <p:tgtEl>
                                          <p:spTgt spid="461827">
                                            <p:txEl>
                                              <p:pRg st="9" end="9"/>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3" name="Whoosh"/>
                                        </p:tgtEl>
                                      </p:cMediaNode>
                                    </p:audio>
                                  </p:subTnLst>
                                </p:cTn>
                              </p:par>
                            </p:childTnLst>
                          </p:cTn>
                        </p:par>
                      </p:childTnLst>
                    </p:cTn>
                  </p:par>
                  <p:par>
                    <p:cTn id="74" fill="hold" nodeType="clickPar">
                      <p:stCondLst>
                        <p:cond delay="indefinite"/>
                      </p:stCondLst>
                      <p:childTnLst>
                        <p:par>
                          <p:cTn id="75" fill="hold" nodeType="withGroup">
                            <p:stCondLst>
                              <p:cond delay="0"/>
                            </p:stCondLst>
                            <p:childTnLst>
                              <p:par>
                                <p:cTn id="76" presetID="2" presetClass="entr" presetSubtype="8" fill="hold" grpId="0" nodeType="clickEffect">
                                  <p:stCondLst>
                                    <p:cond delay="0"/>
                                  </p:stCondLst>
                                  <p:childTnLst>
                                    <p:set>
                                      <p:cBhvr>
                                        <p:cTn id="77" dur="1" fill="hold">
                                          <p:stCondLst>
                                            <p:cond delay="0"/>
                                          </p:stCondLst>
                                        </p:cTn>
                                        <p:tgtEl>
                                          <p:spTgt spid="461827">
                                            <p:txEl>
                                              <p:pRg st="10" end="10"/>
                                            </p:txEl>
                                          </p:spTgt>
                                        </p:tgtEl>
                                        <p:attrNameLst>
                                          <p:attrName>style.visibility</p:attrName>
                                        </p:attrNameLst>
                                      </p:cBhvr>
                                      <p:to>
                                        <p:strVal val="visible"/>
                                      </p:to>
                                    </p:set>
                                    <p:anim calcmode="lin" valueType="num">
                                      <p:cBhvr additive="base">
                                        <p:cTn id="78" dur="500" fill="hold"/>
                                        <p:tgtEl>
                                          <p:spTgt spid="461827">
                                            <p:txEl>
                                              <p:pRg st="10" end="10"/>
                                            </p:txEl>
                                          </p:spTgt>
                                        </p:tgtEl>
                                        <p:attrNameLst>
                                          <p:attrName>ppt_x</p:attrName>
                                        </p:attrNameLst>
                                      </p:cBhvr>
                                      <p:tavLst>
                                        <p:tav tm="0">
                                          <p:val>
                                            <p:strVal val="0-#ppt_w/2"/>
                                          </p:val>
                                        </p:tav>
                                        <p:tav tm="100000">
                                          <p:val>
                                            <p:strVal val="#ppt_x"/>
                                          </p:val>
                                        </p:tav>
                                      </p:tavLst>
                                    </p:anim>
                                    <p:anim calcmode="lin" valueType="num">
                                      <p:cBhvr additive="base">
                                        <p:cTn id="79" dur="500" fill="hold"/>
                                        <p:tgtEl>
                                          <p:spTgt spid="461827">
                                            <p:txEl>
                                              <p:pRg st="10" end="1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27"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52-02-DispersionPatterns-L">
            <a:extLst>
              <a:ext uri="{FF2B5EF4-FFF2-40B4-BE49-F238E27FC236}">
                <a16:creationId xmlns:a16="http://schemas.microsoft.com/office/drawing/2014/main" id="{BDF1990D-E1A6-F842-A54A-06E5D451EB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885"/>
          <a:stretch>
            <a:fillRect/>
          </a:stretch>
        </p:blipFill>
        <p:spPr bwMode="auto">
          <a:xfrm>
            <a:off x="1101725" y="1855788"/>
            <a:ext cx="7381875" cy="493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3">
            <a:extLst>
              <a:ext uri="{FF2B5EF4-FFF2-40B4-BE49-F238E27FC236}">
                <a16:creationId xmlns:a16="http://schemas.microsoft.com/office/drawing/2014/main" id="{4D738EE2-AE97-3A46-B5EA-4DAFC0D59DDA}"/>
              </a:ext>
            </a:extLst>
          </p:cNvPr>
          <p:cNvSpPr>
            <a:spLocks noGrp="1" noChangeArrowheads="1"/>
          </p:cNvSpPr>
          <p:nvPr>
            <p:ph type="title"/>
          </p:nvPr>
        </p:nvSpPr>
        <p:spPr/>
        <p:txBody>
          <a:bodyPr/>
          <a:lstStyle/>
          <a:p>
            <a:pPr eaLnBrk="1" hangingPunct="1"/>
            <a:r>
              <a:rPr lang="en-US" altLang="en-US" dirty="0"/>
              <a:t>Population Spacing</a:t>
            </a:r>
          </a:p>
        </p:txBody>
      </p:sp>
      <p:sp>
        <p:nvSpPr>
          <p:cNvPr id="30724" name="Rectangle 4" descr="Rectangle: Click to edit Master text styles&#13;&#10;Second level&#13;&#10;Third level&#13;&#10;Fourth level&#13;&#10;Fifth level">
            <a:extLst>
              <a:ext uri="{FF2B5EF4-FFF2-40B4-BE49-F238E27FC236}">
                <a16:creationId xmlns:a16="http://schemas.microsoft.com/office/drawing/2014/main" id="{E3AE900E-2069-9F4D-98A8-7F6EB1EC3A24}"/>
              </a:ext>
            </a:extLst>
          </p:cNvPr>
          <p:cNvSpPr>
            <a:spLocks noGrp="1" noChangeArrowheads="1"/>
          </p:cNvSpPr>
          <p:nvPr>
            <p:ph type="body" idx="1"/>
          </p:nvPr>
        </p:nvSpPr>
        <p:spPr/>
        <p:txBody>
          <a:bodyPr/>
          <a:lstStyle/>
          <a:p>
            <a:pPr eaLnBrk="1" hangingPunct="1"/>
            <a:r>
              <a:rPr lang="en-US" altLang="en-US" dirty="0"/>
              <a:t>Dispersal patterns within a population</a:t>
            </a:r>
          </a:p>
        </p:txBody>
      </p:sp>
      <p:sp>
        <p:nvSpPr>
          <p:cNvPr id="30725" name="Rectangle 7">
            <a:extLst>
              <a:ext uri="{FF2B5EF4-FFF2-40B4-BE49-F238E27FC236}">
                <a16:creationId xmlns:a16="http://schemas.microsoft.com/office/drawing/2014/main" id="{1902ABE8-ED27-CC46-8BD2-5F70684BBED3}"/>
              </a:ext>
            </a:extLst>
          </p:cNvPr>
          <p:cNvSpPr>
            <a:spLocks noChangeArrowheads="1"/>
          </p:cNvSpPr>
          <p:nvPr/>
        </p:nvSpPr>
        <p:spPr bwMode="auto">
          <a:xfrm>
            <a:off x="4143375" y="6461125"/>
            <a:ext cx="1128713" cy="396875"/>
          </a:xfrm>
          <a:prstGeom prst="rect">
            <a:avLst/>
          </a:prstGeom>
          <a:solidFill>
            <a:srgbClr val="FFCC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sz="2000">
                <a:solidFill>
                  <a:schemeClr val="tx2"/>
                </a:solidFill>
              </a:rPr>
              <a:t>uniform</a:t>
            </a:r>
          </a:p>
        </p:txBody>
      </p:sp>
      <p:pic>
        <p:nvPicPr>
          <p:cNvPr id="380937" name="Picture 9">
            <a:extLst>
              <a:ext uri="{FF2B5EF4-FFF2-40B4-BE49-F238E27FC236}">
                <a16:creationId xmlns:a16="http://schemas.microsoft.com/office/drawing/2014/main" id="{CA1C1F80-1850-024A-B0A1-1A74076124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75600"/>
          <a:stretch>
            <a:fillRect/>
          </a:stretch>
        </p:blipFill>
        <p:spPr bwMode="auto">
          <a:xfrm>
            <a:off x="1154113" y="1933575"/>
            <a:ext cx="3600450"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0938" name="Picture 10">
            <a:extLst>
              <a:ext uri="{FF2B5EF4-FFF2-40B4-BE49-F238E27FC236}">
                <a16:creationId xmlns:a16="http://schemas.microsoft.com/office/drawing/2014/main" id="{53B0F0A2-C3AC-6145-8CBB-0C2FF07049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70799" b="2400"/>
          <a:stretch>
            <a:fillRect/>
          </a:stretch>
        </p:blipFill>
        <p:spPr bwMode="auto">
          <a:xfrm>
            <a:off x="5000625" y="3300413"/>
            <a:ext cx="34925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Rectangle 8">
            <a:extLst>
              <a:ext uri="{FF2B5EF4-FFF2-40B4-BE49-F238E27FC236}">
                <a16:creationId xmlns:a16="http://schemas.microsoft.com/office/drawing/2014/main" id="{62E58B2C-F3A0-8B42-9D69-87DBA9CFC0BD}"/>
              </a:ext>
            </a:extLst>
          </p:cNvPr>
          <p:cNvSpPr>
            <a:spLocks noChangeArrowheads="1"/>
          </p:cNvSpPr>
          <p:nvPr/>
        </p:nvSpPr>
        <p:spPr bwMode="auto">
          <a:xfrm>
            <a:off x="4970463" y="5208588"/>
            <a:ext cx="1116012" cy="396875"/>
          </a:xfrm>
          <a:prstGeom prst="rect">
            <a:avLst/>
          </a:prstGeom>
          <a:solidFill>
            <a:srgbClr val="FFCC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sz="2000">
                <a:solidFill>
                  <a:schemeClr val="tx2"/>
                </a:solidFill>
              </a:rPr>
              <a:t>random</a:t>
            </a:r>
          </a:p>
        </p:txBody>
      </p:sp>
      <p:sp>
        <p:nvSpPr>
          <p:cNvPr id="30729" name="Rectangle 6">
            <a:extLst>
              <a:ext uri="{FF2B5EF4-FFF2-40B4-BE49-F238E27FC236}">
                <a16:creationId xmlns:a16="http://schemas.microsoft.com/office/drawing/2014/main" id="{E197A352-05EF-C049-8F89-41A3B81744D5}"/>
              </a:ext>
            </a:extLst>
          </p:cNvPr>
          <p:cNvSpPr>
            <a:spLocks noChangeArrowheads="1"/>
          </p:cNvSpPr>
          <p:nvPr/>
        </p:nvSpPr>
        <p:spPr bwMode="auto">
          <a:xfrm>
            <a:off x="1093788" y="3836988"/>
            <a:ext cx="1228725" cy="396875"/>
          </a:xfrm>
          <a:prstGeom prst="rect">
            <a:avLst/>
          </a:prstGeom>
          <a:solidFill>
            <a:srgbClr val="FFCC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sz="2000">
                <a:solidFill>
                  <a:schemeClr val="tx2"/>
                </a:solidFill>
              </a:rPr>
              <a:t>clumped</a:t>
            </a:r>
          </a:p>
        </p:txBody>
      </p:sp>
      <p:sp>
        <p:nvSpPr>
          <p:cNvPr id="380933" name="Rectangle 5">
            <a:extLst>
              <a:ext uri="{FF2B5EF4-FFF2-40B4-BE49-F238E27FC236}">
                <a16:creationId xmlns:a16="http://schemas.microsoft.com/office/drawing/2014/main" id="{DEC7883E-5FDD-9B4F-A32A-85F5E579E635}"/>
              </a:ext>
            </a:extLst>
          </p:cNvPr>
          <p:cNvSpPr>
            <a:spLocks noChangeArrowheads="1"/>
          </p:cNvSpPr>
          <p:nvPr/>
        </p:nvSpPr>
        <p:spPr bwMode="auto">
          <a:xfrm>
            <a:off x="5241925" y="1906588"/>
            <a:ext cx="3700463" cy="1311275"/>
          </a:xfrm>
          <a:prstGeom prst="rect">
            <a:avLst/>
          </a:prstGeom>
          <a:solidFill>
            <a:schemeClr val="bg2"/>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r>
              <a:rPr lang="en-US" altLang="en-US" sz="2000">
                <a:solidFill>
                  <a:schemeClr val="tx2"/>
                </a:solidFill>
              </a:rPr>
              <a:t>Provides insight into the environmental associations </a:t>
            </a:r>
            <a:br>
              <a:rPr lang="en-US" altLang="en-US" sz="2000">
                <a:solidFill>
                  <a:schemeClr val="tx2"/>
                </a:solidFill>
              </a:rPr>
            </a:br>
            <a:r>
              <a:rPr lang="en-US" altLang="en-US" sz="2000">
                <a:solidFill>
                  <a:schemeClr val="tx2"/>
                </a:solidFill>
              </a:rPr>
              <a:t>&amp; social interactions of individuals in population</a:t>
            </a:r>
            <a:endParaRPr lang="en-US" altLang="en-US" sz="180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80933"/>
                                        </p:tgtEl>
                                        <p:attrNameLst>
                                          <p:attrName>style.visibility</p:attrName>
                                        </p:attrNameLst>
                                      </p:cBhvr>
                                      <p:to>
                                        <p:strVal val="visible"/>
                                      </p:to>
                                    </p:set>
                                    <p:anim calcmode="lin" valueType="num">
                                      <p:cBhvr additive="base">
                                        <p:cTn id="7" dur="500" fill="hold"/>
                                        <p:tgtEl>
                                          <p:spTgt spid="380933"/>
                                        </p:tgtEl>
                                        <p:attrNameLst>
                                          <p:attrName>ppt_x</p:attrName>
                                        </p:attrNameLst>
                                      </p:cBhvr>
                                      <p:tavLst>
                                        <p:tav tm="0">
                                          <p:val>
                                            <p:strVal val="1+#ppt_w/2"/>
                                          </p:val>
                                        </p:tav>
                                        <p:tav tm="100000">
                                          <p:val>
                                            <p:strVal val="#ppt_x"/>
                                          </p:val>
                                        </p:tav>
                                      </p:tavLst>
                                    </p:anim>
                                    <p:anim calcmode="lin" valueType="num">
                                      <p:cBhvr additive="base">
                                        <p:cTn id="8" dur="500" fill="hold"/>
                                        <p:tgtEl>
                                          <p:spTgt spid="38093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380937"/>
                                        </p:tgtEl>
                                        <p:attrNameLst>
                                          <p:attrName>style.visibility</p:attrName>
                                        </p:attrNameLst>
                                      </p:cBhvr>
                                      <p:to>
                                        <p:strVal val="visible"/>
                                      </p:to>
                                    </p:set>
                                    <p:animEffect transition="in" filter="wipe(left)">
                                      <p:cBhvr>
                                        <p:cTn id="13" dur="500"/>
                                        <p:tgtEl>
                                          <p:spTgt spid="380937"/>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380938"/>
                                        </p:tgtEl>
                                        <p:attrNameLst>
                                          <p:attrName>style.visibility</p:attrName>
                                        </p:attrNameLst>
                                      </p:cBhvr>
                                      <p:to>
                                        <p:strVal val="visible"/>
                                      </p:to>
                                    </p:set>
                                    <p:animEffect transition="in" filter="wipe(left)">
                                      <p:cBhvr>
                                        <p:cTn id="18" dur="500"/>
                                        <p:tgtEl>
                                          <p:spTgt spid="380938"/>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3"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469FC958-8520-CA42-95A3-A0DDA308A111}"/>
              </a:ext>
            </a:extLst>
          </p:cNvPr>
          <p:cNvSpPr>
            <a:spLocks noGrp="1" noChangeArrowheads="1"/>
          </p:cNvSpPr>
          <p:nvPr>
            <p:ph type="title"/>
          </p:nvPr>
        </p:nvSpPr>
        <p:spPr>
          <a:xfrm>
            <a:off x="609600" y="685800"/>
            <a:ext cx="7772400" cy="1373188"/>
          </a:xfrm>
        </p:spPr>
        <p:txBody>
          <a:bodyPr/>
          <a:lstStyle/>
          <a:p>
            <a:pPr eaLnBrk="1" hangingPunct="1"/>
            <a:r>
              <a:rPr lang="en-US" altLang="en-US" dirty="0"/>
              <a:t>Population Size</a:t>
            </a:r>
          </a:p>
        </p:txBody>
      </p:sp>
      <p:pic>
        <p:nvPicPr>
          <p:cNvPr id="36867" name="Picture 3">
            <a:extLst>
              <a:ext uri="{FF2B5EF4-FFF2-40B4-BE49-F238E27FC236}">
                <a16:creationId xmlns:a16="http://schemas.microsoft.com/office/drawing/2014/main" id="{7AF38FAE-387B-A444-9D0C-F72A167BD4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7738" y="409575"/>
            <a:ext cx="4297362" cy="631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6228" name="Rectangle 4" descr="Rectangle: Click to edit Master text styles&#13;&#10;Second level&#13;&#10;Third level&#13;&#10;Fourth level&#13;&#10;Fifth level">
            <a:extLst>
              <a:ext uri="{FF2B5EF4-FFF2-40B4-BE49-F238E27FC236}">
                <a16:creationId xmlns:a16="http://schemas.microsoft.com/office/drawing/2014/main" id="{795EFE9F-1B64-4545-B04A-74CFEDEEE00B}"/>
              </a:ext>
            </a:extLst>
          </p:cNvPr>
          <p:cNvSpPr>
            <a:spLocks noGrp="1" noChangeArrowheads="1"/>
          </p:cNvSpPr>
          <p:nvPr>
            <p:ph type="body" idx="1"/>
          </p:nvPr>
        </p:nvSpPr>
        <p:spPr>
          <a:xfrm>
            <a:off x="701675" y="1347788"/>
            <a:ext cx="4191000" cy="5307012"/>
          </a:xfrm>
        </p:spPr>
        <p:txBody>
          <a:bodyPr/>
          <a:lstStyle/>
          <a:p>
            <a:pPr eaLnBrk="1" hangingPunct="1"/>
            <a:r>
              <a:rPr lang="en-US" altLang="en-US" dirty="0"/>
              <a:t>Changes to population size</a:t>
            </a:r>
          </a:p>
          <a:p>
            <a:pPr lvl="1" eaLnBrk="1" hangingPunct="1"/>
            <a:r>
              <a:rPr lang="en-US" altLang="en-US" dirty="0">
                <a:ea typeface="ＭＳ Ｐゴシック" panose="020B0600070205080204" pitchFamily="34" charset="-128"/>
              </a:rPr>
              <a:t>adding &amp; removing individuals from a population</a:t>
            </a:r>
          </a:p>
          <a:p>
            <a:pPr lvl="2" eaLnBrk="1" hangingPunct="1"/>
            <a:r>
              <a:rPr lang="en-US" altLang="en-US" dirty="0">
                <a:solidFill>
                  <a:srgbClr val="FF0000"/>
                </a:solidFill>
                <a:ea typeface="ＭＳ Ｐゴシック" panose="020B0600070205080204" pitchFamily="34" charset="-128"/>
              </a:rPr>
              <a:t>birth</a:t>
            </a:r>
          </a:p>
          <a:p>
            <a:pPr lvl="2" eaLnBrk="1" hangingPunct="1"/>
            <a:r>
              <a:rPr lang="en-US" altLang="en-US" dirty="0">
                <a:ea typeface="ＭＳ Ｐゴシック" panose="020B0600070205080204" pitchFamily="34" charset="-128"/>
              </a:rPr>
              <a:t>death</a:t>
            </a:r>
          </a:p>
          <a:p>
            <a:pPr lvl="2" eaLnBrk="1" hangingPunct="1"/>
            <a:r>
              <a:rPr lang="en-US" altLang="en-US" dirty="0">
                <a:ea typeface="ＭＳ Ｐゴシック" panose="020B0600070205080204" pitchFamily="34" charset="-128"/>
              </a:rPr>
              <a:t>immigration</a:t>
            </a:r>
          </a:p>
          <a:p>
            <a:pPr lvl="2" eaLnBrk="1" hangingPunct="1"/>
            <a:r>
              <a:rPr lang="en-US" altLang="en-US" dirty="0">
                <a:ea typeface="ＭＳ Ｐゴシック" panose="020B0600070205080204" pitchFamily="34" charset="-128"/>
              </a:rPr>
              <a:t>emigration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36228">
                                            <p:txEl>
                                              <p:pRg st="0" end="0"/>
                                            </p:txEl>
                                          </p:spTgt>
                                        </p:tgtEl>
                                        <p:attrNameLst>
                                          <p:attrName>style.visibility</p:attrName>
                                        </p:attrNameLst>
                                      </p:cBhvr>
                                      <p:to>
                                        <p:strVal val="visible"/>
                                      </p:to>
                                    </p:set>
                                    <p:anim calcmode="lin" valueType="num">
                                      <p:cBhvr additive="base">
                                        <p:cTn id="7" dur="500" fill="hold"/>
                                        <p:tgtEl>
                                          <p:spTgt spid="43622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3622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36228">
                                            <p:txEl>
                                              <p:pRg st="1" end="1"/>
                                            </p:txEl>
                                          </p:spTgt>
                                        </p:tgtEl>
                                        <p:attrNameLst>
                                          <p:attrName>style.visibility</p:attrName>
                                        </p:attrNameLst>
                                      </p:cBhvr>
                                      <p:to>
                                        <p:strVal val="visible"/>
                                      </p:to>
                                    </p:set>
                                    <p:anim calcmode="lin" valueType="num">
                                      <p:cBhvr additive="base">
                                        <p:cTn id="13" dur="500" fill="hold"/>
                                        <p:tgtEl>
                                          <p:spTgt spid="43622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36228">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36228">
                                            <p:txEl>
                                              <p:pRg st="2" end="2"/>
                                            </p:txEl>
                                          </p:spTgt>
                                        </p:tgtEl>
                                        <p:attrNameLst>
                                          <p:attrName>style.visibility</p:attrName>
                                        </p:attrNameLst>
                                      </p:cBhvr>
                                      <p:to>
                                        <p:strVal val="visible"/>
                                      </p:to>
                                    </p:set>
                                    <p:anim calcmode="lin" valueType="num">
                                      <p:cBhvr additive="base">
                                        <p:cTn id="19" dur="500" fill="hold"/>
                                        <p:tgtEl>
                                          <p:spTgt spid="43622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36228">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36228">
                                            <p:txEl>
                                              <p:pRg st="3" end="3"/>
                                            </p:txEl>
                                          </p:spTgt>
                                        </p:tgtEl>
                                        <p:attrNameLst>
                                          <p:attrName>style.visibility</p:attrName>
                                        </p:attrNameLst>
                                      </p:cBhvr>
                                      <p:to>
                                        <p:strVal val="visible"/>
                                      </p:to>
                                    </p:set>
                                    <p:anim calcmode="lin" valueType="num">
                                      <p:cBhvr additive="base">
                                        <p:cTn id="25" dur="500" fill="hold"/>
                                        <p:tgtEl>
                                          <p:spTgt spid="43622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36228">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36228">
                                            <p:txEl>
                                              <p:pRg st="4" end="4"/>
                                            </p:txEl>
                                          </p:spTgt>
                                        </p:tgtEl>
                                        <p:attrNameLst>
                                          <p:attrName>style.visibility</p:attrName>
                                        </p:attrNameLst>
                                      </p:cBhvr>
                                      <p:to>
                                        <p:strVal val="visible"/>
                                      </p:to>
                                    </p:set>
                                    <p:anim calcmode="lin" valueType="num">
                                      <p:cBhvr additive="base">
                                        <p:cTn id="31" dur="500" fill="hold"/>
                                        <p:tgtEl>
                                          <p:spTgt spid="436228">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36228">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36228">
                                            <p:txEl>
                                              <p:pRg st="5" end="5"/>
                                            </p:txEl>
                                          </p:spTgt>
                                        </p:tgtEl>
                                        <p:attrNameLst>
                                          <p:attrName>style.visibility</p:attrName>
                                        </p:attrNameLst>
                                      </p:cBhvr>
                                      <p:to>
                                        <p:strVal val="visible"/>
                                      </p:to>
                                    </p:set>
                                    <p:anim calcmode="lin" valueType="num">
                                      <p:cBhvr additive="base">
                                        <p:cTn id="37" dur="500" fill="hold"/>
                                        <p:tgtEl>
                                          <p:spTgt spid="436228">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36228">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28"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C50682ED-6460-664E-9469-60301D4464D2}"/>
              </a:ext>
            </a:extLst>
          </p:cNvPr>
          <p:cNvSpPr>
            <a:spLocks noGrp="1" noChangeArrowheads="1"/>
          </p:cNvSpPr>
          <p:nvPr>
            <p:ph type="title"/>
          </p:nvPr>
        </p:nvSpPr>
        <p:spPr/>
        <p:txBody>
          <a:bodyPr/>
          <a:lstStyle/>
          <a:p>
            <a:pPr eaLnBrk="1" hangingPunct="1"/>
            <a:r>
              <a:rPr lang="en-US" altLang="en-US" dirty="0"/>
              <a:t>Population growth rates</a:t>
            </a:r>
          </a:p>
        </p:txBody>
      </p:sp>
      <p:sp>
        <p:nvSpPr>
          <p:cNvPr id="468995" name="Rectangle 3" descr="Rectangle: Click to edit Master text styles&#13;&#10;Second level&#13;&#10;Third level&#13;&#10;Fourth level&#13;&#10;Fifth level">
            <a:extLst>
              <a:ext uri="{FF2B5EF4-FFF2-40B4-BE49-F238E27FC236}">
                <a16:creationId xmlns:a16="http://schemas.microsoft.com/office/drawing/2014/main" id="{C3D6535D-C384-3C4F-8863-9710A9F6085B}"/>
              </a:ext>
            </a:extLst>
          </p:cNvPr>
          <p:cNvSpPr>
            <a:spLocks noGrp="1" noChangeArrowheads="1"/>
          </p:cNvSpPr>
          <p:nvPr>
            <p:ph type="body" idx="1"/>
          </p:nvPr>
        </p:nvSpPr>
        <p:spPr>
          <a:xfrm>
            <a:off x="830263" y="1381125"/>
            <a:ext cx="8177212" cy="3735388"/>
          </a:xfrm>
        </p:spPr>
        <p:txBody>
          <a:bodyPr/>
          <a:lstStyle/>
          <a:p>
            <a:pPr eaLnBrk="1" hangingPunct="1"/>
            <a:r>
              <a:rPr lang="en-US" altLang="en-US" dirty="0"/>
              <a:t>Factors affecting population growth rate</a:t>
            </a:r>
          </a:p>
          <a:p>
            <a:pPr lvl="1" eaLnBrk="1" hangingPunct="1"/>
            <a:r>
              <a:rPr lang="en-US" altLang="en-US" u="sng" dirty="0">
                <a:solidFill>
                  <a:srgbClr val="BC0013"/>
                </a:solidFill>
                <a:ea typeface="ＭＳ Ｐゴシック" panose="020B0600070205080204" pitchFamily="34" charset="-128"/>
              </a:rPr>
              <a:t>sex ratio</a:t>
            </a:r>
            <a:endParaRPr lang="en-US" altLang="en-US" dirty="0">
              <a:ea typeface="ＭＳ Ｐゴシック" panose="020B0600070205080204" pitchFamily="34" charset="-128"/>
            </a:endParaRPr>
          </a:p>
          <a:p>
            <a:pPr lvl="2" eaLnBrk="1" hangingPunct="1"/>
            <a:r>
              <a:rPr lang="en-US" altLang="en-US" dirty="0">
                <a:ea typeface="ＭＳ Ｐゴシック" panose="020B0600070205080204" pitchFamily="34" charset="-128"/>
              </a:rPr>
              <a:t>how many females vs. males?</a:t>
            </a:r>
          </a:p>
          <a:p>
            <a:pPr lvl="1" eaLnBrk="1" hangingPunct="1"/>
            <a:r>
              <a:rPr lang="en-US" altLang="en-US" u="sng" dirty="0">
                <a:solidFill>
                  <a:srgbClr val="BC0013"/>
                </a:solidFill>
                <a:ea typeface="ＭＳ Ｐゴシック" panose="020B0600070205080204" pitchFamily="34" charset="-128"/>
              </a:rPr>
              <a:t>generation time</a:t>
            </a:r>
            <a:endParaRPr lang="en-US" altLang="en-US" dirty="0">
              <a:ea typeface="ＭＳ Ｐゴシック" panose="020B0600070205080204" pitchFamily="34" charset="-128"/>
            </a:endParaRPr>
          </a:p>
          <a:p>
            <a:pPr lvl="2" eaLnBrk="1" hangingPunct="1"/>
            <a:r>
              <a:rPr lang="en-US" altLang="en-US" dirty="0">
                <a:ea typeface="ＭＳ Ｐゴシック" panose="020B0600070205080204" pitchFamily="34" charset="-128"/>
              </a:rPr>
              <a:t>at what age do females reproduce?</a:t>
            </a:r>
          </a:p>
          <a:p>
            <a:pPr lvl="1" eaLnBrk="1" hangingPunct="1"/>
            <a:r>
              <a:rPr lang="en-US" altLang="en-US" u="sng" dirty="0">
                <a:solidFill>
                  <a:srgbClr val="BC0013"/>
                </a:solidFill>
                <a:ea typeface="ＭＳ Ｐゴシック" panose="020B0600070205080204" pitchFamily="34" charset="-128"/>
              </a:rPr>
              <a:t>age structure</a:t>
            </a:r>
            <a:endParaRPr lang="en-US" altLang="en-US" dirty="0">
              <a:ea typeface="ＭＳ Ｐゴシック" panose="020B0600070205080204" pitchFamily="34" charset="-128"/>
            </a:endParaRPr>
          </a:p>
          <a:p>
            <a:pPr lvl="2" eaLnBrk="1" hangingPunct="1"/>
            <a:r>
              <a:rPr lang="en-US" altLang="en-US" dirty="0">
                <a:ea typeface="ＭＳ Ｐゴシック" panose="020B0600070205080204" pitchFamily="34" charset="-128"/>
              </a:rPr>
              <a:t>how females at reproductive age in </a:t>
            </a:r>
            <a:r>
              <a:rPr lang="en-US" altLang="en-US" u="sng" dirty="0">
                <a:ea typeface="ＭＳ Ｐゴシック" panose="020B0600070205080204" pitchFamily="34" charset="-128"/>
              </a:rPr>
              <a:t>cohort</a:t>
            </a:r>
            <a:r>
              <a:rPr lang="en-US" altLang="en-US" dirty="0">
                <a:ea typeface="ＭＳ Ｐゴシック" panose="020B0600070205080204" pitchFamily="34" charset="-128"/>
              </a:rPr>
              <a:t>?</a:t>
            </a:r>
          </a:p>
        </p:txBody>
      </p:sp>
      <p:pic>
        <p:nvPicPr>
          <p:cNvPr id="468996" name="Picture 4">
            <a:extLst>
              <a:ext uri="{FF2B5EF4-FFF2-40B4-BE49-F238E27FC236}">
                <a16:creationId xmlns:a16="http://schemas.microsoft.com/office/drawing/2014/main" id="{66793BBC-1ECC-6A46-A8F0-A6CF8FC85C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3278" b="7611"/>
          <a:stretch>
            <a:fillRect/>
          </a:stretch>
        </p:blipFill>
        <p:spPr bwMode="auto">
          <a:xfrm>
            <a:off x="1328738" y="4779963"/>
            <a:ext cx="6488112" cy="200025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68995">
                                            <p:txEl>
                                              <p:pRg st="0" end="0"/>
                                            </p:txEl>
                                          </p:spTgt>
                                        </p:tgtEl>
                                        <p:attrNameLst>
                                          <p:attrName>style.visibility</p:attrName>
                                        </p:attrNameLst>
                                      </p:cBhvr>
                                      <p:to>
                                        <p:strVal val="visible"/>
                                      </p:to>
                                    </p:set>
                                    <p:anim calcmode="lin" valueType="num">
                                      <p:cBhvr additive="base">
                                        <p:cTn id="7" dur="500" fill="hold"/>
                                        <p:tgtEl>
                                          <p:spTgt spid="4689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6899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68995">
                                            <p:txEl>
                                              <p:pRg st="1" end="1"/>
                                            </p:txEl>
                                          </p:spTgt>
                                        </p:tgtEl>
                                        <p:attrNameLst>
                                          <p:attrName>style.visibility</p:attrName>
                                        </p:attrNameLst>
                                      </p:cBhvr>
                                      <p:to>
                                        <p:strVal val="visible"/>
                                      </p:to>
                                    </p:set>
                                    <p:anim calcmode="lin" valueType="num">
                                      <p:cBhvr additive="base">
                                        <p:cTn id="13" dur="500" fill="hold"/>
                                        <p:tgtEl>
                                          <p:spTgt spid="46899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6899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68995">
                                            <p:txEl>
                                              <p:pRg st="2" end="2"/>
                                            </p:txEl>
                                          </p:spTgt>
                                        </p:tgtEl>
                                        <p:attrNameLst>
                                          <p:attrName>style.visibility</p:attrName>
                                        </p:attrNameLst>
                                      </p:cBhvr>
                                      <p:to>
                                        <p:strVal val="visible"/>
                                      </p:to>
                                    </p:set>
                                    <p:anim calcmode="lin" valueType="num">
                                      <p:cBhvr additive="base">
                                        <p:cTn id="19" dur="500" fill="hold"/>
                                        <p:tgtEl>
                                          <p:spTgt spid="46899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68995">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68995">
                                            <p:txEl>
                                              <p:pRg st="3" end="3"/>
                                            </p:txEl>
                                          </p:spTgt>
                                        </p:tgtEl>
                                        <p:attrNameLst>
                                          <p:attrName>style.visibility</p:attrName>
                                        </p:attrNameLst>
                                      </p:cBhvr>
                                      <p:to>
                                        <p:strVal val="visible"/>
                                      </p:to>
                                    </p:set>
                                    <p:anim calcmode="lin" valueType="num">
                                      <p:cBhvr additive="base">
                                        <p:cTn id="25" dur="500" fill="hold"/>
                                        <p:tgtEl>
                                          <p:spTgt spid="46899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68995">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68995">
                                            <p:txEl>
                                              <p:pRg st="4" end="4"/>
                                            </p:txEl>
                                          </p:spTgt>
                                        </p:tgtEl>
                                        <p:attrNameLst>
                                          <p:attrName>style.visibility</p:attrName>
                                        </p:attrNameLst>
                                      </p:cBhvr>
                                      <p:to>
                                        <p:strVal val="visible"/>
                                      </p:to>
                                    </p:set>
                                    <p:anim calcmode="lin" valueType="num">
                                      <p:cBhvr additive="base">
                                        <p:cTn id="31" dur="500" fill="hold"/>
                                        <p:tgtEl>
                                          <p:spTgt spid="46899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68995">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68995">
                                            <p:txEl>
                                              <p:pRg st="5" end="5"/>
                                            </p:txEl>
                                          </p:spTgt>
                                        </p:tgtEl>
                                        <p:attrNameLst>
                                          <p:attrName>style.visibility</p:attrName>
                                        </p:attrNameLst>
                                      </p:cBhvr>
                                      <p:to>
                                        <p:strVal val="visible"/>
                                      </p:to>
                                    </p:set>
                                    <p:anim calcmode="lin" valueType="num">
                                      <p:cBhvr additive="base">
                                        <p:cTn id="37" dur="500" fill="hold"/>
                                        <p:tgtEl>
                                          <p:spTgt spid="46899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68995">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68995">
                                            <p:txEl>
                                              <p:pRg st="6" end="6"/>
                                            </p:txEl>
                                          </p:spTgt>
                                        </p:tgtEl>
                                        <p:attrNameLst>
                                          <p:attrName>style.visibility</p:attrName>
                                        </p:attrNameLst>
                                      </p:cBhvr>
                                      <p:to>
                                        <p:strVal val="visible"/>
                                      </p:to>
                                    </p:set>
                                    <p:anim calcmode="lin" valueType="num">
                                      <p:cBhvr additive="base">
                                        <p:cTn id="43" dur="500" fill="hold"/>
                                        <p:tgtEl>
                                          <p:spTgt spid="468995">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68995">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5"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89136" name="Picture 16">
            <a:extLst>
              <a:ext uri="{FF2B5EF4-FFF2-40B4-BE49-F238E27FC236}">
                <a16:creationId xmlns:a16="http://schemas.microsoft.com/office/drawing/2014/main" id="{8678225A-811D-D34D-BA25-370B50F3C88A}"/>
              </a:ext>
            </a:extLst>
          </p:cNvPr>
          <p:cNvPicPr>
            <a:picLocks noChangeAspect="1" noChangeArrowheads="1"/>
          </p:cNvPicPr>
          <p:nvPr/>
        </p:nvPicPr>
        <p:blipFill>
          <a:blip r:embed="rId7"/>
          <a:srcRect l="17549" t="21936" r="21936" b="13162"/>
          <a:stretch>
            <a:fillRect/>
          </a:stretch>
        </p:blipFill>
        <p:spPr bwMode="auto">
          <a:xfrm>
            <a:off x="7577138" y="4365625"/>
            <a:ext cx="1493837" cy="2382838"/>
          </a:xfrm>
          <a:prstGeom prst="rect">
            <a:avLst/>
          </a:prstGeom>
          <a:noFill/>
          <a:ln w="9525">
            <a:noFill/>
            <a:miter lim="800000"/>
            <a:headEnd/>
            <a:tailEnd/>
          </a:ln>
          <a:effectLst>
            <a:outerShdw blurRad="63500" dist="38099" dir="8100000" algn="ctr" rotWithShape="0">
              <a:srgbClr val="000000">
                <a:alpha val="75000"/>
              </a:srgbClr>
            </a:outerShdw>
          </a:effectLst>
        </p:spPr>
      </p:pic>
      <p:sp>
        <p:nvSpPr>
          <p:cNvPr id="389126" name="Rectangle 6">
            <a:extLst>
              <a:ext uri="{FF2B5EF4-FFF2-40B4-BE49-F238E27FC236}">
                <a16:creationId xmlns:a16="http://schemas.microsoft.com/office/drawing/2014/main" id="{0DE03A73-0D93-2C40-AF7D-CC727A759D44}"/>
              </a:ext>
            </a:extLst>
          </p:cNvPr>
          <p:cNvSpPr>
            <a:spLocks noChangeArrowheads="1"/>
          </p:cNvSpPr>
          <p:nvPr/>
        </p:nvSpPr>
        <p:spPr bwMode="auto">
          <a:xfrm>
            <a:off x="55563" y="2711450"/>
            <a:ext cx="1298575" cy="396875"/>
          </a:xfrm>
          <a:prstGeom prst="rect">
            <a:avLst/>
          </a:prstGeom>
          <a:solidFill>
            <a:schemeClr val="bg2"/>
          </a:solidFill>
          <a:ln w="9525">
            <a:noFill/>
            <a:miter lim="800000"/>
            <a:headEnd/>
            <a:tailEnd/>
          </a:ln>
          <a:effectLst>
            <a:outerShdw blurRad="63500" dist="38099" dir="8100000" algn="ctr" rotWithShape="0">
              <a:srgbClr val="000000">
                <a:alpha val="75000"/>
              </a:srgbClr>
            </a:outerShdw>
          </a:effectLst>
        </p:spPr>
        <p:txBody>
          <a:bodyPr wrap="none" anchor="ctr">
            <a:spAutoFit/>
          </a:bodyPr>
          <a:lstStyle/>
          <a:p>
            <a:pPr>
              <a:defRPr/>
            </a:pPr>
            <a:r>
              <a:rPr lang="en-US" sz="2000">
                <a:solidFill>
                  <a:srgbClr val="000000"/>
                </a:solidFill>
                <a:latin typeface="Arial" charset="0"/>
                <a:ea typeface="+mn-ea"/>
              </a:rPr>
              <a:t>Life table</a:t>
            </a:r>
          </a:p>
        </p:txBody>
      </p:sp>
      <p:pic>
        <p:nvPicPr>
          <p:cNvPr id="389123" name="Picture 3" descr="52T-01-SquirrelLifeTable-L">
            <a:extLst>
              <a:ext uri="{FF2B5EF4-FFF2-40B4-BE49-F238E27FC236}">
                <a16:creationId xmlns:a16="http://schemas.microsoft.com/office/drawing/2014/main" id="{FA3E596E-46C3-C742-84B9-482D6B025B6F}"/>
              </a:ext>
            </a:extLst>
          </p:cNvPr>
          <p:cNvPicPr>
            <a:picLocks noChangeAspect="1" noChangeArrowheads="1"/>
          </p:cNvPicPr>
          <p:nvPr/>
        </p:nvPicPr>
        <p:blipFill>
          <a:blip r:embed="rId8"/>
          <a:srcRect l="1080" t="2307" r="1801" b="7692"/>
          <a:stretch>
            <a:fillRect/>
          </a:stretch>
        </p:blipFill>
        <p:spPr bwMode="auto">
          <a:xfrm>
            <a:off x="119063" y="3049588"/>
            <a:ext cx="6761162" cy="3667125"/>
          </a:xfrm>
          <a:prstGeom prst="rect">
            <a:avLst/>
          </a:prstGeom>
          <a:noFill/>
          <a:ln w="9525">
            <a:solidFill>
              <a:srgbClr val="0F116A"/>
            </a:solidFill>
            <a:miter lim="800000"/>
            <a:headEnd/>
            <a:tailEnd/>
          </a:ln>
          <a:effectLst>
            <a:outerShdw blurRad="63500" dist="38099" dir="8100000" algn="ctr" rotWithShape="0">
              <a:srgbClr val="000000">
                <a:alpha val="75000"/>
              </a:srgbClr>
            </a:outerShdw>
          </a:effectLst>
        </p:spPr>
      </p:pic>
      <p:sp>
        <p:nvSpPr>
          <p:cNvPr id="40965" name="Rectangle 4">
            <a:extLst>
              <a:ext uri="{FF2B5EF4-FFF2-40B4-BE49-F238E27FC236}">
                <a16:creationId xmlns:a16="http://schemas.microsoft.com/office/drawing/2014/main" id="{5049EDC0-9A14-F84B-AA02-FFA0714A860C}"/>
              </a:ext>
            </a:extLst>
          </p:cNvPr>
          <p:cNvSpPr>
            <a:spLocks noGrp="1" noChangeArrowheads="1"/>
          </p:cNvSpPr>
          <p:nvPr>
            <p:ph type="title"/>
          </p:nvPr>
        </p:nvSpPr>
        <p:spPr>
          <a:xfrm>
            <a:off x="445970" y="660401"/>
            <a:ext cx="7772400" cy="762000"/>
          </a:xfrm>
        </p:spPr>
        <p:txBody>
          <a:bodyPr/>
          <a:lstStyle/>
          <a:p>
            <a:pPr eaLnBrk="1" hangingPunct="1"/>
            <a:r>
              <a:rPr lang="en-US" altLang="en-US" dirty="0"/>
              <a:t>Demography</a:t>
            </a:r>
          </a:p>
        </p:txBody>
      </p:sp>
      <p:sp>
        <p:nvSpPr>
          <p:cNvPr id="389125" name="Rectangle 5" descr="Rectangle: Click to edit Master text styles&#13;&#10;Second level&#13;&#10;Third level&#13;&#10;Fourth level&#13;&#10;Fifth level">
            <a:extLst>
              <a:ext uri="{FF2B5EF4-FFF2-40B4-BE49-F238E27FC236}">
                <a16:creationId xmlns:a16="http://schemas.microsoft.com/office/drawing/2014/main" id="{F513A2C6-CEC3-EC40-8A58-624D75B88E4C}"/>
              </a:ext>
            </a:extLst>
          </p:cNvPr>
          <p:cNvSpPr>
            <a:spLocks noGrp="1" noChangeArrowheads="1"/>
          </p:cNvSpPr>
          <p:nvPr>
            <p:ph type="body" idx="1"/>
          </p:nvPr>
        </p:nvSpPr>
        <p:spPr>
          <a:xfrm>
            <a:off x="745958" y="1185863"/>
            <a:ext cx="8305800" cy="1574800"/>
          </a:xfrm>
        </p:spPr>
        <p:txBody>
          <a:bodyPr/>
          <a:lstStyle/>
          <a:p>
            <a:pPr eaLnBrk="1" hangingPunct="1"/>
            <a:r>
              <a:rPr lang="en-US" altLang="en-US" dirty="0"/>
              <a:t>Factors that affect growth &amp; decline of populations</a:t>
            </a:r>
          </a:p>
          <a:p>
            <a:pPr lvl="1" eaLnBrk="1" hangingPunct="1"/>
            <a:r>
              <a:rPr lang="en-US" altLang="en-US" dirty="0">
                <a:ea typeface="ＭＳ Ｐゴシック" panose="020B0600070205080204" pitchFamily="34" charset="-128"/>
              </a:rPr>
              <a:t>vital statistics &amp; how they change over time</a:t>
            </a:r>
          </a:p>
        </p:txBody>
      </p:sp>
      <p:sp>
        <p:nvSpPr>
          <p:cNvPr id="389127" name="AutoShape 7">
            <a:extLst>
              <a:ext uri="{FF2B5EF4-FFF2-40B4-BE49-F238E27FC236}">
                <a16:creationId xmlns:a16="http://schemas.microsoft.com/office/drawing/2014/main" id="{5EA571B2-4E15-ED46-9672-E940EC2BC2ED}"/>
              </a:ext>
            </a:extLst>
          </p:cNvPr>
          <p:cNvSpPr>
            <a:spLocks noChangeArrowheads="1"/>
          </p:cNvSpPr>
          <p:nvPr/>
        </p:nvSpPr>
        <p:spPr bwMode="auto">
          <a:xfrm>
            <a:off x="2235200" y="6110288"/>
            <a:ext cx="203200" cy="477837"/>
          </a:xfrm>
          <a:prstGeom prst="upArrow">
            <a:avLst>
              <a:gd name="adj1" fmla="val 50000"/>
              <a:gd name="adj2" fmla="val 58789"/>
            </a:avLst>
          </a:prstGeom>
          <a:solidFill>
            <a:srgbClr val="DD0117"/>
          </a:solidFill>
          <a:ln w="9525">
            <a:solidFill>
              <a:srgbClr val="000000"/>
            </a:solidFill>
            <a:miter lim="800000"/>
            <a:headEnd/>
            <a:tailEnd/>
          </a:ln>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89128" name="AutoShape 8">
            <a:extLst>
              <a:ext uri="{FF2B5EF4-FFF2-40B4-BE49-F238E27FC236}">
                <a16:creationId xmlns:a16="http://schemas.microsoft.com/office/drawing/2014/main" id="{042E696B-8DDE-1F49-929C-58FE2FD86B51}"/>
              </a:ext>
            </a:extLst>
          </p:cNvPr>
          <p:cNvSpPr>
            <a:spLocks noChangeArrowheads="1"/>
          </p:cNvSpPr>
          <p:nvPr/>
        </p:nvSpPr>
        <p:spPr bwMode="auto">
          <a:xfrm>
            <a:off x="5437188" y="5402263"/>
            <a:ext cx="203200" cy="477837"/>
          </a:xfrm>
          <a:prstGeom prst="upArrow">
            <a:avLst>
              <a:gd name="adj1" fmla="val 50000"/>
              <a:gd name="adj2" fmla="val 58789"/>
            </a:avLst>
          </a:prstGeom>
          <a:solidFill>
            <a:srgbClr val="DD0117"/>
          </a:solidFill>
          <a:ln w="9525">
            <a:solidFill>
              <a:srgbClr val="000000"/>
            </a:solidFill>
            <a:miter lim="800000"/>
            <a:headEnd/>
            <a:tailEnd/>
          </a:ln>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89129" name="AutoShape 9">
            <a:extLst>
              <a:ext uri="{FF2B5EF4-FFF2-40B4-BE49-F238E27FC236}">
                <a16:creationId xmlns:a16="http://schemas.microsoft.com/office/drawing/2014/main" id="{D01E2D28-81BF-AA49-BB5E-DEB3CA8A00C1}"/>
              </a:ext>
            </a:extLst>
          </p:cNvPr>
          <p:cNvSpPr>
            <a:spLocks noChangeArrowheads="1"/>
          </p:cNvSpPr>
          <p:nvPr/>
        </p:nvSpPr>
        <p:spPr bwMode="auto">
          <a:xfrm>
            <a:off x="2740025" y="6110288"/>
            <a:ext cx="203200" cy="477837"/>
          </a:xfrm>
          <a:prstGeom prst="upArrow">
            <a:avLst>
              <a:gd name="adj1" fmla="val 50000"/>
              <a:gd name="adj2" fmla="val 58789"/>
            </a:avLst>
          </a:prstGeom>
          <a:solidFill>
            <a:srgbClr val="FFD704"/>
          </a:solidFill>
          <a:ln w="9525">
            <a:solidFill>
              <a:srgbClr val="000000"/>
            </a:solidFill>
            <a:miter lim="800000"/>
            <a:headEnd/>
            <a:tailEnd/>
          </a:ln>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89130" name="AutoShape 10">
            <a:extLst>
              <a:ext uri="{FF2B5EF4-FFF2-40B4-BE49-F238E27FC236}">
                <a16:creationId xmlns:a16="http://schemas.microsoft.com/office/drawing/2014/main" id="{EB6036B8-480D-104B-9E71-672EB6794609}"/>
              </a:ext>
            </a:extLst>
          </p:cNvPr>
          <p:cNvSpPr>
            <a:spLocks noChangeArrowheads="1"/>
          </p:cNvSpPr>
          <p:nvPr/>
        </p:nvSpPr>
        <p:spPr bwMode="auto">
          <a:xfrm>
            <a:off x="5980113" y="5402263"/>
            <a:ext cx="203200" cy="477837"/>
          </a:xfrm>
          <a:prstGeom prst="upArrow">
            <a:avLst>
              <a:gd name="adj1" fmla="val 50000"/>
              <a:gd name="adj2" fmla="val 58789"/>
            </a:avLst>
          </a:prstGeom>
          <a:solidFill>
            <a:srgbClr val="FFD704"/>
          </a:solidFill>
          <a:ln w="9525">
            <a:solidFill>
              <a:srgbClr val="000000"/>
            </a:solidFill>
            <a:miter lim="800000"/>
            <a:headEnd/>
            <a:tailEnd/>
          </a:ln>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89131" name="AutoShape 11">
            <a:extLst>
              <a:ext uri="{FF2B5EF4-FFF2-40B4-BE49-F238E27FC236}">
                <a16:creationId xmlns:a16="http://schemas.microsoft.com/office/drawing/2014/main" id="{70FDBCBD-4407-7343-AD49-C3DE4D6D8D1E}"/>
              </a:ext>
            </a:extLst>
          </p:cNvPr>
          <p:cNvSpPr>
            <a:spLocks noChangeArrowheads="1"/>
          </p:cNvSpPr>
          <p:nvPr/>
        </p:nvSpPr>
        <p:spPr bwMode="auto">
          <a:xfrm>
            <a:off x="3246438" y="6110288"/>
            <a:ext cx="203200" cy="477837"/>
          </a:xfrm>
          <a:prstGeom prst="upArrow">
            <a:avLst>
              <a:gd name="adj1" fmla="val 50000"/>
              <a:gd name="adj2" fmla="val 58789"/>
            </a:avLst>
          </a:prstGeom>
          <a:solidFill>
            <a:schemeClr val="hlink"/>
          </a:solidFill>
          <a:ln w="9525">
            <a:solidFill>
              <a:srgbClr val="000000"/>
            </a:solidFill>
            <a:miter lim="800000"/>
            <a:headEnd/>
            <a:tailEnd/>
          </a:ln>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89132" name="AutoShape 12">
            <a:extLst>
              <a:ext uri="{FF2B5EF4-FFF2-40B4-BE49-F238E27FC236}">
                <a16:creationId xmlns:a16="http://schemas.microsoft.com/office/drawing/2014/main" id="{39C01039-B43C-F547-BF5D-8315BE3E2FDB}"/>
              </a:ext>
            </a:extLst>
          </p:cNvPr>
          <p:cNvSpPr>
            <a:spLocks noChangeArrowheads="1"/>
          </p:cNvSpPr>
          <p:nvPr/>
        </p:nvSpPr>
        <p:spPr bwMode="auto">
          <a:xfrm>
            <a:off x="6523038" y="5402263"/>
            <a:ext cx="203200" cy="477837"/>
          </a:xfrm>
          <a:prstGeom prst="upArrow">
            <a:avLst>
              <a:gd name="adj1" fmla="val 50000"/>
              <a:gd name="adj2" fmla="val 58789"/>
            </a:avLst>
          </a:prstGeom>
          <a:solidFill>
            <a:schemeClr val="hlink"/>
          </a:solidFill>
          <a:ln w="9525">
            <a:solidFill>
              <a:srgbClr val="000000"/>
            </a:solidFill>
            <a:miter lim="800000"/>
            <a:headEnd/>
            <a:tailEnd/>
          </a:ln>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89133" name="Rectangle 13">
            <a:extLst>
              <a:ext uri="{FF2B5EF4-FFF2-40B4-BE49-F238E27FC236}">
                <a16:creationId xmlns:a16="http://schemas.microsoft.com/office/drawing/2014/main" id="{9D141B6F-CBDC-B547-94B0-6C42297B9BC0}"/>
              </a:ext>
            </a:extLst>
          </p:cNvPr>
          <p:cNvSpPr>
            <a:spLocks noChangeArrowheads="1"/>
          </p:cNvSpPr>
          <p:nvPr/>
        </p:nvSpPr>
        <p:spPr bwMode="auto">
          <a:xfrm>
            <a:off x="1897063" y="339725"/>
            <a:ext cx="7151687" cy="427038"/>
          </a:xfrm>
          <a:prstGeom prst="rect">
            <a:avLst/>
          </a:prstGeom>
          <a:solidFill>
            <a:srgbClr val="FFCC18"/>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defRPr/>
            </a:pPr>
            <a:r>
              <a:rPr lang="en-US" sz="2200">
                <a:solidFill>
                  <a:srgbClr val="BC0013"/>
                </a:solidFill>
                <a:latin typeface="Arial" charset="0"/>
                <a:ea typeface="+mn-ea"/>
              </a:rPr>
              <a:t>Why do teenage boys pay high car insurance rates?</a:t>
            </a:r>
          </a:p>
        </p:txBody>
      </p:sp>
      <p:sp>
        <p:nvSpPr>
          <p:cNvPr id="389134" name="Oval 14">
            <a:extLst>
              <a:ext uri="{FF2B5EF4-FFF2-40B4-BE49-F238E27FC236}">
                <a16:creationId xmlns:a16="http://schemas.microsoft.com/office/drawing/2014/main" id="{1D31E987-3835-4E4D-A5AD-CE64922CF18F}"/>
              </a:ext>
            </a:extLst>
          </p:cNvPr>
          <p:cNvSpPr>
            <a:spLocks noChangeArrowheads="1"/>
          </p:cNvSpPr>
          <p:nvPr/>
        </p:nvSpPr>
        <p:spPr bwMode="auto">
          <a:xfrm>
            <a:off x="1744663" y="3365500"/>
            <a:ext cx="954087" cy="331788"/>
          </a:xfrm>
          <a:prstGeom prst="ellipse">
            <a:avLst/>
          </a:prstGeom>
          <a:solidFill>
            <a:srgbClr val="FF6FCF"/>
          </a:solidFill>
          <a:ln w="28575">
            <a:solidFill>
              <a:srgbClr val="DD0117"/>
            </a:solidFill>
            <a:round/>
            <a:headEnd/>
            <a:tailEnd/>
          </a:ln>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sz="1400">
                <a:solidFill>
                  <a:srgbClr val="000000"/>
                </a:solidFill>
              </a:rPr>
              <a:t>females</a:t>
            </a:r>
          </a:p>
        </p:txBody>
      </p:sp>
      <p:sp>
        <p:nvSpPr>
          <p:cNvPr id="389135" name="Oval 15">
            <a:extLst>
              <a:ext uri="{FF2B5EF4-FFF2-40B4-BE49-F238E27FC236}">
                <a16:creationId xmlns:a16="http://schemas.microsoft.com/office/drawing/2014/main" id="{31F65D26-BAB8-3A48-AC12-77325FA2DBFE}"/>
              </a:ext>
            </a:extLst>
          </p:cNvPr>
          <p:cNvSpPr>
            <a:spLocks noChangeArrowheads="1"/>
          </p:cNvSpPr>
          <p:nvPr/>
        </p:nvSpPr>
        <p:spPr bwMode="auto">
          <a:xfrm>
            <a:off x="4914900" y="3373438"/>
            <a:ext cx="954088" cy="331787"/>
          </a:xfrm>
          <a:prstGeom prst="ellipse">
            <a:avLst/>
          </a:prstGeom>
          <a:solidFill>
            <a:schemeClr val="bg2">
              <a:alpha val="98822"/>
            </a:schemeClr>
          </a:solidFill>
          <a:ln w="28575">
            <a:solidFill>
              <a:srgbClr val="0F116A"/>
            </a:solidFill>
            <a:round/>
            <a:headEnd/>
            <a:tailEnd/>
          </a:ln>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sz="1400">
                <a:solidFill>
                  <a:srgbClr val="000000"/>
                </a:solidFill>
              </a:rPr>
              <a:t>males</a:t>
            </a:r>
          </a:p>
        </p:txBody>
      </p:sp>
      <p:sp>
        <p:nvSpPr>
          <p:cNvPr id="389137" name="AutoShape 17">
            <a:extLst>
              <a:ext uri="{FF2B5EF4-FFF2-40B4-BE49-F238E27FC236}">
                <a16:creationId xmlns:a16="http://schemas.microsoft.com/office/drawing/2014/main" id="{04ED38DE-8F05-1C40-87F9-6EE103E54C39}"/>
              </a:ext>
            </a:extLst>
          </p:cNvPr>
          <p:cNvSpPr>
            <a:spLocks noChangeArrowheads="1"/>
          </p:cNvSpPr>
          <p:nvPr/>
        </p:nvSpPr>
        <p:spPr bwMode="auto">
          <a:xfrm>
            <a:off x="3736975" y="5413375"/>
            <a:ext cx="3327400" cy="1233488"/>
          </a:xfrm>
          <a:prstGeom prst="wedgeEllipseCallout">
            <a:avLst>
              <a:gd name="adj1" fmla="val 72426"/>
              <a:gd name="adj2" fmla="val -87324"/>
            </a:avLst>
          </a:prstGeom>
          <a:solidFill>
            <a:srgbClr val="FFEA18"/>
          </a:solidFill>
          <a:ln w="38100">
            <a:solidFill>
              <a:srgbClr val="CC0000"/>
            </a:solidFill>
            <a:miter lim="800000"/>
            <a:headEnd/>
            <a:tailEnd/>
          </a:ln>
        </p:spPr>
        <p:txBody>
          <a:bodyPr wrap="none" lIns="0" tIns="0" rIns="0" bIns="0" anchor="ct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nSpc>
                <a:spcPct val="90000"/>
              </a:lnSpc>
            </a:pPr>
            <a:r>
              <a:rPr lang="en-US" altLang="en-US" sz="1800">
                <a:solidFill>
                  <a:srgbClr val="0F116A"/>
                </a:solidFill>
                <a:latin typeface="Comic Sans MS" panose="030F0902030302020204" pitchFamily="66" charset="0"/>
              </a:rPr>
              <a:t>What adaptations have </a:t>
            </a:r>
            <a:br>
              <a:rPr lang="en-US" altLang="en-US" sz="1800">
                <a:solidFill>
                  <a:srgbClr val="0F116A"/>
                </a:solidFill>
                <a:latin typeface="Comic Sans MS" panose="030F0902030302020204" pitchFamily="66" charset="0"/>
              </a:rPr>
            </a:br>
            <a:r>
              <a:rPr lang="en-US" altLang="en-US" sz="1800">
                <a:solidFill>
                  <a:srgbClr val="0F116A"/>
                </a:solidFill>
                <a:latin typeface="Comic Sans MS" panose="030F0902030302020204" pitchFamily="66" charset="0"/>
              </a:rPr>
              <a:t>led to this difference </a:t>
            </a:r>
            <a:br>
              <a:rPr lang="en-US" altLang="en-US" sz="1800">
                <a:solidFill>
                  <a:srgbClr val="0F116A"/>
                </a:solidFill>
                <a:latin typeface="Comic Sans MS" panose="030F0902030302020204" pitchFamily="66" charset="0"/>
              </a:rPr>
            </a:br>
            <a:r>
              <a:rPr lang="en-US" altLang="en-US" sz="1800">
                <a:solidFill>
                  <a:srgbClr val="0F116A"/>
                </a:solidFill>
                <a:latin typeface="Comic Sans MS" panose="030F0902030302020204" pitchFamily="66" charset="0"/>
              </a:rPr>
              <a:t>in male vs. female</a:t>
            </a:r>
            <a:br>
              <a:rPr lang="en-US" altLang="en-US" sz="1800">
                <a:solidFill>
                  <a:srgbClr val="0F116A"/>
                </a:solidFill>
                <a:latin typeface="Comic Sans MS" panose="030F0902030302020204" pitchFamily="66" charset="0"/>
              </a:rPr>
            </a:br>
            <a:r>
              <a:rPr lang="en-US" altLang="en-US" sz="1800">
                <a:solidFill>
                  <a:srgbClr val="0F116A"/>
                </a:solidFill>
                <a:latin typeface="Comic Sans MS" panose="030F0902030302020204" pitchFamily="66" charset="0"/>
              </a:rPr>
              <a:t>mortality?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89125">
                                            <p:txEl>
                                              <p:pRg st="0" end="0"/>
                                            </p:txEl>
                                          </p:spTgt>
                                        </p:tgtEl>
                                        <p:attrNameLst>
                                          <p:attrName>style.visibility</p:attrName>
                                        </p:attrNameLst>
                                      </p:cBhvr>
                                      <p:to>
                                        <p:strVal val="visible"/>
                                      </p:to>
                                    </p:set>
                                    <p:anim calcmode="lin" valueType="num">
                                      <p:cBhvr additive="base">
                                        <p:cTn id="7" dur="500" fill="hold"/>
                                        <p:tgtEl>
                                          <p:spTgt spid="38912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912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9125">
                                            <p:txEl>
                                              <p:pRg st="1" end="1"/>
                                            </p:txEl>
                                          </p:spTgt>
                                        </p:tgtEl>
                                        <p:attrNameLst>
                                          <p:attrName>style.visibility</p:attrName>
                                        </p:attrNameLst>
                                      </p:cBhvr>
                                      <p:to>
                                        <p:strVal val="visible"/>
                                      </p:to>
                                    </p:set>
                                    <p:anim calcmode="lin" valueType="num">
                                      <p:cBhvr additive="base">
                                        <p:cTn id="13" dur="500" fill="hold"/>
                                        <p:tgtEl>
                                          <p:spTgt spid="38912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8912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6" presetClass="entr" presetSubtype="0" fill="hold" nodeType="clickEffect">
                                  <p:stCondLst>
                                    <p:cond delay="0"/>
                                  </p:stCondLst>
                                  <p:childTnLst>
                                    <p:set>
                                      <p:cBhvr>
                                        <p:cTn id="18" dur="1" fill="hold">
                                          <p:stCondLst>
                                            <p:cond delay="0"/>
                                          </p:stCondLst>
                                        </p:cTn>
                                        <p:tgtEl>
                                          <p:spTgt spid="389136"/>
                                        </p:tgtEl>
                                        <p:attrNameLst>
                                          <p:attrName>style.visibility</p:attrName>
                                        </p:attrNameLst>
                                      </p:cBhvr>
                                      <p:to>
                                        <p:strVal val="visible"/>
                                      </p:to>
                                    </p:set>
                                    <p:animEffect transition="in" filter="wipe(down)">
                                      <p:cBhvr>
                                        <p:cTn id="19" dur="290">
                                          <p:stCondLst>
                                            <p:cond delay="0"/>
                                          </p:stCondLst>
                                        </p:cTn>
                                        <p:tgtEl>
                                          <p:spTgt spid="389136"/>
                                        </p:tgtEl>
                                      </p:cBhvr>
                                    </p:animEffect>
                                    <p:anim calcmode="lin" valueType="num">
                                      <p:cBhvr>
                                        <p:cTn id="20" dur="911" tmFilter="0,0; 0.14,0.36; 0.43,0.73; 0.71,0.91; 1.0,1.0">
                                          <p:stCondLst>
                                            <p:cond delay="0"/>
                                          </p:stCondLst>
                                        </p:cTn>
                                        <p:tgtEl>
                                          <p:spTgt spid="389136"/>
                                        </p:tgtEl>
                                        <p:attrNameLst>
                                          <p:attrName>ppt_x</p:attrName>
                                        </p:attrNameLst>
                                      </p:cBhvr>
                                      <p:tavLst>
                                        <p:tav tm="0">
                                          <p:val>
                                            <p:strVal val="#ppt_x-0.25"/>
                                          </p:val>
                                        </p:tav>
                                        <p:tav tm="100000">
                                          <p:val>
                                            <p:strVal val="#ppt_x"/>
                                          </p:val>
                                        </p:tav>
                                      </p:tavLst>
                                    </p:anim>
                                    <p:anim calcmode="lin" valueType="num">
                                      <p:cBhvr>
                                        <p:cTn id="21" dur="332" tmFilter="0.0,0.0; 0.25,0.07; 0.50,0.2; 0.75,0.467; 1.0,1.0">
                                          <p:stCondLst>
                                            <p:cond delay="0"/>
                                          </p:stCondLst>
                                        </p:cTn>
                                        <p:tgtEl>
                                          <p:spTgt spid="389136"/>
                                        </p:tgtEl>
                                        <p:attrNameLst>
                                          <p:attrName>ppt_y</p:attrName>
                                        </p:attrNameLst>
                                      </p:cBhvr>
                                      <p:tavLst>
                                        <p:tav tm="0" fmla="#ppt_y-sin(pi*$)/3">
                                          <p:val>
                                            <p:fltVal val="0.5"/>
                                          </p:val>
                                        </p:tav>
                                        <p:tav tm="100000">
                                          <p:val>
                                            <p:fltVal val="1"/>
                                          </p:val>
                                        </p:tav>
                                      </p:tavLst>
                                    </p:anim>
                                    <p:anim calcmode="lin" valueType="num">
                                      <p:cBhvr>
                                        <p:cTn id="22" dur="332" tmFilter="0, 0; 0.125,0.2665; 0.25,0.4; 0.375,0.465; 0.5,0.5;  0.625,0.535; 0.75,0.6; 0.875,0.7335; 1,1">
                                          <p:stCondLst>
                                            <p:cond delay="332"/>
                                          </p:stCondLst>
                                        </p:cTn>
                                        <p:tgtEl>
                                          <p:spTgt spid="389136"/>
                                        </p:tgtEl>
                                        <p:attrNameLst>
                                          <p:attrName>ppt_y</p:attrName>
                                        </p:attrNameLst>
                                      </p:cBhvr>
                                      <p:tavLst>
                                        <p:tav tm="0" fmla="#ppt_y-sin(pi*$)/9">
                                          <p:val>
                                            <p:fltVal val="0"/>
                                          </p:val>
                                        </p:tav>
                                        <p:tav tm="100000">
                                          <p:val>
                                            <p:fltVal val="1"/>
                                          </p:val>
                                        </p:tav>
                                      </p:tavLst>
                                    </p:anim>
                                    <p:anim calcmode="lin" valueType="num">
                                      <p:cBhvr>
                                        <p:cTn id="23" dur="166" tmFilter="0, 0; 0.125,0.2665; 0.25,0.4; 0.375,0.465; 0.5,0.5;  0.625,0.535; 0.75,0.6; 0.875,0.7335; 1,1">
                                          <p:stCondLst>
                                            <p:cond delay="662"/>
                                          </p:stCondLst>
                                        </p:cTn>
                                        <p:tgtEl>
                                          <p:spTgt spid="389136"/>
                                        </p:tgtEl>
                                        <p:attrNameLst>
                                          <p:attrName>ppt_y</p:attrName>
                                        </p:attrNameLst>
                                      </p:cBhvr>
                                      <p:tavLst>
                                        <p:tav tm="0" fmla="#ppt_y-sin(pi*$)/27">
                                          <p:val>
                                            <p:fltVal val="0"/>
                                          </p:val>
                                        </p:tav>
                                        <p:tav tm="100000">
                                          <p:val>
                                            <p:fltVal val="1"/>
                                          </p:val>
                                        </p:tav>
                                      </p:tavLst>
                                    </p:anim>
                                    <p:anim calcmode="lin" valueType="num">
                                      <p:cBhvr>
                                        <p:cTn id="24" dur="82" tmFilter="0, 0; 0.125,0.2665; 0.25,0.4; 0.375,0.465; 0.5,0.5;  0.625,0.535; 0.75,0.6; 0.875,0.7335; 1,1">
                                          <p:stCondLst>
                                            <p:cond delay="828"/>
                                          </p:stCondLst>
                                        </p:cTn>
                                        <p:tgtEl>
                                          <p:spTgt spid="389136"/>
                                        </p:tgtEl>
                                        <p:attrNameLst>
                                          <p:attrName>ppt_y</p:attrName>
                                        </p:attrNameLst>
                                      </p:cBhvr>
                                      <p:tavLst>
                                        <p:tav tm="0" fmla="#ppt_y-sin(pi*$)/81">
                                          <p:val>
                                            <p:fltVal val="0"/>
                                          </p:val>
                                        </p:tav>
                                        <p:tav tm="100000">
                                          <p:val>
                                            <p:fltVal val="1"/>
                                          </p:val>
                                        </p:tav>
                                      </p:tavLst>
                                    </p:anim>
                                    <p:animScale>
                                      <p:cBhvr>
                                        <p:cTn id="25" dur="13">
                                          <p:stCondLst>
                                            <p:cond delay="325"/>
                                          </p:stCondLst>
                                        </p:cTn>
                                        <p:tgtEl>
                                          <p:spTgt spid="389136"/>
                                        </p:tgtEl>
                                      </p:cBhvr>
                                      <p:to x="100000" y="60000"/>
                                    </p:animScale>
                                    <p:animScale>
                                      <p:cBhvr>
                                        <p:cTn id="26" dur="83" decel="50000">
                                          <p:stCondLst>
                                            <p:cond delay="338"/>
                                          </p:stCondLst>
                                        </p:cTn>
                                        <p:tgtEl>
                                          <p:spTgt spid="389136"/>
                                        </p:tgtEl>
                                      </p:cBhvr>
                                      <p:to x="100000" y="100000"/>
                                    </p:animScale>
                                    <p:animScale>
                                      <p:cBhvr>
                                        <p:cTn id="27" dur="13">
                                          <p:stCondLst>
                                            <p:cond delay="656"/>
                                          </p:stCondLst>
                                        </p:cTn>
                                        <p:tgtEl>
                                          <p:spTgt spid="389136"/>
                                        </p:tgtEl>
                                      </p:cBhvr>
                                      <p:to x="100000" y="80000"/>
                                    </p:animScale>
                                    <p:animScale>
                                      <p:cBhvr>
                                        <p:cTn id="28" dur="83" decel="50000">
                                          <p:stCondLst>
                                            <p:cond delay="669"/>
                                          </p:stCondLst>
                                        </p:cTn>
                                        <p:tgtEl>
                                          <p:spTgt spid="389136"/>
                                        </p:tgtEl>
                                      </p:cBhvr>
                                      <p:to x="100000" y="100000"/>
                                    </p:animScale>
                                    <p:animScale>
                                      <p:cBhvr>
                                        <p:cTn id="29" dur="13">
                                          <p:stCondLst>
                                            <p:cond delay="821"/>
                                          </p:stCondLst>
                                        </p:cTn>
                                        <p:tgtEl>
                                          <p:spTgt spid="389136"/>
                                        </p:tgtEl>
                                      </p:cBhvr>
                                      <p:to x="100000" y="90000"/>
                                    </p:animScale>
                                    <p:animScale>
                                      <p:cBhvr>
                                        <p:cTn id="30" dur="83" decel="50000">
                                          <p:stCondLst>
                                            <p:cond delay="834"/>
                                          </p:stCondLst>
                                        </p:cTn>
                                        <p:tgtEl>
                                          <p:spTgt spid="389136"/>
                                        </p:tgtEl>
                                      </p:cBhvr>
                                      <p:to x="100000" y="100000"/>
                                    </p:animScale>
                                    <p:animScale>
                                      <p:cBhvr>
                                        <p:cTn id="31" dur="13">
                                          <p:stCondLst>
                                            <p:cond delay="904"/>
                                          </p:stCondLst>
                                        </p:cTn>
                                        <p:tgtEl>
                                          <p:spTgt spid="389136"/>
                                        </p:tgtEl>
                                      </p:cBhvr>
                                      <p:to x="100000" y="95000"/>
                                    </p:animScale>
                                    <p:animScale>
                                      <p:cBhvr>
                                        <p:cTn id="32" dur="83" decel="50000">
                                          <p:stCondLst>
                                            <p:cond delay="917"/>
                                          </p:stCondLst>
                                        </p:cTn>
                                        <p:tgtEl>
                                          <p:spTgt spid="389136"/>
                                        </p:tgtEl>
                                      </p:cBhvr>
                                      <p:to x="100000" y="100000"/>
                                    </p:animScale>
                                  </p:childTnLst>
                                  <p:subTnLst>
                                    <p:audio>
                                      <p:cMediaNode>
                                        <p:cTn display="0" masterRel="sameClick">
                                          <p:stCondLst>
                                            <p:cond evt="begin" delay="0">
                                              <p:tn val="17"/>
                                            </p:cond>
                                          </p:stCondLst>
                                          <p:endCondLst>
                                            <p:cond evt="onStopAudio" delay="0">
                                              <p:tgtEl>
                                                <p:sldTgt/>
                                              </p:tgtEl>
                                            </p:cond>
                                          </p:endCondLst>
                                        </p:cTn>
                                        <p:tgtEl>
                                          <p:sndTgt r:embed="rId4" name="Quack"/>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389135"/>
                                        </p:tgtEl>
                                        <p:attrNameLst>
                                          <p:attrName>style.visibility</p:attrName>
                                        </p:attrNameLst>
                                      </p:cBhvr>
                                      <p:to>
                                        <p:strVal val="visible"/>
                                      </p:to>
                                    </p:set>
                                    <p:anim calcmode="lin" valueType="num">
                                      <p:cBhvr>
                                        <p:cTn id="37" dur="1000" fill="hold"/>
                                        <p:tgtEl>
                                          <p:spTgt spid="389135"/>
                                        </p:tgtEl>
                                        <p:attrNameLst>
                                          <p:attrName>ppt_w</p:attrName>
                                        </p:attrNameLst>
                                      </p:cBhvr>
                                      <p:tavLst>
                                        <p:tav tm="0">
                                          <p:val>
                                            <p:fltVal val="0"/>
                                          </p:val>
                                        </p:tav>
                                        <p:tav tm="100000">
                                          <p:val>
                                            <p:strVal val="#ppt_w"/>
                                          </p:val>
                                        </p:tav>
                                      </p:tavLst>
                                    </p:anim>
                                    <p:anim calcmode="lin" valueType="num">
                                      <p:cBhvr>
                                        <p:cTn id="38" dur="1000" fill="hold"/>
                                        <p:tgtEl>
                                          <p:spTgt spid="389135"/>
                                        </p:tgtEl>
                                        <p:attrNameLst>
                                          <p:attrName>ppt_h</p:attrName>
                                        </p:attrNameLst>
                                      </p:cBhvr>
                                      <p:tavLst>
                                        <p:tav tm="0">
                                          <p:val>
                                            <p:fltVal val="0"/>
                                          </p:val>
                                        </p:tav>
                                        <p:tav tm="100000">
                                          <p:val>
                                            <p:strVal val="#ppt_h"/>
                                          </p:val>
                                        </p:tav>
                                      </p:tavLst>
                                    </p:anim>
                                    <p:anim calcmode="lin" valueType="num">
                                      <p:cBhvr>
                                        <p:cTn id="39" dur="1000" fill="hold"/>
                                        <p:tgtEl>
                                          <p:spTgt spid="389135"/>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389135"/>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389134"/>
                                        </p:tgtEl>
                                        <p:attrNameLst>
                                          <p:attrName>style.visibility</p:attrName>
                                        </p:attrNameLst>
                                      </p:cBhvr>
                                      <p:to>
                                        <p:strVal val="visible"/>
                                      </p:to>
                                    </p:set>
                                    <p:anim calcmode="lin" valueType="num">
                                      <p:cBhvr>
                                        <p:cTn id="45" dur="1000" fill="hold"/>
                                        <p:tgtEl>
                                          <p:spTgt spid="389134"/>
                                        </p:tgtEl>
                                        <p:attrNameLst>
                                          <p:attrName>ppt_w</p:attrName>
                                        </p:attrNameLst>
                                      </p:cBhvr>
                                      <p:tavLst>
                                        <p:tav tm="0">
                                          <p:val>
                                            <p:fltVal val="0"/>
                                          </p:val>
                                        </p:tav>
                                        <p:tav tm="100000">
                                          <p:val>
                                            <p:strVal val="#ppt_w"/>
                                          </p:val>
                                        </p:tav>
                                      </p:tavLst>
                                    </p:anim>
                                    <p:anim calcmode="lin" valueType="num">
                                      <p:cBhvr>
                                        <p:cTn id="46" dur="1000" fill="hold"/>
                                        <p:tgtEl>
                                          <p:spTgt spid="389134"/>
                                        </p:tgtEl>
                                        <p:attrNameLst>
                                          <p:attrName>ppt_h</p:attrName>
                                        </p:attrNameLst>
                                      </p:cBhvr>
                                      <p:tavLst>
                                        <p:tav tm="0">
                                          <p:val>
                                            <p:fltVal val="0"/>
                                          </p:val>
                                        </p:tav>
                                        <p:tav tm="100000">
                                          <p:val>
                                            <p:strVal val="#ppt_h"/>
                                          </p:val>
                                        </p:tav>
                                      </p:tavLst>
                                    </p:anim>
                                    <p:anim calcmode="lin" valueType="num">
                                      <p:cBhvr>
                                        <p:cTn id="47" dur="1000" fill="hold"/>
                                        <p:tgtEl>
                                          <p:spTgt spid="389134"/>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389134"/>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43"/>
                                            </p:cond>
                                          </p:stCondLst>
                                          <p:endCondLst>
                                            <p:cond evt="onStopAudio" delay="0">
                                              <p:tgtEl>
                                                <p:sldTgt/>
                                              </p:tgtEl>
                                            </p:cond>
                                          </p:endCondLst>
                                        </p:cTn>
                                        <p:tgtEl>
                                          <p:sndTgt r:embed="rId3" name="Whoosh"/>
                                        </p:tgtEl>
                                      </p:cMediaNode>
                                    </p:audio>
                                  </p:sub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89127"/>
                                        </p:tgtEl>
                                        <p:attrNameLst>
                                          <p:attrName>style.visibility</p:attrName>
                                        </p:attrNameLst>
                                      </p:cBhvr>
                                      <p:to>
                                        <p:strVal val="visible"/>
                                      </p:to>
                                    </p:set>
                                    <p:anim calcmode="lin" valueType="num">
                                      <p:cBhvr additive="base">
                                        <p:cTn id="53" dur="500" fill="hold"/>
                                        <p:tgtEl>
                                          <p:spTgt spid="389127"/>
                                        </p:tgtEl>
                                        <p:attrNameLst>
                                          <p:attrName>ppt_x</p:attrName>
                                        </p:attrNameLst>
                                      </p:cBhvr>
                                      <p:tavLst>
                                        <p:tav tm="0">
                                          <p:val>
                                            <p:strVal val="#ppt_x"/>
                                          </p:val>
                                        </p:tav>
                                        <p:tav tm="100000">
                                          <p:val>
                                            <p:strVal val="#ppt_x"/>
                                          </p:val>
                                        </p:tav>
                                      </p:tavLst>
                                    </p:anim>
                                    <p:anim calcmode="lin" valueType="num">
                                      <p:cBhvr additive="base">
                                        <p:cTn id="54" dur="500" fill="hold"/>
                                        <p:tgtEl>
                                          <p:spTgt spid="3891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5" name="Laser"/>
                                        </p:tgtEl>
                                      </p:cMediaNode>
                                    </p:audio>
                                  </p:subTnLst>
                                </p:cTn>
                              </p:par>
                            </p:childTnLst>
                          </p:cTn>
                        </p:par>
                        <p:par>
                          <p:cTn id="55" fill="hold" nodeType="afterGroup">
                            <p:stCondLst>
                              <p:cond delay="500"/>
                            </p:stCondLst>
                            <p:childTnLst>
                              <p:par>
                                <p:cTn id="56" presetID="2" presetClass="entr" presetSubtype="4" fill="hold" grpId="0" nodeType="afterEffect">
                                  <p:stCondLst>
                                    <p:cond delay="0"/>
                                  </p:stCondLst>
                                  <p:childTnLst>
                                    <p:set>
                                      <p:cBhvr>
                                        <p:cTn id="57" dur="1" fill="hold">
                                          <p:stCondLst>
                                            <p:cond delay="0"/>
                                          </p:stCondLst>
                                        </p:cTn>
                                        <p:tgtEl>
                                          <p:spTgt spid="389128"/>
                                        </p:tgtEl>
                                        <p:attrNameLst>
                                          <p:attrName>style.visibility</p:attrName>
                                        </p:attrNameLst>
                                      </p:cBhvr>
                                      <p:to>
                                        <p:strVal val="visible"/>
                                      </p:to>
                                    </p:set>
                                    <p:anim calcmode="lin" valueType="num">
                                      <p:cBhvr additive="base">
                                        <p:cTn id="58" dur="500" fill="hold"/>
                                        <p:tgtEl>
                                          <p:spTgt spid="389128"/>
                                        </p:tgtEl>
                                        <p:attrNameLst>
                                          <p:attrName>ppt_x</p:attrName>
                                        </p:attrNameLst>
                                      </p:cBhvr>
                                      <p:tavLst>
                                        <p:tav tm="0">
                                          <p:val>
                                            <p:strVal val="#ppt_x"/>
                                          </p:val>
                                        </p:tav>
                                        <p:tav tm="100000">
                                          <p:val>
                                            <p:strVal val="#ppt_x"/>
                                          </p:val>
                                        </p:tav>
                                      </p:tavLst>
                                    </p:anim>
                                    <p:anim calcmode="lin" valueType="num">
                                      <p:cBhvr additive="base">
                                        <p:cTn id="59" dur="500" fill="hold"/>
                                        <p:tgtEl>
                                          <p:spTgt spid="3891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6"/>
                                            </p:cond>
                                          </p:stCondLst>
                                          <p:endCondLst>
                                            <p:cond evt="onStopAudio" delay="0">
                                              <p:tgtEl>
                                                <p:sldTgt/>
                                              </p:tgtEl>
                                            </p:cond>
                                          </p:endCondLst>
                                        </p:cTn>
                                        <p:tgtEl>
                                          <p:sndTgt r:embed="rId5" name="Laser"/>
                                        </p:tgtEl>
                                      </p:cMediaNode>
                                    </p:audio>
                                  </p:subTnLst>
                                </p:cTn>
                              </p:par>
                            </p:childTnLst>
                          </p:cTn>
                        </p:par>
                      </p:childTnLst>
                    </p:cTn>
                  </p:par>
                  <p:par>
                    <p:cTn id="60" fill="hold" nodeType="clickPar">
                      <p:stCondLst>
                        <p:cond delay="indefinite"/>
                      </p:stCondLst>
                      <p:childTnLst>
                        <p:par>
                          <p:cTn id="61" fill="hold" nodeType="withGroup">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389129"/>
                                        </p:tgtEl>
                                        <p:attrNameLst>
                                          <p:attrName>style.visibility</p:attrName>
                                        </p:attrNameLst>
                                      </p:cBhvr>
                                      <p:to>
                                        <p:strVal val="visible"/>
                                      </p:to>
                                    </p:set>
                                    <p:anim calcmode="lin" valueType="num">
                                      <p:cBhvr additive="base">
                                        <p:cTn id="64" dur="500" fill="hold"/>
                                        <p:tgtEl>
                                          <p:spTgt spid="389129"/>
                                        </p:tgtEl>
                                        <p:attrNameLst>
                                          <p:attrName>ppt_x</p:attrName>
                                        </p:attrNameLst>
                                      </p:cBhvr>
                                      <p:tavLst>
                                        <p:tav tm="0">
                                          <p:val>
                                            <p:strVal val="#ppt_x"/>
                                          </p:val>
                                        </p:tav>
                                        <p:tav tm="100000">
                                          <p:val>
                                            <p:strVal val="#ppt_x"/>
                                          </p:val>
                                        </p:tav>
                                      </p:tavLst>
                                    </p:anim>
                                    <p:anim calcmode="lin" valueType="num">
                                      <p:cBhvr additive="base">
                                        <p:cTn id="65" dur="500" fill="hold"/>
                                        <p:tgtEl>
                                          <p:spTgt spid="3891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5" name="Laser"/>
                                        </p:tgtEl>
                                      </p:cMediaNode>
                                    </p:audio>
                                  </p:subTnLst>
                                </p:cTn>
                              </p:par>
                            </p:childTnLst>
                          </p:cTn>
                        </p:par>
                        <p:par>
                          <p:cTn id="66" fill="hold" nodeType="afterGroup">
                            <p:stCondLst>
                              <p:cond delay="500"/>
                            </p:stCondLst>
                            <p:childTnLst>
                              <p:par>
                                <p:cTn id="67" presetID="2" presetClass="entr" presetSubtype="4" fill="hold" grpId="0" nodeType="afterEffect">
                                  <p:stCondLst>
                                    <p:cond delay="0"/>
                                  </p:stCondLst>
                                  <p:childTnLst>
                                    <p:set>
                                      <p:cBhvr>
                                        <p:cTn id="68" dur="1" fill="hold">
                                          <p:stCondLst>
                                            <p:cond delay="0"/>
                                          </p:stCondLst>
                                        </p:cTn>
                                        <p:tgtEl>
                                          <p:spTgt spid="389130"/>
                                        </p:tgtEl>
                                        <p:attrNameLst>
                                          <p:attrName>style.visibility</p:attrName>
                                        </p:attrNameLst>
                                      </p:cBhvr>
                                      <p:to>
                                        <p:strVal val="visible"/>
                                      </p:to>
                                    </p:set>
                                    <p:anim calcmode="lin" valueType="num">
                                      <p:cBhvr additive="base">
                                        <p:cTn id="69" dur="500" fill="hold"/>
                                        <p:tgtEl>
                                          <p:spTgt spid="389130"/>
                                        </p:tgtEl>
                                        <p:attrNameLst>
                                          <p:attrName>ppt_x</p:attrName>
                                        </p:attrNameLst>
                                      </p:cBhvr>
                                      <p:tavLst>
                                        <p:tav tm="0">
                                          <p:val>
                                            <p:strVal val="#ppt_x"/>
                                          </p:val>
                                        </p:tav>
                                        <p:tav tm="100000">
                                          <p:val>
                                            <p:strVal val="#ppt_x"/>
                                          </p:val>
                                        </p:tav>
                                      </p:tavLst>
                                    </p:anim>
                                    <p:anim calcmode="lin" valueType="num">
                                      <p:cBhvr additive="base">
                                        <p:cTn id="70" dur="500" fill="hold"/>
                                        <p:tgtEl>
                                          <p:spTgt spid="3891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7"/>
                                            </p:cond>
                                          </p:stCondLst>
                                          <p:endCondLst>
                                            <p:cond evt="onStopAudio" delay="0">
                                              <p:tgtEl>
                                                <p:sldTgt/>
                                              </p:tgtEl>
                                            </p:cond>
                                          </p:endCondLst>
                                        </p:cTn>
                                        <p:tgtEl>
                                          <p:sndTgt r:embed="rId5" name="Laser"/>
                                        </p:tgtEl>
                                      </p:cMediaNode>
                                    </p:audio>
                                  </p:sub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389131"/>
                                        </p:tgtEl>
                                        <p:attrNameLst>
                                          <p:attrName>style.visibility</p:attrName>
                                        </p:attrNameLst>
                                      </p:cBhvr>
                                      <p:to>
                                        <p:strVal val="visible"/>
                                      </p:to>
                                    </p:set>
                                    <p:anim calcmode="lin" valueType="num">
                                      <p:cBhvr additive="base">
                                        <p:cTn id="75" dur="500" fill="hold"/>
                                        <p:tgtEl>
                                          <p:spTgt spid="389131"/>
                                        </p:tgtEl>
                                        <p:attrNameLst>
                                          <p:attrName>ppt_x</p:attrName>
                                        </p:attrNameLst>
                                      </p:cBhvr>
                                      <p:tavLst>
                                        <p:tav tm="0">
                                          <p:val>
                                            <p:strVal val="#ppt_x"/>
                                          </p:val>
                                        </p:tav>
                                        <p:tav tm="100000">
                                          <p:val>
                                            <p:strVal val="#ppt_x"/>
                                          </p:val>
                                        </p:tav>
                                      </p:tavLst>
                                    </p:anim>
                                    <p:anim calcmode="lin" valueType="num">
                                      <p:cBhvr additive="base">
                                        <p:cTn id="76" dur="500" fill="hold"/>
                                        <p:tgtEl>
                                          <p:spTgt spid="3891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3"/>
                                            </p:cond>
                                          </p:stCondLst>
                                          <p:endCondLst>
                                            <p:cond evt="onStopAudio" delay="0">
                                              <p:tgtEl>
                                                <p:sldTgt/>
                                              </p:tgtEl>
                                            </p:cond>
                                          </p:endCondLst>
                                        </p:cTn>
                                        <p:tgtEl>
                                          <p:sndTgt r:embed="rId5" name="Laser"/>
                                        </p:tgtEl>
                                      </p:cMediaNode>
                                    </p:audio>
                                  </p:subTnLst>
                                </p:cTn>
                              </p:par>
                            </p:childTnLst>
                          </p:cTn>
                        </p:par>
                        <p:par>
                          <p:cTn id="77" fill="hold" nodeType="afterGroup">
                            <p:stCondLst>
                              <p:cond delay="500"/>
                            </p:stCondLst>
                            <p:childTnLst>
                              <p:par>
                                <p:cTn id="78" presetID="2" presetClass="entr" presetSubtype="4" fill="hold" grpId="0" nodeType="afterEffect">
                                  <p:stCondLst>
                                    <p:cond delay="0"/>
                                  </p:stCondLst>
                                  <p:childTnLst>
                                    <p:set>
                                      <p:cBhvr>
                                        <p:cTn id="79" dur="1" fill="hold">
                                          <p:stCondLst>
                                            <p:cond delay="0"/>
                                          </p:stCondLst>
                                        </p:cTn>
                                        <p:tgtEl>
                                          <p:spTgt spid="389132"/>
                                        </p:tgtEl>
                                        <p:attrNameLst>
                                          <p:attrName>style.visibility</p:attrName>
                                        </p:attrNameLst>
                                      </p:cBhvr>
                                      <p:to>
                                        <p:strVal val="visible"/>
                                      </p:to>
                                    </p:set>
                                    <p:anim calcmode="lin" valueType="num">
                                      <p:cBhvr additive="base">
                                        <p:cTn id="80" dur="500" fill="hold"/>
                                        <p:tgtEl>
                                          <p:spTgt spid="389132"/>
                                        </p:tgtEl>
                                        <p:attrNameLst>
                                          <p:attrName>ppt_x</p:attrName>
                                        </p:attrNameLst>
                                      </p:cBhvr>
                                      <p:tavLst>
                                        <p:tav tm="0">
                                          <p:val>
                                            <p:strVal val="#ppt_x"/>
                                          </p:val>
                                        </p:tav>
                                        <p:tav tm="100000">
                                          <p:val>
                                            <p:strVal val="#ppt_x"/>
                                          </p:val>
                                        </p:tav>
                                      </p:tavLst>
                                    </p:anim>
                                    <p:anim calcmode="lin" valueType="num">
                                      <p:cBhvr additive="base">
                                        <p:cTn id="81" dur="500" fill="hold"/>
                                        <p:tgtEl>
                                          <p:spTgt spid="3891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8"/>
                                            </p:cond>
                                          </p:stCondLst>
                                          <p:endCondLst>
                                            <p:cond evt="onStopAudio" delay="0">
                                              <p:tgtEl>
                                                <p:sldTgt/>
                                              </p:tgtEl>
                                            </p:cond>
                                          </p:endCondLst>
                                        </p:cTn>
                                        <p:tgtEl>
                                          <p:sndTgt r:embed="rId5" name="Laser"/>
                                        </p:tgtEl>
                                      </p:cMediaNode>
                                    </p:audio>
                                  </p:subTnLst>
                                </p:cTn>
                              </p:par>
                            </p:childTnLst>
                          </p:cTn>
                        </p:par>
                      </p:childTnLst>
                    </p:cTn>
                  </p:par>
                  <p:par>
                    <p:cTn id="82" fill="hold" nodeType="clickPar">
                      <p:stCondLst>
                        <p:cond delay="indefinite"/>
                      </p:stCondLst>
                      <p:childTnLst>
                        <p:par>
                          <p:cTn id="83" fill="hold" nodeType="withGroup">
                            <p:stCondLst>
                              <p:cond delay="0"/>
                            </p:stCondLst>
                            <p:childTnLst>
                              <p:par>
                                <p:cTn id="84" presetID="34" presetClass="entr" presetSubtype="0" fill="hold" grpId="0" nodeType="clickEffect">
                                  <p:stCondLst>
                                    <p:cond delay="0"/>
                                  </p:stCondLst>
                                  <p:childTnLst>
                                    <p:set>
                                      <p:cBhvr>
                                        <p:cTn id="85" dur="1" fill="hold">
                                          <p:stCondLst>
                                            <p:cond delay="0"/>
                                          </p:stCondLst>
                                        </p:cTn>
                                        <p:tgtEl>
                                          <p:spTgt spid="389133"/>
                                        </p:tgtEl>
                                        <p:attrNameLst>
                                          <p:attrName>style.visibility</p:attrName>
                                        </p:attrNameLst>
                                      </p:cBhvr>
                                      <p:to>
                                        <p:strVal val="visible"/>
                                      </p:to>
                                    </p:set>
                                    <p:anim from="(-#ppt_w/2)" to="(#ppt_x)" calcmode="lin" valueType="num">
                                      <p:cBhvr>
                                        <p:cTn id="86" dur="600" fill="hold">
                                          <p:stCondLst>
                                            <p:cond delay="0"/>
                                          </p:stCondLst>
                                        </p:cTn>
                                        <p:tgtEl>
                                          <p:spTgt spid="389133"/>
                                        </p:tgtEl>
                                        <p:attrNameLst>
                                          <p:attrName>ppt_x</p:attrName>
                                        </p:attrNameLst>
                                      </p:cBhvr>
                                    </p:anim>
                                    <p:anim from="0" to="-1.0" calcmode="lin" valueType="num">
                                      <p:cBhvr>
                                        <p:cTn id="87" dur="200" decel="50000" autoRev="1" fill="hold">
                                          <p:stCondLst>
                                            <p:cond delay="600"/>
                                          </p:stCondLst>
                                        </p:cTn>
                                        <p:tgtEl>
                                          <p:spTgt spid="389133"/>
                                        </p:tgtEl>
                                        <p:attrNameLst>
                                          <p:attrName>xshear</p:attrName>
                                        </p:attrNameLst>
                                      </p:cBhvr>
                                    </p:anim>
                                    <p:animScale>
                                      <p:cBhvr>
                                        <p:cTn id="88" dur="200" decel="100000" autoRev="1" fill="hold">
                                          <p:stCondLst>
                                            <p:cond delay="600"/>
                                          </p:stCondLst>
                                        </p:cTn>
                                        <p:tgtEl>
                                          <p:spTgt spid="389133"/>
                                        </p:tgtEl>
                                      </p:cBhvr>
                                      <p:from x="100000" y="100000"/>
                                      <p:to x="80000" y="100000"/>
                                    </p:animScale>
                                    <p:anim by="(#ppt_h/3+#ppt_w*0.1)" calcmode="lin" valueType="num">
                                      <p:cBhvr additive="sum">
                                        <p:cTn id="89" dur="200" decel="100000" autoRev="1" fill="hold">
                                          <p:stCondLst>
                                            <p:cond delay="600"/>
                                          </p:stCondLst>
                                        </p:cTn>
                                        <p:tgtEl>
                                          <p:spTgt spid="389133"/>
                                        </p:tgtEl>
                                        <p:attrNameLst>
                                          <p:attrName>ppt_x</p:attrName>
                                        </p:attrNameLst>
                                      </p:cBhvr>
                                    </p:anim>
                                  </p:childTnLst>
                                  <p:subTnLst>
                                    <p:audio>
                                      <p:cMediaNode>
                                        <p:cTn display="0" masterRel="sameClick">
                                          <p:stCondLst>
                                            <p:cond evt="begin" delay="0">
                                              <p:tn val="84"/>
                                            </p:cond>
                                          </p:stCondLst>
                                          <p:endCondLst>
                                            <p:cond evt="onStopAudio" delay="0">
                                              <p:tgtEl>
                                                <p:sldTgt/>
                                              </p:tgtEl>
                                            </p:cond>
                                          </p:endCondLst>
                                        </p:cTn>
                                        <p:tgtEl>
                                          <p:sndTgt r:embed="rId6" name="Screeching Brake"/>
                                        </p:tgtEl>
                                      </p:cMediaNode>
                                    </p:audio>
                                  </p:subTnLst>
                                </p:cTn>
                              </p:par>
                            </p:childTnLst>
                          </p:cTn>
                        </p:par>
                        <p:par>
                          <p:cTn id="90" fill="hold" nodeType="afterGroup">
                            <p:stCondLst>
                              <p:cond delay="1000"/>
                            </p:stCondLst>
                            <p:childTnLst>
                              <p:par>
                                <p:cTn id="91" presetID="22" presetClass="entr" presetSubtype="4" fill="hold" grpId="0" nodeType="afterEffect">
                                  <p:stCondLst>
                                    <p:cond delay="0"/>
                                  </p:stCondLst>
                                  <p:childTnLst>
                                    <p:set>
                                      <p:cBhvr>
                                        <p:cTn id="92" dur="1" fill="hold">
                                          <p:stCondLst>
                                            <p:cond delay="0"/>
                                          </p:stCondLst>
                                        </p:cTn>
                                        <p:tgtEl>
                                          <p:spTgt spid="389137"/>
                                        </p:tgtEl>
                                        <p:attrNameLst>
                                          <p:attrName>style.visibility</p:attrName>
                                        </p:attrNameLst>
                                      </p:cBhvr>
                                      <p:to>
                                        <p:strVal val="visible"/>
                                      </p:to>
                                    </p:set>
                                    <p:animEffect transition="in" filter="wipe(down)">
                                      <p:cBhvr>
                                        <p:cTn id="93" dur="500"/>
                                        <p:tgtEl>
                                          <p:spTgt spid="389137"/>
                                        </p:tgtEl>
                                      </p:cBhvr>
                                    </p:animEffect>
                                  </p:childTnLst>
                                  <p:subTnLst>
                                    <p:audio>
                                      <p:cMediaNode>
                                        <p:cTn display="0" masterRel="sameClick">
                                          <p:stCondLst>
                                            <p:cond evt="begin" delay="0">
                                              <p:tn val="91"/>
                                            </p:cond>
                                          </p:stCondLst>
                                          <p:endCondLst>
                                            <p:cond evt="onStopAudio" delay="0">
                                              <p:tgtEl>
                                                <p:sldTgt/>
                                              </p:tgtEl>
                                            </p:cond>
                                          </p:endCondLst>
                                        </p:cTn>
                                        <p:tgtEl>
                                          <p:sndTgt r:embed="rId4" name="Qua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25" grpId="0" build="p" autoUpdateAnimBg="0"/>
      <p:bldP spid="389127" grpId="0" animBg="1"/>
      <p:bldP spid="389128" grpId="0" animBg="1"/>
      <p:bldP spid="389129" grpId="0" animBg="1"/>
      <p:bldP spid="389130" grpId="0" animBg="1"/>
      <p:bldP spid="389131" grpId="0" animBg="1"/>
      <p:bldP spid="389132" grpId="0" animBg="1"/>
      <p:bldP spid="389133" grpId="0" animBg="1"/>
      <p:bldP spid="389134" grpId="0" animBg="1"/>
      <p:bldP spid="389135" grpId="0" animBg="1"/>
      <p:bldP spid="389137"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42B420E6-8D6B-4642-9C0E-AC87C59E672D}"/>
              </a:ext>
            </a:extLst>
          </p:cNvPr>
          <p:cNvSpPr>
            <a:spLocks noGrp="1" noChangeArrowheads="1"/>
          </p:cNvSpPr>
          <p:nvPr>
            <p:ph type="title"/>
          </p:nvPr>
        </p:nvSpPr>
        <p:spPr/>
        <p:txBody>
          <a:bodyPr/>
          <a:lstStyle/>
          <a:p>
            <a:pPr eaLnBrk="1" hangingPunct="1"/>
            <a:r>
              <a:rPr lang="en-US" altLang="en-US" dirty="0"/>
              <a:t>Survivorship curves</a:t>
            </a:r>
          </a:p>
        </p:txBody>
      </p:sp>
      <p:sp>
        <p:nvSpPr>
          <p:cNvPr id="43011" name="Rectangle 3" descr="Rectangle: Click to edit Master text styles&#13;&#10;Second level&#13;&#10;Third level&#13;&#10;Fourth level&#13;&#10;Fifth level">
            <a:extLst>
              <a:ext uri="{FF2B5EF4-FFF2-40B4-BE49-F238E27FC236}">
                <a16:creationId xmlns:a16="http://schemas.microsoft.com/office/drawing/2014/main" id="{346323EF-745E-AD48-B56C-445D05CB82D3}"/>
              </a:ext>
            </a:extLst>
          </p:cNvPr>
          <p:cNvSpPr>
            <a:spLocks noGrp="1" noChangeArrowheads="1"/>
          </p:cNvSpPr>
          <p:nvPr>
            <p:ph type="body" idx="1"/>
          </p:nvPr>
        </p:nvSpPr>
        <p:spPr>
          <a:xfrm>
            <a:off x="838200" y="1228725"/>
            <a:ext cx="7772400" cy="766763"/>
          </a:xfrm>
        </p:spPr>
        <p:txBody>
          <a:bodyPr/>
          <a:lstStyle/>
          <a:p>
            <a:pPr eaLnBrk="1" hangingPunct="1"/>
            <a:r>
              <a:rPr lang="en-US" altLang="en-US" dirty="0"/>
              <a:t>Graphic representation of life table</a:t>
            </a:r>
          </a:p>
        </p:txBody>
      </p:sp>
      <p:pic>
        <p:nvPicPr>
          <p:cNvPr id="391172" name="Picture 4">
            <a:extLst>
              <a:ext uri="{FF2B5EF4-FFF2-40B4-BE49-F238E27FC236}">
                <a16:creationId xmlns:a16="http://schemas.microsoft.com/office/drawing/2014/main" id="{540FE9C6-48AD-E842-A1E1-0077B6D25A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3863" y="2838450"/>
            <a:ext cx="5864225" cy="3951288"/>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173" name="Picture 5">
            <a:extLst>
              <a:ext uri="{FF2B5EF4-FFF2-40B4-BE49-F238E27FC236}">
                <a16:creationId xmlns:a16="http://schemas.microsoft.com/office/drawing/2014/main" id="{FDAE0E0A-7D8D-334C-817B-3545F3DE70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500" y="3030538"/>
            <a:ext cx="2470150" cy="3668712"/>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Rectangle 6">
            <a:extLst>
              <a:ext uri="{FF2B5EF4-FFF2-40B4-BE49-F238E27FC236}">
                <a16:creationId xmlns:a16="http://schemas.microsoft.com/office/drawing/2014/main" id="{AF4F0939-3EC9-C24D-8395-633FF3B10B13}"/>
              </a:ext>
            </a:extLst>
          </p:cNvPr>
          <p:cNvSpPr>
            <a:spLocks noChangeArrowheads="1"/>
          </p:cNvSpPr>
          <p:nvPr/>
        </p:nvSpPr>
        <p:spPr bwMode="auto">
          <a:xfrm>
            <a:off x="320675" y="3055938"/>
            <a:ext cx="2520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a:r>
              <a:rPr lang="en-US" altLang="en-US" sz="1600">
                <a:solidFill>
                  <a:schemeClr val="bg1"/>
                </a:solidFill>
              </a:rPr>
              <a:t>Belding ground squirrel</a:t>
            </a:r>
          </a:p>
        </p:txBody>
      </p:sp>
      <p:sp>
        <p:nvSpPr>
          <p:cNvPr id="391175" name="Rectangle 7">
            <a:extLst>
              <a:ext uri="{FF2B5EF4-FFF2-40B4-BE49-F238E27FC236}">
                <a16:creationId xmlns:a16="http://schemas.microsoft.com/office/drawing/2014/main" id="{55D77A91-F40B-B34D-A5DB-A67EF87F20D4}"/>
              </a:ext>
            </a:extLst>
          </p:cNvPr>
          <p:cNvSpPr>
            <a:spLocks noChangeArrowheads="1"/>
          </p:cNvSpPr>
          <p:nvPr/>
        </p:nvSpPr>
        <p:spPr bwMode="auto">
          <a:xfrm>
            <a:off x="285750" y="1754188"/>
            <a:ext cx="8432800" cy="1006475"/>
          </a:xfrm>
          <a:prstGeom prst="rect">
            <a:avLst/>
          </a:prstGeom>
          <a:solidFill>
            <a:schemeClr val="bg2"/>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defRPr/>
            </a:pPr>
            <a:r>
              <a:rPr lang="en-US" sz="2000">
                <a:solidFill>
                  <a:schemeClr val="tx2"/>
                </a:solidFill>
                <a:latin typeface="Arial" charset="0"/>
                <a:ea typeface="+mn-ea"/>
              </a:rPr>
              <a:t>The relatively straight lines of the plots indicate relatively constant rates of death; however, males have a lower survival rate overall than females.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91175"/>
                                        </p:tgtEl>
                                        <p:attrNameLst>
                                          <p:attrName>style.visibility</p:attrName>
                                        </p:attrNameLst>
                                      </p:cBhvr>
                                      <p:to>
                                        <p:strVal val="visible"/>
                                      </p:to>
                                    </p:set>
                                    <p:anim calcmode="lin" valueType="num">
                                      <p:cBhvr additive="base">
                                        <p:cTn id="7" dur="500" fill="hold"/>
                                        <p:tgtEl>
                                          <p:spTgt spid="391175"/>
                                        </p:tgtEl>
                                        <p:attrNameLst>
                                          <p:attrName>ppt_x</p:attrName>
                                        </p:attrNameLst>
                                      </p:cBhvr>
                                      <p:tavLst>
                                        <p:tav tm="0">
                                          <p:val>
                                            <p:strVal val="1+#ppt_w/2"/>
                                          </p:val>
                                        </p:tav>
                                        <p:tav tm="100000">
                                          <p:val>
                                            <p:strVal val="#ppt_x"/>
                                          </p:val>
                                        </p:tav>
                                      </p:tavLst>
                                    </p:anim>
                                    <p:anim calcmode="lin" valueType="num">
                                      <p:cBhvr additive="base">
                                        <p:cTn id="8" dur="500" fill="hold"/>
                                        <p:tgtEl>
                                          <p:spTgt spid="39117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79BD3B73-DD37-E74F-A690-0CB49B2101DC}"/>
              </a:ext>
            </a:extLst>
          </p:cNvPr>
          <p:cNvSpPr>
            <a:spLocks noGrp="1" noChangeArrowheads="1"/>
          </p:cNvSpPr>
          <p:nvPr>
            <p:ph type="title"/>
          </p:nvPr>
        </p:nvSpPr>
        <p:spPr/>
        <p:txBody>
          <a:bodyPr/>
          <a:lstStyle/>
          <a:p>
            <a:pPr eaLnBrk="1" hangingPunct="1"/>
            <a:r>
              <a:rPr lang="en-US" altLang="en-US" dirty="0"/>
              <a:t>Age structure</a:t>
            </a:r>
          </a:p>
        </p:txBody>
      </p:sp>
      <p:sp>
        <p:nvSpPr>
          <p:cNvPr id="45059" name="Rectangle 3" descr="Rectangle: Click to edit Master text styles&#13;&#10;Second level&#13;&#10;Third level&#13;&#10;Fourth level&#13;&#10;Fifth level">
            <a:extLst>
              <a:ext uri="{FF2B5EF4-FFF2-40B4-BE49-F238E27FC236}">
                <a16:creationId xmlns:a16="http://schemas.microsoft.com/office/drawing/2014/main" id="{DF442A7C-DF22-2842-A985-008D9B1E0C3C}"/>
              </a:ext>
            </a:extLst>
          </p:cNvPr>
          <p:cNvSpPr>
            <a:spLocks noGrp="1" noChangeArrowheads="1"/>
          </p:cNvSpPr>
          <p:nvPr>
            <p:ph type="body" idx="1"/>
          </p:nvPr>
        </p:nvSpPr>
        <p:spPr>
          <a:xfrm>
            <a:off x="709613" y="1371600"/>
            <a:ext cx="8278812" cy="1327150"/>
          </a:xfrm>
        </p:spPr>
        <p:txBody>
          <a:bodyPr/>
          <a:lstStyle/>
          <a:p>
            <a:pPr eaLnBrk="1" hangingPunct="1"/>
            <a:r>
              <a:rPr lang="en-US" altLang="en-US" dirty="0"/>
              <a:t>Relative number of individuals of each </a:t>
            </a:r>
            <a:r>
              <a:rPr lang="en-US" altLang="en-US" dirty="0">
                <a:solidFill>
                  <a:srgbClr val="FF0000"/>
                </a:solidFill>
              </a:rPr>
              <a:t>age</a:t>
            </a:r>
          </a:p>
        </p:txBody>
      </p:sp>
      <p:pic>
        <p:nvPicPr>
          <p:cNvPr id="45060" name="Picture 4" descr="52-22-AgeStructures-L">
            <a:extLst>
              <a:ext uri="{FF2B5EF4-FFF2-40B4-BE49-F238E27FC236}">
                <a16:creationId xmlns:a16="http://schemas.microsoft.com/office/drawing/2014/main" id="{80B93303-56B0-6542-B37A-6318BA03A0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4800"/>
          <a:stretch>
            <a:fillRect/>
          </a:stretch>
        </p:blipFill>
        <p:spPr bwMode="auto">
          <a:xfrm>
            <a:off x="735013" y="2681288"/>
            <a:ext cx="7624762" cy="408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65" name="Rectangle 5" descr="Rectangle: Click to edit Master text styles&#13;&#10;Second level&#13;&#10;Third level&#13;&#10;Fourth level&#13;&#10;Fifth level">
            <a:extLst>
              <a:ext uri="{FF2B5EF4-FFF2-40B4-BE49-F238E27FC236}">
                <a16:creationId xmlns:a16="http://schemas.microsoft.com/office/drawing/2014/main" id="{765D13F4-D0D2-F04A-909F-42F64AF55BD3}"/>
              </a:ext>
            </a:extLst>
          </p:cNvPr>
          <p:cNvSpPr>
            <a:spLocks noChangeArrowheads="1"/>
          </p:cNvSpPr>
          <p:nvPr/>
        </p:nvSpPr>
        <p:spPr bwMode="auto">
          <a:xfrm>
            <a:off x="1412875" y="1963738"/>
            <a:ext cx="6318250" cy="647700"/>
          </a:xfrm>
          <a:prstGeom prst="rect">
            <a:avLst/>
          </a:prstGeom>
          <a:solidFill>
            <a:srgbClr val="FFCC1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l" eaLnBrk="1" hangingPunct="1">
              <a:lnSpc>
                <a:spcPct val="90000"/>
              </a:lnSpc>
              <a:spcBef>
                <a:spcPct val="20000"/>
              </a:spcBef>
              <a:buClr>
                <a:srgbClr val="0F116A"/>
              </a:buClr>
              <a:buSzPct val="120000"/>
              <a:buFont typeface="Wingdings" pitchFamily="2" charset="2"/>
              <a:buNone/>
            </a:pPr>
            <a:r>
              <a:rPr lang="en-US" altLang="en-US" sz="2000">
                <a:solidFill>
                  <a:srgbClr val="0F116A"/>
                </a:solidFill>
              </a:rPr>
              <a:t>What do these data imply about population growth in these countries?</a:t>
            </a:r>
          </a:p>
        </p:txBody>
      </p:sp>
      <p:sp>
        <p:nvSpPr>
          <p:cNvPr id="450566" name="Rectangle 6">
            <a:extLst>
              <a:ext uri="{FF2B5EF4-FFF2-40B4-BE49-F238E27FC236}">
                <a16:creationId xmlns:a16="http://schemas.microsoft.com/office/drawing/2014/main" id="{BACFDD9C-F18D-8E4B-95DF-5B813B3889D0}"/>
              </a:ext>
            </a:extLst>
          </p:cNvPr>
          <p:cNvSpPr>
            <a:spLocks noChangeArrowheads="1"/>
          </p:cNvSpPr>
          <p:nvPr/>
        </p:nvSpPr>
        <p:spPr bwMode="auto">
          <a:xfrm>
            <a:off x="400050" y="4953000"/>
            <a:ext cx="8329613" cy="822325"/>
          </a:xfrm>
          <a:prstGeom prst="rect">
            <a:avLst/>
          </a:prstGeom>
          <a:solidFill>
            <a:srgbClr val="FF0000">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50567" name="Rectangle 7">
            <a:extLst>
              <a:ext uri="{FF2B5EF4-FFF2-40B4-BE49-F238E27FC236}">
                <a16:creationId xmlns:a16="http://schemas.microsoft.com/office/drawing/2014/main" id="{237AC8A8-83DF-7348-A9AA-E3F32C36AAF0}"/>
              </a:ext>
            </a:extLst>
          </p:cNvPr>
          <p:cNvSpPr>
            <a:spLocks noChangeArrowheads="1"/>
          </p:cNvSpPr>
          <p:nvPr/>
        </p:nvSpPr>
        <p:spPr bwMode="auto">
          <a:xfrm>
            <a:off x="400050" y="5791200"/>
            <a:ext cx="8329613" cy="517525"/>
          </a:xfrm>
          <a:prstGeom prst="rect">
            <a:avLst/>
          </a:prstGeom>
          <a:solidFill>
            <a:srgbClr val="00FF00">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0565"/>
                                        </p:tgtEl>
                                        <p:attrNameLst>
                                          <p:attrName>style.visibility</p:attrName>
                                        </p:attrNameLst>
                                      </p:cBhvr>
                                      <p:to>
                                        <p:strVal val="visible"/>
                                      </p:to>
                                    </p:set>
                                    <p:animEffect transition="in" filter="wipe(left)">
                                      <p:cBhvr>
                                        <p:cTn id="7" dur="500"/>
                                        <p:tgtEl>
                                          <p:spTgt spid="450565"/>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50566"/>
                                        </p:tgtEl>
                                        <p:attrNameLst>
                                          <p:attrName>style.visibility</p:attrName>
                                        </p:attrNameLst>
                                      </p:cBhvr>
                                      <p:to>
                                        <p:strVal val="visible"/>
                                      </p:to>
                                    </p:set>
                                    <p:anim calcmode="lin" valueType="num">
                                      <p:cBhvr additive="base">
                                        <p:cTn id="12" dur="500" fill="hold"/>
                                        <p:tgtEl>
                                          <p:spTgt spid="450566"/>
                                        </p:tgtEl>
                                        <p:attrNameLst>
                                          <p:attrName>ppt_x</p:attrName>
                                        </p:attrNameLst>
                                      </p:cBhvr>
                                      <p:tavLst>
                                        <p:tav tm="0">
                                          <p:val>
                                            <p:strVal val="0-#ppt_w/2"/>
                                          </p:val>
                                        </p:tav>
                                        <p:tav tm="100000">
                                          <p:val>
                                            <p:strVal val="#ppt_x"/>
                                          </p:val>
                                        </p:tav>
                                      </p:tavLst>
                                    </p:anim>
                                    <p:anim calcmode="lin" valueType="num">
                                      <p:cBhvr additive="base">
                                        <p:cTn id="13" dur="500" fill="hold"/>
                                        <p:tgtEl>
                                          <p:spTgt spid="4505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Vibro Up"/>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450567"/>
                                        </p:tgtEl>
                                        <p:attrNameLst>
                                          <p:attrName>style.visibility</p:attrName>
                                        </p:attrNameLst>
                                      </p:cBhvr>
                                      <p:to>
                                        <p:strVal val="visible"/>
                                      </p:to>
                                    </p:set>
                                    <p:anim calcmode="lin" valueType="num">
                                      <p:cBhvr additive="base">
                                        <p:cTn id="18" dur="500" fill="hold"/>
                                        <p:tgtEl>
                                          <p:spTgt spid="450567"/>
                                        </p:tgtEl>
                                        <p:attrNameLst>
                                          <p:attrName>ppt_x</p:attrName>
                                        </p:attrNameLst>
                                      </p:cBhvr>
                                      <p:tavLst>
                                        <p:tav tm="0">
                                          <p:val>
                                            <p:strVal val="0-#ppt_w/2"/>
                                          </p:val>
                                        </p:tav>
                                        <p:tav tm="100000">
                                          <p:val>
                                            <p:strVal val="#ppt_x"/>
                                          </p:val>
                                        </p:tav>
                                      </p:tavLst>
                                    </p:anim>
                                    <p:anim calcmode="lin" valueType="num">
                                      <p:cBhvr additive="base">
                                        <p:cTn id="19" dur="500" fill="hold"/>
                                        <p:tgtEl>
                                          <p:spTgt spid="45056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Vibro Up"/>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5" grpId="0" animBg="1"/>
      <p:bldP spid="450566" grpId="0" animBg="1"/>
      <p:bldP spid="450567" grpId="0" animBg="1"/>
    </p:bldLst>
  </p:timing>
</p:sld>
</file>

<file path=ppt/theme/theme1.xml><?xml version="1.0" encoding="utf-8"?>
<a:theme xmlns:a="http://schemas.openxmlformats.org/drawingml/2006/main" name="template2006AP">
  <a:themeElements>
    <a:clrScheme name="template2006A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template2006A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EA18"/>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EA18"/>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template2006AP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template2006A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template2006AP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template2006AP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template2006AP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template2006AP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template2006AP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template2006AP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5920</TotalTime>
  <Words>1372</Words>
  <Application>Microsoft Macintosh PowerPoint</Application>
  <PresentationFormat>On-screen Show (4:3)</PresentationFormat>
  <Paragraphs>285</Paragraphs>
  <Slides>23</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AktivGrotesk</vt:lpstr>
      <vt:lpstr>Arial</vt:lpstr>
      <vt:lpstr>Comic Sans MS</vt:lpstr>
      <vt:lpstr>MinionPro</vt:lpstr>
      <vt:lpstr>Symbol</vt:lpstr>
      <vt:lpstr>Times</vt:lpstr>
      <vt:lpstr>Wingdings</vt:lpstr>
      <vt:lpstr>template2006AP</vt:lpstr>
      <vt:lpstr>PowerPoint Presentation</vt:lpstr>
      <vt:lpstr>Life takes place in populations</vt:lpstr>
      <vt:lpstr>Factors that affect Population Size</vt:lpstr>
      <vt:lpstr>Population Spacing</vt:lpstr>
      <vt:lpstr>Population Size</vt:lpstr>
      <vt:lpstr>Population growth rates</vt:lpstr>
      <vt:lpstr>Demography</vt:lpstr>
      <vt:lpstr>Survivorship curves</vt:lpstr>
      <vt:lpstr>Age structure</vt:lpstr>
      <vt:lpstr>Survivorship curves</vt:lpstr>
      <vt:lpstr>Trade-offs: survival vs. reproduction</vt:lpstr>
      <vt:lpstr>Reproductive strategies</vt:lpstr>
      <vt:lpstr>Trade offs</vt:lpstr>
      <vt:lpstr>Life strategies &amp; survivorship curves</vt:lpstr>
      <vt:lpstr>Population growth</vt:lpstr>
      <vt:lpstr>Exponential growth rate</vt:lpstr>
      <vt:lpstr>Regulation of population size</vt:lpstr>
      <vt:lpstr>PowerPoint Presentation</vt:lpstr>
      <vt:lpstr>Logistic rate of growth</vt:lpstr>
      <vt:lpstr>Carrying capacity</vt:lpstr>
      <vt:lpstr>Changes in Carrying Capacity</vt:lpstr>
      <vt:lpstr>Logistical growth equation</vt:lpstr>
      <vt:lpstr>PowerPoint Presentation</vt:lpstr>
    </vt:vector>
  </TitlesOfParts>
  <Company>Kim Foglia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Bright blue marble spinning in space</dc:title>
  <cp:lastModifiedBy>Microsoft Office User</cp:lastModifiedBy>
  <cp:revision>76</cp:revision>
  <dcterms:modified xsi:type="dcterms:W3CDTF">2019-06-18T17:04:42Z</dcterms:modified>
</cp:coreProperties>
</file>