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81" r:id="rId2"/>
    <p:sldMasterId id="2147483764" r:id="rId3"/>
  </p:sldMasterIdLst>
  <p:notesMasterIdLst>
    <p:notesMasterId r:id="rId58"/>
  </p:notesMasterIdLst>
  <p:handoutMasterIdLst>
    <p:handoutMasterId r:id="rId59"/>
  </p:handoutMasterIdLst>
  <p:sldIdLst>
    <p:sldId id="256" r:id="rId4"/>
    <p:sldId id="348" r:id="rId5"/>
    <p:sldId id="349" r:id="rId6"/>
    <p:sldId id="350" r:id="rId7"/>
    <p:sldId id="351" r:id="rId8"/>
    <p:sldId id="439" r:id="rId9"/>
    <p:sldId id="437" r:id="rId10"/>
    <p:sldId id="438" r:id="rId11"/>
    <p:sldId id="440" r:id="rId12"/>
    <p:sldId id="441" r:id="rId13"/>
    <p:sldId id="442" r:id="rId14"/>
    <p:sldId id="443" r:id="rId15"/>
    <p:sldId id="444" r:id="rId16"/>
    <p:sldId id="445" r:id="rId17"/>
    <p:sldId id="352" r:id="rId18"/>
    <p:sldId id="446" r:id="rId19"/>
    <p:sldId id="447" r:id="rId20"/>
    <p:sldId id="448" r:id="rId21"/>
    <p:sldId id="428" r:id="rId22"/>
    <p:sldId id="430" r:id="rId23"/>
    <p:sldId id="456" r:id="rId24"/>
    <p:sldId id="458" r:id="rId25"/>
    <p:sldId id="417" r:id="rId26"/>
    <p:sldId id="390" r:id="rId27"/>
    <p:sldId id="392" r:id="rId28"/>
    <p:sldId id="393" r:id="rId29"/>
    <p:sldId id="395" r:id="rId30"/>
    <p:sldId id="397" r:id="rId31"/>
    <p:sldId id="396" r:id="rId32"/>
    <p:sldId id="449" r:id="rId33"/>
    <p:sldId id="462" r:id="rId34"/>
    <p:sldId id="463" r:id="rId35"/>
    <p:sldId id="451" r:id="rId36"/>
    <p:sldId id="455" r:id="rId37"/>
    <p:sldId id="453" r:id="rId38"/>
    <p:sldId id="399" r:id="rId39"/>
    <p:sldId id="398" r:id="rId40"/>
    <p:sldId id="400" r:id="rId41"/>
    <p:sldId id="406" r:id="rId42"/>
    <p:sldId id="402" r:id="rId43"/>
    <p:sldId id="403" r:id="rId44"/>
    <p:sldId id="404" r:id="rId45"/>
    <p:sldId id="405" r:id="rId46"/>
    <p:sldId id="407" r:id="rId47"/>
    <p:sldId id="461" r:id="rId48"/>
    <p:sldId id="408" r:id="rId49"/>
    <p:sldId id="434" r:id="rId50"/>
    <p:sldId id="436" r:id="rId51"/>
    <p:sldId id="459" r:id="rId52"/>
    <p:sldId id="460" r:id="rId53"/>
    <p:sldId id="413" r:id="rId54"/>
    <p:sldId id="409" r:id="rId55"/>
    <p:sldId id="410" r:id="rId56"/>
    <p:sldId id="411" r:id="rId5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4572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9144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3716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18288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extLst>
    <p:ext uri="{EFAFB233-063F-42B5-8137-9DF3F51BA10A}">
      <p15:sldGuideLst xmlns:p15="http://schemas.microsoft.com/office/powerpoint/2012/main">
        <p15:guide id="1" orient="horz" pos="4248">
          <p15:clr>
            <a:srgbClr val="A4A3A4"/>
          </p15:clr>
        </p15:guide>
        <p15:guide id="2" pos="10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33" autoAdjust="0"/>
    <p:restoredTop sz="96405" autoAdjust="0"/>
  </p:normalViewPr>
  <p:slideViewPr>
    <p:cSldViewPr snapToGrid="0" snapToObjects="1">
      <p:cViewPr varScale="1">
        <p:scale>
          <a:sx n="131" d="100"/>
          <a:sy n="131" d="100"/>
        </p:scale>
        <p:origin x="456" y="136"/>
      </p:cViewPr>
      <p:guideLst>
        <p:guide orient="horz" pos="4248"/>
        <p:guide pos="1056"/>
      </p:guideLst>
    </p:cSldViewPr>
  </p:slideViewPr>
  <p:outlineViewPr>
    <p:cViewPr>
      <p:scale>
        <a:sx n="33" d="100"/>
        <a:sy n="33" d="100"/>
      </p:scale>
      <p:origin x="0" y="-57296"/>
    </p:cViewPr>
  </p:outlineViewPr>
  <p:notesTextViewPr>
    <p:cViewPr>
      <p:scale>
        <a:sx n="125" d="100"/>
        <a:sy n="125" d="100"/>
      </p:scale>
      <p:origin x="0" y="0"/>
    </p:cViewPr>
  </p:notesTextViewPr>
  <p:sorterViewPr>
    <p:cViewPr>
      <p:scale>
        <a:sx n="150" d="100"/>
        <a:sy n="150" d="100"/>
      </p:scale>
      <p:origin x="0" y="827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dirty="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3B717319-6A80-D640-8B0A-B29F9F870522}" type="datetime1">
              <a:rPr lang="en-US"/>
              <a:pPr>
                <a:defRPr/>
              </a:pPr>
              <a:t>4/3/20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dirty="0">
                <a:latin typeface="Calibri"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63B92EF-1717-A14F-B713-C5EA0FE42360}" type="slidenum">
              <a:rPr lang="en-US"/>
              <a:pPr>
                <a:defRPr/>
              </a:pPr>
              <a:t>‹#›</a:t>
            </a:fld>
            <a:endParaRPr lang="en-US" dirty="0"/>
          </a:p>
        </p:txBody>
      </p:sp>
    </p:spTree>
    <p:extLst>
      <p:ext uri="{BB962C8B-B14F-4D97-AF65-F5344CB8AC3E}">
        <p14:creationId xmlns:p14="http://schemas.microsoft.com/office/powerpoint/2010/main" val="36065684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dirty="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4FCDB61-C647-0C48-9B6B-9B9C226AA41C}" type="datetime1">
              <a:rPr lang="en-US"/>
              <a:pPr>
                <a:defRPr/>
              </a:pPr>
              <a:t>4/3/20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dirty="0">
                <a:latin typeface="Calibri" charset="0"/>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7C016E4-DC66-3446-887D-BD4D72E758FC}" type="slidenum">
              <a:rPr lang="en-US"/>
              <a:pPr>
                <a:defRPr/>
              </a:pPr>
              <a:t>‹#›</a:t>
            </a:fld>
            <a:endParaRPr lang="en-US" dirty="0"/>
          </a:p>
        </p:txBody>
      </p:sp>
    </p:spTree>
    <p:extLst>
      <p:ext uri="{BB962C8B-B14F-4D97-AF65-F5344CB8AC3E}">
        <p14:creationId xmlns:p14="http://schemas.microsoft.com/office/powerpoint/2010/main" val="336462378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7C016E4-DC66-3446-887D-BD4D72E758FC}" type="slidenum">
              <a:rPr lang="en-US" smtClean="0"/>
              <a:pPr>
                <a:defRPr/>
              </a:pPr>
              <a:t>1</a:t>
            </a:fld>
            <a:endParaRPr lang="en-US" dirty="0"/>
          </a:p>
        </p:txBody>
      </p:sp>
    </p:spTree>
    <p:extLst>
      <p:ext uri="{BB962C8B-B14F-4D97-AF65-F5344CB8AC3E}">
        <p14:creationId xmlns:p14="http://schemas.microsoft.com/office/powerpoint/2010/main" val="1411643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10</a:t>
            </a:fld>
            <a:endParaRPr lang="en-US" dirty="0"/>
          </a:p>
        </p:txBody>
      </p:sp>
    </p:spTree>
    <p:extLst>
      <p:ext uri="{BB962C8B-B14F-4D97-AF65-F5344CB8AC3E}">
        <p14:creationId xmlns:p14="http://schemas.microsoft.com/office/powerpoint/2010/main" val="125406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7C016E4-DC66-3446-887D-BD4D72E758FC}" type="slidenum">
              <a:rPr lang="en-US" smtClean="0"/>
              <a:pPr>
                <a:defRPr/>
              </a:pPr>
              <a:t>11</a:t>
            </a:fld>
            <a:endParaRPr lang="en-US" dirty="0"/>
          </a:p>
        </p:txBody>
      </p:sp>
    </p:spTree>
    <p:extLst>
      <p:ext uri="{BB962C8B-B14F-4D97-AF65-F5344CB8AC3E}">
        <p14:creationId xmlns:p14="http://schemas.microsoft.com/office/powerpoint/2010/main" val="2936178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12</a:t>
            </a:fld>
            <a:endParaRPr lang="en-US" dirty="0"/>
          </a:p>
        </p:txBody>
      </p:sp>
    </p:spTree>
    <p:extLst>
      <p:ext uri="{BB962C8B-B14F-4D97-AF65-F5344CB8AC3E}">
        <p14:creationId xmlns:p14="http://schemas.microsoft.com/office/powerpoint/2010/main" val="3591666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13</a:t>
            </a:fld>
            <a:endParaRPr lang="en-US" dirty="0"/>
          </a:p>
        </p:txBody>
      </p:sp>
    </p:spTree>
    <p:extLst>
      <p:ext uri="{BB962C8B-B14F-4D97-AF65-F5344CB8AC3E}">
        <p14:creationId xmlns:p14="http://schemas.microsoft.com/office/powerpoint/2010/main" val="3421400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14</a:t>
            </a:fld>
            <a:endParaRPr lang="en-US" dirty="0"/>
          </a:p>
        </p:txBody>
      </p:sp>
    </p:spTree>
    <p:extLst>
      <p:ext uri="{BB962C8B-B14F-4D97-AF65-F5344CB8AC3E}">
        <p14:creationId xmlns:p14="http://schemas.microsoft.com/office/powerpoint/2010/main" val="3779698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15</a:t>
            </a:fld>
            <a:endParaRPr lang="en-US" dirty="0"/>
          </a:p>
        </p:txBody>
      </p:sp>
    </p:spTree>
    <p:extLst>
      <p:ext uri="{BB962C8B-B14F-4D97-AF65-F5344CB8AC3E}">
        <p14:creationId xmlns:p14="http://schemas.microsoft.com/office/powerpoint/2010/main" val="3295000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16</a:t>
            </a:fld>
            <a:endParaRPr lang="en-US" dirty="0"/>
          </a:p>
        </p:txBody>
      </p:sp>
    </p:spTree>
    <p:extLst>
      <p:ext uri="{BB962C8B-B14F-4D97-AF65-F5344CB8AC3E}">
        <p14:creationId xmlns:p14="http://schemas.microsoft.com/office/powerpoint/2010/main" val="3491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7C016E4-DC66-3446-887D-BD4D72E758FC}" type="slidenum">
              <a:rPr lang="en-US" smtClean="0"/>
              <a:pPr>
                <a:defRPr/>
              </a:pPr>
              <a:t>17</a:t>
            </a:fld>
            <a:endParaRPr lang="en-US" dirty="0"/>
          </a:p>
        </p:txBody>
      </p:sp>
    </p:spTree>
    <p:extLst>
      <p:ext uri="{BB962C8B-B14F-4D97-AF65-F5344CB8AC3E}">
        <p14:creationId xmlns:p14="http://schemas.microsoft.com/office/powerpoint/2010/main" val="1573775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7C016E4-DC66-3446-887D-BD4D72E758FC}" type="slidenum">
              <a:rPr lang="en-US" smtClean="0"/>
              <a:pPr>
                <a:defRPr/>
              </a:pPr>
              <a:t>18</a:t>
            </a:fld>
            <a:endParaRPr lang="en-US" dirty="0"/>
          </a:p>
        </p:txBody>
      </p:sp>
    </p:spTree>
    <p:extLst>
      <p:ext uri="{BB962C8B-B14F-4D97-AF65-F5344CB8AC3E}">
        <p14:creationId xmlns:p14="http://schemas.microsoft.com/office/powerpoint/2010/main" val="240523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19</a:t>
            </a:fld>
            <a:endParaRPr lang="en-US" dirty="0"/>
          </a:p>
        </p:txBody>
      </p:sp>
    </p:spTree>
    <p:extLst>
      <p:ext uri="{BB962C8B-B14F-4D97-AF65-F5344CB8AC3E}">
        <p14:creationId xmlns:p14="http://schemas.microsoft.com/office/powerpoint/2010/main" val="1636460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2</a:t>
            </a:fld>
            <a:endParaRPr lang="en-US" dirty="0"/>
          </a:p>
        </p:txBody>
      </p:sp>
    </p:spTree>
    <p:extLst>
      <p:ext uri="{BB962C8B-B14F-4D97-AF65-F5344CB8AC3E}">
        <p14:creationId xmlns:p14="http://schemas.microsoft.com/office/powerpoint/2010/main" val="1530402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20</a:t>
            </a:fld>
            <a:endParaRPr lang="en-US" dirty="0"/>
          </a:p>
        </p:txBody>
      </p:sp>
    </p:spTree>
    <p:extLst>
      <p:ext uri="{BB962C8B-B14F-4D97-AF65-F5344CB8AC3E}">
        <p14:creationId xmlns:p14="http://schemas.microsoft.com/office/powerpoint/2010/main" val="2327527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21</a:t>
            </a:fld>
            <a:endParaRPr lang="en-US" dirty="0"/>
          </a:p>
        </p:txBody>
      </p:sp>
    </p:spTree>
    <p:extLst>
      <p:ext uri="{BB962C8B-B14F-4D97-AF65-F5344CB8AC3E}">
        <p14:creationId xmlns:p14="http://schemas.microsoft.com/office/powerpoint/2010/main" val="2769228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22</a:t>
            </a:fld>
            <a:endParaRPr lang="en-US" dirty="0"/>
          </a:p>
        </p:txBody>
      </p:sp>
    </p:spTree>
    <p:extLst>
      <p:ext uri="{BB962C8B-B14F-4D97-AF65-F5344CB8AC3E}">
        <p14:creationId xmlns:p14="http://schemas.microsoft.com/office/powerpoint/2010/main" val="2816927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23</a:t>
            </a:fld>
            <a:endParaRPr lang="en-US" dirty="0"/>
          </a:p>
        </p:txBody>
      </p:sp>
    </p:spTree>
    <p:extLst>
      <p:ext uri="{BB962C8B-B14F-4D97-AF65-F5344CB8AC3E}">
        <p14:creationId xmlns:p14="http://schemas.microsoft.com/office/powerpoint/2010/main" val="2492047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24</a:t>
            </a:fld>
            <a:endParaRPr lang="en-US" dirty="0"/>
          </a:p>
        </p:txBody>
      </p:sp>
    </p:spTree>
    <p:extLst>
      <p:ext uri="{BB962C8B-B14F-4D97-AF65-F5344CB8AC3E}">
        <p14:creationId xmlns:p14="http://schemas.microsoft.com/office/powerpoint/2010/main" val="3695156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25</a:t>
            </a:fld>
            <a:endParaRPr lang="en-US" dirty="0"/>
          </a:p>
        </p:txBody>
      </p:sp>
    </p:spTree>
    <p:extLst>
      <p:ext uri="{BB962C8B-B14F-4D97-AF65-F5344CB8AC3E}">
        <p14:creationId xmlns:p14="http://schemas.microsoft.com/office/powerpoint/2010/main" val="1580600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26</a:t>
            </a:fld>
            <a:endParaRPr lang="en-US" dirty="0"/>
          </a:p>
        </p:txBody>
      </p:sp>
    </p:spTree>
    <p:extLst>
      <p:ext uri="{BB962C8B-B14F-4D97-AF65-F5344CB8AC3E}">
        <p14:creationId xmlns:p14="http://schemas.microsoft.com/office/powerpoint/2010/main" val="2124030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27</a:t>
            </a:fld>
            <a:endParaRPr lang="en-US" dirty="0"/>
          </a:p>
        </p:txBody>
      </p:sp>
    </p:spTree>
    <p:extLst>
      <p:ext uri="{BB962C8B-B14F-4D97-AF65-F5344CB8AC3E}">
        <p14:creationId xmlns:p14="http://schemas.microsoft.com/office/powerpoint/2010/main" val="302847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28</a:t>
            </a:fld>
            <a:endParaRPr lang="en-US" dirty="0"/>
          </a:p>
        </p:txBody>
      </p:sp>
    </p:spTree>
    <p:extLst>
      <p:ext uri="{BB962C8B-B14F-4D97-AF65-F5344CB8AC3E}">
        <p14:creationId xmlns:p14="http://schemas.microsoft.com/office/powerpoint/2010/main" val="4272647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29</a:t>
            </a:fld>
            <a:endParaRPr lang="en-US" dirty="0"/>
          </a:p>
        </p:txBody>
      </p:sp>
    </p:spTree>
    <p:extLst>
      <p:ext uri="{BB962C8B-B14F-4D97-AF65-F5344CB8AC3E}">
        <p14:creationId xmlns:p14="http://schemas.microsoft.com/office/powerpoint/2010/main" val="2773350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3</a:t>
            </a:fld>
            <a:endParaRPr lang="en-US" dirty="0"/>
          </a:p>
        </p:txBody>
      </p:sp>
    </p:spTree>
    <p:extLst>
      <p:ext uri="{BB962C8B-B14F-4D97-AF65-F5344CB8AC3E}">
        <p14:creationId xmlns:p14="http://schemas.microsoft.com/office/powerpoint/2010/main" val="3639919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30</a:t>
            </a:fld>
            <a:endParaRPr lang="en-US" dirty="0"/>
          </a:p>
        </p:txBody>
      </p:sp>
    </p:spTree>
    <p:extLst>
      <p:ext uri="{BB962C8B-B14F-4D97-AF65-F5344CB8AC3E}">
        <p14:creationId xmlns:p14="http://schemas.microsoft.com/office/powerpoint/2010/main" val="1320628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31</a:t>
            </a:fld>
            <a:endParaRPr lang="en-US" dirty="0"/>
          </a:p>
        </p:txBody>
      </p:sp>
    </p:spTree>
    <p:extLst>
      <p:ext uri="{BB962C8B-B14F-4D97-AF65-F5344CB8AC3E}">
        <p14:creationId xmlns:p14="http://schemas.microsoft.com/office/powerpoint/2010/main" val="4008979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32</a:t>
            </a:fld>
            <a:endParaRPr lang="en-US" dirty="0"/>
          </a:p>
        </p:txBody>
      </p:sp>
    </p:spTree>
    <p:extLst>
      <p:ext uri="{BB962C8B-B14F-4D97-AF65-F5344CB8AC3E}">
        <p14:creationId xmlns:p14="http://schemas.microsoft.com/office/powerpoint/2010/main" val="2596354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33</a:t>
            </a:fld>
            <a:endParaRPr lang="en-US" dirty="0"/>
          </a:p>
        </p:txBody>
      </p:sp>
    </p:spTree>
    <p:extLst>
      <p:ext uri="{BB962C8B-B14F-4D97-AF65-F5344CB8AC3E}">
        <p14:creationId xmlns:p14="http://schemas.microsoft.com/office/powerpoint/2010/main" val="697800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34</a:t>
            </a:fld>
            <a:endParaRPr lang="en-US" dirty="0"/>
          </a:p>
        </p:txBody>
      </p:sp>
    </p:spTree>
    <p:extLst>
      <p:ext uri="{BB962C8B-B14F-4D97-AF65-F5344CB8AC3E}">
        <p14:creationId xmlns:p14="http://schemas.microsoft.com/office/powerpoint/2010/main" val="3940197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35</a:t>
            </a:fld>
            <a:endParaRPr lang="en-US" dirty="0"/>
          </a:p>
        </p:txBody>
      </p:sp>
    </p:spTree>
    <p:extLst>
      <p:ext uri="{BB962C8B-B14F-4D97-AF65-F5344CB8AC3E}">
        <p14:creationId xmlns:p14="http://schemas.microsoft.com/office/powerpoint/2010/main" val="3098551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36</a:t>
            </a:fld>
            <a:endParaRPr lang="en-US" dirty="0"/>
          </a:p>
        </p:txBody>
      </p:sp>
    </p:spTree>
    <p:extLst>
      <p:ext uri="{BB962C8B-B14F-4D97-AF65-F5344CB8AC3E}">
        <p14:creationId xmlns:p14="http://schemas.microsoft.com/office/powerpoint/2010/main" val="2823966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E7C016E4-DC66-3446-887D-BD4D72E758FC}" type="slidenum">
              <a:rPr lang="en-US" smtClean="0"/>
              <a:pPr>
                <a:defRPr/>
              </a:pPr>
              <a:t>37</a:t>
            </a:fld>
            <a:endParaRPr lang="en-US" dirty="0"/>
          </a:p>
        </p:txBody>
      </p:sp>
    </p:spTree>
    <p:extLst>
      <p:ext uri="{BB962C8B-B14F-4D97-AF65-F5344CB8AC3E}">
        <p14:creationId xmlns:p14="http://schemas.microsoft.com/office/powerpoint/2010/main" val="737063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38</a:t>
            </a:fld>
            <a:endParaRPr lang="en-US" dirty="0"/>
          </a:p>
        </p:txBody>
      </p:sp>
    </p:spTree>
    <p:extLst>
      <p:ext uri="{BB962C8B-B14F-4D97-AF65-F5344CB8AC3E}">
        <p14:creationId xmlns:p14="http://schemas.microsoft.com/office/powerpoint/2010/main" val="1555582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39</a:t>
            </a:fld>
            <a:endParaRPr lang="en-US" dirty="0"/>
          </a:p>
        </p:txBody>
      </p:sp>
    </p:spTree>
    <p:extLst>
      <p:ext uri="{BB962C8B-B14F-4D97-AF65-F5344CB8AC3E}">
        <p14:creationId xmlns:p14="http://schemas.microsoft.com/office/powerpoint/2010/main" val="199804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4</a:t>
            </a:fld>
            <a:endParaRPr lang="en-US" dirty="0"/>
          </a:p>
        </p:txBody>
      </p:sp>
    </p:spTree>
    <p:extLst>
      <p:ext uri="{BB962C8B-B14F-4D97-AF65-F5344CB8AC3E}">
        <p14:creationId xmlns:p14="http://schemas.microsoft.com/office/powerpoint/2010/main" val="665605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40</a:t>
            </a:fld>
            <a:endParaRPr lang="en-US" dirty="0"/>
          </a:p>
        </p:txBody>
      </p:sp>
    </p:spTree>
    <p:extLst>
      <p:ext uri="{BB962C8B-B14F-4D97-AF65-F5344CB8AC3E}">
        <p14:creationId xmlns:p14="http://schemas.microsoft.com/office/powerpoint/2010/main" val="3282686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41</a:t>
            </a:fld>
            <a:endParaRPr lang="en-US" dirty="0"/>
          </a:p>
        </p:txBody>
      </p:sp>
    </p:spTree>
    <p:extLst>
      <p:ext uri="{BB962C8B-B14F-4D97-AF65-F5344CB8AC3E}">
        <p14:creationId xmlns:p14="http://schemas.microsoft.com/office/powerpoint/2010/main" val="127294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42</a:t>
            </a:fld>
            <a:endParaRPr lang="en-US" dirty="0"/>
          </a:p>
        </p:txBody>
      </p:sp>
    </p:spTree>
    <p:extLst>
      <p:ext uri="{BB962C8B-B14F-4D97-AF65-F5344CB8AC3E}">
        <p14:creationId xmlns:p14="http://schemas.microsoft.com/office/powerpoint/2010/main" val="8624229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43</a:t>
            </a:fld>
            <a:endParaRPr lang="en-US" dirty="0"/>
          </a:p>
        </p:txBody>
      </p:sp>
    </p:spTree>
    <p:extLst>
      <p:ext uri="{BB962C8B-B14F-4D97-AF65-F5344CB8AC3E}">
        <p14:creationId xmlns:p14="http://schemas.microsoft.com/office/powerpoint/2010/main" val="2660033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44</a:t>
            </a:fld>
            <a:endParaRPr lang="en-US" dirty="0"/>
          </a:p>
        </p:txBody>
      </p:sp>
    </p:spTree>
    <p:extLst>
      <p:ext uri="{BB962C8B-B14F-4D97-AF65-F5344CB8AC3E}">
        <p14:creationId xmlns:p14="http://schemas.microsoft.com/office/powerpoint/2010/main" val="1380822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45</a:t>
            </a:fld>
            <a:endParaRPr lang="en-US" dirty="0"/>
          </a:p>
        </p:txBody>
      </p:sp>
    </p:spTree>
    <p:extLst>
      <p:ext uri="{BB962C8B-B14F-4D97-AF65-F5344CB8AC3E}">
        <p14:creationId xmlns:p14="http://schemas.microsoft.com/office/powerpoint/2010/main" val="2085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46</a:t>
            </a:fld>
            <a:endParaRPr lang="en-US" dirty="0"/>
          </a:p>
        </p:txBody>
      </p:sp>
    </p:spTree>
    <p:extLst>
      <p:ext uri="{BB962C8B-B14F-4D97-AF65-F5344CB8AC3E}">
        <p14:creationId xmlns:p14="http://schemas.microsoft.com/office/powerpoint/2010/main" val="2307311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47</a:t>
            </a:fld>
            <a:endParaRPr lang="en-US" dirty="0"/>
          </a:p>
        </p:txBody>
      </p:sp>
    </p:spTree>
    <p:extLst>
      <p:ext uri="{BB962C8B-B14F-4D97-AF65-F5344CB8AC3E}">
        <p14:creationId xmlns:p14="http://schemas.microsoft.com/office/powerpoint/2010/main" val="674040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48</a:t>
            </a:fld>
            <a:endParaRPr lang="en-US" dirty="0"/>
          </a:p>
        </p:txBody>
      </p:sp>
    </p:spTree>
    <p:extLst>
      <p:ext uri="{BB962C8B-B14F-4D97-AF65-F5344CB8AC3E}">
        <p14:creationId xmlns:p14="http://schemas.microsoft.com/office/powerpoint/2010/main" val="41164629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49</a:t>
            </a:fld>
            <a:endParaRPr lang="en-US" dirty="0"/>
          </a:p>
        </p:txBody>
      </p:sp>
    </p:spTree>
    <p:extLst>
      <p:ext uri="{BB962C8B-B14F-4D97-AF65-F5344CB8AC3E}">
        <p14:creationId xmlns:p14="http://schemas.microsoft.com/office/powerpoint/2010/main" val="3403231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5</a:t>
            </a:fld>
            <a:endParaRPr lang="en-US" dirty="0"/>
          </a:p>
        </p:txBody>
      </p:sp>
    </p:spTree>
    <p:extLst>
      <p:ext uri="{BB962C8B-B14F-4D97-AF65-F5344CB8AC3E}">
        <p14:creationId xmlns:p14="http://schemas.microsoft.com/office/powerpoint/2010/main" val="1422997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50</a:t>
            </a:fld>
            <a:endParaRPr lang="en-US" dirty="0"/>
          </a:p>
        </p:txBody>
      </p:sp>
    </p:spTree>
    <p:extLst>
      <p:ext uri="{BB962C8B-B14F-4D97-AF65-F5344CB8AC3E}">
        <p14:creationId xmlns:p14="http://schemas.microsoft.com/office/powerpoint/2010/main" val="2440553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51</a:t>
            </a:fld>
            <a:endParaRPr lang="en-US" dirty="0"/>
          </a:p>
        </p:txBody>
      </p:sp>
    </p:spTree>
    <p:extLst>
      <p:ext uri="{BB962C8B-B14F-4D97-AF65-F5344CB8AC3E}">
        <p14:creationId xmlns:p14="http://schemas.microsoft.com/office/powerpoint/2010/main" val="31732882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52</a:t>
            </a:fld>
            <a:endParaRPr lang="en-US" dirty="0"/>
          </a:p>
        </p:txBody>
      </p:sp>
    </p:spTree>
    <p:extLst>
      <p:ext uri="{BB962C8B-B14F-4D97-AF65-F5344CB8AC3E}">
        <p14:creationId xmlns:p14="http://schemas.microsoft.com/office/powerpoint/2010/main" val="3760386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53</a:t>
            </a:fld>
            <a:endParaRPr lang="en-US" dirty="0"/>
          </a:p>
        </p:txBody>
      </p:sp>
    </p:spTree>
    <p:extLst>
      <p:ext uri="{BB962C8B-B14F-4D97-AF65-F5344CB8AC3E}">
        <p14:creationId xmlns:p14="http://schemas.microsoft.com/office/powerpoint/2010/main" val="1463870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a:defRPr/>
            </a:pPr>
            <a:fld id="{E7C016E4-DC66-3446-887D-BD4D72E758FC}" type="slidenum">
              <a:rPr lang="en-US" smtClean="0"/>
              <a:pPr>
                <a:defRPr/>
              </a:pPr>
              <a:t>54</a:t>
            </a:fld>
            <a:endParaRPr lang="en-US" dirty="0"/>
          </a:p>
        </p:txBody>
      </p:sp>
    </p:spTree>
    <p:extLst>
      <p:ext uri="{BB962C8B-B14F-4D97-AF65-F5344CB8AC3E}">
        <p14:creationId xmlns:p14="http://schemas.microsoft.com/office/powerpoint/2010/main" val="3500714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6</a:t>
            </a:fld>
            <a:endParaRPr lang="en-US" dirty="0"/>
          </a:p>
        </p:txBody>
      </p:sp>
    </p:spTree>
    <p:extLst>
      <p:ext uri="{BB962C8B-B14F-4D97-AF65-F5344CB8AC3E}">
        <p14:creationId xmlns:p14="http://schemas.microsoft.com/office/powerpoint/2010/main" val="208149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7C016E4-DC66-3446-887D-BD4D72E758FC}" type="slidenum">
              <a:rPr lang="en-US" smtClean="0"/>
              <a:pPr>
                <a:defRPr/>
              </a:pPr>
              <a:t>7</a:t>
            </a:fld>
            <a:endParaRPr lang="en-US" dirty="0"/>
          </a:p>
        </p:txBody>
      </p:sp>
    </p:spTree>
    <p:extLst>
      <p:ext uri="{BB962C8B-B14F-4D97-AF65-F5344CB8AC3E}">
        <p14:creationId xmlns:p14="http://schemas.microsoft.com/office/powerpoint/2010/main" val="3932344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7C016E4-DC66-3446-887D-BD4D72E758FC}" type="slidenum">
              <a:rPr lang="en-US" smtClean="0"/>
              <a:pPr>
                <a:defRPr/>
              </a:pPr>
              <a:t>8</a:t>
            </a:fld>
            <a:endParaRPr lang="en-US" dirty="0"/>
          </a:p>
        </p:txBody>
      </p:sp>
    </p:spTree>
    <p:extLst>
      <p:ext uri="{BB962C8B-B14F-4D97-AF65-F5344CB8AC3E}">
        <p14:creationId xmlns:p14="http://schemas.microsoft.com/office/powerpoint/2010/main" val="161107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7C016E4-DC66-3446-887D-BD4D72E758FC}" type="slidenum">
              <a:rPr lang="en-US" smtClean="0"/>
              <a:pPr>
                <a:defRPr/>
              </a:pPr>
              <a:t>9</a:t>
            </a:fld>
            <a:endParaRPr lang="en-US" dirty="0"/>
          </a:p>
        </p:txBody>
      </p:sp>
    </p:spTree>
    <p:extLst>
      <p:ext uri="{BB962C8B-B14F-4D97-AF65-F5344CB8AC3E}">
        <p14:creationId xmlns:p14="http://schemas.microsoft.com/office/powerpoint/2010/main" val="163928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16C210D-39E5-CA44-BF0F-EC1371B187A8}"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3AC01764-52D7-C84E-A948-BBB7FD525D08}" type="slidenum">
              <a:rPr lang="en-US"/>
              <a:pPr>
                <a:defRPr/>
              </a:pPr>
              <a:t>‹#›</a:t>
            </a:fld>
            <a:endParaRPr lang="en-US" dirty="0"/>
          </a:p>
        </p:txBody>
      </p:sp>
    </p:spTree>
    <p:extLst>
      <p:ext uri="{BB962C8B-B14F-4D97-AF65-F5344CB8AC3E}">
        <p14:creationId xmlns:p14="http://schemas.microsoft.com/office/powerpoint/2010/main" val="1357299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2AD2237-D313-3641-91F8-7E6C8416229E}" type="datetime1">
              <a:rPr lang="en-US"/>
              <a:pPr>
                <a:defRPr/>
              </a:pPr>
              <a:t>4/3/20</a:t>
            </a:fld>
            <a:endParaRPr lang="en-US" dirty="0"/>
          </a:p>
        </p:txBody>
      </p:sp>
      <p:sp>
        <p:nvSpPr>
          <p:cNvPr id="6" name="Slide Number Placeholder 5"/>
          <p:cNvSpPr>
            <a:spLocks noGrp="1"/>
          </p:cNvSpPr>
          <p:nvPr>
            <p:ph type="sldNum" sz="quarter" idx="11"/>
          </p:nvPr>
        </p:nvSpPr>
        <p:spPr/>
        <p:txBody>
          <a:bodyPr/>
          <a:lstStyle>
            <a:lvl1pPr>
              <a:defRPr/>
            </a:lvl1pPr>
          </a:lstStyle>
          <a:p>
            <a:pPr>
              <a:defRPr/>
            </a:pPr>
            <a:fld id="{18619713-8DDB-4E45-8399-B5586C49333E}" type="slidenum">
              <a:rPr lang="en-US"/>
              <a:pPr>
                <a:defRPr/>
              </a:pPr>
              <a:t>‹#›</a:t>
            </a:fld>
            <a:endParaRPr lang="en-US" dirty="0"/>
          </a:p>
        </p:txBody>
      </p:sp>
    </p:spTree>
    <p:extLst>
      <p:ext uri="{BB962C8B-B14F-4D97-AF65-F5344CB8AC3E}">
        <p14:creationId xmlns:p14="http://schemas.microsoft.com/office/powerpoint/2010/main" val="2727133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7E52325-FEC6-654A-9C72-93F55A705A7A}" type="datetime1">
              <a:rPr lang="en-US"/>
              <a:pPr>
                <a:defRPr/>
              </a:pPr>
              <a:t>4/3/20</a:t>
            </a:fld>
            <a:endParaRPr lang="en-US" dirty="0"/>
          </a:p>
        </p:txBody>
      </p:sp>
      <p:sp>
        <p:nvSpPr>
          <p:cNvPr id="8" name="Slide Number Placeholder 5"/>
          <p:cNvSpPr>
            <a:spLocks noGrp="1"/>
          </p:cNvSpPr>
          <p:nvPr>
            <p:ph type="sldNum" sz="quarter" idx="11"/>
          </p:nvPr>
        </p:nvSpPr>
        <p:spPr/>
        <p:txBody>
          <a:bodyPr/>
          <a:lstStyle>
            <a:lvl1pPr>
              <a:defRPr/>
            </a:lvl1pPr>
          </a:lstStyle>
          <a:p>
            <a:pPr>
              <a:defRPr/>
            </a:pPr>
            <a:fld id="{52B0B8BF-6E93-6C48-B1E0-B92565461B93}" type="slidenum">
              <a:rPr lang="en-US"/>
              <a:pPr>
                <a:defRPr/>
              </a:pPr>
              <a:t>‹#›</a:t>
            </a:fld>
            <a:endParaRPr lang="en-US" dirty="0"/>
          </a:p>
        </p:txBody>
      </p:sp>
    </p:spTree>
    <p:extLst>
      <p:ext uri="{BB962C8B-B14F-4D97-AF65-F5344CB8AC3E}">
        <p14:creationId xmlns:p14="http://schemas.microsoft.com/office/powerpoint/2010/main" val="2088273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6C99948-49AF-2541-9139-10441942890A}" type="datetime1">
              <a:rPr lang="en-US"/>
              <a:pPr>
                <a:defRPr/>
              </a:pPr>
              <a:t>4/3/20</a:t>
            </a:fld>
            <a:endParaRPr lang="en-US" dirty="0"/>
          </a:p>
        </p:txBody>
      </p:sp>
      <p:sp>
        <p:nvSpPr>
          <p:cNvPr id="4"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5" name="Slide Number Placeholder 5"/>
          <p:cNvSpPr>
            <a:spLocks noGrp="1"/>
          </p:cNvSpPr>
          <p:nvPr>
            <p:ph type="sldNum" sz="quarter" idx="12"/>
          </p:nvPr>
        </p:nvSpPr>
        <p:spPr/>
        <p:txBody>
          <a:bodyPr/>
          <a:lstStyle>
            <a:lvl1pPr>
              <a:defRPr/>
            </a:lvl1pPr>
          </a:lstStyle>
          <a:p>
            <a:pPr>
              <a:defRPr/>
            </a:pPr>
            <a:fld id="{8FCC4D48-7B9A-8D4C-A350-BE82DE472E0F}" type="slidenum">
              <a:rPr lang="en-US"/>
              <a:pPr>
                <a:defRPr/>
              </a:pPr>
              <a:t>‹#›</a:t>
            </a:fld>
            <a:endParaRPr lang="en-US" dirty="0"/>
          </a:p>
        </p:txBody>
      </p:sp>
    </p:spTree>
    <p:extLst>
      <p:ext uri="{BB962C8B-B14F-4D97-AF65-F5344CB8AC3E}">
        <p14:creationId xmlns:p14="http://schemas.microsoft.com/office/powerpoint/2010/main" val="3346849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8CD7CF-19E9-E84B-863C-DE5BD344EDFF}" type="datetime1">
              <a:rPr lang="en-US"/>
              <a:pPr>
                <a:defRPr/>
              </a:pPr>
              <a:t>4/3/20</a:t>
            </a:fld>
            <a:endParaRPr lang="en-US" dirty="0"/>
          </a:p>
        </p:txBody>
      </p:sp>
      <p:sp>
        <p:nvSpPr>
          <p:cNvPr id="3" name="Slide Number Placeholder 5"/>
          <p:cNvSpPr>
            <a:spLocks noGrp="1"/>
          </p:cNvSpPr>
          <p:nvPr>
            <p:ph type="sldNum" sz="quarter" idx="11"/>
          </p:nvPr>
        </p:nvSpPr>
        <p:spPr/>
        <p:txBody>
          <a:bodyPr/>
          <a:lstStyle>
            <a:lvl1pPr>
              <a:defRPr/>
            </a:lvl1pPr>
          </a:lstStyle>
          <a:p>
            <a:pPr>
              <a:defRPr/>
            </a:pPr>
            <a:fld id="{CE0AA3C7-1130-9944-B8B5-FDA8C8C40ADC}" type="slidenum">
              <a:rPr lang="en-US"/>
              <a:pPr>
                <a:defRPr/>
              </a:pPr>
              <a:t>‹#›</a:t>
            </a:fld>
            <a:endParaRPr lang="en-US" dirty="0"/>
          </a:p>
        </p:txBody>
      </p:sp>
    </p:spTree>
    <p:extLst>
      <p:ext uri="{BB962C8B-B14F-4D97-AF65-F5344CB8AC3E}">
        <p14:creationId xmlns:p14="http://schemas.microsoft.com/office/powerpoint/2010/main" val="1522019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2AFC5D-9E67-B845-A7D9-3EC9C7140DCD}" type="datetime1">
              <a:rPr lang="en-US"/>
              <a:pPr>
                <a:defRPr/>
              </a:pPr>
              <a:t>4/3/20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pPr>
              <a:defRPr/>
            </a:pPr>
            <a:fld id="{AF928E10-F1DD-7647-977B-27960DFB2347}" type="slidenum">
              <a:rPr lang="en-US"/>
              <a:pPr>
                <a:defRPr/>
              </a:pPr>
              <a:t>‹#›</a:t>
            </a:fld>
            <a:endParaRPr lang="en-US" dirty="0"/>
          </a:p>
        </p:txBody>
      </p:sp>
    </p:spTree>
    <p:extLst>
      <p:ext uri="{BB962C8B-B14F-4D97-AF65-F5344CB8AC3E}">
        <p14:creationId xmlns:p14="http://schemas.microsoft.com/office/powerpoint/2010/main" val="3187261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255461D-EC9E-4641-A8FA-65EDDF52E35A}" type="datetime1">
              <a:rPr lang="en-US"/>
              <a:pPr>
                <a:defRPr/>
              </a:pPr>
              <a:t>4/3/20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pPr>
              <a:defRPr/>
            </a:pPr>
            <a:fld id="{D2FECCD6-E95B-304F-A633-E797DB29A387}" type="slidenum">
              <a:rPr lang="en-US"/>
              <a:pPr>
                <a:defRPr/>
              </a:pPr>
              <a:t>‹#›</a:t>
            </a:fld>
            <a:endParaRPr lang="en-US" dirty="0"/>
          </a:p>
        </p:txBody>
      </p:sp>
    </p:spTree>
    <p:extLst>
      <p:ext uri="{BB962C8B-B14F-4D97-AF65-F5344CB8AC3E}">
        <p14:creationId xmlns:p14="http://schemas.microsoft.com/office/powerpoint/2010/main" val="2577384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342096-4E7F-444B-B8B5-F09F57A9C0BF}" type="datetime1">
              <a:rPr lang="en-US"/>
              <a:pPr>
                <a:defRPr/>
              </a:pPr>
              <a:t>4/3/20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pPr>
              <a:defRPr/>
            </a:pPr>
            <a:fld id="{32B8DB3F-BD9A-CA4A-B5DC-7AA935877E86}" type="slidenum">
              <a:rPr lang="en-US"/>
              <a:pPr>
                <a:defRPr/>
              </a:pPr>
              <a:t>‹#›</a:t>
            </a:fld>
            <a:endParaRPr lang="en-US" dirty="0"/>
          </a:p>
        </p:txBody>
      </p:sp>
    </p:spTree>
    <p:extLst>
      <p:ext uri="{BB962C8B-B14F-4D97-AF65-F5344CB8AC3E}">
        <p14:creationId xmlns:p14="http://schemas.microsoft.com/office/powerpoint/2010/main" val="895059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5C9DC3-9372-6445-91BE-DE28723E2A65}" type="datetime1">
              <a:rPr lang="en-US"/>
              <a:pPr>
                <a:defRPr/>
              </a:pPr>
              <a:t>4/3/20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pPr>
              <a:defRPr/>
            </a:pPr>
            <a:fld id="{AB1FB0A6-14A2-B843-8F7A-A4A706B00959}" type="slidenum">
              <a:rPr lang="en-US"/>
              <a:pPr>
                <a:defRPr/>
              </a:pPr>
              <a:t>‹#›</a:t>
            </a:fld>
            <a:endParaRPr lang="en-US" dirty="0"/>
          </a:p>
        </p:txBody>
      </p:sp>
    </p:spTree>
    <p:extLst>
      <p:ext uri="{BB962C8B-B14F-4D97-AF65-F5344CB8AC3E}">
        <p14:creationId xmlns:p14="http://schemas.microsoft.com/office/powerpoint/2010/main" val="148218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hidden="1"/>
          <p:cNvSpPr>
            <a:spLocks noGrp="1"/>
          </p:cNvSpPr>
          <p:nvPr>
            <p:ph sz="quarter" idx="12"/>
          </p:nvPr>
        </p:nvSpPr>
        <p:spPr>
          <a:xfrm>
            <a:off x="457200" y="1651000"/>
            <a:ext cx="8229600" cy="119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hidden="1"/>
          <p:cNvSpPr>
            <a:spLocks noGrp="1"/>
          </p:cNvSpPr>
          <p:nvPr>
            <p:ph sz="quarter" idx="13"/>
          </p:nvPr>
        </p:nvSpPr>
        <p:spPr>
          <a:xfrm>
            <a:off x="457200" y="3187700"/>
            <a:ext cx="8229600" cy="111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Content Placeholder 2" hidden="1"/>
          <p:cNvSpPr>
            <a:spLocks noGrp="1"/>
          </p:cNvSpPr>
          <p:nvPr>
            <p:ph sz="quarter" idx="14"/>
          </p:nvPr>
        </p:nvSpPr>
        <p:spPr>
          <a:xfrm>
            <a:off x="457200" y="4470400"/>
            <a:ext cx="2257425" cy="139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able Placeholder 6" hidden="1"/>
          <p:cNvSpPr>
            <a:spLocks noGrp="1"/>
          </p:cNvSpPr>
          <p:nvPr>
            <p:ph type="tbl" sz="quarter" idx="15"/>
          </p:nvPr>
        </p:nvSpPr>
        <p:spPr>
          <a:xfrm>
            <a:off x="4102100" y="4470400"/>
            <a:ext cx="2451100" cy="1244600"/>
          </a:xfrm>
        </p:spPr>
        <p:txBody>
          <a:bodyPr/>
          <a:lstStyle/>
          <a:p>
            <a:endParaRPr lang="en-IN" dirty="0"/>
          </a:p>
        </p:txBody>
      </p:sp>
      <p:sp>
        <p:nvSpPr>
          <p:cNvPr id="9" name="Content Placeholder 8"/>
          <p:cNvSpPr>
            <a:spLocks noGrp="1"/>
          </p:cNvSpPr>
          <p:nvPr>
            <p:ph sz="quarter" idx="16"/>
          </p:nvPr>
        </p:nvSpPr>
        <p:spPr>
          <a:xfrm>
            <a:off x="173038" y="1651000"/>
            <a:ext cx="1920875" cy="33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p:cNvSpPr>
            <a:spLocks noGrp="1"/>
          </p:cNvSpPr>
          <p:nvPr>
            <p:ph sz="quarter" idx="17"/>
          </p:nvPr>
        </p:nvSpPr>
        <p:spPr>
          <a:xfrm>
            <a:off x="2292350" y="1651000"/>
            <a:ext cx="422275" cy="33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8"/>
          </p:nvPr>
        </p:nvSpPr>
        <p:spPr>
          <a:xfrm>
            <a:off x="3060700" y="1651000"/>
            <a:ext cx="1868488" cy="49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19"/>
          </p:nvPr>
        </p:nvSpPr>
        <p:spPr>
          <a:xfrm>
            <a:off x="5141913" y="1651000"/>
            <a:ext cx="557212" cy="49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p:cNvSpPr>
            <a:spLocks noGrp="1"/>
          </p:cNvSpPr>
          <p:nvPr>
            <p:ph sz="quarter" idx="20"/>
          </p:nvPr>
        </p:nvSpPr>
        <p:spPr>
          <a:xfrm>
            <a:off x="5883275" y="1651000"/>
            <a:ext cx="2054225" cy="49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19"/>
          <p:cNvSpPr>
            <a:spLocks noGrp="1"/>
          </p:cNvSpPr>
          <p:nvPr>
            <p:ph sz="quarter" idx="21"/>
          </p:nvPr>
        </p:nvSpPr>
        <p:spPr>
          <a:xfrm>
            <a:off x="277813" y="2239963"/>
            <a:ext cx="2212975" cy="42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1"/>
          <p:cNvSpPr>
            <a:spLocks noGrp="1"/>
          </p:cNvSpPr>
          <p:nvPr>
            <p:ph sz="quarter" idx="22"/>
          </p:nvPr>
        </p:nvSpPr>
        <p:spPr>
          <a:xfrm>
            <a:off x="2714625" y="2239963"/>
            <a:ext cx="519113" cy="42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3"/>
          <p:cNvSpPr>
            <a:spLocks noGrp="1"/>
          </p:cNvSpPr>
          <p:nvPr>
            <p:ph sz="quarter" idx="23"/>
          </p:nvPr>
        </p:nvSpPr>
        <p:spPr>
          <a:xfrm>
            <a:off x="3459163" y="2239963"/>
            <a:ext cx="1682750" cy="42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Content Placeholder 25"/>
          <p:cNvSpPr>
            <a:spLocks noGrp="1"/>
          </p:cNvSpPr>
          <p:nvPr>
            <p:ph sz="quarter" idx="24"/>
          </p:nvPr>
        </p:nvSpPr>
        <p:spPr>
          <a:xfrm>
            <a:off x="5394325" y="2239963"/>
            <a:ext cx="1908175" cy="42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Content Placeholder 27"/>
          <p:cNvSpPr>
            <a:spLocks noGrp="1"/>
          </p:cNvSpPr>
          <p:nvPr>
            <p:ph sz="quarter" idx="25"/>
          </p:nvPr>
        </p:nvSpPr>
        <p:spPr>
          <a:xfrm>
            <a:off x="7580313" y="2398713"/>
            <a:ext cx="609600" cy="446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Content Placeholder 29"/>
          <p:cNvSpPr>
            <a:spLocks noGrp="1"/>
          </p:cNvSpPr>
          <p:nvPr>
            <p:ph sz="quarter" idx="26"/>
          </p:nvPr>
        </p:nvSpPr>
        <p:spPr>
          <a:xfrm>
            <a:off x="277813" y="2941638"/>
            <a:ext cx="2212975" cy="344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Content Placeholder 31"/>
          <p:cNvSpPr>
            <a:spLocks noGrp="1"/>
          </p:cNvSpPr>
          <p:nvPr>
            <p:ph sz="quarter" idx="27"/>
          </p:nvPr>
        </p:nvSpPr>
        <p:spPr>
          <a:xfrm>
            <a:off x="2714625" y="2941638"/>
            <a:ext cx="1765300" cy="344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Content Placeholder 33"/>
          <p:cNvSpPr>
            <a:spLocks noGrp="1"/>
          </p:cNvSpPr>
          <p:nvPr>
            <p:ph sz="quarter" idx="28"/>
          </p:nvPr>
        </p:nvSpPr>
        <p:spPr>
          <a:xfrm>
            <a:off x="4929188" y="2941638"/>
            <a:ext cx="1855787" cy="60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29"/>
          </p:nvPr>
        </p:nvSpPr>
        <p:spPr>
          <a:xfrm>
            <a:off x="0" y="5430838"/>
            <a:ext cx="1995488"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p:cNvSpPr>
            <a:spLocks noGrp="1"/>
          </p:cNvSpPr>
          <p:nvPr>
            <p:ph sz="quarter" idx="30"/>
          </p:nvPr>
        </p:nvSpPr>
        <p:spPr>
          <a:xfrm>
            <a:off x="0" y="1044575"/>
            <a:ext cx="2490788" cy="60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4287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hidden="1"/>
          <p:cNvSpPr>
            <a:spLocks noGrp="1"/>
          </p:cNvSpPr>
          <p:nvPr>
            <p:ph sz="quarter" idx="12"/>
          </p:nvPr>
        </p:nvSpPr>
        <p:spPr>
          <a:xfrm>
            <a:off x="457200" y="1651000"/>
            <a:ext cx="8229600" cy="119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hidden="1"/>
          <p:cNvSpPr>
            <a:spLocks noGrp="1"/>
          </p:cNvSpPr>
          <p:nvPr>
            <p:ph sz="quarter" idx="13"/>
          </p:nvPr>
        </p:nvSpPr>
        <p:spPr>
          <a:xfrm>
            <a:off x="457200" y="3187700"/>
            <a:ext cx="8229600" cy="111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hidden="1"/>
          <p:cNvSpPr>
            <a:spLocks noGrp="1"/>
          </p:cNvSpPr>
          <p:nvPr>
            <p:ph sz="quarter" idx="14"/>
          </p:nvPr>
        </p:nvSpPr>
        <p:spPr>
          <a:xfrm>
            <a:off x="546100" y="4635500"/>
            <a:ext cx="2603500" cy="12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hidden="1"/>
          <p:cNvSpPr>
            <a:spLocks noGrp="1"/>
          </p:cNvSpPr>
          <p:nvPr>
            <p:ph sz="quarter" idx="15"/>
          </p:nvPr>
        </p:nvSpPr>
        <p:spPr>
          <a:xfrm>
            <a:off x="3543300" y="4419600"/>
            <a:ext cx="1384300" cy="173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hidden="1"/>
          <p:cNvSpPr>
            <a:spLocks noGrp="1"/>
          </p:cNvSpPr>
          <p:nvPr>
            <p:ph sz="quarter" idx="16"/>
          </p:nvPr>
        </p:nvSpPr>
        <p:spPr>
          <a:xfrm>
            <a:off x="5359400" y="4546600"/>
            <a:ext cx="1676400" cy="1612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p:cNvSpPr>
            <a:spLocks noGrp="1"/>
          </p:cNvSpPr>
          <p:nvPr>
            <p:ph sz="quarter" idx="17"/>
          </p:nvPr>
        </p:nvSpPr>
        <p:spPr>
          <a:xfrm>
            <a:off x="7353300" y="4546600"/>
            <a:ext cx="1231900" cy="196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p:cNvSpPr>
            <a:spLocks noGrp="1"/>
          </p:cNvSpPr>
          <p:nvPr>
            <p:ph sz="quarter" idx="18"/>
          </p:nvPr>
        </p:nvSpPr>
        <p:spPr>
          <a:xfrm>
            <a:off x="457200" y="1908175"/>
            <a:ext cx="615950"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p:cNvSpPr>
            <a:spLocks noGrp="1"/>
          </p:cNvSpPr>
          <p:nvPr>
            <p:ph sz="quarter" idx="19"/>
          </p:nvPr>
        </p:nvSpPr>
        <p:spPr>
          <a:xfrm>
            <a:off x="1231900" y="1908175"/>
            <a:ext cx="1471613"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20"/>
          </p:nvPr>
        </p:nvSpPr>
        <p:spPr>
          <a:xfrm>
            <a:off x="2995613" y="1908175"/>
            <a:ext cx="547687"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p:cNvSpPr>
            <a:spLocks noGrp="1"/>
          </p:cNvSpPr>
          <p:nvPr>
            <p:ph sz="quarter" idx="21"/>
          </p:nvPr>
        </p:nvSpPr>
        <p:spPr>
          <a:xfrm>
            <a:off x="3843338" y="1908175"/>
            <a:ext cx="2106612"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19"/>
          <p:cNvSpPr>
            <a:spLocks noGrp="1"/>
          </p:cNvSpPr>
          <p:nvPr>
            <p:ph sz="quarter" idx="22"/>
          </p:nvPr>
        </p:nvSpPr>
        <p:spPr>
          <a:xfrm>
            <a:off x="6308725" y="1908175"/>
            <a:ext cx="555625"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1"/>
          <p:cNvSpPr>
            <a:spLocks noGrp="1"/>
          </p:cNvSpPr>
          <p:nvPr>
            <p:ph sz="quarter" idx="23"/>
          </p:nvPr>
        </p:nvSpPr>
        <p:spPr>
          <a:xfrm>
            <a:off x="7169150" y="1908175"/>
            <a:ext cx="1206500"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320378E0-9D69-4C82-9059-5B271D572A82}"/>
              </a:ext>
            </a:extLst>
          </p:cNvPr>
          <p:cNvSpPr>
            <a:spLocks noGrp="1"/>
          </p:cNvSpPr>
          <p:nvPr>
            <p:ph type="body" sz="quarter" idx="24"/>
          </p:nvPr>
        </p:nvSpPr>
        <p:spPr>
          <a:xfrm>
            <a:off x="5588000" y="3352800"/>
            <a:ext cx="965200" cy="261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A6CED406-FA00-446B-8F30-A35E718B03ED}"/>
              </a:ext>
            </a:extLst>
          </p:cNvPr>
          <p:cNvSpPr>
            <a:spLocks noGrp="1"/>
          </p:cNvSpPr>
          <p:nvPr>
            <p:ph type="body" sz="quarter" idx="25"/>
          </p:nvPr>
        </p:nvSpPr>
        <p:spPr>
          <a:xfrm>
            <a:off x="8686800" y="2192338"/>
            <a:ext cx="225425" cy="75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373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16C210D-39E5-CA44-BF0F-EC1371B187A8}"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3AC01764-52D7-C84E-A948-BBB7FD525D08}"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p:cNvSpPr>
            <a:spLocks noGrp="1"/>
          </p:cNvSpPr>
          <p:nvPr>
            <p:ph sz="quarter" idx="12"/>
          </p:nvPr>
        </p:nvSpPr>
        <p:spPr>
          <a:xfrm>
            <a:off x="292100" y="2451100"/>
            <a:ext cx="6997700" cy="40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3"/>
          </p:nvPr>
        </p:nvSpPr>
        <p:spPr>
          <a:xfrm>
            <a:off x="292100" y="2997200"/>
            <a:ext cx="7480300" cy="72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8153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16C210D-39E5-CA44-BF0F-EC1371B187A8}"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3AC01764-52D7-C84E-A948-BBB7FD525D08}" type="slidenum">
              <a:rPr lang="en-US"/>
              <a:pPr>
                <a:defRPr/>
              </a:pPr>
              <a:t>‹#›</a:t>
            </a:fld>
            <a:endParaRPr lang="en-US" dirty="0"/>
          </a:p>
        </p:txBody>
      </p:sp>
    </p:spTree>
    <p:extLst>
      <p:ext uri="{BB962C8B-B14F-4D97-AF65-F5344CB8AC3E}">
        <p14:creationId xmlns:p14="http://schemas.microsoft.com/office/powerpoint/2010/main" val="331340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E16C210D-39E5-CA44-BF0F-EC1371B187A8}"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3AC01764-52D7-C84E-A948-BBB7FD525D08}" type="slidenum">
              <a:rPr lang="en-US"/>
              <a:pPr>
                <a:defRPr/>
              </a:pPr>
              <a:t>‹#›</a:t>
            </a:fld>
            <a:endParaRPr lang="en-US" dirty="0"/>
          </a:p>
        </p:txBody>
      </p:sp>
      <p:sp>
        <p:nvSpPr>
          <p:cNvPr id="11" name="Title 10"/>
          <p:cNvSpPr>
            <a:spLocks noGrp="1"/>
          </p:cNvSpPr>
          <p:nvPr>
            <p:ph type="title"/>
          </p:nvPr>
        </p:nvSpPr>
        <p:spPr/>
        <p:txBody>
          <a:bodyPr/>
          <a:lstStyle/>
          <a:p>
            <a:r>
              <a:rPr lang="en-US"/>
              <a:t>Click to edit Master title style</a:t>
            </a:r>
            <a:endParaRPr lang="en-GB"/>
          </a:p>
        </p:txBody>
      </p:sp>
      <p:sp>
        <p:nvSpPr>
          <p:cNvPr id="13" name="Content Placeholder 12"/>
          <p:cNvSpPr>
            <a:spLocks noGrp="1"/>
          </p:cNvSpPr>
          <p:nvPr>
            <p:ph sz="quarter" idx="12"/>
          </p:nvPr>
        </p:nvSpPr>
        <p:spPr>
          <a:xfrm>
            <a:off x="457200" y="1962150"/>
            <a:ext cx="165735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14"/>
          <p:cNvSpPr>
            <a:spLocks noGrp="1"/>
          </p:cNvSpPr>
          <p:nvPr>
            <p:ph sz="quarter" idx="13"/>
          </p:nvPr>
        </p:nvSpPr>
        <p:spPr>
          <a:xfrm>
            <a:off x="2590800" y="2114550"/>
            <a:ext cx="1466850" cy="53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16"/>
          <p:cNvSpPr>
            <a:spLocks noGrp="1"/>
          </p:cNvSpPr>
          <p:nvPr>
            <p:ph sz="quarter" idx="14"/>
          </p:nvPr>
        </p:nvSpPr>
        <p:spPr>
          <a:xfrm>
            <a:off x="4400550" y="1962150"/>
            <a:ext cx="1733550" cy="819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8"/>
          <p:cNvSpPr>
            <a:spLocks noGrp="1"/>
          </p:cNvSpPr>
          <p:nvPr>
            <p:ph sz="quarter" idx="15"/>
          </p:nvPr>
        </p:nvSpPr>
        <p:spPr>
          <a:xfrm>
            <a:off x="6553200" y="2362200"/>
            <a:ext cx="2133600" cy="99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0"/>
          <p:cNvSpPr>
            <a:spLocks noGrp="1"/>
          </p:cNvSpPr>
          <p:nvPr>
            <p:ph sz="quarter" idx="16"/>
          </p:nvPr>
        </p:nvSpPr>
        <p:spPr>
          <a:xfrm>
            <a:off x="457200" y="3581400"/>
            <a:ext cx="2133600" cy="1123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2"/>
          <p:cNvSpPr>
            <a:spLocks noGrp="1"/>
          </p:cNvSpPr>
          <p:nvPr>
            <p:ph sz="quarter" idx="17"/>
          </p:nvPr>
        </p:nvSpPr>
        <p:spPr>
          <a:xfrm>
            <a:off x="2914650" y="3581400"/>
            <a:ext cx="2324100" cy="1123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87207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E16C210D-39E5-CA44-BF0F-EC1371B187A8}"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3AC01764-52D7-C84E-A948-BBB7FD525D08}"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p:cNvSpPr>
            <a:spLocks noGrp="1"/>
          </p:cNvSpPr>
          <p:nvPr>
            <p:ph sz="quarter" idx="12"/>
          </p:nvPr>
        </p:nvSpPr>
        <p:spPr>
          <a:xfrm>
            <a:off x="457200" y="1778000"/>
            <a:ext cx="8343900" cy="104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p:cNvSpPr>
            <a:spLocks noGrp="1"/>
          </p:cNvSpPr>
          <p:nvPr>
            <p:ph sz="quarter" idx="13"/>
          </p:nvPr>
        </p:nvSpPr>
        <p:spPr>
          <a:xfrm>
            <a:off x="457200" y="3314700"/>
            <a:ext cx="8343900" cy="749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4"/>
          </p:nvPr>
        </p:nvSpPr>
        <p:spPr>
          <a:xfrm>
            <a:off x="3848100" y="4191000"/>
            <a:ext cx="47117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p:cNvSpPr>
            <a:spLocks noGrp="1"/>
          </p:cNvSpPr>
          <p:nvPr>
            <p:ph sz="quarter" idx="15"/>
          </p:nvPr>
        </p:nvSpPr>
        <p:spPr>
          <a:xfrm>
            <a:off x="290513" y="4191000"/>
            <a:ext cx="2597150" cy="177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6"/>
          </p:nvPr>
        </p:nvSpPr>
        <p:spPr>
          <a:xfrm>
            <a:off x="3192463" y="4673600"/>
            <a:ext cx="2686050" cy="191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70402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p:cNvSpPr>
            <a:spLocks noGrp="1"/>
          </p:cNvSpPr>
          <p:nvPr>
            <p:ph sz="quarter" idx="12"/>
          </p:nvPr>
        </p:nvSpPr>
        <p:spPr>
          <a:xfrm>
            <a:off x="457200" y="1651000"/>
            <a:ext cx="8229600" cy="119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p:cNvSpPr>
            <a:spLocks noGrp="1"/>
          </p:cNvSpPr>
          <p:nvPr>
            <p:ph sz="quarter" idx="13"/>
          </p:nvPr>
        </p:nvSpPr>
        <p:spPr>
          <a:xfrm>
            <a:off x="457200" y="3187700"/>
            <a:ext cx="8229600" cy="111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Content Placeholder 2"/>
          <p:cNvSpPr>
            <a:spLocks noGrp="1"/>
          </p:cNvSpPr>
          <p:nvPr>
            <p:ph sz="quarter" idx="14"/>
          </p:nvPr>
        </p:nvSpPr>
        <p:spPr>
          <a:xfrm>
            <a:off x="457200" y="4470400"/>
            <a:ext cx="2257425" cy="139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able Placeholder 6"/>
          <p:cNvSpPr>
            <a:spLocks noGrp="1"/>
          </p:cNvSpPr>
          <p:nvPr>
            <p:ph type="tbl" sz="quarter" idx="15"/>
          </p:nvPr>
        </p:nvSpPr>
        <p:spPr>
          <a:xfrm>
            <a:off x="4102100" y="4470400"/>
            <a:ext cx="2451100" cy="1244600"/>
          </a:xfrm>
        </p:spPr>
        <p:txBody>
          <a:bodyPr/>
          <a:lstStyle/>
          <a:p>
            <a:endParaRPr lang="en-IN" dirty="0"/>
          </a:p>
        </p:txBody>
      </p:sp>
    </p:spTree>
    <p:extLst>
      <p:ext uri="{BB962C8B-B14F-4D97-AF65-F5344CB8AC3E}">
        <p14:creationId xmlns:p14="http://schemas.microsoft.com/office/powerpoint/2010/main" val="3119785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p:cNvSpPr>
            <a:spLocks noGrp="1"/>
          </p:cNvSpPr>
          <p:nvPr>
            <p:ph sz="quarter" idx="12"/>
          </p:nvPr>
        </p:nvSpPr>
        <p:spPr>
          <a:xfrm>
            <a:off x="457200" y="1651000"/>
            <a:ext cx="8229600" cy="119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p:cNvSpPr>
            <a:spLocks noGrp="1"/>
          </p:cNvSpPr>
          <p:nvPr>
            <p:ph sz="quarter" idx="13"/>
          </p:nvPr>
        </p:nvSpPr>
        <p:spPr>
          <a:xfrm>
            <a:off x="457200" y="3187700"/>
            <a:ext cx="8229600" cy="111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p:cNvSpPr>
            <a:spLocks noGrp="1"/>
          </p:cNvSpPr>
          <p:nvPr>
            <p:ph sz="quarter" idx="14"/>
          </p:nvPr>
        </p:nvSpPr>
        <p:spPr>
          <a:xfrm>
            <a:off x="546100" y="4635500"/>
            <a:ext cx="2603500" cy="12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5"/>
          </p:nvPr>
        </p:nvSpPr>
        <p:spPr>
          <a:xfrm>
            <a:off x="3543300" y="4419600"/>
            <a:ext cx="1384300" cy="173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p:cNvSpPr>
            <a:spLocks noGrp="1"/>
          </p:cNvSpPr>
          <p:nvPr>
            <p:ph sz="quarter" idx="16"/>
          </p:nvPr>
        </p:nvSpPr>
        <p:spPr>
          <a:xfrm>
            <a:off x="5359400" y="4546600"/>
            <a:ext cx="1676400" cy="1612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p:cNvSpPr>
            <a:spLocks noGrp="1"/>
          </p:cNvSpPr>
          <p:nvPr>
            <p:ph sz="quarter" idx="17"/>
          </p:nvPr>
        </p:nvSpPr>
        <p:spPr>
          <a:xfrm>
            <a:off x="7353300" y="4546600"/>
            <a:ext cx="1231900" cy="196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7360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p:cNvSpPr>
            <a:spLocks noGrp="1"/>
          </p:cNvSpPr>
          <p:nvPr>
            <p:ph sz="quarter" idx="12"/>
          </p:nvPr>
        </p:nvSpPr>
        <p:spPr>
          <a:xfrm>
            <a:off x="457200" y="1651000"/>
            <a:ext cx="8229600" cy="1193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3"/>
          </p:nvPr>
        </p:nvSpPr>
        <p:spPr>
          <a:xfrm>
            <a:off x="457200" y="3187700"/>
            <a:ext cx="8229600" cy="111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p:cNvSpPr>
            <a:spLocks noGrp="1"/>
          </p:cNvSpPr>
          <p:nvPr>
            <p:ph sz="quarter" idx="14"/>
          </p:nvPr>
        </p:nvSpPr>
        <p:spPr>
          <a:xfrm>
            <a:off x="457200" y="2070100"/>
            <a:ext cx="1752600" cy="284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5"/>
          </p:nvPr>
        </p:nvSpPr>
        <p:spPr>
          <a:xfrm>
            <a:off x="2870200" y="2171700"/>
            <a:ext cx="18923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p:cNvSpPr>
            <a:spLocks noGrp="1"/>
          </p:cNvSpPr>
          <p:nvPr>
            <p:ph sz="quarter" idx="16"/>
          </p:nvPr>
        </p:nvSpPr>
        <p:spPr>
          <a:xfrm>
            <a:off x="5715000" y="2298700"/>
            <a:ext cx="1168400" cy="353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7"/>
          </p:nvPr>
        </p:nvSpPr>
        <p:spPr>
          <a:xfrm>
            <a:off x="7454900" y="2400300"/>
            <a:ext cx="1397000" cy="302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18"/>
          </p:nvPr>
        </p:nvSpPr>
        <p:spPr>
          <a:xfrm>
            <a:off x="4940300" y="698500"/>
            <a:ext cx="647700"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p:cNvSpPr>
            <a:spLocks noGrp="1"/>
          </p:cNvSpPr>
          <p:nvPr>
            <p:ph sz="quarter" idx="19"/>
          </p:nvPr>
        </p:nvSpPr>
        <p:spPr>
          <a:xfrm>
            <a:off x="1422400" y="5422900"/>
            <a:ext cx="2590800" cy="102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able Placeholder 6"/>
          <p:cNvSpPr>
            <a:spLocks noGrp="1"/>
          </p:cNvSpPr>
          <p:nvPr>
            <p:ph type="tbl" sz="quarter" idx="20"/>
          </p:nvPr>
        </p:nvSpPr>
        <p:spPr>
          <a:xfrm>
            <a:off x="6731000" y="1511300"/>
            <a:ext cx="2260600" cy="660400"/>
          </a:xfrm>
        </p:spPr>
        <p:txBody>
          <a:bodyPr/>
          <a:lstStyle/>
          <a:p>
            <a:endParaRPr lang="en-GB" dirty="0"/>
          </a:p>
        </p:txBody>
      </p:sp>
    </p:spTree>
    <p:extLst>
      <p:ext uri="{BB962C8B-B14F-4D97-AF65-F5344CB8AC3E}">
        <p14:creationId xmlns:p14="http://schemas.microsoft.com/office/powerpoint/2010/main" val="1811126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
        <p:nvSpPr>
          <p:cNvPr id="7" name="Content Placeholder 6"/>
          <p:cNvSpPr>
            <a:spLocks noGrp="1"/>
          </p:cNvSpPr>
          <p:nvPr>
            <p:ph sz="quarter" idx="12"/>
          </p:nvPr>
        </p:nvSpPr>
        <p:spPr>
          <a:xfrm>
            <a:off x="850900" y="4102100"/>
            <a:ext cx="2082800" cy="142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3"/>
          </p:nvPr>
        </p:nvSpPr>
        <p:spPr>
          <a:xfrm>
            <a:off x="3556000" y="4102100"/>
            <a:ext cx="1016000" cy="142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14"/>
          </p:nvPr>
        </p:nvSpPr>
        <p:spPr>
          <a:xfrm>
            <a:off x="5156200" y="4203700"/>
            <a:ext cx="1397000" cy="192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p:cNvSpPr>
            <a:spLocks noGrp="1"/>
          </p:cNvSpPr>
          <p:nvPr>
            <p:ph sz="quarter" idx="15"/>
          </p:nvPr>
        </p:nvSpPr>
        <p:spPr>
          <a:xfrm>
            <a:off x="7150100" y="4203700"/>
            <a:ext cx="21082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16"/>
          </p:nvPr>
        </p:nvSpPr>
        <p:spPr>
          <a:xfrm>
            <a:off x="4686300" y="2374900"/>
            <a:ext cx="1511300" cy="102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p:cNvSpPr>
            <a:spLocks noGrp="1"/>
          </p:cNvSpPr>
          <p:nvPr>
            <p:ph sz="quarter" idx="17"/>
          </p:nvPr>
        </p:nvSpPr>
        <p:spPr>
          <a:xfrm>
            <a:off x="7315200" y="2374900"/>
            <a:ext cx="2032000" cy="125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19"/>
          <p:cNvSpPr>
            <a:spLocks noGrp="1"/>
          </p:cNvSpPr>
          <p:nvPr>
            <p:ph sz="quarter" idx="18"/>
          </p:nvPr>
        </p:nvSpPr>
        <p:spPr>
          <a:xfrm>
            <a:off x="5829300" y="1600200"/>
            <a:ext cx="1320800"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34393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45727F-9531-054C-B1A0-E1153618871F}" type="datetime1">
              <a:rPr lang="en-US"/>
              <a:pPr>
                <a:defRPr/>
              </a:pPr>
              <a:t>4/3/20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pPr>
              <a:defRPr/>
            </a:pPr>
            <a:fld id="{10ABB9E4-EB6D-A749-8E4A-94C07E450590}" type="slidenum">
              <a:rPr lang="en-US"/>
              <a:pPr>
                <a:defRPr/>
              </a:pPr>
              <a:t>‹#›</a:t>
            </a:fld>
            <a:endParaRPr lang="en-US" dirty="0"/>
          </a:p>
        </p:txBody>
      </p:sp>
    </p:spTree>
    <p:extLst>
      <p:ext uri="{BB962C8B-B14F-4D97-AF65-F5344CB8AC3E}">
        <p14:creationId xmlns:p14="http://schemas.microsoft.com/office/powerpoint/2010/main" val="1701894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2AD2237-D313-3641-91F8-7E6C8416229E}" type="datetime1">
              <a:rPr lang="en-US"/>
              <a:pPr>
                <a:defRPr/>
              </a:pPr>
              <a:t>4/3/20</a:t>
            </a:fld>
            <a:endParaRPr lang="en-US" dirty="0"/>
          </a:p>
        </p:txBody>
      </p:sp>
      <p:sp>
        <p:nvSpPr>
          <p:cNvPr id="6" name="Slide Number Placeholder 5"/>
          <p:cNvSpPr>
            <a:spLocks noGrp="1"/>
          </p:cNvSpPr>
          <p:nvPr>
            <p:ph type="sldNum" sz="quarter" idx="11"/>
          </p:nvPr>
        </p:nvSpPr>
        <p:spPr/>
        <p:txBody>
          <a:bodyPr/>
          <a:lstStyle>
            <a:lvl1pPr>
              <a:defRPr/>
            </a:lvl1pPr>
          </a:lstStyle>
          <a:p>
            <a:pPr>
              <a:defRPr/>
            </a:pPr>
            <a:fld id="{18619713-8DDB-4E45-8399-B5586C49333E}" type="slidenum">
              <a:rPr lang="en-US"/>
              <a:pPr>
                <a:defRPr/>
              </a:pPr>
              <a:t>‹#›</a:t>
            </a:fld>
            <a:endParaRPr lang="en-US" dirty="0"/>
          </a:p>
        </p:txBody>
      </p:sp>
    </p:spTree>
    <p:extLst>
      <p:ext uri="{BB962C8B-B14F-4D97-AF65-F5344CB8AC3E}">
        <p14:creationId xmlns:p14="http://schemas.microsoft.com/office/powerpoint/2010/main" val="4194431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7E52325-FEC6-654A-9C72-93F55A705A7A}" type="datetime1">
              <a:rPr lang="en-US"/>
              <a:pPr>
                <a:defRPr/>
              </a:pPr>
              <a:t>4/3/20</a:t>
            </a:fld>
            <a:endParaRPr lang="en-US" dirty="0"/>
          </a:p>
        </p:txBody>
      </p:sp>
      <p:sp>
        <p:nvSpPr>
          <p:cNvPr id="8" name="Slide Number Placeholder 5"/>
          <p:cNvSpPr>
            <a:spLocks noGrp="1"/>
          </p:cNvSpPr>
          <p:nvPr>
            <p:ph type="sldNum" sz="quarter" idx="11"/>
          </p:nvPr>
        </p:nvSpPr>
        <p:spPr/>
        <p:txBody>
          <a:bodyPr/>
          <a:lstStyle>
            <a:lvl1pPr>
              <a:defRPr/>
            </a:lvl1pPr>
          </a:lstStyle>
          <a:p>
            <a:pPr>
              <a:defRPr/>
            </a:pPr>
            <a:fld id="{52B0B8BF-6E93-6C48-B1E0-B92565461B93}" type="slidenum">
              <a:rPr lang="en-US"/>
              <a:pPr>
                <a:defRPr/>
              </a:pPr>
              <a:t>‹#›</a:t>
            </a:fld>
            <a:endParaRPr lang="en-US" dirty="0"/>
          </a:p>
        </p:txBody>
      </p:sp>
    </p:spTree>
    <p:extLst>
      <p:ext uri="{BB962C8B-B14F-4D97-AF65-F5344CB8AC3E}">
        <p14:creationId xmlns:p14="http://schemas.microsoft.com/office/powerpoint/2010/main" val="309430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E16C210D-39E5-CA44-BF0F-EC1371B187A8}"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3AC01764-52D7-C84E-A948-BBB7FD525D08}" type="slidenum">
              <a:rPr lang="en-US"/>
              <a:pPr>
                <a:defRPr/>
              </a:pPr>
              <a:t>‹#›</a:t>
            </a:fld>
            <a:endParaRPr lang="en-US" dirty="0"/>
          </a:p>
        </p:txBody>
      </p:sp>
      <p:sp>
        <p:nvSpPr>
          <p:cNvPr id="11" name="Title 10"/>
          <p:cNvSpPr>
            <a:spLocks noGrp="1"/>
          </p:cNvSpPr>
          <p:nvPr>
            <p:ph type="title"/>
          </p:nvPr>
        </p:nvSpPr>
        <p:spPr/>
        <p:txBody>
          <a:bodyPr/>
          <a:lstStyle/>
          <a:p>
            <a:r>
              <a:rPr lang="en-US"/>
              <a:t>Click to edit Master title style</a:t>
            </a:r>
            <a:endParaRPr lang="en-GB"/>
          </a:p>
        </p:txBody>
      </p:sp>
      <p:sp>
        <p:nvSpPr>
          <p:cNvPr id="13" name="Content Placeholder 12"/>
          <p:cNvSpPr>
            <a:spLocks noGrp="1"/>
          </p:cNvSpPr>
          <p:nvPr>
            <p:ph sz="quarter" idx="12"/>
          </p:nvPr>
        </p:nvSpPr>
        <p:spPr>
          <a:xfrm>
            <a:off x="457200" y="1962150"/>
            <a:ext cx="165735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14"/>
          <p:cNvSpPr>
            <a:spLocks noGrp="1"/>
          </p:cNvSpPr>
          <p:nvPr>
            <p:ph sz="quarter" idx="13"/>
          </p:nvPr>
        </p:nvSpPr>
        <p:spPr>
          <a:xfrm>
            <a:off x="2590800" y="2114550"/>
            <a:ext cx="1466850" cy="53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16"/>
          <p:cNvSpPr>
            <a:spLocks noGrp="1"/>
          </p:cNvSpPr>
          <p:nvPr>
            <p:ph sz="quarter" idx="14"/>
          </p:nvPr>
        </p:nvSpPr>
        <p:spPr>
          <a:xfrm>
            <a:off x="4400550" y="1962150"/>
            <a:ext cx="1733550" cy="819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8"/>
          <p:cNvSpPr>
            <a:spLocks noGrp="1"/>
          </p:cNvSpPr>
          <p:nvPr>
            <p:ph sz="quarter" idx="15"/>
          </p:nvPr>
        </p:nvSpPr>
        <p:spPr>
          <a:xfrm>
            <a:off x="6553200" y="2362200"/>
            <a:ext cx="2133600" cy="99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0"/>
          <p:cNvSpPr>
            <a:spLocks noGrp="1"/>
          </p:cNvSpPr>
          <p:nvPr>
            <p:ph sz="quarter" idx="16"/>
          </p:nvPr>
        </p:nvSpPr>
        <p:spPr>
          <a:xfrm>
            <a:off x="457200" y="3581400"/>
            <a:ext cx="2133600" cy="1123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2"/>
          <p:cNvSpPr>
            <a:spLocks noGrp="1"/>
          </p:cNvSpPr>
          <p:nvPr>
            <p:ph sz="quarter" idx="17"/>
          </p:nvPr>
        </p:nvSpPr>
        <p:spPr>
          <a:xfrm>
            <a:off x="2914650" y="3581400"/>
            <a:ext cx="2324100" cy="1123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94630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6C99948-49AF-2541-9139-10441942890A}" type="datetime1">
              <a:rPr lang="en-US"/>
              <a:pPr>
                <a:defRPr/>
              </a:pPr>
              <a:t>4/3/20</a:t>
            </a:fld>
            <a:endParaRPr lang="en-US" dirty="0"/>
          </a:p>
        </p:txBody>
      </p:sp>
      <p:sp>
        <p:nvSpPr>
          <p:cNvPr id="4"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5" name="Slide Number Placeholder 5"/>
          <p:cNvSpPr>
            <a:spLocks noGrp="1"/>
          </p:cNvSpPr>
          <p:nvPr>
            <p:ph type="sldNum" sz="quarter" idx="12"/>
          </p:nvPr>
        </p:nvSpPr>
        <p:spPr/>
        <p:txBody>
          <a:bodyPr/>
          <a:lstStyle>
            <a:lvl1pPr>
              <a:defRPr/>
            </a:lvl1pPr>
          </a:lstStyle>
          <a:p>
            <a:pPr>
              <a:defRPr/>
            </a:pPr>
            <a:fld id="{8FCC4D48-7B9A-8D4C-A350-BE82DE472E0F}" type="slidenum">
              <a:rPr lang="en-US"/>
              <a:pPr>
                <a:defRPr/>
              </a:pPr>
              <a:t>‹#›</a:t>
            </a:fld>
            <a:endParaRPr lang="en-US" dirty="0"/>
          </a:p>
        </p:txBody>
      </p:sp>
    </p:spTree>
    <p:extLst>
      <p:ext uri="{BB962C8B-B14F-4D97-AF65-F5344CB8AC3E}">
        <p14:creationId xmlns:p14="http://schemas.microsoft.com/office/powerpoint/2010/main" val="2590027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8CD7CF-19E9-E84B-863C-DE5BD344EDFF}" type="datetime1">
              <a:rPr lang="en-US"/>
              <a:pPr>
                <a:defRPr/>
              </a:pPr>
              <a:t>4/3/20</a:t>
            </a:fld>
            <a:endParaRPr lang="en-US" dirty="0"/>
          </a:p>
        </p:txBody>
      </p:sp>
      <p:sp>
        <p:nvSpPr>
          <p:cNvPr id="3" name="Slide Number Placeholder 5"/>
          <p:cNvSpPr>
            <a:spLocks noGrp="1"/>
          </p:cNvSpPr>
          <p:nvPr>
            <p:ph type="sldNum" sz="quarter" idx="11"/>
          </p:nvPr>
        </p:nvSpPr>
        <p:spPr/>
        <p:txBody>
          <a:bodyPr/>
          <a:lstStyle>
            <a:lvl1pPr>
              <a:defRPr/>
            </a:lvl1pPr>
          </a:lstStyle>
          <a:p>
            <a:pPr>
              <a:defRPr/>
            </a:pPr>
            <a:fld id="{CE0AA3C7-1130-9944-B8B5-FDA8C8C40ADC}" type="slidenum">
              <a:rPr lang="en-US"/>
              <a:pPr>
                <a:defRPr/>
              </a:pPr>
              <a:t>‹#›</a:t>
            </a:fld>
            <a:endParaRPr lang="en-US" dirty="0"/>
          </a:p>
        </p:txBody>
      </p:sp>
    </p:spTree>
    <p:extLst>
      <p:ext uri="{BB962C8B-B14F-4D97-AF65-F5344CB8AC3E}">
        <p14:creationId xmlns:p14="http://schemas.microsoft.com/office/powerpoint/2010/main" val="3719907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2AFC5D-9E67-B845-A7D9-3EC9C7140DCD}" type="datetime1">
              <a:rPr lang="en-US"/>
              <a:pPr>
                <a:defRPr/>
              </a:pPr>
              <a:t>4/3/20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pPr>
              <a:defRPr/>
            </a:pPr>
            <a:fld id="{AF928E10-F1DD-7647-977B-27960DFB2347}" type="slidenum">
              <a:rPr lang="en-US"/>
              <a:pPr>
                <a:defRPr/>
              </a:pPr>
              <a:t>‹#›</a:t>
            </a:fld>
            <a:endParaRPr lang="en-US" dirty="0"/>
          </a:p>
        </p:txBody>
      </p:sp>
    </p:spTree>
    <p:extLst>
      <p:ext uri="{BB962C8B-B14F-4D97-AF65-F5344CB8AC3E}">
        <p14:creationId xmlns:p14="http://schemas.microsoft.com/office/powerpoint/2010/main" val="2060252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255461D-EC9E-4641-A8FA-65EDDF52E35A}" type="datetime1">
              <a:rPr lang="en-US"/>
              <a:pPr>
                <a:defRPr/>
              </a:pPr>
              <a:t>4/3/20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pPr>
              <a:defRPr/>
            </a:pPr>
            <a:fld id="{D2FECCD6-E95B-304F-A633-E797DB29A387}" type="slidenum">
              <a:rPr lang="en-US"/>
              <a:pPr>
                <a:defRPr/>
              </a:pPr>
              <a:t>‹#›</a:t>
            </a:fld>
            <a:endParaRPr lang="en-US" dirty="0"/>
          </a:p>
        </p:txBody>
      </p:sp>
    </p:spTree>
    <p:extLst>
      <p:ext uri="{BB962C8B-B14F-4D97-AF65-F5344CB8AC3E}">
        <p14:creationId xmlns:p14="http://schemas.microsoft.com/office/powerpoint/2010/main" val="1130530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342096-4E7F-444B-B8B5-F09F57A9C0BF}" type="datetime1">
              <a:rPr lang="en-US"/>
              <a:pPr>
                <a:defRPr/>
              </a:pPr>
              <a:t>4/3/20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pPr>
              <a:defRPr/>
            </a:pPr>
            <a:fld id="{32B8DB3F-BD9A-CA4A-B5DC-7AA935877E86}" type="slidenum">
              <a:rPr lang="en-US"/>
              <a:pPr>
                <a:defRPr/>
              </a:pPr>
              <a:t>‹#›</a:t>
            </a:fld>
            <a:endParaRPr lang="en-US" dirty="0"/>
          </a:p>
        </p:txBody>
      </p:sp>
    </p:spTree>
    <p:extLst>
      <p:ext uri="{BB962C8B-B14F-4D97-AF65-F5344CB8AC3E}">
        <p14:creationId xmlns:p14="http://schemas.microsoft.com/office/powerpoint/2010/main" val="1142284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5C9DC3-9372-6445-91BE-DE28723E2A65}" type="datetime1">
              <a:rPr lang="en-US"/>
              <a:pPr>
                <a:defRPr/>
              </a:pPr>
              <a:t>4/3/20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pPr>
              <a:defRPr/>
            </a:pPr>
            <a:fld id="{AB1FB0A6-14A2-B843-8F7A-A4A706B00959}" type="slidenum">
              <a:rPr lang="en-US"/>
              <a:pPr>
                <a:defRPr/>
              </a:pPr>
              <a:t>‹#›</a:t>
            </a:fld>
            <a:endParaRPr lang="en-US" dirty="0"/>
          </a:p>
        </p:txBody>
      </p:sp>
    </p:spTree>
    <p:extLst>
      <p:ext uri="{BB962C8B-B14F-4D97-AF65-F5344CB8AC3E}">
        <p14:creationId xmlns:p14="http://schemas.microsoft.com/office/powerpoint/2010/main" val="3466571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16C210D-39E5-CA44-BF0F-EC1371B187A8}"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3AC01764-52D7-C84E-A948-BBB7FD525D08}" type="slidenum">
              <a:rPr lang="en-US"/>
              <a:pPr>
                <a:defRPr/>
              </a:pPr>
              <a:t>‹#›</a:t>
            </a:fld>
            <a:endParaRPr lang="en-US" dirty="0"/>
          </a:p>
        </p:txBody>
      </p:sp>
    </p:spTree>
    <p:extLst>
      <p:ext uri="{BB962C8B-B14F-4D97-AF65-F5344CB8AC3E}">
        <p14:creationId xmlns:p14="http://schemas.microsoft.com/office/powerpoint/2010/main" val="947131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E16C210D-39E5-CA44-BF0F-EC1371B187A8}"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3AC01764-52D7-C84E-A948-BBB7FD525D08}"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p:cNvSpPr>
            <a:spLocks noGrp="1"/>
          </p:cNvSpPr>
          <p:nvPr>
            <p:ph sz="quarter" idx="12"/>
          </p:nvPr>
        </p:nvSpPr>
        <p:spPr>
          <a:xfrm>
            <a:off x="457200" y="1778000"/>
            <a:ext cx="8343900" cy="104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p:cNvSpPr>
            <a:spLocks noGrp="1"/>
          </p:cNvSpPr>
          <p:nvPr>
            <p:ph sz="quarter" idx="13"/>
          </p:nvPr>
        </p:nvSpPr>
        <p:spPr>
          <a:xfrm>
            <a:off x="457200" y="3314700"/>
            <a:ext cx="8343900" cy="74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p:cNvSpPr>
            <a:spLocks noGrp="1"/>
          </p:cNvSpPr>
          <p:nvPr>
            <p:ph sz="quarter" idx="14"/>
          </p:nvPr>
        </p:nvSpPr>
        <p:spPr>
          <a:xfrm>
            <a:off x="3848100" y="4191000"/>
            <a:ext cx="47117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0194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p:cNvSpPr>
            <a:spLocks noGrp="1"/>
          </p:cNvSpPr>
          <p:nvPr>
            <p:ph sz="quarter" idx="12"/>
          </p:nvPr>
        </p:nvSpPr>
        <p:spPr>
          <a:xfrm>
            <a:off x="457200" y="1651000"/>
            <a:ext cx="8229600" cy="119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p:cNvSpPr>
            <a:spLocks noGrp="1"/>
          </p:cNvSpPr>
          <p:nvPr>
            <p:ph sz="quarter" idx="13"/>
          </p:nvPr>
        </p:nvSpPr>
        <p:spPr>
          <a:xfrm>
            <a:off x="457200" y="3187700"/>
            <a:ext cx="8229600" cy="111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930444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Tree>
    <p:extLst>
      <p:ext uri="{BB962C8B-B14F-4D97-AF65-F5344CB8AC3E}">
        <p14:creationId xmlns:p14="http://schemas.microsoft.com/office/powerpoint/2010/main" val="4063907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E16C210D-39E5-CA44-BF0F-EC1371B187A8}"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3AC01764-52D7-C84E-A948-BBB7FD525D08}"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p:cNvSpPr>
            <a:spLocks noGrp="1"/>
          </p:cNvSpPr>
          <p:nvPr>
            <p:ph sz="quarter" idx="12"/>
          </p:nvPr>
        </p:nvSpPr>
        <p:spPr>
          <a:xfrm>
            <a:off x="457200" y="1778000"/>
            <a:ext cx="8343900" cy="104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p:cNvSpPr>
            <a:spLocks noGrp="1"/>
          </p:cNvSpPr>
          <p:nvPr>
            <p:ph sz="quarter" idx="13"/>
          </p:nvPr>
        </p:nvSpPr>
        <p:spPr>
          <a:xfrm>
            <a:off x="457200" y="3314700"/>
            <a:ext cx="8343900" cy="749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4"/>
          </p:nvPr>
        </p:nvSpPr>
        <p:spPr>
          <a:xfrm>
            <a:off x="3848100" y="4191000"/>
            <a:ext cx="47117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p:cNvSpPr>
            <a:spLocks noGrp="1"/>
          </p:cNvSpPr>
          <p:nvPr>
            <p:ph sz="quarter" idx="15"/>
          </p:nvPr>
        </p:nvSpPr>
        <p:spPr>
          <a:xfrm>
            <a:off x="290513" y="4191000"/>
            <a:ext cx="2597150" cy="1774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6"/>
          </p:nvPr>
        </p:nvSpPr>
        <p:spPr>
          <a:xfrm>
            <a:off x="3192463" y="4673600"/>
            <a:ext cx="2686050" cy="191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74759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45727F-9531-054C-B1A0-E1153618871F}" type="datetime1">
              <a:rPr lang="en-US"/>
              <a:pPr>
                <a:defRPr/>
              </a:pPr>
              <a:t>4/3/20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pPr>
              <a:defRPr/>
            </a:pPr>
            <a:fld id="{10ABB9E4-EB6D-A749-8E4A-94C07E450590}" type="slidenum">
              <a:rPr lang="en-US"/>
              <a:pPr>
                <a:defRPr/>
              </a:pPr>
              <a:t>‹#›</a:t>
            </a:fld>
            <a:endParaRPr lang="en-US" dirty="0"/>
          </a:p>
        </p:txBody>
      </p:sp>
    </p:spTree>
    <p:extLst>
      <p:ext uri="{BB962C8B-B14F-4D97-AF65-F5344CB8AC3E}">
        <p14:creationId xmlns:p14="http://schemas.microsoft.com/office/powerpoint/2010/main" val="433965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2AD2237-D313-3641-91F8-7E6C8416229E}" type="datetime1">
              <a:rPr lang="en-US"/>
              <a:pPr>
                <a:defRPr/>
              </a:pPr>
              <a:t>4/3/20</a:t>
            </a:fld>
            <a:endParaRPr lang="en-US" dirty="0"/>
          </a:p>
        </p:txBody>
      </p:sp>
      <p:sp>
        <p:nvSpPr>
          <p:cNvPr id="6" name="Slide Number Placeholder 5"/>
          <p:cNvSpPr>
            <a:spLocks noGrp="1"/>
          </p:cNvSpPr>
          <p:nvPr>
            <p:ph type="sldNum" sz="quarter" idx="11"/>
          </p:nvPr>
        </p:nvSpPr>
        <p:spPr/>
        <p:txBody>
          <a:bodyPr/>
          <a:lstStyle>
            <a:lvl1pPr>
              <a:defRPr/>
            </a:lvl1pPr>
          </a:lstStyle>
          <a:p>
            <a:pPr>
              <a:defRPr/>
            </a:pPr>
            <a:fld id="{18619713-8DDB-4E45-8399-B5586C49333E}" type="slidenum">
              <a:rPr lang="en-US"/>
              <a:pPr>
                <a:defRPr/>
              </a:pPr>
              <a:t>‹#›</a:t>
            </a:fld>
            <a:endParaRPr lang="en-US" dirty="0"/>
          </a:p>
        </p:txBody>
      </p:sp>
    </p:spTree>
    <p:extLst>
      <p:ext uri="{BB962C8B-B14F-4D97-AF65-F5344CB8AC3E}">
        <p14:creationId xmlns:p14="http://schemas.microsoft.com/office/powerpoint/2010/main" val="22094398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7E52325-FEC6-654A-9C72-93F55A705A7A}" type="datetime1">
              <a:rPr lang="en-US"/>
              <a:pPr>
                <a:defRPr/>
              </a:pPr>
              <a:t>4/3/20</a:t>
            </a:fld>
            <a:endParaRPr lang="en-US" dirty="0"/>
          </a:p>
        </p:txBody>
      </p:sp>
      <p:sp>
        <p:nvSpPr>
          <p:cNvPr id="8" name="Slide Number Placeholder 5"/>
          <p:cNvSpPr>
            <a:spLocks noGrp="1"/>
          </p:cNvSpPr>
          <p:nvPr>
            <p:ph type="sldNum" sz="quarter" idx="11"/>
          </p:nvPr>
        </p:nvSpPr>
        <p:spPr/>
        <p:txBody>
          <a:bodyPr/>
          <a:lstStyle>
            <a:lvl1pPr>
              <a:defRPr/>
            </a:lvl1pPr>
          </a:lstStyle>
          <a:p>
            <a:pPr>
              <a:defRPr/>
            </a:pPr>
            <a:fld id="{52B0B8BF-6E93-6C48-B1E0-B92565461B93}" type="slidenum">
              <a:rPr lang="en-US"/>
              <a:pPr>
                <a:defRPr/>
              </a:pPr>
              <a:t>‹#›</a:t>
            </a:fld>
            <a:endParaRPr lang="en-US" dirty="0"/>
          </a:p>
        </p:txBody>
      </p:sp>
    </p:spTree>
    <p:extLst>
      <p:ext uri="{BB962C8B-B14F-4D97-AF65-F5344CB8AC3E}">
        <p14:creationId xmlns:p14="http://schemas.microsoft.com/office/powerpoint/2010/main" val="1158005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6C99948-49AF-2541-9139-10441942890A}" type="datetime1">
              <a:rPr lang="en-US"/>
              <a:pPr>
                <a:defRPr/>
              </a:pPr>
              <a:t>4/3/20</a:t>
            </a:fld>
            <a:endParaRPr lang="en-US" dirty="0"/>
          </a:p>
        </p:txBody>
      </p:sp>
      <p:sp>
        <p:nvSpPr>
          <p:cNvPr id="4"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5" name="Slide Number Placeholder 5"/>
          <p:cNvSpPr>
            <a:spLocks noGrp="1"/>
          </p:cNvSpPr>
          <p:nvPr>
            <p:ph type="sldNum" sz="quarter" idx="12"/>
          </p:nvPr>
        </p:nvSpPr>
        <p:spPr/>
        <p:txBody>
          <a:bodyPr/>
          <a:lstStyle>
            <a:lvl1pPr>
              <a:defRPr/>
            </a:lvl1pPr>
          </a:lstStyle>
          <a:p>
            <a:pPr>
              <a:defRPr/>
            </a:pPr>
            <a:fld id="{8FCC4D48-7B9A-8D4C-A350-BE82DE472E0F}" type="slidenum">
              <a:rPr lang="en-US"/>
              <a:pPr>
                <a:defRPr/>
              </a:pPr>
              <a:t>‹#›</a:t>
            </a:fld>
            <a:endParaRPr lang="en-US" dirty="0"/>
          </a:p>
        </p:txBody>
      </p:sp>
    </p:spTree>
    <p:extLst>
      <p:ext uri="{BB962C8B-B14F-4D97-AF65-F5344CB8AC3E}">
        <p14:creationId xmlns:p14="http://schemas.microsoft.com/office/powerpoint/2010/main" val="1102736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8CD7CF-19E9-E84B-863C-DE5BD344EDFF}" type="datetime1">
              <a:rPr lang="en-US"/>
              <a:pPr>
                <a:defRPr/>
              </a:pPr>
              <a:t>4/3/20</a:t>
            </a:fld>
            <a:endParaRPr lang="en-US" dirty="0"/>
          </a:p>
        </p:txBody>
      </p:sp>
      <p:sp>
        <p:nvSpPr>
          <p:cNvPr id="3" name="Slide Number Placeholder 5"/>
          <p:cNvSpPr>
            <a:spLocks noGrp="1"/>
          </p:cNvSpPr>
          <p:nvPr>
            <p:ph type="sldNum" sz="quarter" idx="11"/>
          </p:nvPr>
        </p:nvSpPr>
        <p:spPr/>
        <p:txBody>
          <a:bodyPr/>
          <a:lstStyle>
            <a:lvl1pPr>
              <a:defRPr/>
            </a:lvl1pPr>
          </a:lstStyle>
          <a:p>
            <a:pPr>
              <a:defRPr/>
            </a:pPr>
            <a:fld id="{CE0AA3C7-1130-9944-B8B5-FDA8C8C40ADC}" type="slidenum">
              <a:rPr lang="en-US"/>
              <a:pPr>
                <a:defRPr/>
              </a:pPr>
              <a:t>‹#›</a:t>
            </a:fld>
            <a:endParaRPr lang="en-US" dirty="0"/>
          </a:p>
        </p:txBody>
      </p:sp>
    </p:spTree>
    <p:extLst>
      <p:ext uri="{BB962C8B-B14F-4D97-AF65-F5344CB8AC3E}">
        <p14:creationId xmlns:p14="http://schemas.microsoft.com/office/powerpoint/2010/main" val="162249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2AFC5D-9E67-B845-A7D9-3EC9C7140DCD}" type="datetime1">
              <a:rPr lang="en-US"/>
              <a:pPr>
                <a:defRPr/>
              </a:pPr>
              <a:t>4/3/20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pPr>
              <a:defRPr/>
            </a:pPr>
            <a:fld id="{AF928E10-F1DD-7647-977B-27960DFB2347}" type="slidenum">
              <a:rPr lang="en-US"/>
              <a:pPr>
                <a:defRPr/>
              </a:pPr>
              <a:t>‹#›</a:t>
            </a:fld>
            <a:endParaRPr lang="en-US" dirty="0"/>
          </a:p>
        </p:txBody>
      </p:sp>
    </p:spTree>
    <p:extLst>
      <p:ext uri="{BB962C8B-B14F-4D97-AF65-F5344CB8AC3E}">
        <p14:creationId xmlns:p14="http://schemas.microsoft.com/office/powerpoint/2010/main" val="201934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255461D-EC9E-4641-A8FA-65EDDF52E35A}" type="datetime1">
              <a:rPr lang="en-US"/>
              <a:pPr>
                <a:defRPr/>
              </a:pPr>
              <a:t>4/3/20</a:t>
            </a:fld>
            <a:endParaRPr lang="en-US" dirty="0"/>
          </a:p>
        </p:txBody>
      </p:sp>
      <p:sp>
        <p:nvSpPr>
          <p:cNvPr id="6"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7" name="Slide Number Placeholder 5"/>
          <p:cNvSpPr>
            <a:spLocks noGrp="1"/>
          </p:cNvSpPr>
          <p:nvPr>
            <p:ph type="sldNum" sz="quarter" idx="12"/>
          </p:nvPr>
        </p:nvSpPr>
        <p:spPr/>
        <p:txBody>
          <a:bodyPr/>
          <a:lstStyle>
            <a:lvl1pPr>
              <a:defRPr/>
            </a:lvl1pPr>
          </a:lstStyle>
          <a:p>
            <a:pPr>
              <a:defRPr/>
            </a:pPr>
            <a:fld id="{D2FECCD6-E95B-304F-A633-E797DB29A387}" type="slidenum">
              <a:rPr lang="en-US"/>
              <a:pPr>
                <a:defRPr/>
              </a:pPr>
              <a:t>‹#›</a:t>
            </a:fld>
            <a:endParaRPr lang="en-US" dirty="0"/>
          </a:p>
        </p:txBody>
      </p:sp>
    </p:spTree>
    <p:extLst>
      <p:ext uri="{BB962C8B-B14F-4D97-AF65-F5344CB8AC3E}">
        <p14:creationId xmlns:p14="http://schemas.microsoft.com/office/powerpoint/2010/main" val="147951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342096-4E7F-444B-B8B5-F09F57A9C0BF}" type="datetime1">
              <a:rPr lang="en-US"/>
              <a:pPr>
                <a:defRPr/>
              </a:pPr>
              <a:t>4/3/20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pPr>
              <a:defRPr/>
            </a:pPr>
            <a:fld id="{32B8DB3F-BD9A-CA4A-B5DC-7AA935877E86}" type="slidenum">
              <a:rPr lang="en-US"/>
              <a:pPr>
                <a:defRPr/>
              </a:pPr>
              <a:t>‹#›</a:t>
            </a:fld>
            <a:endParaRPr lang="en-US" dirty="0"/>
          </a:p>
        </p:txBody>
      </p:sp>
    </p:spTree>
    <p:extLst>
      <p:ext uri="{BB962C8B-B14F-4D97-AF65-F5344CB8AC3E}">
        <p14:creationId xmlns:p14="http://schemas.microsoft.com/office/powerpoint/2010/main" val="1506772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5C9DC3-9372-6445-91BE-DE28723E2A65}" type="datetime1">
              <a:rPr lang="en-US"/>
              <a:pPr>
                <a:defRPr/>
              </a:pPr>
              <a:t>4/3/20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pPr>
              <a:defRPr/>
            </a:pPr>
            <a:fld id="{AB1FB0A6-14A2-B843-8F7A-A4A706B00959}" type="slidenum">
              <a:rPr lang="en-US"/>
              <a:pPr>
                <a:defRPr/>
              </a:pPr>
              <a:t>‹#›</a:t>
            </a:fld>
            <a:endParaRPr lang="en-US" dirty="0"/>
          </a:p>
        </p:txBody>
      </p:sp>
    </p:spTree>
    <p:extLst>
      <p:ext uri="{BB962C8B-B14F-4D97-AF65-F5344CB8AC3E}">
        <p14:creationId xmlns:p14="http://schemas.microsoft.com/office/powerpoint/2010/main" val="790814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p:cNvSpPr>
            <a:spLocks noGrp="1"/>
          </p:cNvSpPr>
          <p:nvPr>
            <p:ph sz="quarter" idx="12"/>
          </p:nvPr>
        </p:nvSpPr>
        <p:spPr>
          <a:xfrm>
            <a:off x="457200" y="1651000"/>
            <a:ext cx="8229600" cy="119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p:cNvSpPr>
            <a:spLocks noGrp="1"/>
          </p:cNvSpPr>
          <p:nvPr>
            <p:ph sz="quarter" idx="13"/>
          </p:nvPr>
        </p:nvSpPr>
        <p:spPr>
          <a:xfrm>
            <a:off x="457200" y="3187700"/>
            <a:ext cx="8229600" cy="1117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Content Placeholder 2"/>
          <p:cNvSpPr>
            <a:spLocks noGrp="1"/>
          </p:cNvSpPr>
          <p:nvPr>
            <p:ph sz="quarter" idx="14"/>
          </p:nvPr>
        </p:nvSpPr>
        <p:spPr>
          <a:xfrm>
            <a:off x="457200" y="4470400"/>
            <a:ext cx="2257425" cy="139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3364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hidden="1"/>
          <p:cNvSpPr>
            <a:spLocks noGrp="1"/>
          </p:cNvSpPr>
          <p:nvPr>
            <p:ph sz="quarter" idx="12"/>
          </p:nvPr>
        </p:nvSpPr>
        <p:spPr>
          <a:xfrm>
            <a:off x="457200" y="1651000"/>
            <a:ext cx="8229600" cy="119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9" hidden="1"/>
          <p:cNvSpPr>
            <a:spLocks noGrp="1"/>
          </p:cNvSpPr>
          <p:nvPr>
            <p:ph sz="quarter" idx="13"/>
          </p:nvPr>
        </p:nvSpPr>
        <p:spPr>
          <a:xfrm>
            <a:off x="457200" y="3187700"/>
            <a:ext cx="8229600" cy="111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hidden="1"/>
          <p:cNvSpPr>
            <a:spLocks noGrp="1"/>
          </p:cNvSpPr>
          <p:nvPr>
            <p:ph sz="quarter" idx="14"/>
          </p:nvPr>
        </p:nvSpPr>
        <p:spPr>
          <a:xfrm>
            <a:off x="546100" y="4635500"/>
            <a:ext cx="2603500" cy="127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hidden="1"/>
          <p:cNvSpPr>
            <a:spLocks noGrp="1"/>
          </p:cNvSpPr>
          <p:nvPr>
            <p:ph sz="quarter" idx="15"/>
          </p:nvPr>
        </p:nvSpPr>
        <p:spPr>
          <a:xfrm>
            <a:off x="3543300" y="4419600"/>
            <a:ext cx="1384300" cy="173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hidden="1"/>
          <p:cNvSpPr>
            <a:spLocks noGrp="1"/>
          </p:cNvSpPr>
          <p:nvPr>
            <p:ph sz="quarter" idx="16"/>
          </p:nvPr>
        </p:nvSpPr>
        <p:spPr>
          <a:xfrm>
            <a:off x="5359400" y="4546600"/>
            <a:ext cx="1676400" cy="1612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hidden="1"/>
          <p:cNvSpPr>
            <a:spLocks noGrp="1"/>
          </p:cNvSpPr>
          <p:nvPr>
            <p:ph sz="quarter" idx="17"/>
          </p:nvPr>
        </p:nvSpPr>
        <p:spPr>
          <a:xfrm>
            <a:off x="7353300" y="4546600"/>
            <a:ext cx="1231900" cy="196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p:cNvSpPr>
            <a:spLocks noGrp="1"/>
          </p:cNvSpPr>
          <p:nvPr>
            <p:ph sz="quarter" idx="18"/>
          </p:nvPr>
        </p:nvSpPr>
        <p:spPr>
          <a:xfrm>
            <a:off x="457200" y="1908175"/>
            <a:ext cx="615950"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p:cNvSpPr>
            <a:spLocks noGrp="1"/>
          </p:cNvSpPr>
          <p:nvPr>
            <p:ph sz="quarter" idx="19"/>
          </p:nvPr>
        </p:nvSpPr>
        <p:spPr>
          <a:xfrm>
            <a:off x="1231900" y="1908175"/>
            <a:ext cx="1471613"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20"/>
          </p:nvPr>
        </p:nvSpPr>
        <p:spPr>
          <a:xfrm>
            <a:off x="2995613" y="1908175"/>
            <a:ext cx="547687"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p:cNvSpPr>
            <a:spLocks noGrp="1"/>
          </p:cNvSpPr>
          <p:nvPr>
            <p:ph sz="quarter" idx="21"/>
          </p:nvPr>
        </p:nvSpPr>
        <p:spPr>
          <a:xfrm>
            <a:off x="3843338" y="1908175"/>
            <a:ext cx="2106612"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19"/>
          <p:cNvSpPr>
            <a:spLocks noGrp="1"/>
          </p:cNvSpPr>
          <p:nvPr>
            <p:ph sz="quarter" idx="22"/>
          </p:nvPr>
        </p:nvSpPr>
        <p:spPr>
          <a:xfrm>
            <a:off x="6308725" y="1908175"/>
            <a:ext cx="555625"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1"/>
          <p:cNvSpPr>
            <a:spLocks noGrp="1"/>
          </p:cNvSpPr>
          <p:nvPr>
            <p:ph sz="quarter" idx="23"/>
          </p:nvPr>
        </p:nvSpPr>
        <p:spPr>
          <a:xfrm>
            <a:off x="7169150" y="1908175"/>
            <a:ext cx="1206500" cy="477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800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
        <p:nvSpPr>
          <p:cNvPr id="6" name="Title 5"/>
          <p:cNvSpPr>
            <a:spLocks noGrp="1"/>
          </p:cNvSpPr>
          <p:nvPr>
            <p:ph type="title"/>
          </p:nvPr>
        </p:nvSpPr>
        <p:spPr/>
        <p:txBody>
          <a:bodyPr/>
          <a:lstStyle/>
          <a:p>
            <a:r>
              <a:rPr lang="en-US"/>
              <a:t>Click to edit Master title style</a:t>
            </a:r>
            <a:endParaRPr lang="en-GB"/>
          </a:p>
        </p:txBody>
      </p:sp>
      <p:sp>
        <p:nvSpPr>
          <p:cNvPr id="8" name="Content Placeholder 7" hidden="1"/>
          <p:cNvSpPr>
            <a:spLocks noGrp="1"/>
          </p:cNvSpPr>
          <p:nvPr>
            <p:ph sz="quarter" idx="12"/>
          </p:nvPr>
        </p:nvSpPr>
        <p:spPr>
          <a:xfrm>
            <a:off x="457200" y="1651000"/>
            <a:ext cx="8229600" cy="1193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hidden="1"/>
          <p:cNvSpPr>
            <a:spLocks noGrp="1"/>
          </p:cNvSpPr>
          <p:nvPr>
            <p:ph sz="quarter" idx="13"/>
          </p:nvPr>
        </p:nvSpPr>
        <p:spPr>
          <a:xfrm>
            <a:off x="457200" y="3187700"/>
            <a:ext cx="8229600" cy="111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hidden="1"/>
          <p:cNvSpPr>
            <a:spLocks noGrp="1"/>
          </p:cNvSpPr>
          <p:nvPr>
            <p:ph sz="quarter" idx="14"/>
          </p:nvPr>
        </p:nvSpPr>
        <p:spPr>
          <a:xfrm>
            <a:off x="457200" y="2070100"/>
            <a:ext cx="1752600" cy="284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hidden="1"/>
          <p:cNvSpPr>
            <a:spLocks noGrp="1"/>
          </p:cNvSpPr>
          <p:nvPr>
            <p:ph sz="quarter" idx="15"/>
          </p:nvPr>
        </p:nvSpPr>
        <p:spPr>
          <a:xfrm>
            <a:off x="2870200" y="2171700"/>
            <a:ext cx="18923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1" hidden="1"/>
          <p:cNvSpPr>
            <a:spLocks noGrp="1"/>
          </p:cNvSpPr>
          <p:nvPr>
            <p:ph sz="quarter" idx="16"/>
          </p:nvPr>
        </p:nvSpPr>
        <p:spPr>
          <a:xfrm>
            <a:off x="5715000" y="2298700"/>
            <a:ext cx="1168400" cy="353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hidden="1"/>
          <p:cNvSpPr>
            <a:spLocks noGrp="1"/>
          </p:cNvSpPr>
          <p:nvPr>
            <p:ph sz="quarter" idx="17"/>
          </p:nvPr>
        </p:nvSpPr>
        <p:spPr>
          <a:xfrm>
            <a:off x="7454900" y="2400300"/>
            <a:ext cx="1397000" cy="302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hidden="1"/>
          <p:cNvSpPr>
            <a:spLocks noGrp="1"/>
          </p:cNvSpPr>
          <p:nvPr>
            <p:ph sz="quarter" idx="18"/>
          </p:nvPr>
        </p:nvSpPr>
        <p:spPr>
          <a:xfrm>
            <a:off x="4940300" y="698500"/>
            <a:ext cx="647700"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hidden="1"/>
          <p:cNvSpPr>
            <a:spLocks noGrp="1"/>
          </p:cNvSpPr>
          <p:nvPr>
            <p:ph sz="quarter" idx="19"/>
          </p:nvPr>
        </p:nvSpPr>
        <p:spPr>
          <a:xfrm>
            <a:off x="1422400" y="5422900"/>
            <a:ext cx="2590800" cy="102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able Placeholder 6" hidden="1"/>
          <p:cNvSpPr>
            <a:spLocks noGrp="1"/>
          </p:cNvSpPr>
          <p:nvPr>
            <p:ph type="tbl" sz="quarter" idx="20"/>
          </p:nvPr>
        </p:nvSpPr>
        <p:spPr>
          <a:xfrm>
            <a:off x="6731000" y="1511300"/>
            <a:ext cx="2260600" cy="660400"/>
          </a:xfrm>
        </p:spPr>
        <p:txBody>
          <a:bodyPr/>
          <a:lstStyle/>
          <a:p>
            <a:endParaRPr lang="en-GB" dirty="0"/>
          </a:p>
        </p:txBody>
      </p:sp>
      <p:sp>
        <p:nvSpPr>
          <p:cNvPr id="11" name="Content Placeholder 10" hidden="1"/>
          <p:cNvSpPr>
            <a:spLocks noGrp="1"/>
          </p:cNvSpPr>
          <p:nvPr>
            <p:ph sz="quarter" idx="21"/>
          </p:nvPr>
        </p:nvSpPr>
        <p:spPr>
          <a:xfrm>
            <a:off x="198438" y="1828800"/>
            <a:ext cx="795337" cy="469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14" hidden="1"/>
          <p:cNvSpPr>
            <a:spLocks noGrp="1"/>
          </p:cNvSpPr>
          <p:nvPr>
            <p:ph sz="quarter" idx="22"/>
          </p:nvPr>
        </p:nvSpPr>
        <p:spPr>
          <a:xfrm>
            <a:off x="1271588" y="1651000"/>
            <a:ext cx="1749425" cy="74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18" hidden="1"/>
          <p:cNvSpPr>
            <a:spLocks noGrp="1"/>
          </p:cNvSpPr>
          <p:nvPr>
            <p:ph sz="quarter" idx="23"/>
          </p:nvPr>
        </p:nvSpPr>
        <p:spPr>
          <a:xfrm>
            <a:off x="3246438" y="1828800"/>
            <a:ext cx="649287" cy="46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0" hidden="1"/>
          <p:cNvSpPr>
            <a:spLocks noGrp="1"/>
          </p:cNvSpPr>
          <p:nvPr>
            <p:ph sz="quarter" idx="24"/>
          </p:nvPr>
        </p:nvSpPr>
        <p:spPr>
          <a:xfrm>
            <a:off x="4214813" y="1651000"/>
            <a:ext cx="1695450" cy="74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2" hidden="1"/>
          <p:cNvSpPr>
            <a:spLocks noGrp="1"/>
          </p:cNvSpPr>
          <p:nvPr>
            <p:ph sz="quarter" idx="25"/>
          </p:nvPr>
        </p:nvSpPr>
        <p:spPr>
          <a:xfrm>
            <a:off x="6308725" y="1651000"/>
            <a:ext cx="2378075" cy="74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Content Placeholder 24" hidden="1"/>
          <p:cNvSpPr>
            <a:spLocks noGrp="1"/>
          </p:cNvSpPr>
          <p:nvPr>
            <p:ph sz="quarter" idx="26"/>
          </p:nvPr>
        </p:nvSpPr>
        <p:spPr>
          <a:xfrm>
            <a:off x="198438" y="2624138"/>
            <a:ext cx="795337" cy="384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Content Placeholder 26" hidden="1"/>
          <p:cNvSpPr>
            <a:spLocks noGrp="1"/>
          </p:cNvSpPr>
          <p:nvPr>
            <p:ph sz="quarter" idx="27"/>
          </p:nvPr>
        </p:nvSpPr>
        <p:spPr>
          <a:xfrm>
            <a:off x="1422400" y="2624138"/>
            <a:ext cx="1824038" cy="563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Content Placeholder 28" hidden="1"/>
          <p:cNvSpPr>
            <a:spLocks noGrp="1"/>
          </p:cNvSpPr>
          <p:nvPr>
            <p:ph sz="quarter" idx="28"/>
          </p:nvPr>
        </p:nvSpPr>
        <p:spPr>
          <a:xfrm>
            <a:off x="3538538" y="2624138"/>
            <a:ext cx="676275" cy="563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Content Placeholder 30" hidden="1"/>
          <p:cNvSpPr>
            <a:spLocks noGrp="1"/>
          </p:cNvSpPr>
          <p:nvPr>
            <p:ph sz="quarter" idx="29"/>
          </p:nvPr>
        </p:nvSpPr>
        <p:spPr>
          <a:xfrm>
            <a:off x="4413250" y="2624138"/>
            <a:ext cx="1895475" cy="563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Content Placeholder 32" hidden="1"/>
          <p:cNvSpPr>
            <a:spLocks noGrp="1"/>
          </p:cNvSpPr>
          <p:nvPr>
            <p:ph sz="quarter" idx="30"/>
          </p:nvPr>
        </p:nvSpPr>
        <p:spPr>
          <a:xfrm>
            <a:off x="6731000" y="2624138"/>
            <a:ext cx="1955800" cy="563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Content Placeholder 34" hidden="1"/>
          <p:cNvSpPr>
            <a:spLocks noGrp="1"/>
          </p:cNvSpPr>
          <p:nvPr>
            <p:ph sz="quarter" idx="31"/>
          </p:nvPr>
        </p:nvSpPr>
        <p:spPr>
          <a:xfrm>
            <a:off x="198438" y="3379788"/>
            <a:ext cx="2011362" cy="595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Content Placeholder 36" hidden="1"/>
          <p:cNvSpPr>
            <a:spLocks noGrp="1"/>
          </p:cNvSpPr>
          <p:nvPr>
            <p:ph sz="quarter" idx="32"/>
          </p:nvPr>
        </p:nvSpPr>
        <p:spPr>
          <a:xfrm>
            <a:off x="2716213" y="3484563"/>
            <a:ext cx="2046287" cy="604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Content Placeholder 38" hidden="1"/>
          <p:cNvSpPr>
            <a:spLocks noGrp="1"/>
          </p:cNvSpPr>
          <p:nvPr>
            <p:ph sz="quarter" idx="33"/>
          </p:nvPr>
        </p:nvSpPr>
        <p:spPr>
          <a:xfrm>
            <a:off x="5300663" y="3484563"/>
            <a:ext cx="2611437" cy="820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hidden="1"/>
          <p:cNvSpPr>
            <a:spLocks noGrp="1"/>
          </p:cNvSpPr>
          <p:nvPr>
            <p:ph sz="quarter" idx="34"/>
          </p:nvPr>
        </p:nvSpPr>
        <p:spPr>
          <a:xfrm>
            <a:off x="993775" y="887413"/>
            <a:ext cx="2252663" cy="763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16"/>
          <p:cNvSpPr>
            <a:spLocks noGrp="1"/>
          </p:cNvSpPr>
          <p:nvPr>
            <p:ph sz="quarter" idx="35"/>
          </p:nvPr>
        </p:nvSpPr>
        <p:spPr>
          <a:xfrm>
            <a:off x="701675" y="1828800"/>
            <a:ext cx="569913" cy="46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1"/>
          <p:cNvSpPr>
            <a:spLocks noGrp="1"/>
          </p:cNvSpPr>
          <p:nvPr>
            <p:ph sz="quarter" idx="36"/>
          </p:nvPr>
        </p:nvSpPr>
        <p:spPr>
          <a:xfrm>
            <a:off x="1563688" y="1828800"/>
            <a:ext cx="646112" cy="46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Content Placeholder 25"/>
          <p:cNvSpPr>
            <a:spLocks noGrp="1"/>
          </p:cNvSpPr>
          <p:nvPr>
            <p:ph sz="quarter" idx="37"/>
          </p:nvPr>
        </p:nvSpPr>
        <p:spPr>
          <a:xfrm>
            <a:off x="2590800" y="1828800"/>
            <a:ext cx="655638" cy="46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Content Placeholder 29"/>
          <p:cNvSpPr>
            <a:spLocks noGrp="1"/>
          </p:cNvSpPr>
          <p:nvPr>
            <p:ph sz="quarter" idx="38"/>
          </p:nvPr>
        </p:nvSpPr>
        <p:spPr>
          <a:xfrm>
            <a:off x="3419475" y="1828800"/>
            <a:ext cx="593725" cy="46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Content Placeholder 33"/>
          <p:cNvSpPr>
            <a:spLocks noGrp="1"/>
          </p:cNvSpPr>
          <p:nvPr>
            <p:ph sz="quarter" idx="39"/>
          </p:nvPr>
        </p:nvSpPr>
        <p:spPr>
          <a:xfrm>
            <a:off x="4214813" y="1651000"/>
            <a:ext cx="847725" cy="64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Content Placeholder 37"/>
          <p:cNvSpPr>
            <a:spLocks noGrp="1"/>
          </p:cNvSpPr>
          <p:nvPr>
            <p:ph sz="quarter" idx="40"/>
          </p:nvPr>
        </p:nvSpPr>
        <p:spPr>
          <a:xfrm>
            <a:off x="6159500" y="4533900"/>
            <a:ext cx="1295400" cy="50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19"/>
          <p:cNvSpPr>
            <a:spLocks noGrp="1"/>
          </p:cNvSpPr>
          <p:nvPr>
            <p:ph sz="quarter" idx="41"/>
          </p:nvPr>
        </p:nvSpPr>
        <p:spPr>
          <a:xfrm>
            <a:off x="198438" y="4305300"/>
            <a:ext cx="2822575" cy="862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able Placeholder 23">
            <a:extLst>
              <a:ext uri="{FF2B5EF4-FFF2-40B4-BE49-F238E27FC236}">
                <a16:creationId xmlns:a16="http://schemas.microsoft.com/office/drawing/2014/main" id="{14CC9022-794C-412B-8A82-3017D6C38CED}"/>
              </a:ext>
            </a:extLst>
          </p:cNvPr>
          <p:cNvSpPr>
            <a:spLocks noGrp="1"/>
          </p:cNvSpPr>
          <p:nvPr>
            <p:ph type="tbl" sz="quarter" idx="42"/>
          </p:nvPr>
        </p:nvSpPr>
        <p:spPr>
          <a:xfrm>
            <a:off x="6553200" y="2624138"/>
            <a:ext cx="2298700" cy="563562"/>
          </a:xfrm>
        </p:spPr>
        <p:txBody>
          <a:bodyPr/>
          <a:lstStyle/>
          <a:p>
            <a:endParaRPr lang="en-US"/>
          </a:p>
        </p:txBody>
      </p:sp>
    </p:spTree>
    <p:extLst>
      <p:ext uri="{BB962C8B-B14F-4D97-AF65-F5344CB8AC3E}">
        <p14:creationId xmlns:p14="http://schemas.microsoft.com/office/powerpoint/2010/main" val="1399531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981570-0FA8-A44C-8B67-A3D969FF9B3E}" type="datetime1">
              <a:rPr lang="en-US"/>
              <a:pPr>
                <a:defRPr/>
              </a:pPr>
              <a:t>4/3/20</a:t>
            </a:fld>
            <a:endParaRPr lang="en-US" dirty="0"/>
          </a:p>
        </p:txBody>
      </p:sp>
      <p:sp>
        <p:nvSpPr>
          <p:cNvPr id="5" name="Slide Number Placeholder 5"/>
          <p:cNvSpPr>
            <a:spLocks noGrp="1"/>
          </p:cNvSpPr>
          <p:nvPr>
            <p:ph type="sldNum" sz="quarter" idx="11"/>
          </p:nvPr>
        </p:nvSpPr>
        <p:spPr/>
        <p:txBody>
          <a:bodyPr/>
          <a:lstStyle>
            <a:lvl1pPr>
              <a:defRPr/>
            </a:lvl1pPr>
          </a:lstStyle>
          <a:p>
            <a:pPr>
              <a:defRPr/>
            </a:pPr>
            <a:fld id="{939A7338-ED81-5D4A-873E-E4CC4547CD75}" type="slidenum">
              <a:rPr lang="en-US"/>
              <a:pPr>
                <a:defRPr/>
              </a:pPr>
              <a:t>‹#›</a:t>
            </a:fld>
            <a:endParaRPr lang="en-US" dirty="0"/>
          </a:p>
        </p:txBody>
      </p:sp>
      <p:sp>
        <p:nvSpPr>
          <p:cNvPr id="7" name="Content Placeholder 6"/>
          <p:cNvSpPr>
            <a:spLocks noGrp="1"/>
          </p:cNvSpPr>
          <p:nvPr>
            <p:ph sz="quarter" idx="12"/>
          </p:nvPr>
        </p:nvSpPr>
        <p:spPr>
          <a:xfrm>
            <a:off x="850900" y="4102100"/>
            <a:ext cx="2082800" cy="142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3"/>
          </p:nvPr>
        </p:nvSpPr>
        <p:spPr>
          <a:xfrm>
            <a:off x="3556000" y="4102100"/>
            <a:ext cx="1016000" cy="142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14"/>
          </p:nvPr>
        </p:nvSpPr>
        <p:spPr>
          <a:xfrm>
            <a:off x="5156200" y="4203700"/>
            <a:ext cx="1397000" cy="1922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p:cNvSpPr>
            <a:spLocks noGrp="1"/>
          </p:cNvSpPr>
          <p:nvPr>
            <p:ph sz="quarter" idx="15"/>
          </p:nvPr>
        </p:nvSpPr>
        <p:spPr>
          <a:xfrm>
            <a:off x="7150100" y="4203700"/>
            <a:ext cx="21082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p:cNvSpPr>
            <a:spLocks noGrp="1"/>
          </p:cNvSpPr>
          <p:nvPr>
            <p:ph sz="quarter" idx="16"/>
          </p:nvPr>
        </p:nvSpPr>
        <p:spPr>
          <a:xfrm>
            <a:off x="4686300" y="2374900"/>
            <a:ext cx="1511300" cy="102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7"/>
          <p:cNvSpPr>
            <a:spLocks noGrp="1"/>
          </p:cNvSpPr>
          <p:nvPr>
            <p:ph sz="quarter" idx="17"/>
          </p:nvPr>
        </p:nvSpPr>
        <p:spPr>
          <a:xfrm>
            <a:off x="7315200" y="2374900"/>
            <a:ext cx="2032000" cy="125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19"/>
          <p:cNvSpPr>
            <a:spLocks noGrp="1"/>
          </p:cNvSpPr>
          <p:nvPr>
            <p:ph sz="quarter" idx="18"/>
          </p:nvPr>
        </p:nvSpPr>
        <p:spPr>
          <a:xfrm>
            <a:off x="5829300" y="1600200"/>
            <a:ext cx="1320800"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2529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45727F-9531-054C-B1A0-E1153618871F}" type="datetime1">
              <a:rPr lang="en-US"/>
              <a:pPr>
                <a:defRPr/>
              </a:pPr>
              <a:t>4/3/20</a:t>
            </a:fld>
            <a:endParaRPr lang="en-US" dirty="0"/>
          </a:p>
        </p:txBody>
      </p:sp>
      <p:sp>
        <p:nvSpPr>
          <p:cNvPr id="5" name="Footer Placeholder 4"/>
          <p:cNvSpPr>
            <a:spLocks noGrp="1"/>
          </p:cNvSpPr>
          <p:nvPr>
            <p:ph type="ftr" sz="quarter" idx="11"/>
          </p:nvPr>
        </p:nvSpPr>
        <p:spPr>
          <a:xfrm>
            <a:off x="1231900" y="6492875"/>
            <a:ext cx="6731000" cy="365125"/>
          </a:xfrm>
          <a:prstGeom prst="rect">
            <a:avLst/>
          </a:prstGeom>
        </p:spPr>
        <p:txBody>
          <a:bodyPr/>
          <a:lstStyle>
            <a:lvl1pPr>
              <a:defRPr dirty="0"/>
            </a:lvl1pPr>
          </a:lstStyle>
          <a:p>
            <a:pPr>
              <a:defRPr/>
            </a:pPr>
            <a:r>
              <a:rPr lang="en-US" dirty="0"/>
              <a:t>Copyright © The McGraw-Hill Companies, Inc. Permission required for reproduction or display. </a:t>
            </a:r>
          </a:p>
        </p:txBody>
      </p:sp>
      <p:sp>
        <p:nvSpPr>
          <p:cNvPr id="6" name="Slide Number Placeholder 5"/>
          <p:cNvSpPr>
            <a:spLocks noGrp="1"/>
          </p:cNvSpPr>
          <p:nvPr>
            <p:ph type="sldNum" sz="quarter" idx="12"/>
          </p:nvPr>
        </p:nvSpPr>
        <p:spPr/>
        <p:txBody>
          <a:bodyPr/>
          <a:lstStyle>
            <a:lvl1pPr>
              <a:defRPr/>
            </a:lvl1pPr>
          </a:lstStyle>
          <a:p>
            <a:pPr>
              <a:defRPr/>
            </a:pPr>
            <a:fld id="{10ABB9E4-EB6D-A749-8E4A-94C07E450590}" type="slidenum">
              <a:rPr lang="en-US"/>
              <a:pPr>
                <a:defRPr/>
              </a:pPr>
              <a:t>‹#›</a:t>
            </a:fld>
            <a:endParaRPr lang="en-US" dirty="0"/>
          </a:p>
        </p:txBody>
      </p:sp>
    </p:spTree>
    <p:extLst>
      <p:ext uri="{BB962C8B-B14F-4D97-AF65-F5344CB8AC3E}">
        <p14:creationId xmlns:p14="http://schemas.microsoft.com/office/powerpoint/2010/main" val="322189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155951EE-0C9A-434B-AECF-E982C4CFAF73}" type="datetime1">
              <a:rPr lang="en-US"/>
              <a:pPr>
                <a:defRPr/>
              </a:pPr>
              <a:t>4/3/20</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89F6CB-42D4-804F-87B1-CAA25A69B240}" type="slidenum">
              <a:rPr lang="en-US"/>
              <a:pPr>
                <a:defRPr/>
              </a:pPr>
              <a:t>‹#›</a:t>
            </a:fld>
            <a:endParaRPr lang="en-US" dirty="0"/>
          </a:p>
        </p:txBody>
      </p:sp>
      <p:sp>
        <p:nvSpPr>
          <p:cNvPr id="2" name="TextBox 1"/>
          <p:cNvSpPr txBox="1"/>
          <p:nvPr userDrawn="1"/>
        </p:nvSpPr>
        <p:spPr>
          <a:xfrm>
            <a:off x="8496300" y="6536842"/>
            <a:ext cx="647700" cy="276999"/>
          </a:xfrm>
          <a:prstGeom prst="rect">
            <a:avLst/>
          </a:prstGeom>
          <a:noFill/>
        </p:spPr>
        <p:txBody>
          <a:bodyPr wrap="square" rtlCol="0">
            <a:spAutoFit/>
          </a:bodyPr>
          <a:lstStyle/>
          <a:p>
            <a:pPr marL="0" marR="0" lvl="0" indent="0" algn="r" defTabSz="457200" rtl="0" eaLnBrk="0" fontAlgn="base" latinLnBrk="0" hangingPunct="0">
              <a:lnSpc>
                <a:spcPct val="100000"/>
              </a:lnSpc>
              <a:spcBef>
                <a:spcPct val="0"/>
              </a:spcBef>
              <a:spcAft>
                <a:spcPct val="0"/>
              </a:spcAft>
              <a:buClr>
                <a:srgbClr val="898989"/>
              </a:buClr>
              <a:buSzPct val="25000"/>
              <a:buFont typeface="Calibri" panose="020F0502020204030204" pitchFamily="34" charset="0"/>
              <a:buNone/>
              <a:tabLst/>
              <a:defRPr/>
            </a:pPr>
            <a:r>
              <a:rPr lang="en-US" altLang="en-US" sz="1200" b="0" kern="1200" dirty="0">
                <a:solidFill>
                  <a:srgbClr val="898989"/>
                </a:solidFill>
                <a:latin typeface="Calibri" charset="0"/>
                <a:ea typeface="MS PGothic" charset="0"/>
                <a:cs typeface="MS PGothic" charset="0"/>
                <a:sym typeface="Calibri" panose="020F0502020204030204" pitchFamily="34" charset="0"/>
              </a:rPr>
              <a:t>23-</a:t>
            </a:r>
            <a:fld id="{CE406EFA-46B0-D840-99D0-6004C0C2F110}" type="slidenum">
              <a:rPr lang="en-US" altLang="en-US" sz="1200" b="0" kern="1200" smtClean="0">
                <a:solidFill>
                  <a:srgbClr val="898989"/>
                </a:solidFill>
                <a:latin typeface="Calibri" charset="0"/>
                <a:ea typeface="MS PGothic" charset="0"/>
                <a:cs typeface="MS PGothic" charset="0"/>
                <a:sym typeface="Calibri" panose="020F0502020204030204" pitchFamily="34" charset="0"/>
              </a:rPr>
              <a:pPr marL="0" marR="0" lvl="0" indent="0" algn="r" defTabSz="457200" rtl="0" eaLnBrk="0" fontAlgn="base" latinLnBrk="0" hangingPunct="0">
                <a:lnSpc>
                  <a:spcPct val="100000"/>
                </a:lnSpc>
                <a:spcBef>
                  <a:spcPct val="0"/>
                </a:spcBef>
                <a:spcAft>
                  <a:spcPct val="0"/>
                </a:spcAft>
                <a:buClr>
                  <a:srgbClr val="898989"/>
                </a:buClr>
                <a:buSzPct val="25000"/>
                <a:buFont typeface="Calibri" panose="020F0502020204030204" pitchFamily="34" charset="0"/>
                <a:buNone/>
                <a:tabLst/>
                <a:defRPr/>
              </a:pPr>
              <a:t>‹#›</a:t>
            </a:fld>
            <a:endParaRPr lang="en-US" altLang="en-US" sz="1200" b="0" kern="1200" dirty="0">
              <a:solidFill>
                <a:srgbClr val="898989"/>
              </a:solidFill>
              <a:latin typeface="Calibri" charset="0"/>
              <a:ea typeface="MS PGothic" charset="0"/>
              <a:cs typeface="MS PGothic" charset="0"/>
              <a:sym typeface="Calibri" panose="020F0502020204030204" pitchFamily="34" charset="0"/>
            </a:endParaRPr>
          </a:p>
        </p:txBody>
      </p:sp>
      <p:sp>
        <p:nvSpPr>
          <p:cNvPr id="3" name="TextBox 2"/>
          <p:cNvSpPr txBox="1"/>
          <p:nvPr userDrawn="1"/>
        </p:nvSpPr>
        <p:spPr>
          <a:xfrm>
            <a:off x="2095500" y="6477000"/>
            <a:ext cx="4953000" cy="338554"/>
          </a:xfrm>
          <a:prstGeom prst="rect">
            <a:avLst/>
          </a:prstGeom>
          <a:noFill/>
        </p:spPr>
        <p:txBody>
          <a:bodyPr wrap="square" rtlCol="0">
            <a:spAutoFit/>
          </a:bodyPr>
          <a:lstStyle/>
          <a:p>
            <a:pPr marL="0" indent="0" algn="ctr" defTabSz="457200" rtl="0" eaLnBrk="1" fontAlgn="base" hangingPunct="1">
              <a:spcBef>
                <a:spcPct val="0"/>
              </a:spcBef>
              <a:spcAft>
                <a:spcPct val="0"/>
              </a:spcAft>
              <a:buFont typeface="Arial" charset="0"/>
              <a:buNone/>
              <a:defRPr/>
            </a:pPr>
            <a:r>
              <a:rPr lang="en-US" altLang="en-US" sz="800" kern="1200" dirty="0">
                <a:solidFill>
                  <a:prstClr val="black"/>
                </a:solidFill>
                <a:latin typeface="Calibri" charset="0"/>
                <a:ea typeface="MS PGothic" charset="0"/>
                <a:cs typeface="MS PGothic" charset="0"/>
              </a:rPr>
              <a:t>©McGraw-Hill Education. All rights reserved. Authorized only for instructor use in the classroom. </a:t>
            </a:r>
          </a:p>
          <a:p>
            <a:pPr marL="0" indent="0" algn="ctr" defTabSz="457200" rtl="0" eaLnBrk="1" fontAlgn="base" hangingPunct="1">
              <a:spcBef>
                <a:spcPct val="0"/>
              </a:spcBef>
              <a:spcAft>
                <a:spcPct val="0"/>
              </a:spcAft>
              <a:buFont typeface="Arial" charset="0"/>
              <a:buNone/>
              <a:defRPr/>
            </a:pPr>
            <a:r>
              <a:rPr lang="en-US" altLang="en-US" sz="800" kern="1200" dirty="0">
                <a:solidFill>
                  <a:prstClr val="black"/>
                </a:solidFill>
                <a:latin typeface="Calibri" charset="0"/>
                <a:ea typeface="MS PGothic" charset="0"/>
                <a:cs typeface="MS PGothic" charset="0"/>
              </a:rPr>
              <a:t> No reproduction or further distribution permitted without the prior written consent of McGraw-Hill Education.</a:t>
            </a:r>
            <a:endParaRPr lang="en-GB" sz="800" kern="1200" dirty="0">
              <a:solidFill>
                <a:prstClr val="black"/>
              </a:solidFill>
              <a:latin typeface="Calibri" charset="0"/>
              <a:ea typeface="MS PGothic" charset="0"/>
              <a:cs typeface="MS PGothic" charset="0"/>
            </a:endParaRPr>
          </a:p>
        </p:txBody>
      </p:sp>
    </p:spTree>
  </p:cSld>
  <p:clrMap bg1="lt1" tx1="dk1" bg2="lt2" tx2="dk2" accent1="accent1" accent2="accent2" accent3="accent3" accent4="accent4" accent5="accent5" accent6="accent6" hlink="hlink" folHlink="folHlink"/>
  <p:sldLayoutIdLst>
    <p:sldLayoutId id="2147483751" r:id="rId1"/>
    <p:sldLayoutId id="2147483798" r:id="rId2"/>
    <p:sldLayoutId id="2147483780" r:id="rId3"/>
    <p:sldLayoutId id="2147483762" r:id="rId4"/>
    <p:sldLayoutId id="2147483752" r:id="rId5"/>
    <p:sldLayoutId id="2147483779" r:id="rId6"/>
    <p:sldLayoutId id="2147483778" r:id="rId7"/>
    <p:sldLayoutId id="2147483763" r:id="rId8"/>
    <p:sldLayoutId id="2147483756" r:id="rId9"/>
    <p:sldLayoutId id="2147483753" r:id="rId10"/>
    <p:sldLayoutId id="2147483754" r:id="rId11"/>
    <p:sldLayoutId id="2147483757" r:id="rId12"/>
    <p:sldLayoutId id="2147483755" r:id="rId13"/>
    <p:sldLayoutId id="2147483758" r:id="rId14"/>
    <p:sldLayoutId id="2147483759" r:id="rId15"/>
    <p:sldLayoutId id="2147483760" r:id="rId16"/>
    <p:sldLayoutId id="2147483761" r:id="rId17"/>
    <p:sldLayoutId id="2147483799" r:id="rId18"/>
    <p:sldLayoutId id="2147483800" r:id="rId19"/>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155951EE-0C9A-434B-AECF-E982C4CFAF73}" type="datetime1">
              <a:rPr lang="en-US"/>
              <a:pPr>
                <a:defRPr/>
              </a:pPr>
              <a:t>4/3/20</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89F6CB-42D4-804F-87B1-CAA25A69B240}" type="slidenum">
              <a:rPr lang="en-US"/>
              <a:pPr>
                <a:defRPr/>
              </a:pPr>
              <a:t>‹#›</a:t>
            </a:fld>
            <a:endParaRPr lang="en-US" dirty="0"/>
          </a:p>
        </p:txBody>
      </p:sp>
      <p:sp>
        <p:nvSpPr>
          <p:cNvPr id="2" name="TextBox 1"/>
          <p:cNvSpPr txBox="1"/>
          <p:nvPr userDrawn="1"/>
        </p:nvSpPr>
        <p:spPr>
          <a:xfrm>
            <a:off x="8496300" y="6536842"/>
            <a:ext cx="647700" cy="208114"/>
          </a:xfrm>
          <a:prstGeom prst="rect">
            <a:avLst/>
          </a:prstGeom>
          <a:noFill/>
        </p:spPr>
        <p:txBody>
          <a:bodyPr wrap="square" rtlCol="0">
            <a:spAutoFit/>
          </a:bodyPr>
          <a:lstStyle/>
          <a:p>
            <a:pPr marL="0" marR="0" lvl="0" indent="0" algn="r" defTabSz="457200" rtl="0" eaLnBrk="0" fontAlgn="base" latinLnBrk="0" hangingPunct="0">
              <a:lnSpc>
                <a:spcPct val="100000"/>
              </a:lnSpc>
              <a:spcBef>
                <a:spcPct val="0"/>
              </a:spcBef>
              <a:spcAft>
                <a:spcPct val="0"/>
              </a:spcAft>
              <a:buClr>
                <a:srgbClr val="898989"/>
              </a:buClr>
              <a:buSzPct val="25000"/>
              <a:buFont typeface="Calibri" panose="020F0502020204030204" pitchFamily="34" charset="0"/>
              <a:buNone/>
              <a:tabLst/>
              <a:defRPr/>
            </a:pPr>
            <a:r>
              <a:rPr lang="en-US" altLang="en-US" sz="1200" kern="1200" dirty="0">
                <a:solidFill>
                  <a:srgbClr val="898989"/>
                </a:solidFill>
                <a:latin typeface="Calibri" charset="0"/>
                <a:ea typeface="MS PGothic" charset="0"/>
                <a:cs typeface="MS PGothic" charset="0"/>
                <a:sym typeface="Calibri" panose="020F0502020204030204" pitchFamily="34" charset="0"/>
              </a:rPr>
              <a:t>23-</a:t>
            </a:r>
            <a:fld id="{CE406EFA-46B0-D840-99D0-6004C0C2F110}" type="slidenum">
              <a:rPr lang="en-US" altLang="en-US" sz="1200" kern="1200" smtClean="0">
                <a:solidFill>
                  <a:srgbClr val="898989"/>
                </a:solidFill>
                <a:latin typeface="Calibri" charset="0"/>
                <a:ea typeface="MS PGothic" charset="0"/>
                <a:cs typeface="MS PGothic" charset="0"/>
                <a:sym typeface="Calibri" panose="020F0502020204030204" pitchFamily="34" charset="0"/>
              </a:rPr>
              <a:pPr marL="0" marR="0" lvl="0" indent="0" algn="r" defTabSz="457200" rtl="0" eaLnBrk="0" fontAlgn="base" latinLnBrk="0" hangingPunct="0">
                <a:lnSpc>
                  <a:spcPct val="100000"/>
                </a:lnSpc>
                <a:spcBef>
                  <a:spcPct val="0"/>
                </a:spcBef>
                <a:spcAft>
                  <a:spcPct val="0"/>
                </a:spcAft>
                <a:buClr>
                  <a:srgbClr val="898989"/>
                </a:buClr>
                <a:buSzPct val="25000"/>
                <a:buFont typeface="Calibri" panose="020F0502020204030204" pitchFamily="34" charset="0"/>
                <a:buNone/>
                <a:tabLst/>
                <a:defRPr/>
              </a:pPr>
              <a:t>‹#›</a:t>
            </a:fld>
            <a:endParaRPr lang="en-US" altLang="en-US" sz="1200" kern="1200" dirty="0">
              <a:solidFill>
                <a:srgbClr val="898989"/>
              </a:solidFill>
              <a:latin typeface="Calibri" charset="0"/>
              <a:ea typeface="MS PGothic" charset="0"/>
              <a:cs typeface="MS PGothic" charset="0"/>
              <a:sym typeface="Calibri" panose="020F0502020204030204" pitchFamily="34" charset="0"/>
            </a:endParaRPr>
          </a:p>
        </p:txBody>
      </p:sp>
      <p:sp>
        <p:nvSpPr>
          <p:cNvPr id="3" name="TextBox 2"/>
          <p:cNvSpPr txBox="1"/>
          <p:nvPr userDrawn="1"/>
        </p:nvSpPr>
        <p:spPr>
          <a:xfrm>
            <a:off x="2095500" y="6477000"/>
            <a:ext cx="4953000" cy="338554"/>
          </a:xfrm>
          <a:prstGeom prst="rect">
            <a:avLst/>
          </a:prstGeom>
          <a:noFill/>
        </p:spPr>
        <p:txBody>
          <a:bodyPr wrap="square" rtlCol="0">
            <a:spAutoFit/>
          </a:bodyPr>
          <a:lstStyle/>
          <a:p>
            <a:pPr marL="0" indent="0" algn="ctr" defTabSz="457200" rtl="0" eaLnBrk="1" fontAlgn="base" hangingPunct="1">
              <a:spcBef>
                <a:spcPct val="0"/>
              </a:spcBef>
              <a:spcAft>
                <a:spcPct val="0"/>
              </a:spcAft>
              <a:buFont typeface="Arial" charset="0"/>
              <a:buNone/>
              <a:defRPr/>
            </a:pPr>
            <a:r>
              <a:rPr lang="en-US" altLang="en-US" sz="800" kern="1200" dirty="0">
                <a:solidFill>
                  <a:prstClr val="black"/>
                </a:solidFill>
                <a:latin typeface="Calibri" charset="0"/>
                <a:ea typeface="MS PGothic" charset="0"/>
                <a:cs typeface="MS PGothic" charset="0"/>
              </a:rPr>
              <a:t>©McGraw-Hill Education. All rights reserved. Authorized only for instructor use in the classroom. </a:t>
            </a:r>
          </a:p>
          <a:p>
            <a:pPr marL="0" indent="0" algn="ctr" defTabSz="457200" rtl="0" eaLnBrk="1" fontAlgn="base" hangingPunct="1">
              <a:spcBef>
                <a:spcPct val="0"/>
              </a:spcBef>
              <a:spcAft>
                <a:spcPct val="0"/>
              </a:spcAft>
              <a:buFont typeface="Arial" charset="0"/>
              <a:buNone/>
              <a:defRPr/>
            </a:pPr>
            <a:r>
              <a:rPr lang="en-US" altLang="en-US" sz="800" kern="1200" dirty="0">
                <a:solidFill>
                  <a:prstClr val="black"/>
                </a:solidFill>
                <a:latin typeface="Calibri" charset="0"/>
                <a:ea typeface="MS PGothic" charset="0"/>
                <a:cs typeface="MS PGothic" charset="0"/>
              </a:rPr>
              <a:t> No reproduction or further distribution permitted without the prior written consent of McGraw-Hill Education.</a:t>
            </a:r>
            <a:endParaRPr lang="en-GB" sz="800" kern="1200" dirty="0">
              <a:solidFill>
                <a:prstClr val="black"/>
              </a:solidFill>
              <a:latin typeface="Calibri" charset="0"/>
              <a:ea typeface="MS PGothic" charset="0"/>
              <a:cs typeface="MS PGothic" charset="0"/>
            </a:endParaRPr>
          </a:p>
        </p:txBody>
      </p:sp>
    </p:spTree>
    <p:extLst>
      <p:ext uri="{BB962C8B-B14F-4D97-AF65-F5344CB8AC3E}">
        <p14:creationId xmlns:p14="http://schemas.microsoft.com/office/powerpoint/2010/main" val="407059904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155951EE-0C9A-434B-AECF-E982C4CFAF73}" type="datetime1">
              <a:rPr lang="en-US"/>
              <a:pPr>
                <a:defRPr/>
              </a:pPr>
              <a:t>4/3/20</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89F6CB-42D4-804F-87B1-CAA25A69B240}" type="slidenum">
              <a:rPr lang="en-US"/>
              <a:pPr>
                <a:defRPr/>
              </a:pPr>
              <a:t>‹#›</a:t>
            </a:fld>
            <a:endParaRPr lang="en-US" dirty="0"/>
          </a:p>
        </p:txBody>
      </p:sp>
      <p:sp>
        <p:nvSpPr>
          <p:cNvPr id="2" name="TextBox 1"/>
          <p:cNvSpPr txBox="1"/>
          <p:nvPr userDrawn="1"/>
        </p:nvSpPr>
        <p:spPr>
          <a:xfrm>
            <a:off x="8496300" y="6536842"/>
            <a:ext cx="647700" cy="208114"/>
          </a:xfrm>
          <a:prstGeom prst="rect">
            <a:avLst/>
          </a:prstGeom>
          <a:noFill/>
        </p:spPr>
        <p:txBody>
          <a:bodyPr wrap="square" rtlCol="0">
            <a:spAutoFit/>
          </a:bodyPr>
          <a:lstStyle/>
          <a:p>
            <a:pPr marL="0" marR="0" lvl="0" indent="0" algn="r" defTabSz="457200" rtl="0" eaLnBrk="0" fontAlgn="base" latinLnBrk="0" hangingPunct="0">
              <a:lnSpc>
                <a:spcPct val="100000"/>
              </a:lnSpc>
              <a:spcBef>
                <a:spcPct val="0"/>
              </a:spcBef>
              <a:spcAft>
                <a:spcPct val="0"/>
              </a:spcAft>
              <a:buClr>
                <a:srgbClr val="898989"/>
              </a:buClr>
              <a:buSzPct val="25000"/>
              <a:buFont typeface="Calibri" panose="020F0502020204030204" pitchFamily="34" charset="0"/>
              <a:buNone/>
              <a:tabLst/>
              <a:defRPr/>
            </a:pPr>
            <a:r>
              <a:rPr lang="en-US" altLang="en-US" sz="1200" kern="1200" dirty="0">
                <a:solidFill>
                  <a:srgbClr val="898989"/>
                </a:solidFill>
                <a:latin typeface="Calibri" charset="0"/>
                <a:ea typeface="MS PGothic" charset="0"/>
                <a:cs typeface="MS PGothic" charset="0"/>
                <a:sym typeface="Calibri" panose="020F0502020204030204" pitchFamily="34" charset="0"/>
              </a:rPr>
              <a:t>23-</a:t>
            </a:r>
            <a:fld id="{CE406EFA-46B0-D840-99D0-6004C0C2F110}" type="slidenum">
              <a:rPr lang="en-US" altLang="en-US" sz="1200" kern="1200" smtClean="0">
                <a:solidFill>
                  <a:srgbClr val="898989"/>
                </a:solidFill>
                <a:latin typeface="Calibri" charset="0"/>
                <a:ea typeface="MS PGothic" charset="0"/>
                <a:cs typeface="MS PGothic" charset="0"/>
                <a:sym typeface="Calibri" panose="020F0502020204030204" pitchFamily="34" charset="0"/>
              </a:rPr>
              <a:pPr marL="0" marR="0" lvl="0" indent="0" algn="r" defTabSz="457200" rtl="0" eaLnBrk="0" fontAlgn="base" latinLnBrk="0" hangingPunct="0">
                <a:lnSpc>
                  <a:spcPct val="100000"/>
                </a:lnSpc>
                <a:spcBef>
                  <a:spcPct val="0"/>
                </a:spcBef>
                <a:spcAft>
                  <a:spcPct val="0"/>
                </a:spcAft>
                <a:buClr>
                  <a:srgbClr val="898989"/>
                </a:buClr>
                <a:buSzPct val="25000"/>
                <a:buFont typeface="Calibri" panose="020F0502020204030204" pitchFamily="34" charset="0"/>
                <a:buNone/>
                <a:tabLst/>
                <a:defRPr/>
              </a:pPr>
              <a:t>‹#›</a:t>
            </a:fld>
            <a:endParaRPr lang="en-US" altLang="en-US" sz="1200" kern="1200" dirty="0">
              <a:solidFill>
                <a:srgbClr val="898989"/>
              </a:solidFill>
              <a:latin typeface="Calibri" charset="0"/>
              <a:ea typeface="MS PGothic" charset="0"/>
              <a:cs typeface="MS PGothic" charset="0"/>
              <a:sym typeface="Calibri" panose="020F0502020204030204" pitchFamily="34" charset="0"/>
            </a:endParaRPr>
          </a:p>
        </p:txBody>
      </p:sp>
    </p:spTree>
    <p:extLst>
      <p:ext uri="{BB962C8B-B14F-4D97-AF65-F5344CB8AC3E}">
        <p14:creationId xmlns:p14="http://schemas.microsoft.com/office/powerpoint/2010/main" val="429452075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7.jp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8.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1697" y="630811"/>
            <a:ext cx="4645395" cy="709714"/>
          </a:xfrm>
        </p:spPr>
        <p:txBody>
          <a:bodyPr/>
          <a:lstStyle/>
          <a:p>
            <a:pPr lvl="0" eaLnBrk="1" hangingPunct="1"/>
            <a:r>
              <a:rPr lang="en-US" sz="6000" dirty="0">
                <a:solidFill>
                  <a:prstClr val="black"/>
                </a:solidFill>
                <a:latin typeface="Calibri" charset="0"/>
                <a:ea typeface="MS PGothic" charset="0"/>
              </a:rPr>
              <a:t>Chapter 23</a:t>
            </a:r>
            <a:endParaRPr lang="en-US" sz="4000" dirty="0">
              <a:solidFill>
                <a:prstClr val="black"/>
              </a:solidFill>
              <a:latin typeface="Calibri" charset="0"/>
              <a:ea typeface="MS PGothic" charset="0"/>
            </a:endParaRPr>
          </a:p>
        </p:txBody>
      </p:sp>
      <p:sp>
        <p:nvSpPr>
          <p:cNvPr id="9" name="Content Placeholder 11"/>
          <p:cNvSpPr>
            <a:spLocks noGrp="1"/>
          </p:cNvSpPr>
          <p:nvPr>
            <p:ph sz="quarter" idx="14"/>
          </p:nvPr>
        </p:nvSpPr>
        <p:spPr>
          <a:xfrm>
            <a:off x="1298059" y="1393457"/>
            <a:ext cx="6563851" cy="623308"/>
          </a:xfrm>
        </p:spPr>
        <p:txBody>
          <a:bodyPr/>
          <a:lstStyle/>
          <a:p>
            <a:pPr marL="0" lvl="0" indent="0" algn="ctr">
              <a:buNone/>
            </a:pPr>
            <a:r>
              <a:rPr lang="en-US" sz="4000" dirty="0">
                <a:solidFill>
                  <a:prstClr val="black"/>
                </a:solidFill>
                <a:latin typeface="Calibri" charset="0"/>
                <a:ea typeface="MS PGothic" charset="0"/>
              </a:rPr>
              <a:t>Plant Nutrition and Transport</a:t>
            </a:r>
            <a:endParaRPr lang="en-GB" sz="4000" dirty="0">
              <a:solidFill>
                <a:prstClr val="black"/>
              </a:solidFill>
              <a:latin typeface="Calibri" charset="0"/>
              <a:ea typeface="MS PGothic"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958" b="2874"/>
          <a:stretch/>
        </p:blipFill>
        <p:spPr>
          <a:xfrm>
            <a:off x="1500378" y="2243497"/>
            <a:ext cx="6405151" cy="4043362"/>
          </a:xfrm>
          <a:prstGeom prst="rect">
            <a:avLst/>
          </a:prstGeom>
        </p:spPr>
      </p:pic>
      <p:sp>
        <p:nvSpPr>
          <p:cNvPr id="4" name="Content Placeholder 3"/>
          <p:cNvSpPr>
            <a:spLocks noGrp="1"/>
          </p:cNvSpPr>
          <p:nvPr>
            <p:ph sz="quarter" idx="12"/>
          </p:nvPr>
        </p:nvSpPr>
        <p:spPr>
          <a:xfrm>
            <a:off x="4041772" y="6265861"/>
            <a:ext cx="1494430" cy="170277"/>
          </a:xfrm>
        </p:spPr>
        <p:txBody>
          <a:bodyPr/>
          <a:lstStyle/>
          <a:p>
            <a:pPr marL="0" indent="0">
              <a:buNone/>
            </a:pPr>
            <a:r>
              <a:rPr lang="en-GB" sz="630" dirty="0">
                <a:cs typeface="Arial" panose="020B0604020202020204" pitchFamily="34" charset="0"/>
              </a:rPr>
              <a:t>©Matauw/iStock/Getty Images RF</a:t>
            </a:r>
          </a:p>
        </p:txBody>
      </p:sp>
      <p:pic>
        <p:nvPicPr>
          <p:cNvPr id="1536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2613" y="214683"/>
            <a:ext cx="7747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descr="Concepts and Investigations Biology, Fourth Edition by Mariëlle Hoefnagel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52538" cy="151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3"/>
          </p:nvPr>
        </p:nvSpPr>
        <p:spPr>
          <a:xfrm>
            <a:off x="1974530" y="6472300"/>
            <a:ext cx="5180905" cy="349554"/>
          </a:xfrm>
        </p:spPr>
        <p:txBody>
          <a:bodyPr/>
          <a:lstStyle/>
          <a:p>
            <a:pPr marL="0" lvl="0" indent="0" algn="ctr" eaLnBrk="1" hangingPunct="1">
              <a:spcBef>
                <a:spcPct val="0"/>
              </a:spcBef>
              <a:buNone/>
              <a:defRPr/>
            </a:pPr>
            <a:r>
              <a:rPr lang="en-US" altLang="en-US" sz="800" dirty="0">
                <a:solidFill>
                  <a:prstClr val="black"/>
                </a:solidFill>
                <a:latin typeface="Calibri" charset="0"/>
                <a:ea typeface="MS PGothic" charset="0"/>
              </a:rPr>
              <a:t>©McGraw-Hill Education. All rights reserved. Authorized only for instructor use in the classroom. </a:t>
            </a:r>
          </a:p>
          <a:p>
            <a:pPr marL="0" lvl="0" indent="0" algn="ctr" eaLnBrk="1" hangingPunct="1">
              <a:spcBef>
                <a:spcPct val="0"/>
              </a:spcBef>
              <a:buNone/>
              <a:defRPr/>
            </a:pPr>
            <a:r>
              <a:rPr lang="en-US" altLang="en-US" sz="800" dirty="0">
                <a:solidFill>
                  <a:prstClr val="black"/>
                </a:solidFill>
                <a:latin typeface="Calibri" charset="0"/>
                <a:ea typeface="MS PGothic" charset="0"/>
              </a:rPr>
              <a:t> No reproduction or further distribution permitted without the prior written consent of McGraw-Hill Education.</a:t>
            </a:r>
            <a:endParaRPr lang="en-GB"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0307" y="230824"/>
            <a:ext cx="4223086" cy="780685"/>
          </a:xfrm>
        </p:spPr>
        <p:txBody>
          <a:bodyPr/>
          <a:lstStyle/>
          <a:p>
            <a:pPr eaLnBrk="1" hangingPunct="1"/>
            <a:r>
              <a:rPr lang="en-US" sz="4000" dirty="0">
                <a:latin typeface="Calibri" charset="0"/>
                <a:ea typeface="MS PGothic" charset="0"/>
              </a:rPr>
              <a:t>Soil layers: humus</a:t>
            </a:r>
          </a:p>
        </p:txBody>
      </p:sp>
      <p:sp>
        <p:nvSpPr>
          <p:cNvPr id="6" name="Content Placeholder 5"/>
          <p:cNvSpPr>
            <a:spLocks noGrp="1"/>
          </p:cNvSpPr>
          <p:nvPr>
            <p:ph sz="quarter" idx="14"/>
          </p:nvPr>
        </p:nvSpPr>
        <p:spPr>
          <a:xfrm>
            <a:off x="3376" y="6444464"/>
            <a:ext cx="1469607" cy="357389"/>
          </a:xfrm>
        </p:spPr>
        <p:txBody>
          <a:bodyPr/>
          <a:lstStyle/>
          <a:p>
            <a:pPr marL="0" indent="0" eaLnBrk="1" hangingPunct="1">
              <a:spcBef>
                <a:spcPct val="0"/>
              </a:spcBef>
              <a:buNone/>
            </a:pPr>
            <a:r>
              <a:rPr lang="en-US" sz="2000" dirty="0">
                <a:latin typeface="Calibri" charset="0"/>
                <a:ea typeface="MS PGothic" charset="0"/>
              </a:rPr>
              <a:t>Section 23.1</a:t>
            </a:r>
          </a:p>
        </p:txBody>
      </p:sp>
      <p:sp>
        <p:nvSpPr>
          <p:cNvPr id="4" name="Content Placeholder 3"/>
          <p:cNvSpPr>
            <a:spLocks noGrp="1"/>
          </p:cNvSpPr>
          <p:nvPr>
            <p:ph sz="quarter" idx="12"/>
          </p:nvPr>
        </p:nvSpPr>
        <p:spPr>
          <a:xfrm>
            <a:off x="571887" y="1553708"/>
            <a:ext cx="3172867" cy="2992892"/>
          </a:xfrm>
        </p:spPr>
        <p:txBody>
          <a:bodyPr/>
          <a:lstStyle/>
          <a:p>
            <a:pPr marL="0" indent="0" eaLnBrk="1" hangingPunct="1">
              <a:spcBef>
                <a:spcPct val="0"/>
              </a:spcBef>
              <a:buNone/>
            </a:pPr>
            <a:r>
              <a:rPr lang="en-US" sz="2400" dirty="0">
                <a:latin typeface="Calibri" charset="0"/>
                <a:ea typeface="MS PGothic" charset="0"/>
              </a:rPr>
              <a:t>As microbes decompose the litter, carbon dioxide is released into the atmosphere. The carbon that remains in the soil forms a layer of soil called </a:t>
            </a:r>
            <a:r>
              <a:rPr lang="en-US" sz="2400" b="1" dirty="0">
                <a:latin typeface="Calibri" charset="0"/>
                <a:ea typeface="MS PGothic" charset="0"/>
              </a:rPr>
              <a:t>humus</a:t>
            </a:r>
            <a:r>
              <a:rPr lang="en-US" sz="2400" dirty="0">
                <a:latin typeface="Calibri" charset="0"/>
                <a:ea typeface="MS PGothic" charset="0"/>
              </a:rPr>
              <a:t>.</a:t>
            </a:r>
          </a:p>
        </p:txBody>
      </p:sp>
      <p:sp>
        <p:nvSpPr>
          <p:cNvPr id="7" name="Content Placeholder 6"/>
          <p:cNvSpPr>
            <a:spLocks noGrp="1"/>
          </p:cNvSpPr>
          <p:nvPr>
            <p:ph sz="quarter" idx="15"/>
          </p:nvPr>
        </p:nvSpPr>
        <p:spPr>
          <a:xfrm>
            <a:off x="7269497" y="6457944"/>
            <a:ext cx="1522731" cy="381007"/>
          </a:xfrm>
        </p:spPr>
        <p:txBody>
          <a:bodyPr/>
          <a:lstStyle/>
          <a:p>
            <a:pPr marL="0" indent="0" eaLnBrk="1" hangingPunct="1">
              <a:spcBef>
                <a:spcPct val="0"/>
              </a:spcBef>
              <a:buNone/>
            </a:pPr>
            <a:r>
              <a:rPr lang="en-US" sz="2000" dirty="0">
                <a:latin typeface="Calibri" charset="0"/>
                <a:ea typeface="MS PGothic" charset="0"/>
              </a:rPr>
              <a:t>Figure 23.3</a:t>
            </a:r>
          </a:p>
        </p:txBody>
      </p:sp>
      <p:pic>
        <p:nvPicPr>
          <p:cNvPr id="2" name="Picture 1" descr="The arrow points to the layer. This layer contains most of the  humu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285" y="1367100"/>
            <a:ext cx="4925568" cy="4791456"/>
          </a:xfrm>
          <a:prstGeom prst="rect">
            <a:avLst/>
          </a:prstGeom>
        </p:spPr>
      </p:pic>
      <p:sp>
        <p:nvSpPr>
          <p:cNvPr id="9" name="Content Placeholder 8"/>
          <p:cNvSpPr>
            <a:spLocks noGrp="1"/>
          </p:cNvSpPr>
          <p:nvPr>
            <p:ph sz="quarter" idx="16"/>
          </p:nvPr>
        </p:nvSpPr>
        <p:spPr>
          <a:xfrm>
            <a:off x="5413542" y="6112711"/>
            <a:ext cx="1676400" cy="290095"/>
          </a:xfrm>
        </p:spPr>
        <p:txBody>
          <a:bodyPr/>
          <a:lstStyle/>
          <a:p>
            <a:pPr marL="0" indent="0">
              <a:buNone/>
            </a:pPr>
            <a:r>
              <a:rPr lang="en-GB" sz="800" dirty="0"/>
              <a:t>©Stramyk/iStock/Getty Images RF</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995303" y="199181"/>
            <a:ext cx="4645395" cy="709714"/>
          </a:xfrm>
        </p:spPr>
        <p:txBody>
          <a:bodyPr/>
          <a:lstStyle/>
          <a:p>
            <a:pPr eaLnBrk="1" hangingPunct="1"/>
            <a:r>
              <a:rPr lang="en-US" sz="4000" dirty="0">
                <a:latin typeface="Calibri" charset="0"/>
                <a:ea typeface="MS PGothic" charset="0"/>
              </a:rPr>
              <a:t>Soil layers: A horizon</a:t>
            </a:r>
            <a:endParaRPr lang="en-GB" sz="4000" dirty="0">
              <a:latin typeface="Calibri" charset="0"/>
              <a:ea typeface="MS PGothic" charset="0"/>
            </a:endParaRPr>
          </a:p>
        </p:txBody>
      </p:sp>
      <p:sp>
        <p:nvSpPr>
          <p:cNvPr id="25" name="Content Placeholder 24"/>
          <p:cNvSpPr>
            <a:spLocks noGrp="1"/>
          </p:cNvSpPr>
          <p:nvPr>
            <p:ph sz="quarter" idx="14"/>
          </p:nvPr>
        </p:nvSpPr>
        <p:spPr>
          <a:xfrm>
            <a:off x="8147" y="6456320"/>
            <a:ext cx="1469607" cy="404661"/>
          </a:xfrm>
        </p:spPr>
        <p:txBody>
          <a:bodyPr/>
          <a:lstStyle/>
          <a:p>
            <a:pPr marL="0" indent="0" eaLnBrk="1" hangingPunct="1">
              <a:spcBef>
                <a:spcPct val="0"/>
              </a:spcBef>
              <a:buNone/>
            </a:pPr>
            <a:r>
              <a:rPr lang="en-US" sz="2000" dirty="0">
                <a:latin typeface="Calibri" charset="0"/>
                <a:ea typeface="MS PGothic" charset="0"/>
              </a:rPr>
              <a:t>Section 23.1</a:t>
            </a:r>
            <a:endParaRPr lang="en-GB" sz="2000" dirty="0">
              <a:latin typeface="Calibri" charset="0"/>
              <a:ea typeface="MS PGothic" charset="0"/>
            </a:endParaRPr>
          </a:p>
        </p:txBody>
      </p:sp>
      <p:sp>
        <p:nvSpPr>
          <p:cNvPr id="11" name="Content Placeholder 10"/>
          <p:cNvSpPr>
            <a:spLocks noGrp="1"/>
          </p:cNvSpPr>
          <p:nvPr>
            <p:ph sz="quarter" idx="12"/>
          </p:nvPr>
        </p:nvSpPr>
        <p:spPr>
          <a:xfrm>
            <a:off x="579737" y="1559860"/>
            <a:ext cx="2722263" cy="3406052"/>
          </a:xfrm>
        </p:spPr>
        <p:txBody>
          <a:bodyPr/>
          <a:lstStyle/>
          <a:p>
            <a:pPr marL="0" indent="0" eaLnBrk="1" hangingPunct="1">
              <a:spcBef>
                <a:spcPct val="0"/>
              </a:spcBef>
              <a:buNone/>
            </a:pPr>
            <a:r>
              <a:rPr lang="en-US" sz="2400" dirty="0">
                <a:latin typeface="Calibri" charset="0"/>
                <a:ea typeface="MS PGothic" charset="0"/>
              </a:rPr>
              <a:t>Most humus is in the </a:t>
            </a:r>
            <a:r>
              <a:rPr lang="en-US" sz="2400" b="1" dirty="0">
                <a:latin typeface="Calibri" charset="0"/>
                <a:ea typeface="MS PGothic" charset="0"/>
              </a:rPr>
              <a:t>topsoil</a:t>
            </a:r>
            <a:r>
              <a:rPr lang="en-US" sz="2400" dirty="0">
                <a:latin typeface="Calibri" charset="0"/>
                <a:ea typeface="MS PGothic" charset="0"/>
              </a:rPr>
              <a:t> (the A horizon). This layer of soil also supplies most of a plant’s water and nutrients.</a:t>
            </a:r>
          </a:p>
          <a:p>
            <a:pPr marL="0" indent="0" eaLnBrk="1" hangingPunct="1">
              <a:spcBef>
                <a:spcPct val="0"/>
              </a:spcBef>
              <a:buNone/>
            </a:pPr>
            <a:r>
              <a:rPr lang="en-US" sz="2400" dirty="0">
                <a:latin typeface="Calibri" charset="0"/>
                <a:ea typeface="MS PGothic" charset="0"/>
              </a:rPr>
              <a:t>Plant roots stabilize the topsoil, helping to prevent </a:t>
            </a:r>
            <a:r>
              <a:rPr lang="en-US" sz="2400" b="1" dirty="0">
                <a:latin typeface="Calibri" charset="0"/>
                <a:ea typeface="MS PGothic" charset="0"/>
              </a:rPr>
              <a:t>erosion</a:t>
            </a:r>
            <a:r>
              <a:rPr lang="en-US" sz="2400" dirty="0">
                <a:latin typeface="Calibri" charset="0"/>
                <a:ea typeface="MS PGothic" charset="0"/>
              </a:rPr>
              <a:t>. </a:t>
            </a:r>
          </a:p>
        </p:txBody>
      </p:sp>
      <p:sp>
        <p:nvSpPr>
          <p:cNvPr id="26" name="Content Placeholder 25"/>
          <p:cNvSpPr>
            <a:spLocks noGrp="1"/>
          </p:cNvSpPr>
          <p:nvPr>
            <p:ph sz="quarter" idx="15"/>
          </p:nvPr>
        </p:nvSpPr>
        <p:spPr>
          <a:xfrm>
            <a:off x="7262268" y="6448313"/>
            <a:ext cx="1384301" cy="344345"/>
          </a:xfrm>
        </p:spPr>
        <p:txBody>
          <a:bodyPr/>
          <a:lstStyle/>
          <a:p>
            <a:pPr marL="0" indent="0" eaLnBrk="1" hangingPunct="1">
              <a:spcBef>
                <a:spcPct val="0"/>
              </a:spcBef>
              <a:buNone/>
            </a:pPr>
            <a:r>
              <a:rPr lang="en-US" sz="2000" dirty="0">
                <a:latin typeface="Calibri" charset="0"/>
                <a:ea typeface="MS PGothic" charset="0"/>
              </a:rPr>
              <a:t>Figure 23.3</a:t>
            </a:r>
            <a:endParaRPr lang="en-GB" sz="2000" dirty="0">
              <a:latin typeface="Calibri" charset="0"/>
              <a:ea typeface="MS PGothic" charset="0"/>
            </a:endParaRPr>
          </a:p>
        </p:txBody>
      </p:sp>
      <p:pic>
        <p:nvPicPr>
          <p:cNvPr id="8" name="Picture 7" descr="The arrow points to the topsoil (A horizon), which typically supplies most of a plant’s water and nutri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876" y="1375209"/>
            <a:ext cx="4697799" cy="4745736"/>
          </a:xfrm>
          <a:prstGeom prst="rect">
            <a:avLst/>
          </a:prstGeom>
        </p:spPr>
      </p:pic>
      <p:sp>
        <p:nvSpPr>
          <p:cNvPr id="12" name="Content Placeholder 11"/>
          <p:cNvSpPr>
            <a:spLocks noGrp="1"/>
          </p:cNvSpPr>
          <p:nvPr>
            <p:ph sz="quarter" idx="13"/>
          </p:nvPr>
        </p:nvSpPr>
        <p:spPr>
          <a:xfrm>
            <a:off x="5211026" y="6096336"/>
            <a:ext cx="1791002" cy="221112"/>
          </a:xfrm>
        </p:spPr>
        <p:txBody>
          <a:bodyPr/>
          <a:lstStyle/>
          <a:p>
            <a:pPr marL="0" indent="0">
              <a:buNone/>
            </a:pPr>
            <a:r>
              <a:rPr lang="en-GB" sz="800" dirty="0"/>
              <a:t>©Stramyk/iStock/Getty Images RF</a:t>
            </a:r>
            <a:endParaRPr lang="en-GB" sz="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44223" y="155189"/>
            <a:ext cx="4645395" cy="645195"/>
          </a:xfrm>
        </p:spPr>
        <p:txBody>
          <a:bodyPr/>
          <a:lstStyle/>
          <a:p>
            <a:pPr eaLnBrk="1" hangingPunct="1"/>
            <a:r>
              <a:rPr lang="en-US" sz="4000" dirty="0">
                <a:latin typeface="Calibri" charset="0"/>
                <a:ea typeface="MS PGothic" charset="0"/>
              </a:rPr>
              <a:t>Soil layers: B horizon</a:t>
            </a:r>
            <a:endParaRPr lang="en-GB" sz="4000" dirty="0">
              <a:latin typeface="Calibri" charset="0"/>
              <a:ea typeface="MS PGothic" charset="0"/>
            </a:endParaRPr>
          </a:p>
        </p:txBody>
      </p:sp>
      <p:sp>
        <p:nvSpPr>
          <p:cNvPr id="13" name="Content Placeholder 12"/>
          <p:cNvSpPr>
            <a:spLocks noGrp="1"/>
          </p:cNvSpPr>
          <p:nvPr>
            <p:ph sz="quarter" idx="12"/>
          </p:nvPr>
        </p:nvSpPr>
        <p:spPr>
          <a:xfrm>
            <a:off x="6797" y="6454752"/>
            <a:ext cx="1564839" cy="340510"/>
          </a:xfrm>
        </p:spPr>
        <p:txBody>
          <a:bodyPr/>
          <a:lstStyle/>
          <a:p>
            <a:pPr marL="0" indent="0" eaLnBrk="1" hangingPunct="1">
              <a:spcBef>
                <a:spcPct val="0"/>
              </a:spcBef>
              <a:buNone/>
            </a:pPr>
            <a:r>
              <a:rPr lang="en-US" sz="2000" dirty="0">
                <a:latin typeface="Calibri" charset="0"/>
                <a:ea typeface="MS PGothic" charset="0"/>
              </a:rPr>
              <a:t>Section 23.1</a:t>
            </a:r>
            <a:endParaRPr lang="en-GB" sz="2000" dirty="0">
              <a:latin typeface="Calibri" charset="0"/>
              <a:ea typeface="MS PGothic" charset="0"/>
            </a:endParaRPr>
          </a:p>
        </p:txBody>
      </p:sp>
      <p:sp>
        <p:nvSpPr>
          <p:cNvPr id="12" name="Content Placeholder 11"/>
          <p:cNvSpPr>
            <a:spLocks noGrp="1"/>
          </p:cNvSpPr>
          <p:nvPr>
            <p:ph idx="1"/>
          </p:nvPr>
        </p:nvSpPr>
        <p:spPr>
          <a:xfrm>
            <a:off x="573389" y="1571613"/>
            <a:ext cx="2383823" cy="2322537"/>
          </a:xfrm>
        </p:spPr>
        <p:txBody>
          <a:bodyPr/>
          <a:lstStyle/>
          <a:p>
            <a:pPr marL="0" indent="0" eaLnBrk="1" hangingPunct="1">
              <a:spcBef>
                <a:spcPct val="0"/>
              </a:spcBef>
              <a:buNone/>
            </a:pPr>
            <a:r>
              <a:rPr lang="en-US" sz="2400" dirty="0">
                <a:latin typeface="Calibri" charset="0"/>
                <a:ea typeface="MS PGothic" charset="0"/>
              </a:rPr>
              <a:t>Below the topsoil is the B horizon, which has less organic matter. Roots extend into the B horizon. </a:t>
            </a:r>
          </a:p>
        </p:txBody>
      </p:sp>
      <p:sp>
        <p:nvSpPr>
          <p:cNvPr id="16" name="Content Placeholder 15"/>
          <p:cNvSpPr>
            <a:spLocks noGrp="1"/>
          </p:cNvSpPr>
          <p:nvPr>
            <p:ph sz="quarter" idx="15"/>
          </p:nvPr>
        </p:nvSpPr>
        <p:spPr>
          <a:xfrm>
            <a:off x="7265614" y="6457656"/>
            <a:ext cx="1439929" cy="392473"/>
          </a:xfrm>
        </p:spPr>
        <p:txBody>
          <a:bodyPr/>
          <a:lstStyle/>
          <a:p>
            <a:pPr marL="0" indent="0" eaLnBrk="1" hangingPunct="1">
              <a:spcBef>
                <a:spcPct val="0"/>
              </a:spcBef>
              <a:buNone/>
            </a:pPr>
            <a:r>
              <a:rPr lang="en-US" sz="2000" dirty="0">
                <a:latin typeface="Calibri" charset="0"/>
                <a:ea typeface="MS PGothic" charset="0"/>
              </a:rPr>
              <a:t>Figure 23.3</a:t>
            </a:r>
            <a:endParaRPr lang="en-GB" sz="2000" dirty="0">
              <a:latin typeface="Calibri" charset="0"/>
              <a:ea typeface="MS PGothic" charset="0"/>
            </a:endParaRPr>
          </a:p>
        </p:txBody>
      </p:sp>
      <p:pic>
        <p:nvPicPr>
          <p:cNvPr id="4" name="Picture 3" descr="The arrow points to the B horizon which contains minerals and cl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373" y="1111781"/>
            <a:ext cx="5376672" cy="5273040"/>
          </a:xfrm>
          <a:prstGeom prst="rect">
            <a:avLst/>
          </a:prstGeom>
        </p:spPr>
      </p:pic>
      <p:sp>
        <p:nvSpPr>
          <p:cNvPr id="17" name="Content Placeholder 16"/>
          <p:cNvSpPr>
            <a:spLocks noGrp="1"/>
          </p:cNvSpPr>
          <p:nvPr>
            <p:ph sz="quarter" idx="16"/>
          </p:nvPr>
        </p:nvSpPr>
        <p:spPr>
          <a:xfrm>
            <a:off x="4994570" y="6301636"/>
            <a:ext cx="2011540" cy="194080"/>
          </a:xfrm>
        </p:spPr>
        <p:txBody>
          <a:bodyPr/>
          <a:lstStyle/>
          <a:p>
            <a:pPr marL="0" indent="0">
              <a:buNone/>
            </a:pPr>
            <a:r>
              <a:rPr lang="en-GB" sz="900" dirty="0"/>
              <a:t>©Stramyk/iStock/Getty Images RF</a:t>
            </a:r>
            <a:endParaRPr lang="en-GB" sz="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236603" y="126053"/>
            <a:ext cx="4645395" cy="709714"/>
          </a:xfrm>
        </p:spPr>
        <p:txBody>
          <a:bodyPr/>
          <a:lstStyle/>
          <a:p>
            <a:pPr eaLnBrk="1" hangingPunct="1"/>
            <a:r>
              <a:rPr lang="en-US" sz="4000" dirty="0">
                <a:latin typeface="Calibri" charset="0"/>
                <a:ea typeface="MS PGothic" charset="0"/>
              </a:rPr>
              <a:t>Soil layers: C horizon</a:t>
            </a:r>
          </a:p>
        </p:txBody>
      </p:sp>
      <p:sp>
        <p:nvSpPr>
          <p:cNvPr id="12" name="Content Placeholder 11"/>
          <p:cNvSpPr>
            <a:spLocks noGrp="1"/>
          </p:cNvSpPr>
          <p:nvPr>
            <p:ph sz="quarter" idx="13"/>
          </p:nvPr>
        </p:nvSpPr>
        <p:spPr>
          <a:xfrm>
            <a:off x="5288" y="6460973"/>
            <a:ext cx="1500724" cy="349554"/>
          </a:xfrm>
        </p:spPr>
        <p:txBody>
          <a:bodyPr/>
          <a:lstStyle/>
          <a:p>
            <a:pPr marL="0" indent="0" eaLnBrk="1" hangingPunct="1">
              <a:spcBef>
                <a:spcPct val="0"/>
              </a:spcBef>
              <a:buNone/>
            </a:pPr>
            <a:r>
              <a:rPr lang="en-US" sz="2000" dirty="0">
                <a:latin typeface="Calibri" charset="0"/>
                <a:ea typeface="MS PGothic" charset="0"/>
              </a:rPr>
              <a:t>Section 23.1</a:t>
            </a:r>
            <a:endParaRPr lang="en-GB" sz="2000" dirty="0">
              <a:latin typeface="Calibri" charset="0"/>
              <a:ea typeface="MS PGothic" charset="0"/>
            </a:endParaRPr>
          </a:p>
        </p:txBody>
      </p:sp>
      <p:sp>
        <p:nvSpPr>
          <p:cNvPr id="11" name="Content Placeholder 10"/>
          <p:cNvSpPr>
            <a:spLocks noGrp="1"/>
          </p:cNvSpPr>
          <p:nvPr>
            <p:ph sz="quarter" idx="12"/>
          </p:nvPr>
        </p:nvSpPr>
        <p:spPr>
          <a:xfrm>
            <a:off x="575688" y="1554480"/>
            <a:ext cx="2658624" cy="1145540"/>
          </a:xfrm>
        </p:spPr>
        <p:txBody>
          <a:bodyPr/>
          <a:lstStyle/>
          <a:p>
            <a:pPr marL="0" indent="0" eaLnBrk="1" hangingPunct="1">
              <a:spcBef>
                <a:spcPct val="0"/>
              </a:spcBef>
              <a:buNone/>
            </a:pPr>
            <a:r>
              <a:rPr lang="en-US" sz="2400" dirty="0">
                <a:latin typeface="Calibri" charset="0"/>
                <a:ea typeface="MS PGothic" charset="0"/>
              </a:rPr>
              <a:t>The C horizon mostly has weathered rocks.</a:t>
            </a:r>
            <a:endParaRPr lang="en-GB" sz="2400" dirty="0">
              <a:latin typeface="Calibri" charset="0"/>
              <a:ea typeface="MS PGothic" charset="0"/>
            </a:endParaRPr>
          </a:p>
        </p:txBody>
      </p:sp>
      <p:sp>
        <p:nvSpPr>
          <p:cNvPr id="14" name="Content Placeholder 13"/>
          <p:cNvSpPr>
            <a:spLocks noGrp="1"/>
          </p:cNvSpPr>
          <p:nvPr>
            <p:ph sz="quarter" idx="14"/>
          </p:nvPr>
        </p:nvSpPr>
        <p:spPr>
          <a:xfrm>
            <a:off x="7282276" y="6452242"/>
            <a:ext cx="1466024" cy="351140"/>
          </a:xfrm>
        </p:spPr>
        <p:txBody>
          <a:bodyPr/>
          <a:lstStyle/>
          <a:p>
            <a:pPr marL="0" indent="0" eaLnBrk="1" hangingPunct="1">
              <a:spcBef>
                <a:spcPct val="0"/>
              </a:spcBef>
              <a:buNone/>
            </a:pPr>
            <a:r>
              <a:rPr lang="en-US" sz="2000" dirty="0">
                <a:latin typeface="Calibri" charset="0"/>
                <a:ea typeface="MS PGothic" charset="0"/>
              </a:rPr>
              <a:t>Figure 23.3</a:t>
            </a:r>
            <a:endParaRPr lang="en-GB" sz="2000" dirty="0">
              <a:latin typeface="Calibri" charset="0"/>
              <a:ea typeface="MS PGothic" charset="0"/>
            </a:endParaRPr>
          </a:p>
        </p:txBody>
      </p:sp>
      <p:pic>
        <p:nvPicPr>
          <p:cNvPr id="2" name="Picture 1" descr="The arrow points to the C horizon which contains mostly weathered roc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243" y="1124427"/>
            <a:ext cx="5199888" cy="5273040"/>
          </a:xfrm>
          <a:prstGeom prst="rect">
            <a:avLst/>
          </a:prstGeom>
        </p:spPr>
      </p:pic>
      <p:sp>
        <p:nvSpPr>
          <p:cNvPr id="15" name="Content Placeholder 14"/>
          <p:cNvSpPr>
            <a:spLocks noGrp="1"/>
          </p:cNvSpPr>
          <p:nvPr>
            <p:ph sz="quarter" idx="15"/>
          </p:nvPr>
        </p:nvSpPr>
        <p:spPr>
          <a:xfrm>
            <a:off x="4989511" y="6322648"/>
            <a:ext cx="1834609" cy="213988"/>
          </a:xfrm>
        </p:spPr>
        <p:txBody>
          <a:bodyPr/>
          <a:lstStyle/>
          <a:p>
            <a:pPr marL="0" indent="0">
              <a:buNone/>
            </a:pPr>
            <a:r>
              <a:rPr lang="en-GB" sz="900" dirty="0"/>
              <a:t>©Stramyk/iStock/Getty Images RF</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7033" y="94984"/>
            <a:ext cx="5109935" cy="780685"/>
          </a:xfrm>
        </p:spPr>
        <p:txBody>
          <a:bodyPr/>
          <a:lstStyle/>
          <a:p>
            <a:pPr eaLnBrk="1" hangingPunct="1"/>
            <a:r>
              <a:rPr lang="en-US" sz="4000" dirty="0">
                <a:latin typeface="Calibri" charset="0"/>
                <a:ea typeface="MS PGothic" charset="0"/>
              </a:rPr>
              <a:t>Soil layers: bedrock</a:t>
            </a:r>
          </a:p>
        </p:txBody>
      </p:sp>
      <p:sp>
        <p:nvSpPr>
          <p:cNvPr id="6" name="Content Placeholder 5"/>
          <p:cNvSpPr>
            <a:spLocks noGrp="1"/>
          </p:cNvSpPr>
          <p:nvPr>
            <p:ph sz="quarter" idx="13"/>
          </p:nvPr>
        </p:nvSpPr>
        <p:spPr>
          <a:xfrm>
            <a:off x="-6658" y="6460875"/>
            <a:ext cx="1480167" cy="356102"/>
          </a:xfrm>
        </p:spPr>
        <p:txBody>
          <a:bodyPr/>
          <a:lstStyle/>
          <a:p>
            <a:pPr marL="0" indent="0" eaLnBrk="1" hangingPunct="1">
              <a:spcBef>
                <a:spcPct val="0"/>
              </a:spcBef>
              <a:buNone/>
            </a:pPr>
            <a:r>
              <a:rPr lang="en-US" sz="2000" dirty="0">
                <a:latin typeface="Calibri" charset="0"/>
                <a:ea typeface="MS PGothic" charset="0"/>
              </a:rPr>
              <a:t>Section 23.1</a:t>
            </a:r>
            <a:endParaRPr lang="en-GB" sz="2000" dirty="0">
              <a:latin typeface="Calibri" charset="0"/>
              <a:ea typeface="MS PGothic" charset="0"/>
            </a:endParaRPr>
          </a:p>
        </p:txBody>
      </p:sp>
      <p:sp>
        <p:nvSpPr>
          <p:cNvPr id="5" name="Content Placeholder 4"/>
          <p:cNvSpPr>
            <a:spLocks noGrp="1"/>
          </p:cNvSpPr>
          <p:nvPr>
            <p:ph sz="quarter" idx="12"/>
          </p:nvPr>
        </p:nvSpPr>
        <p:spPr>
          <a:xfrm>
            <a:off x="565909" y="1551270"/>
            <a:ext cx="3172867" cy="896920"/>
          </a:xfrm>
        </p:spPr>
        <p:txBody>
          <a:bodyPr/>
          <a:lstStyle/>
          <a:p>
            <a:pPr marL="0" indent="0" eaLnBrk="1" hangingPunct="1">
              <a:spcBef>
                <a:spcPct val="0"/>
              </a:spcBef>
              <a:buNone/>
            </a:pPr>
            <a:r>
              <a:rPr lang="en-US" sz="2400" dirty="0">
                <a:latin typeface="Calibri" charset="0"/>
                <a:ea typeface="MS PGothic" charset="0"/>
              </a:rPr>
              <a:t>Below the C horizon is bedrock. </a:t>
            </a:r>
            <a:endParaRPr lang="en-GB" sz="2400" dirty="0">
              <a:latin typeface="Calibri" charset="0"/>
              <a:ea typeface="MS PGothic" charset="0"/>
            </a:endParaRPr>
          </a:p>
        </p:txBody>
      </p:sp>
      <p:sp>
        <p:nvSpPr>
          <p:cNvPr id="10" name="Content Placeholder 9"/>
          <p:cNvSpPr>
            <a:spLocks noGrp="1"/>
          </p:cNvSpPr>
          <p:nvPr>
            <p:ph sz="quarter" idx="17"/>
          </p:nvPr>
        </p:nvSpPr>
        <p:spPr>
          <a:xfrm>
            <a:off x="7298055" y="6454188"/>
            <a:ext cx="1355090" cy="354053"/>
          </a:xfrm>
        </p:spPr>
        <p:txBody>
          <a:bodyPr/>
          <a:lstStyle/>
          <a:p>
            <a:pPr marL="0" indent="0" eaLnBrk="1" hangingPunct="1">
              <a:spcBef>
                <a:spcPct val="0"/>
              </a:spcBef>
              <a:buNone/>
            </a:pPr>
            <a:r>
              <a:rPr lang="en-US" sz="2000" dirty="0">
                <a:latin typeface="Calibri" charset="0"/>
                <a:ea typeface="MS PGothic" charset="0"/>
              </a:rPr>
              <a:t>Figure 23.3</a:t>
            </a:r>
            <a:endParaRPr lang="en-GB" sz="2000" dirty="0">
              <a:latin typeface="Calibri" charset="0"/>
              <a:ea typeface="MS PGothic" charset="0"/>
            </a:endParaRPr>
          </a:p>
        </p:txBody>
      </p:sp>
      <p:pic>
        <p:nvPicPr>
          <p:cNvPr id="2" name="Picture 1" descr="The arrow points to the layer of bedro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113" y="1364707"/>
            <a:ext cx="5114544" cy="4748784"/>
          </a:xfrm>
          <a:prstGeom prst="rect">
            <a:avLst/>
          </a:prstGeom>
        </p:spPr>
      </p:pic>
      <p:sp>
        <p:nvSpPr>
          <p:cNvPr id="7" name="Content Placeholder 6"/>
          <p:cNvSpPr>
            <a:spLocks noGrp="1"/>
          </p:cNvSpPr>
          <p:nvPr>
            <p:ph sz="quarter" idx="14"/>
          </p:nvPr>
        </p:nvSpPr>
        <p:spPr>
          <a:xfrm>
            <a:off x="5209702" y="6200857"/>
            <a:ext cx="1616568" cy="207655"/>
          </a:xfrm>
        </p:spPr>
        <p:txBody>
          <a:bodyPr/>
          <a:lstStyle/>
          <a:p>
            <a:pPr marL="0" indent="0">
              <a:buNone/>
            </a:pPr>
            <a:r>
              <a:rPr lang="en-GB" sz="800" dirty="0"/>
              <a:t>©Stramyk/iStock/Getty Images RF</a:t>
            </a:r>
            <a:endParaRPr lang="en-GB"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 y="62343"/>
            <a:ext cx="9052560" cy="795062"/>
          </a:xfrm>
        </p:spPr>
        <p:txBody>
          <a:bodyPr/>
          <a:lstStyle/>
          <a:p>
            <a:pPr eaLnBrk="1" hangingPunct="1"/>
            <a:r>
              <a:rPr lang="en-US" sz="4000" dirty="0">
                <a:latin typeface="Calibri" charset="0"/>
                <a:ea typeface="MS PGothic" charset="0"/>
              </a:rPr>
              <a:t>Plants obtain nutrients from soil and air</a:t>
            </a:r>
            <a:endParaRPr lang="en-GB" sz="4000" dirty="0">
              <a:latin typeface="Calibri" charset="0"/>
              <a:ea typeface="MS PGothic" charset="0"/>
            </a:endParaRPr>
          </a:p>
        </p:txBody>
      </p:sp>
      <p:sp>
        <p:nvSpPr>
          <p:cNvPr id="7" name="Content Placeholder 6"/>
          <p:cNvSpPr>
            <a:spLocks noGrp="1"/>
          </p:cNvSpPr>
          <p:nvPr>
            <p:ph sz="quarter" idx="15"/>
          </p:nvPr>
        </p:nvSpPr>
        <p:spPr>
          <a:xfrm>
            <a:off x="579" y="6459214"/>
            <a:ext cx="1522730" cy="378652"/>
          </a:xfrm>
        </p:spPr>
        <p:txBody>
          <a:bodyPr/>
          <a:lstStyle/>
          <a:p>
            <a:pPr marL="0" indent="0" eaLnBrk="1" hangingPunct="1">
              <a:spcBef>
                <a:spcPct val="0"/>
              </a:spcBef>
              <a:buNone/>
            </a:pPr>
            <a:r>
              <a:rPr lang="en-US" sz="2000" dirty="0">
                <a:latin typeface="Calibri" charset="0"/>
                <a:ea typeface="MS PGothic" charset="0"/>
              </a:rPr>
              <a:t>Section 23.1</a:t>
            </a:r>
            <a:endParaRPr lang="en-GB" sz="2000" dirty="0">
              <a:latin typeface="Calibri" charset="0"/>
              <a:ea typeface="MS PGothic" charset="0"/>
            </a:endParaRPr>
          </a:p>
        </p:txBody>
      </p:sp>
      <p:sp>
        <p:nvSpPr>
          <p:cNvPr id="4" name="Content Placeholder 3"/>
          <p:cNvSpPr>
            <a:spLocks noGrp="1"/>
          </p:cNvSpPr>
          <p:nvPr>
            <p:ph sz="quarter" idx="12"/>
          </p:nvPr>
        </p:nvSpPr>
        <p:spPr>
          <a:xfrm>
            <a:off x="666173" y="1002009"/>
            <a:ext cx="7481455" cy="815382"/>
          </a:xfrm>
        </p:spPr>
        <p:txBody>
          <a:bodyPr/>
          <a:lstStyle/>
          <a:p>
            <a:pPr marL="0" indent="0" eaLnBrk="1" hangingPunct="1">
              <a:spcBef>
                <a:spcPct val="0"/>
              </a:spcBef>
              <a:buNone/>
            </a:pPr>
            <a:r>
              <a:rPr lang="en-US" sz="2400" dirty="0">
                <a:latin typeface="Calibri" charset="0"/>
                <a:ea typeface="MS PGothic" charset="0"/>
              </a:rPr>
              <a:t>Symbiotic relationships with </a:t>
            </a:r>
            <a:r>
              <a:rPr lang="en-US" sz="2400" b="1" dirty="0">
                <a:latin typeface="Calibri" charset="0"/>
                <a:ea typeface="MS PGothic" charset="0"/>
              </a:rPr>
              <a:t>nitrogen-fixing</a:t>
            </a:r>
            <a:r>
              <a:rPr lang="en-US" sz="2400" dirty="0">
                <a:latin typeface="Calibri" charset="0"/>
                <a:ea typeface="MS PGothic" charset="0"/>
              </a:rPr>
              <a:t> bacteria help plants obtain useful forms of </a:t>
            </a:r>
            <a:r>
              <a:rPr lang="en-US" sz="2400" dirty="0">
                <a:solidFill>
                  <a:srgbClr val="FF0000"/>
                </a:solidFill>
                <a:latin typeface="Calibri" charset="0"/>
                <a:ea typeface="MS PGothic" charset="0"/>
              </a:rPr>
              <a:t>nitrogen</a:t>
            </a:r>
            <a:r>
              <a:rPr lang="en-US" sz="2400" dirty="0">
                <a:latin typeface="Calibri" charset="0"/>
                <a:ea typeface="MS PGothic" charset="0"/>
              </a:rPr>
              <a:t>.</a:t>
            </a:r>
            <a:endParaRPr lang="en-GB" sz="2400" dirty="0">
              <a:latin typeface="Calibri" charset="0"/>
              <a:ea typeface="MS PGothic" charset="0"/>
            </a:endParaRPr>
          </a:p>
        </p:txBody>
      </p:sp>
      <p:sp>
        <p:nvSpPr>
          <p:cNvPr id="9" name="Content Placeholder 8"/>
          <p:cNvSpPr>
            <a:spLocks noGrp="1"/>
          </p:cNvSpPr>
          <p:nvPr>
            <p:ph sz="quarter" idx="17"/>
          </p:nvPr>
        </p:nvSpPr>
        <p:spPr>
          <a:xfrm>
            <a:off x="7294936" y="6457930"/>
            <a:ext cx="1355090" cy="354053"/>
          </a:xfrm>
        </p:spPr>
        <p:txBody>
          <a:bodyPr/>
          <a:lstStyle/>
          <a:p>
            <a:pPr marL="0" indent="0" eaLnBrk="1" hangingPunct="1">
              <a:spcBef>
                <a:spcPct val="0"/>
              </a:spcBef>
              <a:buNone/>
            </a:pPr>
            <a:r>
              <a:rPr lang="en-US" sz="2000" dirty="0">
                <a:latin typeface="Calibri" charset="0"/>
                <a:ea typeface="MS PGothic" charset="0"/>
              </a:rPr>
              <a:t>Figure 23.4</a:t>
            </a:r>
            <a:endParaRPr lang="en-GB" sz="2000" dirty="0">
              <a:latin typeface="Calibri" charset="0"/>
              <a:ea typeface="MS PGothic"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805" b="4505"/>
          <a:stretch/>
        </p:blipFill>
        <p:spPr>
          <a:xfrm>
            <a:off x="2312313" y="2438401"/>
            <a:ext cx="4519373" cy="3846286"/>
          </a:xfrm>
          <a:prstGeom prst="rect">
            <a:avLst/>
          </a:prstGeom>
        </p:spPr>
      </p:pic>
      <p:sp>
        <p:nvSpPr>
          <p:cNvPr id="5" name="Content Placeholder 4"/>
          <p:cNvSpPr>
            <a:spLocks noGrp="1"/>
          </p:cNvSpPr>
          <p:nvPr>
            <p:ph sz="quarter" idx="13"/>
          </p:nvPr>
        </p:nvSpPr>
        <p:spPr>
          <a:xfrm>
            <a:off x="3764258" y="6304589"/>
            <a:ext cx="1628184" cy="243223"/>
          </a:xfrm>
        </p:spPr>
        <p:txBody>
          <a:bodyPr/>
          <a:lstStyle/>
          <a:p>
            <a:pPr marL="0" indent="0">
              <a:buNone/>
            </a:pPr>
            <a:r>
              <a:rPr lang="en-GB" sz="850" dirty="0"/>
              <a:t>©Kelly Marken/Shutterstock RF</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5704"/>
            <a:ext cx="8229600" cy="645195"/>
          </a:xfrm>
        </p:spPr>
        <p:txBody>
          <a:bodyPr/>
          <a:lstStyle/>
          <a:p>
            <a:pPr eaLnBrk="1" hangingPunct="1"/>
            <a:r>
              <a:rPr lang="en-US" sz="4000" dirty="0">
                <a:latin typeface="Calibri" charset="0"/>
                <a:ea typeface="MS PGothic" charset="0"/>
              </a:rPr>
              <a:t>How plants obtain nutrients: nodules</a:t>
            </a:r>
            <a:endParaRPr lang="en-GB" sz="4000" dirty="0">
              <a:latin typeface="Calibri" charset="0"/>
              <a:ea typeface="MS PGothic" charset="0"/>
            </a:endParaRPr>
          </a:p>
        </p:txBody>
      </p:sp>
      <p:sp>
        <p:nvSpPr>
          <p:cNvPr id="5" name="Content Placeholder 4"/>
          <p:cNvSpPr>
            <a:spLocks noGrp="1"/>
          </p:cNvSpPr>
          <p:nvPr>
            <p:ph sz="quarter" idx="13"/>
          </p:nvPr>
        </p:nvSpPr>
        <p:spPr>
          <a:xfrm>
            <a:off x="2685" y="6460784"/>
            <a:ext cx="1480167" cy="356102"/>
          </a:xfrm>
        </p:spPr>
        <p:txBody>
          <a:bodyPr/>
          <a:lstStyle/>
          <a:p>
            <a:pPr marL="0" indent="0" eaLnBrk="1" hangingPunct="1">
              <a:spcBef>
                <a:spcPct val="0"/>
              </a:spcBef>
              <a:buNone/>
            </a:pPr>
            <a:r>
              <a:rPr lang="en-US" sz="2000" dirty="0">
                <a:latin typeface="Calibri" charset="0"/>
                <a:ea typeface="MS PGothic" charset="0"/>
              </a:rPr>
              <a:t>Section 23.1</a:t>
            </a:r>
            <a:endParaRPr lang="en-GB" sz="2000" dirty="0">
              <a:latin typeface="Calibri" charset="0"/>
              <a:ea typeface="MS PGothic" charset="0"/>
            </a:endParaRPr>
          </a:p>
        </p:txBody>
      </p:sp>
      <p:sp>
        <p:nvSpPr>
          <p:cNvPr id="4" name="Content Placeholder 3"/>
          <p:cNvSpPr>
            <a:spLocks noGrp="1"/>
          </p:cNvSpPr>
          <p:nvPr>
            <p:ph sz="quarter" idx="12"/>
          </p:nvPr>
        </p:nvSpPr>
        <p:spPr>
          <a:xfrm>
            <a:off x="571500" y="1348685"/>
            <a:ext cx="8229600" cy="741256"/>
          </a:xfrm>
        </p:spPr>
        <p:txBody>
          <a:bodyPr/>
          <a:lstStyle/>
          <a:p>
            <a:pPr marL="0" indent="0" eaLnBrk="1" hangingPunct="1">
              <a:spcBef>
                <a:spcPct val="0"/>
              </a:spcBef>
              <a:buNone/>
            </a:pPr>
            <a:r>
              <a:rPr lang="en-US" sz="2400" dirty="0">
                <a:latin typeface="Calibri" charset="0"/>
                <a:ea typeface="MS PGothic" charset="0"/>
              </a:rPr>
              <a:t>Some nitrogen-fixing bacteria live in growths called </a:t>
            </a:r>
            <a:r>
              <a:rPr lang="en-US" sz="2400" b="1" dirty="0">
                <a:latin typeface="Calibri" charset="0"/>
                <a:ea typeface="MS PGothic" charset="0"/>
              </a:rPr>
              <a:t>nodules</a:t>
            </a:r>
            <a:r>
              <a:rPr lang="en-US" sz="2400" dirty="0">
                <a:latin typeface="Calibri" charset="0"/>
                <a:ea typeface="MS PGothic" charset="0"/>
              </a:rPr>
              <a:t> on the roots of plants. </a:t>
            </a:r>
          </a:p>
        </p:txBody>
      </p:sp>
      <p:sp>
        <p:nvSpPr>
          <p:cNvPr id="10" name="Content Placeholder 9"/>
          <p:cNvSpPr>
            <a:spLocks noGrp="1"/>
          </p:cNvSpPr>
          <p:nvPr>
            <p:ph sz="quarter" idx="17"/>
          </p:nvPr>
        </p:nvSpPr>
        <p:spPr>
          <a:xfrm>
            <a:off x="7266305" y="6458724"/>
            <a:ext cx="1355090" cy="354053"/>
          </a:xfrm>
        </p:spPr>
        <p:txBody>
          <a:bodyPr/>
          <a:lstStyle/>
          <a:p>
            <a:pPr marL="0" indent="0" eaLnBrk="1" hangingPunct="1">
              <a:spcBef>
                <a:spcPct val="0"/>
              </a:spcBef>
              <a:buNone/>
            </a:pPr>
            <a:r>
              <a:rPr lang="en-US" sz="2000" dirty="0">
                <a:latin typeface="Calibri" charset="0"/>
                <a:ea typeface="MS PGothic" charset="0"/>
              </a:rPr>
              <a:t>Figure 23.4</a:t>
            </a:r>
            <a:endParaRPr lang="en-GB" sz="2000" dirty="0">
              <a:latin typeface="Calibri" charset="0"/>
              <a:ea typeface="MS PGothic" charset="0"/>
            </a:endParaRPr>
          </a:p>
        </p:txBody>
      </p:sp>
      <p:pic>
        <p:nvPicPr>
          <p:cNvPr id="2" name="Picture 1" descr="The root nodules are shown.&#10;Red arrow points to root nodu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818" y="2516195"/>
            <a:ext cx="4773168" cy="3712464"/>
          </a:xfrm>
          <a:prstGeom prst="rect">
            <a:avLst/>
          </a:prstGeom>
        </p:spPr>
      </p:pic>
      <p:sp>
        <p:nvSpPr>
          <p:cNvPr id="6" name="Content Placeholder 5"/>
          <p:cNvSpPr>
            <a:spLocks noGrp="1"/>
          </p:cNvSpPr>
          <p:nvPr>
            <p:ph sz="quarter" idx="14"/>
          </p:nvPr>
        </p:nvSpPr>
        <p:spPr>
          <a:xfrm>
            <a:off x="3446216" y="6180056"/>
            <a:ext cx="1616568" cy="276389"/>
          </a:xfrm>
        </p:spPr>
        <p:txBody>
          <a:bodyPr/>
          <a:lstStyle/>
          <a:p>
            <a:pPr marL="0" indent="0">
              <a:buNone/>
            </a:pPr>
            <a:r>
              <a:rPr lang="en-GB" sz="850" dirty="0"/>
              <a:t>©Kelly Marken/Shutterstock RF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73" y="84201"/>
            <a:ext cx="7481455" cy="780685"/>
          </a:xfrm>
        </p:spPr>
        <p:txBody>
          <a:bodyPr/>
          <a:lstStyle/>
          <a:p>
            <a:pPr eaLnBrk="1" hangingPunct="1"/>
            <a:r>
              <a:rPr lang="en-US" sz="4000" dirty="0">
                <a:latin typeface="Calibri" charset="0"/>
                <a:ea typeface="MS PGothic" charset="0"/>
              </a:rPr>
              <a:t>How plants obtain nutrients: roots</a:t>
            </a:r>
            <a:endParaRPr lang="en-GB" sz="4000" dirty="0">
              <a:latin typeface="Calibri" charset="0"/>
              <a:ea typeface="MS PGothic" charset="0"/>
            </a:endParaRPr>
          </a:p>
        </p:txBody>
      </p:sp>
      <p:sp>
        <p:nvSpPr>
          <p:cNvPr id="6" name="Content Placeholder 5"/>
          <p:cNvSpPr>
            <a:spLocks noGrp="1"/>
          </p:cNvSpPr>
          <p:nvPr>
            <p:ph sz="quarter" idx="13"/>
          </p:nvPr>
        </p:nvSpPr>
        <p:spPr>
          <a:xfrm>
            <a:off x="2867" y="6457699"/>
            <a:ext cx="1480167" cy="356102"/>
          </a:xfrm>
        </p:spPr>
        <p:txBody>
          <a:bodyPr/>
          <a:lstStyle/>
          <a:p>
            <a:pPr marL="0" indent="0" eaLnBrk="1" hangingPunct="1">
              <a:spcBef>
                <a:spcPct val="0"/>
              </a:spcBef>
              <a:buNone/>
            </a:pPr>
            <a:r>
              <a:rPr lang="en-US" sz="2000" dirty="0">
                <a:latin typeface="Calibri" charset="0"/>
                <a:ea typeface="MS PGothic" charset="0"/>
              </a:rPr>
              <a:t>Section 23.1</a:t>
            </a:r>
            <a:endParaRPr lang="en-GB" sz="2000" dirty="0">
              <a:latin typeface="Calibri" charset="0"/>
              <a:ea typeface="MS PGothic" charset="0"/>
            </a:endParaRPr>
          </a:p>
        </p:txBody>
      </p:sp>
      <p:sp>
        <p:nvSpPr>
          <p:cNvPr id="5" name="Content Placeholder 4"/>
          <p:cNvSpPr>
            <a:spLocks noGrp="1"/>
          </p:cNvSpPr>
          <p:nvPr>
            <p:ph sz="quarter" idx="12"/>
          </p:nvPr>
        </p:nvSpPr>
        <p:spPr>
          <a:xfrm>
            <a:off x="569489" y="1336697"/>
            <a:ext cx="3172869" cy="2559017"/>
          </a:xfrm>
        </p:spPr>
        <p:txBody>
          <a:bodyPr/>
          <a:lstStyle/>
          <a:p>
            <a:pPr marL="0" indent="0" eaLnBrk="1" hangingPunct="1">
              <a:spcBef>
                <a:spcPct val="0"/>
              </a:spcBef>
              <a:buNone/>
            </a:pPr>
            <a:r>
              <a:rPr lang="en-US" sz="2400" dirty="0">
                <a:latin typeface="Calibri" charset="0"/>
                <a:ea typeface="MS PGothic" charset="0"/>
              </a:rPr>
              <a:t>Plants take up other nutrients through their roots as well. These nutrients dissolve in the soil’s water and move into the plant as it absorbs water. </a:t>
            </a:r>
            <a:endParaRPr lang="en-GB" sz="2400" dirty="0">
              <a:latin typeface="Calibri" charset="0"/>
              <a:ea typeface="MS PGothic" charset="0"/>
            </a:endParaRPr>
          </a:p>
        </p:txBody>
      </p:sp>
      <p:sp>
        <p:nvSpPr>
          <p:cNvPr id="7" name="Content Placeholder 6"/>
          <p:cNvSpPr>
            <a:spLocks noGrp="1"/>
          </p:cNvSpPr>
          <p:nvPr>
            <p:ph sz="quarter" idx="14"/>
          </p:nvPr>
        </p:nvSpPr>
        <p:spPr>
          <a:xfrm>
            <a:off x="7272672" y="6458163"/>
            <a:ext cx="1336007" cy="367874"/>
          </a:xfrm>
        </p:spPr>
        <p:txBody>
          <a:bodyPr/>
          <a:lstStyle/>
          <a:p>
            <a:pPr marL="0" indent="0" eaLnBrk="1" hangingPunct="1">
              <a:spcBef>
                <a:spcPct val="0"/>
              </a:spcBef>
              <a:buNone/>
            </a:pPr>
            <a:r>
              <a:rPr lang="en-US" sz="2000" dirty="0">
                <a:latin typeface="Calibri" charset="0"/>
                <a:ea typeface="MS PGothic" charset="0"/>
              </a:rPr>
              <a:t>Figure 23.5</a:t>
            </a:r>
            <a:endParaRPr lang="en-GB" sz="2000" dirty="0">
              <a:latin typeface="Calibri" charset="0"/>
              <a:ea typeface="MS PGothic" charset="0"/>
            </a:endParaRPr>
          </a:p>
        </p:txBody>
      </p:sp>
      <p:pic>
        <p:nvPicPr>
          <p:cNvPr id="11" name="Picture 10" descr="A vascular plant is shown.&#10;The green arrow points to the roots. "/>
          <p:cNvPicPr>
            <a:picLocks noChangeAspect="1"/>
          </p:cNvPicPr>
          <p:nvPr/>
        </p:nvPicPr>
        <p:blipFill rotWithShape="1">
          <a:blip r:embed="rId3"/>
          <a:srcRect t="5501"/>
          <a:stretch/>
        </p:blipFill>
        <p:spPr>
          <a:xfrm>
            <a:off x="5610811" y="1386888"/>
            <a:ext cx="2933700" cy="4536528"/>
          </a:xfrm>
          <a:prstGeom prst="rect">
            <a:avLst/>
          </a:prstGeom>
        </p:spPr>
      </p:pic>
      <p:sp>
        <p:nvSpPr>
          <p:cNvPr id="10" name="Content Placeholder 9"/>
          <p:cNvSpPr>
            <a:spLocks noGrp="1"/>
          </p:cNvSpPr>
          <p:nvPr>
            <p:ph sz="quarter" idx="17"/>
          </p:nvPr>
        </p:nvSpPr>
        <p:spPr>
          <a:xfrm>
            <a:off x="4230467" y="5067790"/>
            <a:ext cx="2400627" cy="1010152"/>
          </a:xfrm>
        </p:spPr>
        <p:txBody>
          <a:bodyPr/>
          <a:lstStyle/>
          <a:p>
            <a:pPr marL="0" indent="0" eaLnBrk="1" hangingPunct="1">
              <a:spcBef>
                <a:spcPct val="0"/>
              </a:spcBef>
              <a:buNone/>
            </a:pPr>
            <a:r>
              <a:rPr lang="en-US" sz="1800" dirty="0">
                <a:latin typeface="Calibri" charset="0"/>
                <a:ea typeface="MS PGothic" charset="0"/>
              </a:rPr>
              <a:t>Nitrogen, potassium, calcium, etc. dissolved in water</a:t>
            </a:r>
            <a:endParaRPr lang="en-GB" sz="1800" dirty="0">
              <a:latin typeface="Calibri" charset="0"/>
              <a:ea typeface="MS PGothic"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56" y="130237"/>
            <a:ext cx="9052560" cy="709714"/>
          </a:xfrm>
        </p:spPr>
        <p:txBody>
          <a:bodyPr/>
          <a:lstStyle/>
          <a:p>
            <a:pPr eaLnBrk="1" hangingPunct="1"/>
            <a:r>
              <a:rPr lang="en-US" sz="4000" dirty="0">
                <a:latin typeface="Calibri" charset="0"/>
                <a:ea typeface="MS PGothic" charset="0"/>
              </a:rPr>
              <a:t>How plants obtain nutrients: gas exchange</a:t>
            </a:r>
          </a:p>
        </p:txBody>
      </p:sp>
      <p:sp>
        <p:nvSpPr>
          <p:cNvPr id="5" name="Content Placeholder 4"/>
          <p:cNvSpPr>
            <a:spLocks noGrp="1"/>
          </p:cNvSpPr>
          <p:nvPr>
            <p:ph sz="quarter" idx="14"/>
          </p:nvPr>
        </p:nvSpPr>
        <p:spPr>
          <a:xfrm>
            <a:off x="-5278" y="6471589"/>
            <a:ext cx="1469607" cy="367874"/>
          </a:xfrm>
        </p:spPr>
        <p:txBody>
          <a:bodyPr/>
          <a:lstStyle/>
          <a:p>
            <a:pPr marL="0" indent="0" eaLnBrk="1" hangingPunct="1">
              <a:spcBef>
                <a:spcPct val="0"/>
              </a:spcBef>
              <a:buNone/>
            </a:pPr>
            <a:r>
              <a:rPr lang="en-US" sz="2000" dirty="0">
                <a:latin typeface="Calibri" charset="0"/>
                <a:ea typeface="MS PGothic" charset="0"/>
              </a:rPr>
              <a:t>Section 23.1</a:t>
            </a:r>
            <a:endParaRPr lang="en-GB" sz="2000" dirty="0">
              <a:latin typeface="Calibri" charset="0"/>
              <a:ea typeface="MS PGothic"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sz="quarter" idx="12"/>
              </p:nvPr>
            </p:nvSpPr>
            <p:spPr>
              <a:xfrm>
                <a:off x="575274" y="1337312"/>
                <a:ext cx="2884425" cy="1588948"/>
              </a:xfrm>
            </p:spPr>
            <p:txBody>
              <a:bodyPr/>
              <a:lstStyle/>
              <a:p>
                <a:pPr marL="0" indent="0" eaLnBrk="1" hangingPunct="1">
                  <a:spcBef>
                    <a:spcPct val="0"/>
                  </a:spcBef>
                  <a:buNone/>
                </a:pPr>
                <a:r>
                  <a:rPr lang="en-US" sz="2400" dirty="0">
                    <a:latin typeface="Calibri" charset="0"/>
                    <a:ea typeface="MS PGothic" charset="0"/>
                  </a:rPr>
                  <a:t>Plants obtain carbon and oxygen from the atmosphere, in the form of </a:t>
                </a:r>
                <a14:m>
                  <m:oMath xmlns:m="http://schemas.openxmlformats.org/officeDocument/2006/math">
                    <m:sSub>
                      <m:sSubPr>
                        <m:ctrlPr>
                          <a:rPr lang="en-US" sz="2400" i="1" smtClean="0">
                            <a:latin typeface="Cambria Math" panose="02040503050406030204" pitchFamily="18" charset="0"/>
                            <a:ea typeface="MS PGothic" charset="0"/>
                          </a:rPr>
                        </m:ctrlPr>
                      </m:sSubPr>
                      <m:e>
                        <m:r>
                          <m:rPr>
                            <m:sty m:val="p"/>
                          </m:rPr>
                          <a:rPr lang="en-US" sz="2400" b="0" i="0" smtClean="0">
                            <a:latin typeface="Cambria Math" panose="02040503050406030204" pitchFamily="18" charset="0"/>
                            <a:ea typeface="MS PGothic" charset="0"/>
                          </a:rPr>
                          <m:t>CO</m:t>
                        </m:r>
                      </m:e>
                      <m:sub>
                        <m:r>
                          <a:rPr lang="en-US" sz="2400" b="0" i="0" smtClean="0">
                            <a:latin typeface="Cambria Math" panose="02040503050406030204" pitchFamily="18" charset="0"/>
                            <a:ea typeface="MS PGothic" charset="0"/>
                          </a:rPr>
                          <m:t>2</m:t>
                        </m:r>
                      </m:sub>
                    </m:sSub>
                  </m:oMath>
                </a14:m>
                <a:r>
                  <a:rPr lang="en-US" sz="2400" dirty="0">
                    <a:latin typeface="Calibri" charset="0"/>
                    <a:ea typeface="MS PGothic" charset="0"/>
                  </a:rPr>
                  <a:t>. </a:t>
                </a:r>
                <a:endParaRPr lang="en-GB" sz="2400" dirty="0">
                  <a:latin typeface="Calibri" charset="0"/>
                  <a:ea typeface="MS PGothic" charset="0"/>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2"/>
              </p:nvPr>
            </p:nvSpPr>
            <p:spPr>
              <a:xfrm>
                <a:off x="575274" y="1337312"/>
                <a:ext cx="2884425" cy="1588948"/>
              </a:xfrm>
              <a:blipFill rotWithShape="0">
                <a:blip r:embed="rId3"/>
                <a:stretch>
                  <a:fillRect l="-3165" t="-3065" r="-633" b="-6513"/>
                </a:stretch>
              </a:blipFill>
            </p:spPr>
            <p:txBody>
              <a:bodyPr/>
              <a:lstStyle/>
              <a:p>
                <a:r>
                  <a:rPr lang="en-GB">
                    <a:noFill/>
                  </a:rPr>
                  <a:t> </a:t>
                </a:r>
              </a:p>
            </p:txBody>
          </p:sp>
        </mc:Fallback>
      </mc:AlternateContent>
      <p:sp>
        <p:nvSpPr>
          <p:cNvPr id="6" name="Content Placeholder 5"/>
          <p:cNvSpPr>
            <a:spLocks noGrp="1"/>
          </p:cNvSpPr>
          <p:nvPr>
            <p:ph sz="quarter" idx="15"/>
          </p:nvPr>
        </p:nvSpPr>
        <p:spPr>
          <a:xfrm>
            <a:off x="7261860" y="6458963"/>
            <a:ext cx="1384301" cy="312935"/>
          </a:xfrm>
        </p:spPr>
        <p:txBody>
          <a:bodyPr/>
          <a:lstStyle/>
          <a:p>
            <a:pPr marL="0" indent="0" eaLnBrk="1" hangingPunct="1">
              <a:spcBef>
                <a:spcPct val="0"/>
              </a:spcBef>
              <a:buNone/>
            </a:pPr>
            <a:r>
              <a:rPr lang="en-US" sz="2000" dirty="0">
                <a:latin typeface="Calibri" charset="0"/>
                <a:ea typeface="MS PGothic" charset="0"/>
              </a:rPr>
              <a:t>Figure 23.5</a:t>
            </a:r>
            <a:endParaRPr lang="en-GB" sz="2000" dirty="0">
              <a:latin typeface="Calibri" charset="0"/>
              <a:ea typeface="MS PGothic" charset="0"/>
            </a:endParaRPr>
          </a:p>
        </p:txBody>
      </p:sp>
      <p:pic>
        <p:nvPicPr>
          <p:cNvPr id="12" name="Picture 11" descr="A vascular plant is shown.The yellow arrow points to the leaves.  "/>
          <p:cNvPicPr>
            <a:picLocks noChangeAspect="1"/>
          </p:cNvPicPr>
          <p:nvPr/>
        </p:nvPicPr>
        <p:blipFill rotWithShape="1">
          <a:blip r:embed="rId4"/>
          <a:srcRect t="4966" b="7296"/>
          <a:stretch/>
        </p:blipFill>
        <p:spPr>
          <a:xfrm>
            <a:off x="4449931" y="1357907"/>
            <a:ext cx="3743325" cy="504759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303" y="110921"/>
            <a:ext cx="4645395" cy="780685"/>
          </a:xfrm>
        </p:spPr>
        <p:txBody>
          <a:bodyPr/>
          <a:lstStyle/>
          <a:p>
            <a:pPr eaLnBrk="1" hangingPunct="1"/>
            <a:r>
              <a:rPr lang="en-US" sz="4000" dirty="0">
                <a:latin typeface="Calibri" charset="0"/>
                <a:ea typeface="MS PGothic" charset="0"/>
              </a:rPr>
              <a:t>Clicker question #1</a:t>
            </a:r>
          </a:p>
        </p:txBody>
      </p:sp>
      <p:sp>
        <p:nvSpPr>
          <p:cNvPr id="3" name="Content Placeholder 2"/>
          <p:cNvSpPr>
            <a:spLocks noGrp="1"/>
          </p:cNvSpPr>
          <p:nvPr>
            <p:ph sz="quarter" idx="12"/>
          </p:nvPr>
        </p:nvSpPr>
        <p:spPr>
          <a:xfrm>
            <a:off x="3285535" y="1644574"/>
            <a:ext cx="5620928" cy="3746657"/>
          </a:xfrm>
        </p:spPr>
        <p:txBody>
          <a:bodyPr/>
          <a:lstStyle/>
          <a:p>
            <a:pPr marL="0" indent="0" eaLnBrk="1" hangingPunct="1">
              <a:spcBef>
                <a:spcPct val="0"/>
              </a:spcBef>
              <a:spcAft>
                <a:spcPts val="2400"/>
              </a:spcAft>
              <a:buNone/>
            </a:pPr>
            <a:r>
              <a:rPr lang="en-US" sz="2400" dirty="0">
                <a:latin typeface="Calibri" charset="0"/>
                <a:ea typeface="MS PGothic" charset="0"/>
              </a:rPr>
              <a:t>Plants require abundant carbon and nitrogen. These elements occur in some of the same organic molecules, including:</a:t>
            </a:r>
          </a:p>
          <a:p>
            <a:pPr eaLnBrk="1" hangingPunct="1">
              <a:spcBef>
                <a:spcPct val="0"/>
              </a:spcBef>
              <a:buFontTx/>
              <a:buAutoNum type="alphaUcPeriod"/>
            </a:pPr>
            <a:r>
              <a:rPr lang="en-US" sz="2400" dirty="0">
                <a:latin typeface="Calibri" charset="0"/>
                <a:ea typeface="MS PGothic" charset="0"/>
              </a:rPr>
              <a:t> proteins.</a:t>
            </a:r>
          </a:p>
          <a:p>
            <a:pPr eaLnBrk="1" hangingPunct="1">
              <a:spcBef>
                <a:spcPct val="0"/>
              </a:spcBef>
              <a:buFontTx/>
              <a:buAutoNum type="alphaUcPeriod"/>
            </a:pPr>
            <a:r>
              <a:rPr lang="en-US" sz="2400" dirty="0">
                <a:latin typeface="Calibri" charset="0"/>
                <a:ea typeface="MS PGothic" charset="0"/>
              </a:rPr>
              <a:t> ATP.</a:t>
            </a:r>
          </a:p>
          <a:p>
            <a:pPr eaLnBrk="1" hangingPunct="1">
              <a:spcBef>
                <a:spcPct val="0"/>
              </a:spcBef>
              <a:buFontTx/>
              <a:buAutoNum type="alphaUcPeriod"/>
            </a:pPr>
            <a:r>
              <a:rPr lang="en-US" sz="2400" dirty="0">
                <a:latin typeface="Calibri" charset="0"/>
                <a:ea typeface="MS PGothic" charset="0"/>
              </a:rPr>
              <a:t> DNA.</a:t>
            </a:r>
          </a:p>
          <a:p>
            <a:pPr eaLnBrk="1" hangingPunct="1">
              <a:spcBef>
                <a:spcPct val="0"/>
              </a:spcBef>
              <a:buFontTx/>
              <a:buAutoNum type="alphaUcPeriod"/>
            </a:pPr>
            <a:r>
              <a:rPr lang="en-US" sz="2400" dirty="0">
                <a:latin typeface="Calibri" charset="0"/>
                <a:ea typeface="MS PGothic" charset="0"/>
              </a:rPr>
              <a:t> sugar.</a:t>
            </a:r>
          </a:p>
          <a:p>
            <a:pPr eaLnBrk="1" hangingPunct="1">
              <a:spcBef>
                <a:spcPct val="0"/>
              </a:spcBef>
              <a:buFontTx/>
              <a:buAutoNum type="alphaUcPeriod"/>
            </a:pPr>
            <a:r>
              <a:rPr lang="en-US" sz="2400" dirty="0">
                <a:latin typeface="Calibri" charset="0"/>
                <a:ea typeface="MS PGothic" charset="0"/>
              </a:rPr>
              <a:t> Proteins, ATP, and DNA are all correct.</a:t>
            </a:r>
            <a:endParaRPr lang="en-GB" sz="2400" dirty="0">
              <a:latin typeface="Calibri" charset="0"/>
              <a:ea typeface="MS PGothic" charset="0"/>
            </a:endParaRPr>
          </a:p>
        </p:txBody>
      </p:sp>
      <p:pic>
        <p:nvPicPr>
          <p:cNvPr id="3379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7910"/>
            <a:ext cx="8229600" cy="586541"/>
          </a:xfrm>
        </p:spPr>
        <p:txBody>
          <a:bodyPr/>
          <a:lstStyle/>
          <a:p>
            <a:pPr lvl="0" eaLnBrk="1" hangingPunct="1"/>
            <a:r>
              <a:rPr lang="en-US" sz="4000" dirty="0">
                <a:solidFill>
                  <a:prstClr val="black"/>
                </a:solidFill>
                <a:latin typeface="Calibri" charset="0"/>
                <a:ea typeface="MS PGothic" charset="0"/>
              </a:rPr>
              <a:t>Plants require 16 essential elements</a:t>
            </a:r>
          </a:p>
        </p:txBody>
      </p:sp>
      <p:sp>
        <p:nvSpPr>
          <p:cNvPr id="11" name="Content Placeholder 10"/>
          <p:cNvSpPr>
            <a:spLocks noGrp="1"/>
          </p:cNvSpPr>
          <p:nvPr>
            <p:ph sz="quarter" idx="18"/>
          </p:nvPr>
        </p:nvSpPr>
        <p:spPr>
          <a:xfrm>
            <a:off x="407" y="6464297"/>
            <a:ext cx="1580743" cy="393703"/>
          </a:xfrm>
        </p:spPr>
        <p:txBody>
          <a:bodyPr/>
          <a:lstStyle/>
          <a:p>
            <a:pPr marL="0" lvl="0" indent="0" eaLnBrk="1" hangingPunct="1">
              <a:spcBef>
                <a:spcPct val="0"/>
              </a:spcBef>
              <a:buNone/>
            </a:pPr>
            <a:r>
              <a:rPr lang="en-US" sz="2000" dirty="0">
                <a:solidFill>
                  <a:prstClr val="black"/>
                </a:solidFill>
                <a:latin typeface="Calibri" charset="0"/>
                <a:ea typeface="MS PGothic" charset="0"/>
              </a:rPr>
              <a:t>Section 23.1</a:t>
            </a:r>
          </a:p>
        </p:txBody>
      </p:sp>
      <p:sp>
        <p:nvSpPr>
          <p:cNvPr id="4" name="Content Placeholder 3"/>
          <p:cNvSpPr>
            <a:spLocks noGrp="1"/>
          </p:cNvSpPr>
          <p:nvPr>
            <p:ph idx="1"/>
          </p:nvPr>
        </p:nvSpPr>
        <p:spPr>
          <a:xfrm>
            <a:off x="571500" y="1578646"/>
            <a:ext cx="6692901" cy="1185790"/>
          </a:xfrm>
        </p:spPr>
        <p:txBody>
          <a:bodyPr/>
          <a:lstStyle/>
          <a:p>
            <a:pPr marL="0" lvl="0" indent="0" eaLnBrk="1" hangingPunct="1">
              <a:spcBef>
                <a:spcPct val="0"/>
              </a:spcBef>
              <a:spcAft>
                <a:spcPts val="2400"/>
              </a:spcAft>
              <a:buNone/>
            </a:pPr>
            <a:r>
              <a:rPr lang="en-US" sz="2400" dirty="0">
                <a:solidFill>
                  <a:prstClr val="black"/>
                </a:solidFill>
                <a:latin typeface="Calibri" charset="0"/>
                <a:ea typeface="MS PGothic" charset="0"/>
              </a:rPr>
              <a:t>All plants require several nutrients to stay healthy. </a:t>
            </a:r>
          </a:p>
          <a:p>
            <a:pPr marL="0" lvl="0" indent="0" eaLnBrk="1" hangingPunct="1">
              <a:spcBef>
                <a:spcPct val="0"/>
              </a:spcBef>
              <a:spcAft>
                <a:spcPts val="2400"/>
              </a:spcAft>
              <a:buNone/>
            </a:pPr>
            <a:r>
              <a:rPr lang="en-US" sz="2400" dirty="0">
                <a:solidFill>
                  <a:prstClr val="black"/>
                </a:solidFill>
                <a:latin typeface="Calibri" charset="0"/>
                <a:ea typeface="MS PGothic" charset="0"/>
              </a:rPr>
              <a:t>These plants have nutrient deficiencies. </a:t>
            </a:r>
          </a:p>
        </p:txBody>
      </p:sp>
      <p:sp>
        <p:nvSpPr>
          <p:cNvPr id="8" name="Content Placeholder 7"/>
          <p:cNvSpPr>
            <a:spLocks noGrp="1"/>
          </p:cNvSpPr>
          <p:nvPr>
            <p:ph sz="quarter" idx="15"/>
          </p:nvPr>
        </p:nvSpPr>
        <p:spPr>
          <a:xfrm>
            <a:off x="7265161" y="6464344"/>
            <a:ext cx="1439929" cy="393656"/>
          </a:xfrm>
        </p:spPr>
        <p:txBody>
          <a:bodyPr/>
          <a:lstStyle/>
          <a:p>
            <a:pPr marL="0" lvl="0" indent="0" eaLnBrk="1" hangingPunct="1">
              <a:spcBef>
                <a:spcPct val="0"/>
              </a:spcBef>
              <a:buNone/>
            </a:pPr>
            <a:r>
              <a:rPr lang="en-US" sz="2000" dirty="0">
                <a:solidFill>
                  <a:prstClr val="black"/>
                </a:solidFill>
                <a:latin typeface="Calibri" charset="0"/>
                <a:ea typeface="MS PGothic" charset="0"/>
              </a:rPr>
              <a:t>Figure 23.2</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404" b="5761"/>
          <a:stretch/>
        </p:blipFill>
        <p:spPr>
          <a:xfrm>
            <a:off x="1940744" y="3190996"/>
            <a:ext cx="4984700" cy="2987040"/>
          </a:xfrm>
          <a:prstGeom prst="rect">
            <a:avLst/>
          </a:prstGeom>
        </p:spPr>
      </p:pic>
      <p:sp>
        <p:nvSpPr>
          <p:cNvPr id="5" name="Content Placeholder 4"/>
          <p:cNvSpPr>
            <a:spLocks noGrp="1"/>
          </p:cNvSpPr>
          <p:nvPr>
            <p:ph sz="quarter" idx="12"/>
          </p:nvPr>
        </p:nvSpPr>
        <p:spPr>
          <a:xfrm>
            <a:off x="2616658" y="6194365"/>
            <a:ext cx="3689809" cy="255831"/>
          </a:xfrm>
        </p:spPr>
        <p:txBody>
          <a:bodyPr/>
          <a:lstStyle/>
          <a:p>
            <a:pPr marL="0" indent="0">
              <a:buNone/>
            </a:pPr>
            <a:r>
              <a:rPr lang="en-GB" sz="950" dirty="0"/>
              <a:t>(both): ©1991 Regents University of California Statewide IPM Project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90" y="157346"/>
            <a:ext cx="6183021" cy="780685"/>
          </a:xfrm>
        </p:spPr>
        <p:txBody>
          <a:bodyPr/>
          <a:lstStyle/>
          <a:p>
            <a:pPr eaLnBrk="1" hangingPunct="1"/>
            <a:r>
              <a:rPr lang="en-US" sz="4000" dirty="0">
                <a:latin typeface="Calibri" charset="0"/>
                <a:ea typeface="MS PGothic" charset="0"/>
              </a:rPr>
              <a:t>Clicker question #1, solution</a:t>
            </a:r>
          </a:p>
        </p:txBody>
      </p:sp>
      <p:sp>
        <p:nvSpPr>
          <p:cNvPr id="3" name="Content Placeholder 2"/>
          <p:cNvSpPr>
            <a:spLocks noGrp="1"/>
          </p:cNvSpPr>
          <p:nvPr>
            <p:ph sz="quarter" idx="12"/>
          </p:nvPr>
        </p:nvSpPr>
        <p:spPr>
          <a:xfrm>
            <a:off x="3293649" y="1541099"/>
            <a:ext cx="5620928" cy="2114890"/>
          </a:xfrm>
        </p:spPr>
        <p:txBody>
          <a:bodyPr/>
          <a:lstStyle/>
          <a:p>
            <a:pPr marL="0" indent="0" eaLnBrk="1" hangingPunct="1">
              <a:spcBef>
                <a:spcPct val="0"/>
              </a:spcBef>
              <a:spcAft>
                <a:spcPts val="2400"/>
              </a:spcAft>
              <a:buNone/>
            </a:pPr>
            <a:r>
              <a:rPr lang="en-US" sz="2400" dirty="0">
                <a:latin typeface="Calibri" charset="0"/>
                <a:ea typeface="MS PGothic" charset="0"/>
              </a:rPr>
              <a:t>Plants require abundant carbon and nitrogen. These elements occur in some of the same organic molecules, including:</a:t>
            </a:r>
          </a:p>
          <a:p>
            <a:pPr marL="457200" indent="-457200" eaLnBrk="1" hangingPunct="1">
              <a:spcBef>
                <a:spcPct val="0"/>
              </a:spcBef>
              <a:buFont typeface="+mj-lt"/>
              <a:buAutoNum type="alphaUcPeriod" startAt="5"/>
            </a:pPr>
            <a:r>
              <a:rPr lang="en-US" sz="2400" dirty="0">
                <a:latin typeface="Calibri" charset="0"/>
                <a:ea typeface="MS PGothic" charset="0"/>
              </a:rPr>
              <a:t>Proteins, ATP, and DNA are all correct.</a:t>
            </a:r>
            <a:endParaRPr lang="en-GB" sz="2400" dirty="0">
              <a:latin typeface="Calibri" charset="0"/>
              <a:ea typeface="MS PGothic" charset="0"/>
            </a:endParaRPr>
          </a:p>
        </p:txBody>
      </p:sp>
      <p:pic>
        <p:nvPicPr>
          <p:cNvPr id="3481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57" y="108792"/>
            <a:ext cx="4223086" cy="780685"/>
          </a:xfrm>
        </p:spPr>
        <p:txBody>
          <a:bodyPr/>
          <a:lstStyle/>
          <a:p>
            <a:pPr eaLnBrk="1" hangingPunct="1"/>
            <a:r>
              <a:rPr lang="en-US" sz="4000" dirty="0">
                <a:latin typeface="Calibri" charset="0"/>
                <a:ea typeface="MS PGothic" charset="0"/>
              </a:rPr>
              <a:t>Clicker question #2</a:t>
            </a:r>
            <a:endParaRPr lang="en-IN" sz="4000" dirty="0">
              <a:latin typeface="Calibri" charset="0"/>
              <a:ea typeface="MS PGothic" charset="0"/>
            </a:endParaRPr>
          </a:p>
        </p:txBody>
      </p:sp>
      <p:sp>
        <p:nvSpPr>
          <p:cNvPr id="3" name="Content Placeholder 2"/>
          <p:cNvSpPr>
            <a:spLocks noGrp="1"/>
          </p:cNvSpPr>
          <p:nvPr>
            <p:ph sz="quarter" idx="12"/>
          </p:nvPr>
        </p:nvSpPr>
        <p:spPr>
          <a:xfrm>
            <a:off x="3285536" y="1493584"/>
            <a:ext cx="5620929" cy="2814919"/>
          </a:xfrm>
        </p:spPr>
        <p:txBody>
          <a:bodyPr/>
          <a:lstStyle/>
          <a:p>
            <a:pPr marL="0" indent="0" eaLnBrk="1" hangingPunct="1">
              <a:spcBef>
                <a:spcPct val="0"/>
              </a:spcBef>
              <a:spcAft>
                <a:spcPts val="2700"/>
              </a:spcAft>
              <a:buNone/>
            </a:pPr>
            <a:r>
              <a:rPr lang="en-US" sz="2400" dirty="0">
                <a:latin typeface="Calibri" charset="0"/>
                <a:ea typeface="MS PGothic" charset="0"/>
              </a:rPr>
              <a:t>Plants extract the most nutrients from this layer of soil.</a:t>
            </a:r>
          </a:p>
          <a:p>
            <a:pPr marL="306000" indent="-306000" eaLnBrk="1" hangingPunct="1">
              <a:spcBef>
                <a:spcPct val="0"/>
              </a:spcBef>
              <a:buFontTx/>
              <a:buAutoNum type="alphaUcPeriod"/>
            </a:pPr>
            <a:r>
              <a:rPr lang="en-US" sz="2400" dirty="0">
                <a:latin typeface="Calibri" charset="0"/>
                <a:ea typeface="MS PGothic" charset="0"/>
              </a:rPr>
              <a:t> A horizon</a:t>
            </a:r>
          </a:p>
          <a:p>
            <a:pPr marL="306000" indent="-306000" eaLnBrk="1" hangingPunct="1">
              <a:spcBef>
                <a:spcPct val="0"/>
              </a:spcBef>
              <a:buFontTx/>
              <a:buAutoNum type="alphaUcPeriod"/>
            </a:pPr>
            <a:r>
              <a:rPr lang="en-US" sz="2400" dirty="0">
                <a:latin typeface="Calibri" charset="0"/>
                <a:ea typeface="MS PGothic" charset="0"/>
              </a:rPr>
              <a:t> B horizon</a:t>
            </a:r>
          </a:p>
          <a:p>
            <a:pPr marL="306000" indent="-306000" eaLnBrk="1" hangingPunct="1">
              <a:spcBef>
                <a:spcPct val="0"/>
              </a:spcBef>
              <a:buFontTx/>
              <a:buAutoNum type="alphaUcPeriod"/>
            </a:pPr>
            <a:r>
              <a:rPr lang="en-US" sz="2400" dirty="0">
                <a:latin typeface="Calibri" charset="0"/>
                <a:ea typeface="MS PGothic" charset="0"/>
              </a:rPr>
              <a:t> C horizon</a:t>
            </a:r>
          </a:p>
          <a:p>
            <a:pPr marL="306000" indent="-306000" eaLnBrk="1" hangingPunct="1">
              <a:spcBef>
                <a:spcPct val="0"/>
              </a:spcBef>
              <a:buFontTx/>
              <a:buAutoNum type="alphaUcPeriod"/>
            </a:pPr>
            <a:r>
              <a:rPr lang="en-US" sz="2400" dirty="0">
                <a:latin typeface="Calibri" charset="0"/>
                <a:ea typeface="MS PGothic" charset="0"/>
              </a:rPr>
              <a:t> bedrock</a:t>
            </a:r>
            <a:endParaRPr lang="en-IN" sz="2400" dirty="0">
              <a:latin typeface="Calibri" charset="0"/>
              <a:ea typeface="MS PGothic" charset="0"/>
            </a:endParaRPr>
          </a:p>
        </p:txBody>
      </p:sp>
      <p:pic>
        <p:nvPicPr>
          <p:cNvPr id="358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90" y="109268"/>
            <a:ext cx="6183021" cy="780685"/>
          </a:xfrm>
        </p:spPr>
        <p:txBody>
          <a:bodyPr/>
          <a:lstStyle/>
          <a:p>
            <a:pPr eaLnBrk="1" hangingPunct="1"/>
            <a:r>
              <a:rPr lang="en-US" sz="4000" dirty="0">
                <a:latin typeface="Calibri" charset="0"/>
                <a:ea typeface="MS PGothic" charset="0"/>
              </a:rPr>
              <a:t>Clicker question #2, solution</a:t>
            </a:r>
            <a:endParaRPr lang="en-IN" sz="4000" dirty="0">
              <a:latin typeface="Calibri" charset="0"/>
              <a:ea typeface="MS PGothic" charset="0"/>
            </a:endParaRPr>
          </a:p>
        </p:txBody>
      </p:sp>
      <p:sp>
        <p:nvSpPr>
          <p:cNvPr id="3" name="Content Placeholder 2"/>
          <p:cNvSpPr>
            <a:spLocks noGrp="1"/>
          </p:cNvSpPr>
          <p:nvPr>
            <p:ph sz="quarter" idx="12"/>
          </p:nvPr>
        </p:nvSpPr>
        <p:spPr>
          <a:xfrm>
            <a:off x="3289164" y="1465764"/>
            <a:ext cx="5620928" cy="1588948"/>
          </a:xfrm>
        </p:spPr>
        <p:txBody>
          <a:bodyPr/>
          <a:lstStyle/>
          <a:p>
            <a:pPr marL="0" indent="0" eaLnBrk="1" hangingPunct="1">
              <a:spcBef>
                <a:spcPct val="0"/>
              </a:spcBef>
              <a:spcAft>
                <a:spcPts val="2800"/>
              </a:spcAft>
              <a:buNone/>
            </a:pPr>
            <a:r>
              <a:rPr lang="en-US" sz="2400" dirty="0">
                <a:latin typeface="Calibri" charset="0"/>
                <a:ea typeface="MS PGothic" charset="0"/>
              </a:rPr>
              <a:t>Plants extract the most nutrients from this layer of soil.</a:t>
            </a:r>
          </a:p>
          <a:p>
            <a:pPr eaLnBrk="1" hangingPunct="1">
              <a:spcBef>
                <a:spcPct val="0"/>
              </a:spcBef>
              <a:buFontTx/>
              <a:buAutoNum type="alphaUcPeriod"/>
            </a:pPr>
            <a:r>
              <a:rPr lang="en-US" sz="2400" dirty="0">
                <a:latin typeface="Calibri" charset="0"/>
                <a:ea typeface="MS PGothic" charset="0"/>
              </a:rPr>
              <a:t>A horizon</a:t>
            </a:r>
            <a:endParaRPr lang="en-IN" sz="2400" dirty="0">
              <a:latin typeface="Calibri" charset="0"/>
              <a:ea typeface="MS PGothic" charset="0"/>
            </a:endParaRPr>
          </a:p>
        </p:txBody>
      </p:sp>
      <p:pic>
        <p:nvPicPr>
          <p:cNvPr id="368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536" y="102966"/>
            <a:ext cx="5620928" cy="780685"/>
          </a:xfrm>
        </p:spPr>
        <p:txBody>
          <a:bodyPr/>
          <a:lstStyle/>
          <a:p>
            <a:pPr eaLnBrk="1" hangingPunct="1"/>
            <a:r>
              <a:rPr lang="en-US" sz="4000" dirty="0">
                <a:latin typeface="Calibri" charset="0"/>
                <a:ea typeface="MS PGothic" charset="0"/>
              </a:rPr>
              <a:t>21.1 Mastering concepts</a:t>
            </a:r>
            <a:endParaRPr lang="en-IN" sz="4000" dirty="0">
              <a:latin typeface="Calibri" charset="0"/>
              <a:ea typeface="MS PGothic" charset="0"/>
            </a:endParaRPr>
          </a:p>
        </p:txBody>
      </p:sp>
      <p:sp>
        <p:nvSpPr>
          <p:cNvPr id="3" name="Content Placeholder 2"/>
          <p:cNvSpPr>
            <a:spLocks noGrp="1"/>
          </p:cNvSpPr>
          <p:nvPr>
            <p:ph sz="quarter" idx="12"/>
          </p:nvPr>
        </p:nvSpPr>
        <p:spPr>
          <a:xfrm>
            <a:off x="3843384" y="3162460"/>
            <a:ext cx="5109935" cy="887026"/>
          </a:xfrm>
        </p:spPr>
        <p:txBody>
          <a:bodyPr/>
          <a:lstStyle/>
          <a:p>
            <a:pPr marL="0" indent="0">
              <a:spcBef>
                <a:spcPct val="0"/>
              </a:spcBef>
              <a:buNone/>
            </a:pPr>
            <a:r>
              <a:rPr lang="en-US" sz="2400" dirty="0">
                <a:latin typeface="Calibri" charset="0"/>
                <a:ea typeface="MS PGothic" charset="0"/>
              </a:rPr>
              <a:t>Which macro- and micronutrients do all plants require?</a:t>
            </a:r>
            <a:endParaRPr lang="en-IN" sz="2400" dirty="0">
              <a:latin typeface="Calibri" charset="0"/>
              <a:ea typeface="MS PGothic" charset="0"/>
            </a:endParaRPr>
          </a:p>
        </p:txBody>
      </p:sp>
      <p:pic>
        <p:nvPicPr>
          <p:cNvPr id="4" name="Picture 3"/>
          <p:cNvPicPr>
            <a:picLocks noChangeAspect="1"/>
          </p:cNvPicPr>
          <p:nvPr/>
        </p:nvPicPr>
        <p:blipFill rotWithShape="1">
          <a:blip r:embed="rId3"/>
          <a:srcRect t="5538" b="2953"/>
          <a:stretch/>
        </p:blipFill>
        <p:spPr>
          <a:xfrm>
            <a:off x="134543" y="2446020"/>
            <a:ext cx="3618133" cy="2351405"/>
          </a:xfrm>
          <a:prstGeom prst="rect">
            <a:avLst/>
          </a:prstGeom>
        </p:spPr>
      </p:pic>
      <p:sp>
        <p:nvSpPr>
          <p:cNvPr id="5" name="Content Placeholder 4"/>
          <p:cNvSpPr>
            <a:spLocks noGrp="1"/>
          </p:cNvSpPr>
          <p:nvPr>
            <p:ph sz="quarter" idx="13"/>
          </p:nvPr>
        </p:nvSpPr>
        <p:spPr>
          <a:xfrm>
            <a:off x="1356861" y="4740982"/>
            <a:ext cx="1223278" cy="182737"/>
          </a:xfrm>
        </p:spPr>
        <p:txBody>
          <a:bodyPr/>
          <a:lstStyle/>
          <a:p>
            <a:pPr marL="0" indent="0">
              <a:buNone/>
            </a:pPr>
            <a:r>
              <a:rPr lang="en-IN" sz="550" dirty="0"/>
              <a:t>©Matauw/iStock/Getty Images RF</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036"/>
            <a:ext cx="8229600" cy="780685"/>
          </a:xfrm>
        </p:spPr>
        <p:txBody>
          <a:bodyPr/>
          <a:lstStyle/>
          <a:p>
            <a:pPr eaLnBrk="1" hangingPunct="1"/>
            <a:r>
              <a:rPr lang="en-US" sz="4000" dirty="0">
                <a:latin typeface="Calibri" charset="0"/>
                <a:ea typeface="MS PGothic" charset="0"/>
              </a:rPr>
              <a:t>Vascular tissue transports substances</a:t>
            </a:r>
            <a:endParaRPr lang="en-IN" sz="4000" dirty="0">
              <a:latin typeface="Calibri" charset="0"/>
              <a:ea typeface="MS PGothic" charset="0"/>
            </a:endParaRPr>
          </a:p>
        </p:txBody>
      </p:sp>
      <p:sp>
        <p:nvSpPr>
          <p:cNvPr id="6" name="Content Placeholder 5"/>
          <p:cNvSpPr>
            <a:spLocks noGrp="1"/>
          </p:cNvSpPr>
          <p:nvPr>
            <p:ph sz="quarter" idx="13"/>
          </p:nvPr>
        </p:nvSpPr>
        <p:spPr>
          <a:xfrm>
            <a:off x="1051" y="6459372"/>
            <a:ext cx="1480167" cy="323729"/>
          </a:xfrm>
        </p:spPr>
        <p:txBody>
          <a:bodyPr/>
          <a:lstStyle/>
          <a:p>
            <a:pPr marL="0" indent="0" eaLnBrk="1" hangingPunct="1">
              <a:spcBef>
                <a:spcPct val="0"/>
              </a:spcBef>
              <a:buNone/>
            </a:pPr>
            <a:r>
              <a:rPr lang="en-US" sz="2000" dirty="0">
                <a:latin typeface="Calibri" charset="0"/>
                <a:ea typeface="MS PGothic" charset="0"/>
              </a:rPr>
              <a:t>Section 23.2</a:t>
            </a:r>
            <a:endParaRPr lang="en-IN" sz="2000" dirty="0">
              <a:latin typeface="Calibri" charset="0"/>
              <a:ea typeface="MS PGothic" charset="0"/>
            </a:endParaRPr>
          </a:p>
        </p:txBody>
      </p:sp>
      <p:sp>
        <p:nvSpPr>
          <p:cNvPr id="5" name="Content Placeholder 4"/>
          <p:cNvSpPr>
            <a:spLocks noGrp="1"/>
          </p:cNvSpPr>
          <p:nvPr>
            <p:ph sz="quarter" idx="12"/>
          </p:nvPr>
        </p:nvSpPr>
        <p:spPr>
          <a:xfrm>
            <a:off x="310702" y="1438686"/>
            <a:ext cx="3172867" cy="1747843"/>
          </a:xfrm>
        </p:spPr>
        <p:txBody>
          <a:bodyPr/>
          <a:lstStyle/>
          <a:p>
            <a:pPr marL="0" indent="0" eaLnBrk="1" hangingPunct="1">
              <a:spcBef>
                <a:spcPct val="0"/>
              </a:spcBef>
              <a:spcAft>
                <a:spcPts val="2300"/>
              </a:spcAft>
              <a:buNone/>
            </a:pPr>
            <a:r>
              <a:rPr lang="en-US" sz="1800" b="1" dirty="0">
                <a:latin typeface="Calibri" charset="0"/>
                <a:ea typeface="MS PGothic" charset="0"/>
              </a:rPr>
              <a:t>Vascular tissue </a:t>
            </a:r>
            <a:r>
              <a:rPr lang="en-US" sz="1800" dirty="0">
                <a:latin typeface="Calibri" charset="0"/>
                <a:ea typeface="MS PGothic" charset="0"/>
              </a:rPr>
              <a:t>forms the transportation system that connects plant parts.</a:t>
            </a:r>
          </a:p>
          <a:p>
            <a:pPr marL="0" indent="0" eaLnBrk="1" hangingPunct="1">
              <a:spcBef>
                <a:spcPct val="0"/>
              </a:spcBef>
              <a:buNone/>
            </a:pPr>
            <a:r>
              <a:rPr lang="en-US" sz="1800" dirty="0">
                <a:solidFill>
                  <a:srgbClr val="FF0000"/>
                </a:solidFill>
                <a:latin typeface="Calibri" charset="0"/>
                <a:ea typeface="MS PGothic" charset="0"/>
              </a:rPr>
              <a:t>Xylem</a:t>
            </a:r>
            <a:r>
              <a:rPr lang="en-US" sz="1800" dirty="0">
                <a:latin typeface="Calibri" charset="0"/>
                <a:ea typeface="MS PGothic" charset="0"/>
              </a:rPr>
              <a:t> and phloem function in different ways. </a:t>
            </a:r>
            <a:endParaRPr lang="en-IN" sz="1800" dirty="0">
              <a:latin typeface="Calibri" charset="0"/>
              <a:ea typeface="MS PGothic" charset="0"/>
            </a:endParaRPr>
          </a:p>
        </p:txBody>
      </p:sp>
      <p:sp>
        <p:nvSpPr>
          <p:cNvPr id="8" name="Content Placeholder 7"/>
          <p:cNvSpPr>
            <a:spLocks noGrp="1"/>
          </p:cNvSpPr>
          <p:nvPr>
            <p:ph sz="quarter" idx="14"/>
          </p:nvPr>
        </p:nvSpPr>
        <p:spPr>
          <a:xfrm>
            <a:off x="7246935" y="6462051"/>
            <a:ext cx="1384301" cy="344229"/>
          </a:xfrm>
        </p:spPr>
        <p:txBody>
          <a:bodyPr/>
          <a:lstStyle/>
          <a:p>
            <a:pPr marL="0" indent="0" eaLnBrk="1" hangingPunct="1">
              <a:spcBef>
                <a:spcPct val="0"/>
              </a:spcBef>
              <a:buNone/>
            </a:pPr>
            <a:r>
              <a:rPr lang="en-US" sz="2000" dirty="0">
                <a:latin typeface="Calibri" charset="0"/>
                <a:ea typeface="MS PGothic" charset="0"/>
              </a:rPr>
              <a:t>Figure 23.5</a:t>
            </a:r>
            <a:endParaRPr lang="en-IN" sz="2000" dirty="0">
              <a:latin typeface="Calibri" charset="0"/>
              <a:ea typeface="MS PGothic"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161"/>
          <a:stretch/>
        </p:blipFill>
        <p:spPr>
          <a:xfrm>
            <a:off x="3022624" y="1382131"/>
            <a:ext cx="6092778" cy="459563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1339" y="43020"/>
            <a:ext cx="6801323" cy="858753"/>
          </a:xfrm>
        </p:spPr>
        <p:txBody>
          <a:bodyPr/>
          <a:lstStyle/>
          <a:p>
            <a:pPr eaLnBrk="1" hangingPunct="1"/>
            <a:r>
              <a:rPr lang="en-US" sz="4000" dirty="0">
                <a:latin typeface="Calibri" charset="0"/>
                <a:ea typeface="MS PGothic" charset="0"/>
              </a:rPr>
              <a:t>Vascular tissue transport: xylem</a:t>
            </a:r>
            <a:endParaRPr lang="en-IN" sz="4000" dirty="0">
              <a:latin typeface="Calibri" charset="0"/>
              <a:ea typeface="MS PGothic" charset="0"/>
            </a:endParaRPr>
          </a:p>
        </p:txBody>
      </p:sp>
      <p:sp>
        <p:nvSpPr>
          <p:cNvPr id="5" name="Content Placeholder 4"/>
          <p:cNvSpPr>
            <a:spLocks noGrp="1"/>
          </p:cNvSpPr>
          <p:nvPr>
            <p:ph sz="quarter" idx="12"/>
          </p:nvPr>
        </p:nvSpPr>
        <p:spPr>
          <a:xfrm>
            <a:off x="4499" y="6459167"/>
            <a:ext cx="1480167" cy="380381"/>
          </a:xfrm>
        </p:spPr>
        <p:txBody>
          <a:bodyPr/>
          <a:lstStyle/>
          <a:p>
            <a:pPr marL="0" indent="0" eaLnBrk="1" hangingPunct="1">
              <a:spcBef>
                <a:spcPct val="0"/>
              </a:spcBef>
              <a:buNone/>
            </a:pPr>
            <a:r>
              <a:rPr lang="en-US" sz="2000" dirty="0">
                <a:latin typeface="Calibri" charset="0"/>
                <a:ea typeface="MS PGothic" charset="0"/>
              </a:rPr>
              <a:t>Section 23.2</a:t>
            </a:r>
            <a:endParaRPr lang="en-IN" sz="2000" dirty="0">
              <a:latin typeface="Calibri" charset="0"/>
              <a:ea typeface="MS PGothic" charset="0"/>
            </a:endParaRPr>
          </a:p>
        </p:txBody>
      </p:sp>
      <p:sp>
        <p:nvSpPr>
          <p:cNvPr id="6" name="Content Placeholder 5"/>
          <p:cNvSpPr>
            <a:spLocks noGrp="1"/>
          </p:cNvSpPr>
          <p:nvPr>
            <p:ph sz="quarter" idx="13"/>
          </p:nvPr>
        </p:nvSpPr>
        <p:spPr>
          <a:xfrm>
            <a:off x="312420" y="1470412"/>
            <a:ext cx="3297054" cy="1016000"/>
          </a:xfrm>
        </p:spPr>
        <p:txBody>
          <a:bodyPr/>
          <a:lstStyle/>
          <a:p>
            <a:pPr marL="0" indent="0" eaLnBrk="1" hangingPunct="1">
              <a:spcBef>
                <a:spcPct val="0"/>
              </a:spcBef>
              <a:buNone/>
            </a:pPr>
            <a:r>
              <a:rPr lang="en-US" sz="1800" dirty="0">
                <a:latin typeface="Calibri" charset="0"/>
                <a:ea typeface="MS PGothic" charset="0"/>
              </a:rPr>
              <a:t>First, let’s look at how water and minerals are pulled up to leaves in </a:t>
            </a:r>
            <a:r>
              <a:rPr lang="en-US" sz="1800" b="1" dirty="0">
                <a:latin typeface="Calibri" charset="0"/>
                <a:ea typeface="MS PGothic" charset="0"/>
              </a:rPr>
              <a:t>xylem</a:t>
            </a:r>
            <a:r>
              <a:rPr lang="en-US" sz="1800" dirty="0">
                <a:latin typeface="Calibri" charset="0"/>
                <a:ea typeface="MS PGothic" charset="0"/>
              </a:rPr>
              <a:t>. </a:t>
            </a:r>
            <a:endParaRPr lang="en-IN" sz="1800" dirty="0">
              <a:latin typeface="Calibri" charset="0"/>
              <a:ea typeface="MS PGothic" charset="0"/>
            </a:endParaRPr>
          </a:p>
        </p:txBody>
      </p:sp>
      <p:sp>
        <p:nvSpPr>
          <p:cNvPr id="7" name="Content Placeholder 6"/>
          <p:cNvSpPr>
            <a:spLocks noGrp="1"/>
          </p:cNvSpPr>
          <p:nvPr>
            <p:ph sz="quarter" idx="14"/>
          </p:nvPr>
        </p:nvSpPr>
        <p:spPr>
          <a:xfrm>
            <a:off x="7247147" y="6458163"/>
            <a:ext cx="1469607" cy="367874"/>
          </a:xfrm>
        </p:spPr>
        <p:txBody>
          <a:bodyPr/>
          <a:lstStyle/>
          <a:p>
            <a:pPr marL="0" indent="0" eaLnBrk="1" hangingPunct="1">
              <a:spcBef>
                <a:spcPct val="0"/>
              </a:spcBef>
              <a:buNone/>
            </a:pPr>
            <a:r>
              <a:rPr lang="en-US" sz="2000" dirty="0">
                <a:latin typeface="Calibri" charset="0"/>
                <a:ea typeface="MS PGothic" charset="0"/>
              </a:rPr>
              <a:t>Figure 23.5</a:t>
            </a:r>
            <a:endParaRPr lang="en-IN" sz="2000" dirty="0">
              <a:latin typeface="Calibri" charset="0"/>
              <a:ea typeface="MS PGothic"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170"/>
          <a:stretch/>
        </p:blipFill>
        <p:spPr>
          <a:xfrm>
            <a:off x="3488698" y="1657113"/>
            <a:ext cx="5626578" cy="424362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171481"/>
            <a:ext cx="8229600" cy="645195"/>
          </a:xfrm>
        </p:spPr>
        <p:txBody>
          <a:bodyPr/>
          <a:lstStyle/>
          <a:p>
            <a:pPr eaLnBrk="1" hangingPunct="1"/>
            <a:r>
              <a:rPr lang="en-US" sz="4000" dirty="0">
                <a:latin typeface="Calibri" charset="0"/>
                <a:ea typeface="MS PGothic" charset="0"/>
              </a:rPr>
              <a:t>Xylem transports water and minerals</a:t>
            </a:r>
            <a:endParaRPr lang="en-IN" sz="4000" dirty="0">
              <a:latin typeface="Calibri" charset="0"/>
              <a:ea typeface="MS PGothic" charset="0"/>
            </a:endParaRPr>
          </a:p>
        </p:txBody>
      </p:sp>
      <p:sp>
        <p:nvSpPr>
          <p:cNvPr id="13" name="Content Placeholder 12"/>
          <p:cNvSpPr>
            <a:spLocks noGrp="1"/>
          </p:cNvSpPr>
          <p:nvPr>
            <p:ph sz="quarter" idx="13"/>
          </p:nvPr>
        </p:nvSpPr>
        <p:spPr>
          <a:xfrm>
            <a:off x="-4374" y="6456423"/>
            <a:ext cx="1628184" cy="356102"/>
          </a:xfrm>
        </p:spPr>
        <p:txBody>
          <a:bodyPr/>
          <a:lstStyle/>
          <a:p>
            <a:pPr marL="0" indent="0" eaLnBrk="1" hangingPunct="1">
              <a:spcBef>
                <a:spcPct val="0"/>
              </a:spcBef>
              <a:buNone/>
            </a:pPr>
            <a:r>
              <a:rPr lang="en-US" sz="2000" dirty="0">
                <a:latin typeface="Calibri" charset="0"/>
                <a:ea typeface="MS PGothic" charset="0"/>
              </a:rPr>
              <a:t>Section 23.2</a:t>
            </a:r>
            <a:endParaRPr lang="en-IN" sz="2000" dirty="0">
              <a:latin typeface="Calibri" charset="0"/>
              <a:ea typeface="MS PGothic" charset="0"/>
            </a:endParaRPr>
          </a:p>
        </p:txBody>
      </p:sp>
      <p:sp>
        <p:nvSpPr>
          <p:cNvPr id="12" name="Content Placeholder 11"/>
          <p:cNvSpPr>
            <a:spLocks noGrp="1"/>
          </p:cNvSpPr>
          <p:nvPr>
            <p:ph sz="quarter" idx="12"/>
          </p:nvPr>
        </p:nvSpPr>
        <p:spPr>
          <a:xfrm>
            <a:off x="695511" y="1925509"/>
            <a:ext cx="3490154" cy="2814919"/>
          </a:xfrm>
        </p:spPr>
        <p:txBody>
          <a:bodyPr/>
          <a:lstStyle/>
          <a:p>
            <a:pPr marL="0" indent="0" eaLnBrk="1" hangingPunct="1">
              <a:spcBef>
                <a:spcPct val="0"/>
              </a:spcBef>
              <a:buNone/>
            </a:pPr>
            <a:r>
              <a:rPr lang="en-US" sz="2400" dirty="0">
                <a:latin typeface="Calibri" charset="0"/>
                <a:ea typeface="MS PGothic" charset="0"/>
              </a:rPr>
              <a:t>Xylem transport is explained by </a:t>
            </a:r>
            <a:r>
              <a:rPr lang="en-US" sz="2400" b="1" dirty="0">
                <a:latin typeface="Calibri" charset="0"/>
                <a:ea typeface="MS PGothic" charset="0"/>
              </a:rPr>
              <a:t>cohesion-tension theory</a:t>
            </a:r>
            <a:r>
              <a:rPr lang="en-US" sz="2400" dirty="0">
                <a:latin typeface="Calibri" charset="0"/>
                <a:ea typeface="MS PGothic" charset="0"/>
              </a:rPr>
              <a:t>. </a:t>
            </a:r>
            <a:r>
              <a:rPr lang="en-US" sz="2400" dirty="0">
                <a:solidFill>
                  <a:srgbClr val="FF0000"/>
                </a:solidFill>
                <a:latin typeface="Calibri" charset="0"/>
                <a:ea typeface="MS PGothic" charset="0"/>
              </a:rPr>
              <a:t>Cohesion</a:t>
            </a:r>
            <a:r>
              <a:rPr lang="en-US" sz="2400" dirty="0">
                <a:latin typeface="Calibri" charset="0"/>
                <a:ea typeface="MS PGothic" charset="0"/>
              </a:rPr>
              <a:t> is the tendency for water molecules to form hydrogen bonds with one another.</a:t>
            </a:r>
            <a:endParaRPr lang="en-IN" sz="2400" dirty="0">
              <a:latin typeface="Calibri" charset="0"/>
              <a:ea typeface="MS PGothic" charset="0"/>
            </a:endParaRPr>
          </a:p>
        </p:txBody>
      </p:sp>
      <p:sp>
        <p:nvSpPr>
          <p:cNvPr id="16" name="Content Placeholder 15"/>
          <p:cNvSpPr>
            <a:spLocks noGrp="1"/>
          </p:cNvSpPr>
          <p:nvPr>
            <p:ph sz="quarter" idx="16"/>
          </p:nvPr>
        </p:nvSpPr>
        <p:spPr>
          <a:xfrm>
            <a:off x="7155872" y="6455163"/>
            <a:ext cx="1385456" cy="351014"/>
          </a:xfrm>
        </p:spPr>
        <p:txBody>
          <a:bodyPr/>
          <a:lstStyle/>
          <a:p>
            <a:pPr marL="0" indent="0" eaLnBrk="1" hangingPunct="1">
              <a:spcBef>
                <a:spcPct val="0"/>
              </a:spcBef>
              <a:buNone/>
            </a:pPr>
            <a:r>
              <a:rPr lang="en-US" sz="2000" dirty="0">
                <a:latin typeface="Calibri" charset="0"/>
                <a:ea typeface="MS PGothic" charset="0"/>
              </a:rPr>
              <a:t>Figure 23.7</a:t>
            </a:r>
            <a:endParaRPr lang="en-IN" sz="2000" dirty="0">
              <a:latin typeface="Calibri" charset="0"/>
              <a:ea typeface="MS PGothic" charset="0"/>
            </a:endParaRPr>
          </a:p>
        </p:txBody>
      </p:sp>
      <p:pic>
        <p:nvPicPr>
          <p:cNvPr id="2" name="Picture 1" descr="Red circle emphasizses cohes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945" y="1069364"/>
            <a:ext cx="3803904" cy="5352288"/>
          </a:xfrm>
          <a:prstGeom prst="rect">
            <a:avLst/>
          </a:prstGeom>
        </p:spPr>
      </p:pic>
      <p:sp>
        <p:nvSpPr>
          <p:cNvPr id="11" name="Content Placeholder 6"/>
          <p:cNvSpPr>
            <a:spLocks noGrp="1"/>
          </p:cNvSpPr>
          <p:nvPr>
            <p:ph sz="quarter" idx="18"/>
          </p:nvPr>
        </p:nvSpPr>
        <p:spPr>
          <a:xfrm>
            <a:off x="7367369" y="2427288"/>
            <a:ext cx="261223" cy="222914"/>
          </a:xfrm>
        </p:spPr>
        <p:txBody>
          <a:bodyPr/>
          <a:lstStyle/>
          <a:p>
            <a:pPr marL="228600" lvl="0" indent="-228600">
              <a:buClr>
                <a:schemeClr val="bg1"/>
              </a:buClr>
              <a:buFont typeface="+mj-lt"/>
              <a:buAutoNum type="arabicPeriod"/>
            </a:pPr>
            <a:r>
              <a:rPr lang="en-US" sz="930" b="1" dirty="0"/>
              <a:t> </a:t>
            </a:r>
            <a:endParaRPr lang="en-GB" sz="930" b="1" dirty="0"/>
          </a:p>
        </p:txBody>
      </p:sp>
      <p:sp>
        <p:nvSpPr>
          <p:cNvPr id="18" name="Content Placeholder 12"/>
          <p:cNvSpPr>
            <a:spLocks noGrp="1"/>
          </p:cNvSpPr>
          <p:nvPr>
            <p:ph sz="quarter" idx="19"/>
          </p:nvPr>
        </p:nvSpPr>
        <p:spPr>
          <a:xfrm>
            <a:off x="7505338" y="2443218"/>
            <a:ext cx="1225599" cy="452450"/>
          </a:xfrm>
        </p:spPr>
        <p:txBody>
          <a:bodyPr/>
          <a:lstStyle/>
          <a:p>
            <a:pPr marL="0" indent="0">
              <a:lnSpc>
                <a:spcPct val="90000"/>
              </a:lnSpc>
              <a:spcBef>
                <a:spcPts val="0"/>
              </a:spcBef>
              <a:buNone/>
            </a:pPr>
            <a:r>
              <a:rPr lang="en-IN" sz="930" b="1" dirty="0"/>
              <a:t>Transpiration</a:t>
            </a:r>
            <a:r>
              <a:rPr lang="en-IN" sz="930" dirty="0"/>
              <a:t>: Water molecules evaporate from leaves.</a:t>
            </a:r>
          </a:p>
        </p:txBody>
      </p:sp>
      <p:sp>
        <p:nvSpPr>
          <p:cNvPr id="19" name="Content Placeholder 15"/>
          <p:cNvSpPr>
            <a:spLocks noGrp="1"/>
          </p:cNvSpPr>
          <p:nvPr>
            <p:ph sz="quarter" idx="20"/>
          </p:nvPr>
        </p:nvSpPr>
        <p:spPr>
          <a:xfrm>
            <a:off x="7364466" y="2944509"/>
            <a:ext cx="191961" cy="202649"/>
          </a:xfrm>
        </p:spPr>
        <p:txBody>
          <a:bodyPr/>
          <a:lstStyle/>
          <a:p>
            <a:pPr marL="228600" lvl="0" indent="-228600">
              <a:buClr>
                <a:schemeClr val="bg1"/>
              </a:buClr>
              <a:buFont typeface="+mj-lt"/>
              <a:buAutoNum type="arabicPeriod" startAt="2"/>
            </a:pPr>
            <a:r>
              <a:rPr lang="en-US" sz="930" b="1" dirty="0"/>
              <a:t> </a:t>
            </a:r>
            <a:endParaRPr lang="en-GB" sz="930" b="1" dirty="0"/>
          </a:p>
        </p:txBody>
      </p:sp>
      <p:sp>
        <p:nvSpPr>
          <p:cNvPr id="20" name="Content Placeholder 17"/>
          <p:cNvSpPr>
            <a:spLocks noGrp="1"/>
          </p:cNvSpPr>
          <p:nvPr>
            <p:ph sz="quarter" idx="21"/>
          </p:nvPr>
        </p:nvSpPr>
        <p:spPr>
          <a:xfrm>
            <a:off x="7502957" y="2927309"/>
            <a:ext cx="1308041" cy="487736"/>
          </a:xfrm>
        </p:spPr>
        <p:txBody>
          <a:bodyPr/>
          <a:lstStyle/>
          <a:p>
            <a:pPr marL="0" indent="0">
              <a:buNone/>
            </a:pPr>
            <a:r>
              <a:rPr lang="en-IN" sz="930" b="1" dirty="0"/>
              <a:t> Xylem transport: </a:t>
            </a:r>
            <a:r>
              <a:rPr lang="en-IN" sz="930" dirty="0"/>
              <a:t>Water molecules are Pulled up stem.</a:t>
            </a:r>
          </a:p>
        </p:txBody>
      </p:sp>
      <p:sp>
        <p:nvSpPr>
          <p:cNvPr id="21" name="Content Placeholder 19"/>
          <p:cNvSpPr>
            <a:spLocks noGrp="1"/>
          </p:cNvSpPr>
          <p:nvPr>
            <p:ph sz="quarter" idx="22"/>
          </p:nvPr>
        </p:nvSpPr>
        <p:spPr>
          <a:xfrm>
            <a:off x="7615962" y="5501667"/>
            <a:ext cx="177040" cy="245205"/>
          </a:xfrm>
        </p:spPr>
        <p:txBody>
          <a:bodyPr/>
          <a:lstStyle/>
          <a:p>
            <a:pPr marL="228600" lvl="0" indent="-228600">
              <a:buClr>
                <a:schemeClr val="bg1"/>
              </a:buClr>
              <a:buFont typeface="+mj-lt"/>
              <a:buAutoNum type="arabicPeriod" startAt="3"/>
            </a:pPr>
            <a:r>
              <a:rPr lang="en-US" sz="930" b="1" dirty="0"/>
              <a:t> </a:t>
            </a:r>
            <a:endParaRPr lang="en-GB" sz="930" b="1" dirty="0"/>
          </a:p>
        </p:txBody>
      </p:sp>
      <p:sp>
        <p:nvSpPr>
          <p:cNvPr id="22" name="Content Placeholder 21"/>
          <p:cNvSpPr>
            <a:spLocks noGrp="1"/>
          </p:cNvSpPr>
          <p:nvPr>
            <p:ph sz="quarter" idx="23"/>
          </p:nvPr>
        </p:nvSpPr>
        <p:spPr>
          <a:xfrm>
            <a:off x="7752821" y="5501999"/>
            <a:ext cx="1047750" cy="641991"/>
          </a:xfrm>
        </p:spPr>
        <p:txBody>
          <a:bodyPr/>
          <a:lstStyle/>
          <a:p>
            <a:pPr marL="0" indent="0">
              <a:buNone/>
            </a:pPr>
            <a:r>
              <a:rPr lang="en-IN" sz="930" b="1" dirty="0"/>
              <a:t>Absorption</a:t>
            </a:r>
            <a:r>
              <a:rPr lang="en-IN" sz="930" dirty="0"/>
              <a:t>: Water molecules are pulled into roots.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612"/>
            <a:ext cx="8229601" cy="645195"/>
          </a:xfrm>
        </p:spPr>
        <p:txBody>
          <a:bodyPr/>
          <a:lstStyle/>
          <a:p>
            <a:pPr eaLnBrk="1" hangingPunct="1"/>
            <a:r>
              <a:rPr lang="en-US" sz="3600" dirty="0">
                <a:latin typeface="Calibri" charset="0"/>
                <a:ea typeface="MS PGothic" charset="0"/>
              </a:rPr>
              <a:t>Xylem and water transport: transpiration</a:t>
            </a:r>
            <a:endParaRPr lang="en-IN" sz="3600" dirty="0">
              <a:latin typeface="Calibri" charset="0"/>
              <a:ea typeface="MS PGothic" charset="0"/>
            </a:endParaRPr>
          </a:p>
        </p:txBody>
      </p:sp>
      <p:sp>
        <p:nvSpPr>
          <p:cNvPr id="6" name="Content Placeholder 5"/>
          <p:cNvSpPr>
            <a:spLocks noGrp="1"/>
          </p:cNvSpPr>
          <p:nvPr>
            <p:ph sz="quarter" idx="13"/>
          </p:nvPr>
        </p:nvSpPr>
        <p:spPr>
          <a:xfrm>
            <a:off x="1797" y="6459726"/>
            <a:ext cx="1469607" cy="404661"/>
          </a:xfrm>
        </p:spPr>
        <p:txBody>
          <a:bodyPr/>
          <a:lstStyle/>
          <a:p>
            <a:pPr marL="0" indent="0" eaLnBrk="1" hangingPunct="1">
              <a:spcBef>
                <a:spcPct val="0"/>
              </a:spcBef>
              <a:buNone/>
            </a:pPr>
            <a:r>
              <a:rPr lang="en-US" sz="2000" dirty="0">
                <a:latin typeface="Calibri" charset="0"/>
                <a:ea typeface="MS PGothic" charset="0"/>
              </a:rPr>
              <a:t>Section 23.2</a:t>
            </a:r>
            <a:endParaRPr lang="en-IN" sz="2000" dirty="0">
              <a:latin typeface="Calibri" charset="0"/>
              <a:ea typeface="MS PGothic" charset="0"/>
            </a:endParaRPr>
          </a:p>
        </p:txBody>
      </p:sp>
      <p:sp>
        <p:nvSpPr>
          <p:cNvPr id="4" name="Content Placeholder 3"/>
          <p:cNvSpPr>
            <a:spLocks noGrp="1"/>
          </p:cNvSpPr>
          <p:nvPr>
            <p:ph sz="quarter" idx="12"/>
          </p:nvPr>
        </p:nvSpPr>
        <p:spPr>
          <a:xfrm>
            <a:off x="690149" y="1925383"/>
            <a:ext cx="3373851" cy="2814919"/>
          </a:xfrm>
        </p:spPr>
        <p:txBody>
          <a:bodyPr/>
          <a:lstStyle/>
          <a:p>
            <a:pPr marL="0" indent="0" eaLnBrk="1" hangingPunct="1">
              <a:spcBef>
                <a:spcPct val="0"/>
              </a:spcBef>
              <a:buNone/>
            </a:pPr>
            <a:r>
              <a:rPr lang="en-US" sz="2400" dirty="0">
                <a:latin typeface="Calibri" charset="0"/>
                <a:ea typeface="MS PGothic" charset="0"/>
              </a:rPr>
              <a:t>Because of cohesion, when water evaporates from the leaves, in a process called </a:t>
            </a:r>
            <a:r>
              <a:rPr lang="en-US" sz="2400" b="1" dirty="0">
                <a:latin typeface="Calibri" charset="0"/>
                <a:ea typeface="MS PGothic" charset="0"/>
              </a:rPr>
              <a:t>transpiration</a:t>
            </a:r>
            <a:r>
              <a:rPr lang="en-US" sz="2400" dirty="0">
                <a:latin typeface="Calibri" charset="0"/>
                <a:ea typeface="MS PGothic" charset="0"/>
              </a:rPr>
              <a:t>, it pulls adjacent molecules closer to the stomata.</a:t>
            </a:r>
            <a:endParaRPr lang="en-IN" sz="2400" dirty="0">
              <a:latin typeface="Calibri" charset="0"/>
              <a:ea typeface="MS PGothic" charset="0"/>
            </a:endParaRPr>
          </a:p>
        </p:txBody>
      </p:sp>
      <p:sp>
        <p:nvSpPr>
          <p:cNvPr id="7" name="Content Placeholder 6"/>
          <p:cNvSpPr>
            <a:spLocks noGrp="1"/>
          </p:cNvSpPr>
          <p:nvPr>
            <p:ph sz="quarter" idx="14"/>
          </p:nvPr>
        </p:nvSpPr>
        <p:spPr>
          <a:xfrm>
            <a:off x="7155180" y="6464204"/>
            <a:ext cx="1384301" cy="378652"/>
          </a:xfrm>
        </p:spPr>
        <p:txBody>
          <a:bodyPr/>
          <a:lstStyle/>
          <a:p>
            <a:pPr marL="0" indent="0" eaLnBrk="1" hangingPunct="1">
              <a:spcBef>
                <a:spcPct val="0"/>
              </a:spcBef>
              <a:buNone/>
            </a:pPr>
            <a:r>
              <a:rPr lang="en-US" sz="2000" dirty="0">
                <a:latin typeface="Calibri" charset="0"/>
                <a:ea typeface="MS PGothic" charset="0"/>
              </a:rPr>
              <a:t>Figure 23.7</a:t>
            </a:r>
            <a:endParaRPr lang="en-IN" sz="2000" dirty="0">
              <a:latin typeface="Calibri" charset="0"/>
              <a:ea typeface="MS PGothic" charset="0"/>
            </a:endParaRPr>
          </a:p>
        </p:txBody>
      </p:sp>
      <p:pic>
        <p:nvPicPr>
          <p:cNvPr id="3" name="Picture 2" descr="Red circle emphasizes transpiration."/>
          <p:cNvPicPr>
            <a:picLocks noChangeAspect="1"/>
          </p:cNvPicPr>
          <p:nvPr/>
        </p:nvPicPr>
        <p:blipFill rotWithShape="1">
          <a:blip r:embed="rId3">
            <a:extLst>
              <a:ext uri="{28A0092B-C50C-407E-A947-70E740481C1C}">
                <a14:useLocalDpi xmlns:a14="http://schemas.microsoft.com/office/drawing/2010/main" val="0"/>
              </a:ext>
            </a:extLst>
          </a:blip>
          <a:srcRect t="3530"/>
          <a:stretch/>
        </p:blipFill>
        <p:spPr>
          <a:xfrm>
            <a:off x="5083080" y="928468"/>
            <a:ext cx="3801836" cy="5340566"/>
          </a:xfrm>
          <a:prstGeom prst="rect">
            <a:avLst/>
          </a:prstGeom>
        </p:spPr>
      </p:pic>
      <p:sp>
        <p:nvSpPr>
          <p:cNvPr id="10" name="Content Placeholder 6"/>
          <p:cNvSpPr>
            <a:spLocks noGrp="1"/>
          </p:cNvSpPr>
          <p:nvPr>
            <p:ph sz="quarter" idx="18"/>
          </p:nvPr>
        </p:nvSpPr>
        <p:spPr>
          <a:xfrm>
            <a:off x="7402002" y="2296911"/>
            <a:ext cx="182414" cy="238010"/>
          </a:xfrm>
        </p:spPr>
        <p:txBody>
          <a:bodyPr/>
          <a:lstStyle/>
          <a:p>
            <a:pPr marL="228600" lvl="0" indent="-228600">
              <a:buClr>
                <a:schemeClr val="bg1"/>
              </a:buClr>
              <a:buFont typeface="+mj-lt"/>
              <a:buAutoNum type="arabicPeriod"/>
            </a:pPr>
            <a:r>
              <a:rPr lang="en-US" sz="900" b="1" dirty="0"/>
              <a:t> </a:t>
            </a:r>
            <a:endParaRPr lang="en-GB" sz="900" b="1" dirty="0"/>
          </a:p>
        </p:txBody>
      </p:sp>
      <p:sp>
        <p:nvSpPr>
          <p:cNvPr id="11" name="Content Placeholder 12"/>
          <p:cNvSpPr>
            <a:spLocks noGrp="1"/>
          </p:cNvSpPr>
          <p:nvPr>
            <p:ph sz="quarter" idx="19"/>
          </p:nvPr>
        </p:nvSpPr>
        <p:spPr>
          <a:xfrm>
            <a:off x="7539871" y="2307185"/>
            <a:ext cx="1260296" cy="477838"/>
          </a:xfrm>
        </p:spPr>
        <p:txBody>
          <a:bodyPr/>
          <a:lstStyle/>
          <a:p>
            <a:pPr marL="0" indent="0">
              <a:lnSpc>
                <a:spcPct val="90000"/>
              </a:lnSpc>
              <a:spcBef>
                <a:spcPts val="0"/>
              </a:spcBef>
              <a:buNone/>
            </a:pPr>
            <a:r>
              <a:rPr lang="en-IN" sz="900" b="1" dirty="0"/>
              <a:t>Transpiration: </a:t>
            </a:r>
            <a:r>
              <a:rPr lang="en-IN" sz="900" dirty="0"/>
              <a:t>Water molecules evaporate from leaves.</a:t>
            </a:r>
          </a:p>
        </p:txBody>
      </p:sp>
      <p:sp>
        <p:nvSpPr>
          <p:cNvPr id="12" name="Content Placeholder 15"/>
          <p:cNvSpPr>
            <a:spLocks noGrp="1"/>
          </p:cNvSpPr>
          <p:nvPr>
            <p:ph sz="quarter" idx="20"/>
          </p:nvPr>
        </p:nvSpPr>
        <p:spPr>
          <a:xfrm>
            <a:off x="7398267" y="2806284"/>
            <a:ext cx="183308" cy="238115"/>
          </a:xfrm>
        </p:spPr>
        <p:txBody>
          <a:bodyPr/>
          <a:lstStyle/>
          <a:p>
            <a:pPr marL="228600" lvl="0" indent="-228600">
              <a:buClr>
                <a:schemeClr val="bg1"/>
              </a:buClr>
              <a:buFont typeface="+mj-lt"/>
              <a:buAutoNum type="arabicPeriod" startAt="2"/>
            </a:pPr>
            <a:r>
              <a:rPr lang="en-US" sz="900" b="1" dirty="0"/>
              <a:t> </a:t>
            </a:r>
            <a:endParaRPr lang="en-GB" sz="900" b="1" dirty="0"/>
          </a:p>
        </p:txBody>
      </p:sp>
      <p:sp>
        <p:nvSpPr>
          <p:cNvPr id="13" name="Content Placeholder 17"/>
          <p:cNvSpPr>
            <a:spLocks noGrp="1"/>
          </p:cNvSpPr>
          <p:nvPr>
            <p:ph sz="quarter" idx="21"/>
          </p:nvPr>
        </p:nvSpPr>
        <p:spPr>
          <a:xfrm>
            <a:off x="7557225" y="2806284"/>
            <a:ext cx="1232227" cy="477838"/>
          </a:xfrm>
        </p:spPr>
        <p:txBody>
          <a:bodyPr/>
          <a:lstStyle/>
          <a:p>
            <a:pPr marL="0" lvl="0" indent="0">
              <a:buNone/>
            </a:pPr>
            <a:r>
              <a:rPr lang="en-IN" sz="900" b="1" dirty="0"/>
              <a:t>Xylem transport</a:t>
            </a:r>
            <a:r>
              <a:rPr lang="en-IN" sz="900" dirty="0"/>
              <a:t>: Water molecules are Pulled up stem.</a:t>
            </a:r>
            <a:endParaRPr lang="en-GB" sz="900" dirty="0"/>
          </a:p>
        </p:txBody>
      </p:sp>
      <p:sp>
        <p:nvSpPr>
          <p:cNvPr id="14" name="Content Placeholder 19"/>
          <p:cNvSpPr>
            <a:spLocks noGrp="1"/>
          </p:cNvSpPr>
          <p:nvPr>
            <p:ph sz="quarter" idx="22"/>
          </p:nvPr>
        </p:nvSpPr>
        <p:spPr>
          <a:xfrm>
            <a:off x="7629337" y="5374363"/>
            <a:ext cx="302817" cy="296384"/>
          </a:xfrm>
        </p:spPr>
        <p:txBody>
          <a:bodyPr/>
          <a:lstStyle/>
          <a:p>
            <a:pPr marL="228600" lvl="0" indent="-228600">
              <a:buClr>
                <a:schemeClr val="bg1"/>
              </a:buClr>
              <a:buFont typeface="+mj-lt"/>
              <a:buAutoNum type="arabicPeriod" startAt="3"/>
            </a:pPr>
            <a:r>
              <a:rPr lang="en-US" sz="900" b="1" dirty="0"/>
              <a:t> </a:t>
            </a:r>
            <a:endParaRPr lang="en-GB" sz="900" b="1" dirty="0"/>
          </a:p>
        </p:txBody>
      </p:sp>
      <p:sp>
        <p:nvSpPr>
          <p:cNvPr id="18" name="Content Placeholder 21"/>
          <p:cNvSpPr>
            <a:spLocks noGrp="1"/>
          </p:cNvSpPr>
          <p:nvPr>
            <p:ph sz="quarter" idx="23"/>
          </p:nvPr>
        </p:nvSpPr>
        <p:spPr>
          <a:xfrm>
            <a:off x="7768195" y="5374233"/>
            <a:ext cx="979271" cy="696175"/>
          </a:xfrm>
        </p:spPr>
        <p:txBody>
          <a:bodyPr/>
          <a:lstStyle/>
          <a:p>
            <a:pPr marL="0" indent="0">
              <a:buNone/>
            </a:pPr>
            <a:r>
              <a:rPr lang="en-IN" sz="900" b="1" dirty="0"/>
              <a:t>Absorption: </a:t>
            </a:r>
            <a:r>
              <a:rPr lang="en-IN" sz="900" dirty="0"/>
              <a:t>Water molecules are pulled into roots.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2" y="246352"/>
            <a:ext cx="8229601" cy="709714"/>
          </a:xfrm>
        </p:spPr>
        <p:txBody>
          <a:bodyPr/>
          <a:lstStyle/>
          <a:p>
            <a:pPr eaLnBrk="1" hangingPunct="1"/>
            <a:r>
              <a:rPr lang="en-US" sz="4000" dirty="0">
                <a:latin typeface="Calibri" charset="0"/>
                <a:ea typeface="MS PGothic" charset="0"/>
              </a:rPr>
              <a:t>Xylem and water transport: diffusion</a:t>
            </a:r>
            <a:endParaRPr lang="en-IN" sz="4000" dirty="0">
              <a:latin typeface="Calibri" charset="0"/>
              <a:ea typeface="MS PGothic" charset="0"/>
            </a:endParaRPr>
          </a:p>
        </p:txBody>
      </p:sp>
      <p:sp>
        <p:nvSpPr>
          <p:cNvPr id="7" name="Content Placeholder 6"/>
          <p:cNvSpPr>
            <a:spLocks noGrp="1"/>
          </p:cNvSpPr>
          <p:nvPr>
            <p:ph sz="quarter" idx="13"/>
          </p:nvPr>
        </p:nvSpPr>
        <p:spPr>
          <a:xfrm>
            <a:off x="-273" y="6455795"/>
            <a:ext cx="1522730" cy="402205"/>
          </a:xfrm>
        </p:spPr>
        <p:txBody>
          <a:bodyPr/>
          <a:lstStyle/>
          <a:p>
            <a:pPr marL="0" indent="0" eaLnBrk="1" hangingPunct="1">
              <a:spcBef>
                <a:spcPct val="0"/>
              </a:spcBef>
              <a:buNone/>
            </a:pPr>
            <a:r>
              <a:rPr lang="en-US" sz="2000" dirty="0">
                <a:latin typeface="Calibri" charset="0"/>
                <a:ea typeface="MS PGothic" charset="0"/>
              </a:rPr>
              <a:t>Section 23.2</a:t>
            </a:r>
            <a:endParaRPr lang="en-IN" sz="2000" dirty="0">
              <a:latin typeface="Calibri" charset="0"/>
              <a:ea typeface="MS PGothic" charset="0"/>
            </a:endParaRPr>
          </a:p>
        </p:txBody>
      </p:sp>
      <p:sp>
        <p:nvSpPr>
          <p:cNvPr id="4" name="Content Placeholder 3"/>
          <p:cNvSpPr>
            <a:spLocks noGrp="1"/>
          </p:cNvSpPr>
          <p:nvPr>
            <p:ph sz="quarter" idx="12"/>
          </p:nvPr>
        </p:nvSpPr>
        <p:spPr>
          <a:xfrm>
            <a:off x="692312" y="1926774"/>
            <a:ext cx="3172867" cy="4121323"/>
          </a:xfrm>
        </p:spPr>
        <p:txBody>
          <a:bodyPr/>
          <a:lstStyle/>
          <a:p>
            <a:pPr marL="0" indent="0" eaLnBrk="1" hangingPunct="1">
              <a:spcBef>
                <a:spcPct val="0"/>
              </a:spcBef>
              <a:buNone/>
            </a:pPr>
            <a:r>
              <a:rPr lang="en-US" sz="2400" dirty="0">
                <a:latin typeface="Calibri" charset="0"/>
                <a:ea typeface="MS PGothic" charset="0"/>
              </a:rPr>
              <a:t>As the concentration of water within the mesophyll decreases, water molecules diffuse out of nearby </a:t>
            </a:r>
            <a:r>
              <a:rPr lang="en-US" sz="2400" dirty="0">
                <a:solidFill>
                  <a:srgbClr val="FF0000"/>
                </a:solidFill>
                <a:latin typeface="Calibri" charset="0"/>
                <a:ea typeface="MS PGothic" charset="0"/>
              </a:rPr>
              <a:t>veins</a:t>
            </a:r>
            <a:r>
              <a:rPr lang="en-US" sz="2400" dirty="0">
                <a:latin typeface="Calibri" charset="0"/>
                <a:ea typeface="MS PGothic" charset="0"/>
              </a:rPr>
              <a:t>. Those molecules, in turn, pull neighboring water molecules up the xylem.</a:t>
            </a:r>
            <a:endParaRPr lang="en-IN" sz="2400" dirty="0">
              <a:latin typeface="Calibri" charset="0"/>
              <a:ea typeface="MS PGothic" charset="0"/>
            </a:endParaRPr>
          </a:p>
        </p:txBody>
      </p:sp>
      <p:sp>
        <p:nvSpPr>
          <p:cNvPr id="8" name="Content Placeholder 7"/>
          <p:cNvSpPr>
            <a:spLocks noGrp="1"/>
          </p:cNvSpPr>
          <p:nvPr>
            <p:ph sz="quarter" idx="14"/>
          </p:nvPr>
        </p:nvSpPr>
        <p:spPr>
          <a:xfrm>
            <a:off x="7170164" y="6461745"/>
            <a:ext cx="1385456" cy="386115"/>
          </a:xfrm>
        </p:spPr>
        <p:txBody>
          <a:bodyPr/>
          <a:lstStyle/>
          <a:p>
            <a:pPr marL="0" indent="0" eaLnBrk="1" hangingPunct="1">
              <a:spcBef>
                <a:spcPct val="0"/>
              </a:spcBef>
              <a:buNone/>
            </a:pPr>
            <a:r>
              <a:rPr lang="en-US" sz="2000" dirty="0">
                <a:latin typeface="Calibri" charset="0"/>
                <a:ea typeface="MS PGothic" charset="0"/>
              </a:rPr>
              <a:t>Figure 23.7</a:t>
            </a:r>
            <a:endParaRPr lang="en-IN" sz="2000" dirty="0">
              <a:latin typeface="Calibri" charset="0"/>
              <a:ea typeface="MS PGothic" charset="0"/>
            </a:endParaRPr>
          </a:p>
        </p:txBody>
      </p:sp>
      <p:pic>
        <p:nvPicPr>
          <p:cNvPr id="2" name="Picture 1" descr="Red circle appears around water diffusing out of a leaf vein."/>
          <p:cNvPicPr>
            <a:picLocks noChangeAspect="1"/>
          </p:cNvPicPr>
          <p:nvPr/>
        </p:nvPicPr>
        <p:blipFill rotWithShape="1">
          <a:blip r:embed="rId3">
            <a:extLst>
              <a:ext uri="{28A0092B-C50C-407E-A947-70E740481C1C}">
                <a14:useLocalDpi xmlns:a14="http://schemas.microsoft.com/office/drawing/2010/main" val="0"/>
              </a:ext>
            </a:extLst>
          </a:blip>
          <a:srcRect t="4337"/>
          <a:stretch/>
        </p:blipFill>
        <p:spPr>
          <a:xfrm>
            <a:off x="5096842" y="956603"/>
            <a:ext cx="3596640" cy="5324226"/>
          </a:xfrm>
          <a:prstGeom prst="rect">
            <a:avLst/>
          </a:prstGeom>
        </p:spPr>
      </p:pic>
      <p:sp>
        <p:nvSpPr>
          <p:cNvPr id="10" name="Content Placeholder 6"/>
          <p:cNvSpPr>
            <a:spLocks noGrp="1"/>
          </p:cNvSpPr>
          <p:nvPr>
            <p:ph sz="quarter" idx="18"/>
          </p:nvPr>
        </p:nvSpPr>
        <p:spPr>
          <a:xfrm>
            <a:off x="7421860" y="2288833"/>
            <a:ext cx="194208" cy="238115"/>
          </a:xfrm>
        </p:spPr>
        <p:txBody>
          <a:bodyPr/>
          <a:lstStyle/>
          <a:p>
            <a:pPr marL="228600" lvl="0" indent="-228600">
              <a:buClr>
                <a:schemeClr val="bg1"/>
              </a:buClr>
              <a:buFont typeface="+mj-lt"/>
              <a:buAutoNum type="arabicPeriod"/>
            </a:pPr>
            <a:r>
              <a:rPr lang="en-US" sz="900" b="1" dirty="0"/>
              <a:t> </a:t>
            </a:r>
            <a:endParaRPr lang="en-GB" sz="900" b="1" dirty="0"/>
          </a:p>
        </p:txBody>
      </p:sp>
      <p:sp>
        <p:nvSpPr>
          <p:cNvPr id="11" name="Content Placeholder 12"/>
          <p:cNvSpPr>
            <a:spLocks noGrp="1"/>
          </p:cNvSpPr>
          <p:nvPr>
            <p:ph sz="quarter" idx="19"/>
          </p:nvPr>
        </p:nvSpPr>
        <p:spPr>
          <a:xfrm>
            <a:off x="7550248" y="2318836"/>
            <a:ext cx="1317336" cy="477838"/>
          </a:xfrm>
        </p:spPr>
        <p:txBody>
          <a:bodyPr/>
          <a:lstStyle/>
          <a:p>
            <a:pPr marL="0" indent="0">
              <a:lnSpc>
                <a:spcPct val="90000"/>
              </a:lnSpc>
              <a:spcBef>
                <a:spcPts val="0"/>
              </a:spcBef>
              <a:buNone/>
            </a:pPr>
            <a:r>
              <a:rPr lang="en-IN" sz="900" b="1" dirty="0"/>
              <a:t>Transpiration</a:t>
            </a:r>
            <a:r>
              <a:rPr lang="en-IN" sz="900" dirty="0"/>
              <a:t>: Water molecules evaporate from leaves.</a:t>
            </a:r>
          </a:p>
        </p:txBody>
      </p:sp>
      <p:sp>
        <p:nvSpPr>
          <p:cNvPr id="12" name="Content Placeholder 15"/>
          <p:cNvSpPr>
            <a:spLocks noGrp="1"/>
          </p:cNvSpPr>
          <p:nvPr>
            <p:ph sz="quarter" idx="20"/>
          </p:nvPr>
        </p:nvSpPr>
        <p:spPr>
          <a:xfrm>
            <a:off x="7418620" y="2819841"/>
            <a:ext cx="244628" cy="268314"/>
          </a:xfrm>
        </p:spPr>
        <p:txBody>
          <a:bodyPr/>
          <a:lstStyle/>
          <a:p>
            <a:pPr marL="228600" lvl="0" indent="-228600">
              <a:buClr>
                <a:schemeClr val="bg1"/>
              </a:buClr>
              <a:buFont typeface="+mj-lt"/>
              <a:buAutoNum type="arabicPeriod" startAt="2"/>
            </a:pPr>
            <a:r>
              <a:rPr lang="en-US" sz="900" b="1" dirty="0"/>
              <a:t> </a:t>
            </a:r>
            <a:endParaRPr lang="en-GB" sz="900" b="1" dirty="0"/>
          </a:p>
        </p:txBody>
      </p:sp>
      <p:sp>
        <p:nvSpPr>
          <p:cNvPr id="13" name="Content Placeholder 17"/>
          <p:cNvSpPr>
            <a:spLocks noGrp="1"/>
          </p:cNvSpPr>
          <p:nvPr>
            <p:ph sz="quarter" idx="21"/>
          </p:nvPr>
        </p:nvSpPr>
        <p:spPr>
          <a:xfrm>
            <a:off x="7566038" y="2816631"/>
            <a:ext cx="1236747" cy="477838"/>
          </a:xfrm>
        </p:spPr>
        <p:txBody>
          <a:bodyPr/>
          <a:lstStyle/>
          <a:p>
            <a:pPr marL="0" indent="0">
              <a:buNone/>
            </a:pPr>
            <a:r>
              <a:rPr lang="en-IN" sz="900" b="1" dirty="0"/>
              <a:t>Xylem transport: </a:t>
            </a:r>
            <a:r>
              <a:rPr lang="en-IN" sz="900" dirty="0"/>
              <a:t>Water molecules are Pulled up stem.</a:t>
            </a:r>
          </a:p>
        </p:txBody>
      </p:sp>
      <p:sp>
        <p:nvSpPr>
          <p:cNvPr id="14" name="Content Placeholder 19"/>
          <p:cNvSpPr>
            <a:spLocks noGrp="1"/>
          </p:cNvSpPr>
          <p:nvPr>
            <p:ph sz="quarter" idx="22"/>
          </p:nvPr>
        </p:nvSpPr>
        <p:spPr>
          <a:xfrm>
            <a:off x="7656898" y="5374884"/>
            <a:ext cx="253161" cy="228824"/>
          </a:xfrm>
        </p:spPr>
        <p:txBody>
          <a:bodyPr/>
          <a:lstStyle/>
          <a:p>
            <a:pPr marL="228600" lvl="0" indent="-228600">
              <a:buClr>
                <a:schemeClr val="bg1"/>
              </a:buClr>
              <a:buFont typeface="+mj-lt"/>
              <a:buAutoNum type="arabicPeriod" startAt="3"/>
            </a:pPr>
            <a:r>
              <a:rPr lang="en-US" sz="900" b="1" dirty="0"/>
              <a:t> </a:t>
            </a:r>
            <a:endParaRPr lang="en-GB" sz="900" b="1" dirty="0"/>
          </a:p>
        </p:txBody>
      </p:sp>
      <p:sp>
        <p:nvSpPr>
          <p:cNvPr id="18" name="Content Placeholder 21"/>
          <p:cNvSpPr>
            <a:spLocks noGrp="1"/>
          </p:cNvSpPr>
          <p:nvPr>
            <p:ph sz="quarter" idx="23"/>
          </p:nvPr>
        </p:nvSpPr>
        <p:spPr>
          <a:xfrm>
            <a:off x="7783157" y="5372743"/>
            <a:ext cx="987878" cy="654657"/>
          </a:xfrm>
        </p:spPr>
        <p:txBody>
          <a:bodyPr/>
          <a:lstStyle/>
          <a:p>
            <a:pPr marL="0" indent="0">
              <a:buNone/>
            </a:pPr>
            <a:r>
              <a:rPr lang="en-IN" sz="900" b="1" dirty="0"/>
              <a:t>Absorption</a:t>
            </a:r>
            <a:r>
              <a:rPr lang="en-IN" sz="900" dirty="0"/>
              <a:t>: Water molecules are pulled into roots.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173385"/>
            <a:ext cx="8229600" cy="645195"/>
          </a:xfrm>
        </p:spPr>
        <p:txBody>
          <a:bodyPr/>
          <a:lstStyle/>
          <a:p>
            <a:pPr eaLnBrk="1" hangingPunct="1"/>
            <a:r>
              <a:rPr lang="en-US" sz="4000" dirty="0">
                <a:latin typeface="Calibri" charset="0"/>
                <a:ea typeface="MS PGothic" charset="0"/>
              </a:rPr>
              <a:t>Xylem transports water into tissues</a:t>
            </a:r>
            <a:endParaRPr lang="en-IN" sz="4000" dirty="0">
              <a:latin typeface="Calibri" charset="0"/>
              <a:ea typeface="MS PGothic" charset="0"/>
            </a:endParaRPr>
          </a:p>
        </p:txBody>
      </p:sp>
      <p:sp>
        <p:nvSpPr>
          <p:cNvPr id="12" name="Content Placeholder 11"/>
          <p:cNvSpPr>
            <a:spLocks noGrp="1"/>
          </p:cNvSpPr>
          <p:nvPr>
            <p:ph sz="quarter" idx="17"/>
          </p:nvPr>
        </p:nvSpPr>
        <p:spPr>
          <a:xfrm>
            <a:off x="392" y="6455589"/>
            <a:ext cx="1462439" cy="396607"/>
          </a:xfrm>
        </p:spPr>
        <p:txBody>
          <a:bodyPr/>
          <a:lstStyle/>
          <a:p>
            <a:pPr marL="0" indent="0" eaLnBrk="1" hangingPunct="1">
              <a:spcBef>
                <a:spcPct val="0"/>
              </a:spcBef>
              <a:buNone/>
            </a:pPr>
            <a:r>
              <a:rPr lang="en-US" sz="2000" dirty="0">
                <a:latin typeface="Calibri" charset="0"/>
                <a:ea typeface="MS PGothic" charset="0"/>
              </a:rPr>
              <a:t>Section 23.2</a:t>
            </a:r>
            <a:endParaRPr lang="en-IN" sz="2000" dirty="0">
              <a:latin typeface="Calibri" charset="0"/>
              <a:ea typeface="MS PGothic" charset="0"/>
            </a:endParaRPr>
          </a:p>
        </p:txBody>
      </p:sp>
      <p:sp>
        <p:nvSpPr>
          <p:cNvPr id="4" name="Content Placeholder 3"/>
          <p:cNvSpPr>
            <a:spLocks noGrp="1"/>
          </p:cNvSpPr>
          <p:nvPr>
            <p:ph sz="quarter" idx="12"/>
          </p:nvPr>
        </p:nvSpPr>
        <p:spPr>
          <a:xfrm>
            <a:off x="683801" y="1926539"/>
            <a:ext cx="3202399" cy="2326379"/>
          </a:xfrm>
        </p:spPr>
        <p:txBody>
          <a:bodyPr/>
          <a:lstStyle/>
          <a:p>
            <a:pPr marL="0" indent="0" eaLnBrk="1" hangingPunct="1">
              <a:spcBef>
                <a:spcPct val="0"/>
              </a:spcBef>
              <a:buNone/>
            </a:pPr>
            <a:r>
              <a:rPr lang="en-US" sz="2400" dirty="0">
                <a:latin typeface="Calibri" charset="0"/>
                <a:ea typeface="MS PGothic" charset="0"/>
              </a:rPr>
              <a:t>This movement of water molecules is repeated all the way down the xylem. Along the way, water molecules diffuse into “</a:t>
            </a:r>
            <a:r>
              <a:rPr lang="en-US" sz="2400" dirty="0">
                <a:solidFill>
                  <a:srgbClr val="FF0000"/>
                </a:solidFill>
                <a:latin typeface="Calibri" charset="0"/>
                <a:ea typeface="MS PGothic" charset="0"/>
              </a:rPr>
              <a:t>thirsty</a:t>
            </a:r>
            <a:r>
              <a:rPr lang="en-US" sz="2400" dirty="0">
                <a:latin typeface="Calibri" charset="0"/>
                <a:ea typeface="MS PGothic" charset="0"/>
              </a:rPr>
              <a:t>” tissues. </a:t>
            </a:r>
            <a:endParaRPr lang="en-IN" sz="2400" dirty="0">
              <a:latin typeface="Calibri" charset="0"/>
              <a:ea typeface="MS PGothic" charset="0"/>
            </a:endParaRPr>
          </a:p>
        </p:txBody>
      </p:sp>
      <p:sp>
        <p:nvSpPr>
          <p:cNvPr id="6" name="Content Placeholder 5"/>
          <p:cNvSpPr>
            <a:spLocks noGrp="1"/>
          </p:cNvSpPr>
          <p:nvPr>
            <p:ph sz="quarter" idx="14"/>
          </p:nvPr>
        </p:nvSpPr>
        <p:spPr>
          <a:xfrm>
            <a:off x="7157405" y="6460050"/>
            <a:ext cx="1448430" cy="384420"/>
          </a:xfrm>
        </p:spPr>
        <p:txBody>
          <a:bodyPr/>
          <a:lstStyle/>
          <a:p>
            <a:pPr marL="0" indent="0" eaLnBrk="1" hangingPunct="1">
              <a:spcBef>
                <a:spcPct val="0"/>
              </a:spcBef>
              <a:buNone/>
            </a:pPr>
            <a:r>
              <a:rPr lang="en-US" sz="2000" dirty="0">
                <a:latin typeface="Calibri" charset="0"/>
                <a:ea typeface="MS PGothic" charset="0"/>
              </a:rPr>
              <a:t>Figure 23.7</a:t>
            </a:r>
            <a:endParaRPr lang="en-IN" sz="2000" dirty="0">
              <a:latin typeface="Calibri" charset="0"/>
              <a:ea typeface="MS PGothic" charset="0"/>
            </a:endParaRPr>
          </a:p>
        </p:txBody>
      </p:sp>
      <p:pic>
        <p:nvPicPr>
          <p:cNvPr id="19" name="Picture 18" descr="Red circle appears around water moving through the xyl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521" y="760828"/>
            <a:ext cx="3602736" cy="5565648"/>
          </a:xfrm>
          <a:prstGeom prst="rect">
            <a:avLst/>
          </a:prstGeom>
        </p:spPr>
      </p:pic>
      <p:sp>
        <p:nvSpPr>
          <p:cNvPr id="11" name="Content Placeholder 10"/>
          <p:cNvSpPr>
            <a:spLocks noGrp="1"/>
          </p:cNvSpPr>
          <p:nvPr>
            <p:ph sz="quarter" idx="21"/>
          </p:nvPr>
        </p:nvSpPr>
        <p:spPr>
          <a:xfrm>
            <a:off x="7295231" y="2325167"/>
            <a:ext cx="277002" cy="209879"/>
          </a:xfrm>
        </p:spPr>
        <p:txBody>
          <a:bodyPr/>
          <a:lstStyle/>
          <a:p>
            <a:pPr marL="228600" lvl="0" indent="-228600">
              <a:buClr>
                <a:schemeClr val="bg1"/>
              </a:buClr>
              <a:buFont typeface="+mj-lt"/>
              <a:buAutoNum type="arabicPeriod"/>
            </a:pPr>
            <a:r>
              <a:rPr lang="en-US" sz="900" b="1" dirty="0"/>
              <a:t> </a:t>
            </a:r>
            <a:endParaRPr lang="en-GB" sz="900" b="1" dirty="0"/>
          </a:p>
        </p:txBody>
      </p:sp>
      <p:sp>
        <p:nvSpPr>
          <p:cNvPr id="13" name="Content Placeholder 14"/>
          <p:cNvSpPr>
            <a:spLocks noGrp="1"/>
          </p:cNvSpPr>
          <p:nvPr>
            <p:ph sz="quarter" idx="22"/>
          </p:nvPr>
        </p:nvSpPr>
        <p:spPr>
          <a:xfrm>
            <a:off x="7421157" y="2338026"/>
            <a:ext cx="1224869" cy="424543"/>
          </a:xfrm>
        </p:spPr>
        <p:txBody>
          <a:bodyPr/>
          <a:lstStyle/>
          <a:p>
            <a:pPr marL="0" indent="0">
              <a:buNone/>
            </a:pPr>
            <a:r>
              <a:rPr lang="en-IN" sz="900" b="1" dirty="0"/>
              <a:t>Transpiration: </a:t>
            </a:r>
            <a:r>
              <a:rPr lang="en-IN" sz="900" dirty="0"/>
              <a:t>Water molecules evaporate from leaves.</a:t>
            </a:r>
          </a:p>
        </p:txBody>
      </p:sp>
      <p:sp>
        <p:nvSpPr>
          <p:cNvPr id="14" name="Content Placeholder 18"/>
          <p:cNvSpPr>
            <a:spLocks noGrp="1"/>
          </p:cNvSpPr>
          <p:nvPr>
            <p:ph sz="quarter" idx="23"/>
          </p:nvPr>
        </p:nvSpPr>
        <p:spPr>
          <a:xfrm>
            <a:off x="7290608" y="2855332"/>
            <a:ext cx="219486" cy="266493"/>
          </a:xfrm>
        </p:spPr>
        <p:txBody>
          <a:bodyPr/>
          <a:lstStyle/>
          <a:p>
            <a:pPr marL="228600" lvl="0" indent="-228600">
              <a:buClr>
                <a:schemeClr val="bg1"/>
              </a:buClr>
              <a:buFont typeface="+mj-lt"/>
              <a:buAutoNum type="arabicPeriod" startAt="2"/>
            </a:pPr>
            <a:r>
              <a:rPr lang="en-US" sz="900" b="1" dirty="0"/>
              <a:t> </a:t>
            </a:r>
            <a:endParaRPr lang="en-GB" sz="900" b="1" dirty="0"/>
          </a:p>
        </p:txBody>
      </p:sp>
      <p:sp>
        <p:nvSpPr>
          <p:cNvPr id="15" name="Content Placeholder 20"/>
          <p:cNvSpPr>
            <a:spLocks noGrp="1"/>
          </p:cNvSpPr>
          <p:nvPr>
            <p:ph sz="quarter" idx="24"/>
          </p:nvPr>
        </p:nvSpPr>
        <p:spPr>
          <a:xfrm>
            <a:off x="7426824" y="2855221"/>
            <a:ext cx="1195387" cy="503469"/>
          </a:xfrm>
        </p:spPr>
        <p:txBody>
          <a:bodyPr/>
          <a:lstStyle/>
          <a:p>
            <a:pPr marL="0" indent="0">
              <a:buNone/>
            </a:pPr>
            <a:r>
              <a:rPr lang="en-IN" sz="900" b="1" dirty="0"/>
              <a:t> Xylem transport: </a:t>
            </a:r>
            <a:r>
              <a:rPr lang="en-IN" sz="900" dirty="0"/>
              <a:t>Water molecules are Pulled up stem.</a:t>
            </a:r>
          </a:p>
        </p:txBody>
      </p:sp>
      <p:sp>
        <p:nvSpPr>
          <p:cNvPr id="16" name="Content Placeholder 22"/>
          <p:cNvSpPr>
            <a:spLocks noGrp="1"/>
          </p:cNvSpPr>
          <p:nvPr>
            <p:ph sz="quarter" idx="25"/>
          </p:nvPr>
        </p:nvSpPr>
        <p:spPr>
          <a:xfrm>
            <a:off x="7525282" y="5409648"/>
            <a:ext cx="208435" cy="266344"/>
          </a:xfrm>
        </p:spPr>
        <p:txBody>
          <a:bodyPr/>
          <a:lstStyle/>
          <a:p>
            <a:pPr marL="228600" lvl="0" indent="-228600">
              <a:buClr>
                <a:schemeClr val="bg1"/>
              </a:buClr>
              <a:buFont typeface="+mj-lt"/>
              <a:buAutoNum type="arabicPeriod" startAt="3"/>
            </a:pPr>
            <a:r>
              <a:rPr lang="en-US" sz="900" b="1" dirty="0"/>
              <a:t> </a:t>
            </a:r>
            <a:endParaRPr lang="en-GB" sz="900" b="1" dirty="0"/>
          </a:p>
        </p:txBody>
      </p:sp>
      <p:sp>
        <p:nvSpPr>
          <p:cNvPr id="17" name="Content Placeholder 24"/>
          <p:cNvSpPr>
            <a:spLocks noGrp="1"/>
          </p:cNvSpPr>
          <p:nvPr>
            <p:ph sz="quarter" idx="26"/>
          </p:nvPr>
        </p:nvSpPr>
        <p:spPr>
          <a:xfrm>
            <a:off x="7650741" y="5409134"/>
            <a:ext cx="1006907" cy="676504"/>
          </a:xfrm>
        </p:spPr>
        <p:txBody>
          <a:bodyPr/>
          <a:lstStyle/>
          <a:p>
            <a:pPr marL="0" indent="0">
              <a:buNone/>
            </a:pPr>
            <a:r>
              <a:rPr lang="en-IN" sz="900" b="1" dirty="0"/>
              <a:t>Absorption: </a:t>
            </a:r>
            <a:r>
              <a:rPr lang="en-IN" sz="900" dirty="0"/>
              <a:t>Water molecules are pulled into roots</a:t>
            </a:r>
            <a:r>
              <a:rPr lang="en-IN" sz="900" b="1"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2631" y="159775"/>
            <a:ext cx="4645395" cy="588674"/>
          </a:xfrm>
        </p:spPr>
        <p:txBody>
          <a:bodyPr/>
          <a:lstStyle/>
          <a:p>
            <a:pPr lvl="0" eaLnBrk="1" hangingPunct="1"/>
            <a:r>
              <a:rPr lang="en-US" sz="4000" dirty="0">
                <a:solidFill>
                  <a:prstClr val="black"/>
                </a:solidFill>
                <a:latin typeface="Calibri" charset="0"/>
                <a:ea typeface="MS PGothic" charset="0"/>
              </a:rPr>
              <a:t>16 essential elements</a:t>
            </a:r>
          </a:p>
        </p:txBody>
      </p:sp>
      <p:sp>
        <p:nvSpPr>
          <p:cNvPr id="10" name="Content Placeholder 9"/>
          <p:cNvSpPr>
            <a:spLocks noGrp="1"/>
          </p:cNvSpPr>
          <p:nvPr>
            <p:ph sz="quarter" idx="13"/>
          </p:nvPr>
        </p:nvSpPr>
        <p:spPr>
          <a:xfrm>
            <a:off x="11536" y="6445168"/>
            <a:ext cx="1480167" cy="294299"/>
          </a:xfrm>
        </p:spPr>
        <p:txBody>
          <a:bodyPr/>
          <a:lstStyle/>
          <a:p>
            <a:pPr marL="0" lvl="0" indent="0" eaLnBrk="1" hangingPunct="1">
              <a:spcBef>
                <a:spcPct val="0"/>
              </a:spcBef>
              <a:buNone/>
            </a:pPr>
            <a:r>
              <a:rPr lang="en-US" sz="2000" dirty="0">
                <a:solidFill>
                  <a:prstClr val="black"/>
                </a:solidFill>
                <a:latin typeface="Calibri" charset="0"/>
                <a:ea typeface="MS PGothic" charset="0"/>
              </a:rPr>
              <a:t>Section 23.1</a:t>
            </a:r>
          </a:p>
        </p:txBody>
      </p:sp>
      <p:sp>
        <p:nvSpPr>
          <p:cNvPr id="12" name="Content Placeholder 11"/>
          <p:cNvSpPr>
            <a:spLocks noGrp="1"/>
          </p:cNvSpPr>
          <p:nvPr>
            <p:ph sz="quarter" idx="15"/>
          </p:nvPr>
        </p:nvSpPr>
        <p:spPr>
          <a:xfrm>
            <a:off x="460526" y="841482"/>
            <a:ext cx="4613944" cy="1134083"/>
          </a:xfrm>
        </p:spPr>
        <p:txBody>
          <a:bodyPr/>
          <a:lstStyle/>
          <a:p>
            <a:pPr marL="0" lvl="0" indent="0" eaLnBrk="1" hangingPunct="1">
              <a:spcBef>
                <a:spcPct val="0"/>
              </a:spcBef>
              <a:buNone/>
            </a:pPr>
            <a:r>
              <a:rPr lang="en-US" sz="2400" b="1" dirty="0">
                <a:solidFill>
                  <a:prstClr val="black"/>
                </a:solidFill>
                <a:latin typeface="Calibri" charset="0"/>
                <a:ea typeface="MS PGothic" charset="0"/>
              </a:rPr>
              <a:t>Essential elements </a:t>
            </a:r>
            <a:r>
              <a:rPr lang="en-US" sz="2400" dirty="0">
                <a:solidFill>
                  <a:prstClr val="black"/>
                </a:solidFill>
                <a:latin typeface="Calibri" charset="0"/>
                <a:ea typeface="MS PGothic" charset="0"/>
              </a:rPr>
              <a:t>are required for </a:t>
            </a:r>
          </a:p>
          <a:p>
            <a:pPr marL="0" lvl="0" indent="0" eaLnBrk="1" hangingPunct="1">
              <a:spcBef>
                <a:spcPct val="0"/>
              </a:spcBef>
              <a:buNone/>
            </a:pPr>
            <a:r>
              <a:rPr lang="en-US" sz="2400" dirty="0">
                <a:solidFill>
                  <a:prstClr val="black"/>
                </a:solidFill>
                <a:latin typeface="Calibri" charset="0"/>
                <a:ea typeface="MS PGothic" charset="0"/>
              </a:rPr>
              <a:t>metabolism, </a:t>
            </a:r>
            <a:r>
              <a:rPr lang="en-US" sz="2400" dirty="0">
                <a:solidFill>
                  <a:srgbClr val="FF0000"/>
                </a:solidFill>
                <a:latin typeface="Calibri" charset="0"/>
                <a:ea typeface="MS PGothic" charset="0"/>
              </a:rPr>
              <a:t>growth</a:t>
            </a:r>
            <a:r>
              <a:rPr lang="en-US" sz="2400" dirty="0">
                <a:solidFill>
                  <a:prstClr val="black"/>
                </a:solidFill>
                <a:latin typeface="Calibri" charset="0"/>
                <a:ea typeface="MS PGothic" charset="0"/>
              </a:rPr>
              <a:t>, and reproduction. </a:t>
            </a:r>
            <a:endParaRPr lang="en-US" sz="2400" b="1" dirty="0">
              <a:solidFill>
                <a:prstClr val="black"/>
              </a:solidFill>
              <a:latin typeface="Calibri" charset="0"/>
              <a:ea typeface="MS PGothic" charset="0"/>
            </a:endParaRPr>
          </a:p>
        </p:txBody>
      </p:sp>
      <p:sp>
        <p:nvSpPr>
          <p:cNvPr id="8" name="Content Placeholder 7"/>
          <p:cNvSpPr>
            <a:spLocks noGrp="1"/>
          </p:cNvSpPr>
          <p:nvPr>
            <p:ph sz="quarter" idx="12"/>
          </p:nvPr>
        </p:nvSpPr>
        <p:spPr>
          <a:xfrm>
            <a:off x="6805584" y="6509235"/>
            <a:ext cx="1970102" cy="285786"/>
          </a:xfrm>
        </p:spPr>
        <p:txBody>
          <a:bodyPr/>
          <a:lstStyle/>
          <a:p>
            <a:pPr marL="0" lvl="0" indent="0" eaLnBrk="1" hangingPunct="1">
              <a:spcBef>
                <a:spcPct val="0"/>
              </a:spcBef>
              <a:buNone/>
            </a:pPr>
            <a:r>
              <a:rPr lang="en-US" sz="1800" dirty="0">
                <a:solidFill>
                  <a:prstClr val="black"/>
                </a:solidFill>
                <a:latin typeface="Calibri" charset="0"/>
                <a:ea typeface="MS PGothic" charset="0"/>
              </a:rPr>
              <a:t>Figures 23.1, 23.2</a:t>
            </a:r>
          </a:p>
        </p:txBody>
      </p:sp>
      <mc:AlternateContent xmlns:mc="http://schemas.openxmlformats.org/markup-compatibility/2006" xmlns:a14="http://schemas.microsoft.com/office/drawing/2010/main">
        <mc:Choice Requires="a14">
          <p:graphicFrame>
            <p:nvGraphicFramePr>
              <p:cNvPr id="14" name="Table Placeholder 13"/>
              <p:cNvGraphicFramePr>
                <a:graphicFrameLocks noGrp="1"/>
              </p:cNvGraphicFramePr>
              <p:nvPr>
                <p:ph type="tbl" sz="quarter" idx="20"/>
                <p:extLst>
                  <p:ext uri="{D42A27DB-BD31-4B8C-83A1-F6EECF244321}">
                    <p14:modId xmlns:p14="http://schemas.microsoft.com/office/powerpoint/2010/main" val="3943030187"/>
                  </p:ext>
                </p:extLst>
              </p:nvPr>
            </p:nvGraphicFramePr>
            <p:xfrm>
              <a:off x="120648" y="2629936"/>
              <a:ext cx="6396264" cy="2011883"/>
            </p:xfrm>
            <a:graphic>
              <a:graphicData uri="http://schemas.openxmlformats.org/drawingml/2006/table">
                <a:tbl>
                  <a:tblPr firstRow="1" bandRow="1">
                    <a:tableStyleId>{2D5ABB26-0587-4C30-8999-92F81FD0307C}</a:tableStyleId>
                  </a:tblPr>
                  <a:tblGrid>
                    <a:gridCol w="1014467">
                      <a:extLst>
                        <a:ext uri="{9D8B030D-6E8A-4147-A177-3AD203B41FA5}">
                          <a16:colId xmlns:a16="http://schemas.microsoft.com/office/drawing/2014/main" val="20000"/>
                        </a:ext>
                      </a:extLst>
                    </a:gridCol>
                    <a:gridCol w="710425">
                      <a:extLst>
                        <a:ext uri="{9D8B030D-6E8A-4147-A177-3AD203B41FA5}">
                          <a16:colId xmlns:a16="http://schemas.microsoft.com/office/drawing/2014/main" val="20001"/>
                        </a:ext>
                      </a:extLst>
                    </a:gridCol>
                    <a:gridCol w="752714">
                      <a:extLst>
                        <a:ext uri="{9D8B030D-6E8A-4147-A177-3AD203B41FA5}">
                          <a16:colId xmlns:a16="http://schemas.microsoft.com/office/drawing/2014/main" val="20002"/>
                        </a:ext>
                      </a:extLst>
                    </a:gridCol>
                    <a:gridCol w="3918658">
                      <a:extLst>
                        <a:ext uri="{9D8B030D-6E8A-4147-A177-3AD203B41FA5}">
                          <a16:colId xmlns:a16="http://schemas.microsoft.com/office/drawing/2014/main" val="20003"/>
                        </a:ext>
                      </a:extLst>
                    </a:gridCol>
                  </a:tblGrid>
                  <a:tr h="147621">
                    <a:tc>
                      <a:txBody>
                        <a:bodyPr/>
                        <a:lstStyle/>
                        <a:p>
                          <a:pPr marL="0" indent="60325"/>
                          <a:r>
                            <a:rPr lang="en-US" sz="800" b="1" u="none" strike="noStrike" kern="1200" baseline="0" dirty="0"/>
                            <a:t>Macronutrients</a:t>
                          </a:r>
                          <a:endParaRPr lang="en-GB" sz="800" b="1" dirty="0"/>
                        </a:p>
                      </a:txBody>
                      <a:tcPr marL="36000" marR="36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GB" sz="800" b="1" dirty="0"/>
                            <a:t>Form Taken Up by Plants</a:t>
                          </a:r>
                        </a:p>
                      </a:txBody>
                      <a:tcPr marL="36000" marR="36000" marT="1800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dirty="0"/>
                            <a:t>Percent Dry Weight</a:t>
                          </a:r>
                        </a:p>
                      </a:txBody>
                      <a:tcPr marL="36000" marR="36000" marT="1800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dirty="0"/>
                            <a:t>Selected Functions</a:t>
                          </a:r>
                        </a:p>
                      </a:txBody>
                      <a:tcPr marL="36000" marR="36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5039">
                    <a:tc>
                      <a:txBody>
                        <a:bodyPr/>
                        <a:lstStyle/>
                        <a:p>
                          <a:pPr marL="0" indent="60325"/>
                          <a:r>
                            <a:rPr lang="en-GB" sz="800" dirty="0"/>
                            <a:t>Carbon (C)</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b>
                                  <m:sSubPr>
                                    <m:ctrlPr>
                                      <a:rPr lang="en-GB" sz="800" i="1" smtClean="0">
                                        <a:latin typeface="Cambria Math" panose="02040503050406030204" pitchFamily="18" charset="0"/>
                                      </a:rPr>
                                    </m:ctrlPr>
                                  </m:sSubPr>
                                  <m:e>
                                    <m:r>
                                      <m:rPr>
                                        <m:sty m:val="p"/>
                                      </m:rPr>
                                      <a:rPr lang="en-US" sz="800" smtClean="0">
                                        <a:latin typeface="Cambria Math" panose="02040503050406030204" pitchFamily="18" charset="0"/>
                                      </a:rPr>
                                      <m:t>CO</m:t>
                                    </m:r>
                                  </m:e>
                                  <m:sub>
                                    <m:r>
                                      <a:rPr lang="en-US" sz="800" smtClean="0">
                                        <a:latin typeface="Cambria Math" panose="02040503050406030204" pitchFamily="18" charset="0"/>
                                      </a:rPr>
                                      <m:t>2</m:t>
                                    </m:r>
                                  </m:sub>
                                </m:sSub>
                              </m:oMath>
                            </m:oMathPara>
                          </a14:m>
                          <a:endParaRPr lang="en-GB" sz="800" i="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45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5039">
                    <a:tc>
                      <a:txBody>
                        <a:bodyPr/>
                        <a:lstStyle/>
                        <a:p>
                          <a:pPr marL="0" indent="60325"/>
                          <a:r>
                            <a:rPr lang="en-GB" sz="800" dirty="0"/>
                            <a:t>Oxygen (O)</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 xmlns:m="http://schemas.openxmlformats.org/officeDocument/2006/math">
                              <m:r>
                                <m:rPr>
                                  <m:sty m:val="p"/>
                                </m:rPr>
                                <a:rPr lang="en-US" sz="800" smtClean="0">
                                  <a:latin typeface="Cambria Math" panose="02040503050406030204" pitchFamily="18" charset="0"/>
                                </a:rPr>
                                <m:t>H</m:t>
                              </m:r>
                              <m:r>
                                <a:rPr lang="en-US" sz="800" baseline="-25000" smtClean="0">
                                  <a:latin typeface="Cambria Math" panose="02040503050406030204" pitchFamily="18" charset="0"/>
                                </a:rPr>
                                <m:t>2</m:t>
                              </m:r>
                              <m:r>
                                <m:rPr>
                                  <m:sty m:val="p"/>
                                </m:rPr>
                                <a:rPr lang="en-US" sz="800" smtClean="0">
                                  <a:latin typeface="Cambria Math" panose="02040503050406030204" pitchFamily="18" charset="0"/>
                                </a:rPr>
                                <m:t>O</m:t>
                              </m:r>
                            </m:oMath>
                          </a14:m>
                          <a:r>
                            <a:rPr lang="en-US" sz="800" dirty="0"/>
                            <a:t>, </a:t>
                          </a:r>
                          <a14:m>
                            <m:oMath xmlns:m="http://schemas.openxmlformats.org/officeDocument/2006/math">
                              <m:sSub>
                                <m:sSubPr>
                                  <m:ctrlPr>
                                    <a:rPr lang="en-US" sz="800" i="1" dirty="0" smtClean="0">
                                      <a:latin typeface="Cambria Math" panose="02040503050406030204" pitchFamily="18" charset="0"/>
                                    </a:rPr>
                                  </m:ctrlPr>
                                </m:sSubPr>
                                <m:e>
                                  <m:r>
                                    <m:rPr>
                                      <m:sty m:val="p"/>
                                    </m:rPr>
                                    <a:rPr lang="en-US" sz="800" dirty="0" smtClean="0">
                                      <a:latin typeface="Cambria Math" panose="02040503050406030204" pitchFamily="18" charset="0"/>
                                    </a:rPr>
                                    <m:t>O</m:t>
                                  </m:r>
                                </m:e>
                                <m:sub>
                                  <m:r>
                                    <a:rPr lang="en-US" sz="800" dirty="0" smtClean="0">
                                      <a:latin typeface="Cambria Math" panose="02040503050406030204" pitchFamily="18" charset="0"/>
                                    </a:rPr>
                                    <m:t>2</m:t>
                                  </m:r>
                                </m:sub>
                              </m:sSub>
                            </m:oMath>
                          </a14:m>
                          <a:r>
                            <a:rPr lang="en-US" sz="800" dirty="0"/>
                            <a:t>, </a:t>
                          </a:r>
                          <a14:m>
                            <m:oMath xmlns:m="http://schemas.openxmlformats.org/officeDocument/2006/math">
                              <m:sSub>
                                <m:sSubPr>
                                  <m:ctrlPr>
                                    <a:rPr lang="en-US" sz="800" i="1" dirty="0" smtClean="0">
                                      <a:latin typeface="Cambria Math" panose="02040503050406030204" pitchFamily="18" charset="0"/>
                                    </a:rPr>
                                  </m:ctrlPr>
                                </m:sSubPr>
                                <m:e>
                                  <m:r>
                                    <m:rPr>
                                      <m:sty m:val="p"/>
                                    </m:rPr>
                                    <a:rPr lang="en-US" sz="800" dirty="0" smtClean="0">
                                      <a:latin typeface="Cambria Math" panose="02040503050406030204" pitchFamily="18" charset="0"/>
                                    </a:rPr>
                                    <m:t>CO</m:t>
                                  </m:r>
                                </m:e>
                                <m:sub>
                                  <m:r>
                                    <a:rPr lang="en-US" sz="800" dirty="0" smtClean="0">
                                      <a:latin typeface="Cambria Math" panose="02040503050406030204" pitchFamily="18" charset="0"/>
                                    </a:rPr>
                                    <m:t>2</m:t>
                                  </m:r>
                                </m:sub>
                              </m:sSub>
                            </m:oMath>
                          </a14:m>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45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5039">
                    <a:tc>
                      <a:txBody>
                        <a:bodyPr/>
                        <a:lstStyle/>
                        <a:p>
                          <a:pPr marL="0" indent="60325"/>
                          <a:r>
                            <a:rPr lang="en-GB" sz="800" dirty="0"/>
                            <a:t>Hydrogen (H)</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m:rPr>
                                    <m:sty m:val="p"/>
                                  </m:rPr>
                                  <a:rPr lang="en-US" sz="800" smtClean="0">
                                    <a:latin typeface="Cambria Math" panose="02040503050406030204" pitchFamily="18" charset="0"/>
                                  </a:rPr>
                                  <m:t>H</m:t>
                                </m:r>
                                <m:r>
                                  <a:rPr lang="en-US" sz="800" baseline="-25000" smtClean="0">
                                    <a:latin typeface="Cambria Math" panose="02040503050406030204" pitchFamily="18" charset="0"/>
                                  </a:rPr>
                                  <m:t>2</m:t>
                                </m:r>
                                <m:r>
                                  <m:rPr>
                                    <m:sty m:val="p"/>
                                  </m:rPr>
                                  <a:rPr lang="en-US" sz="800" smtClean="0">
                                    <a:latin typeface="Cambria Math" panose="02040503050406030204" pitchFamily="18" charset="0"/>
                                  </a:rPr>
                                  <m:t>O</m:t>
                                </m:r>
                              </m:oMath>
                            </m:oMathPara>
                          </a14:m>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6</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9166">
                    <a:tc>
                      <a:txBody>
                        <a:bodyPr/>
                        <a:lstStyle/>
                        <a:p>
                          <a:pPr marL="0" indent="60325"/>
                          <a:r>
                            <a:rPr lang="en-GB" sz="800" dirty="0"/>
                            <a:t>Nitrogen (N)</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NO</m:t>
                                    </m:r>
                                  </m:e>
                                  <m:sub>
                                    <m:r>
                                      <a:rPr lang="en-US" sz="800" smtClean="0">
                                        <a:latin typeface="Cambria Math" panose="02040503050406030204" pitchFamily="18" charset="0"/>
                                      </a:rPr>
                                      <m:t>3</m:t>
                                    </m:r>
                                  </m:sub>
                                  <m:sup>
                                    <m:r>
                                      <a:rPr lang="en-US" sz="800" smtClean="0">
                                        <a:latin typeface="Cambria Math" panose="02040503050406030204" pitchFamily="18" charset="0"/>
                                      </a:rPr>
                                      <m:t>−</m:t>
                                    </m:r>
                                  </m:sup>
                                </m:sSubSup>
                                <m:r>
                                  <a:rPr lang="en-US" sz="800" smtClean="0">
                                    <a:latin typeface="Cambria Math" panose="02040503050406030204" pitchFamily="18" charset="0"/>
                                  </a:rPr>
                                  <m:t>,</m:t>
                                </m:r>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NH</m:t>
                                    </m:r>
                                  </m:e>
                                  <m:sub>
                                    <m:r>
                                      <a:rPr lang="en-US" sz="800" smtClean="0">
                                        <a:latin typeface="Cambria Math" panose="02040503050406030204" pitchFamily="18" charset="0"/>
                                      </a:rPr>
                                      <m:t>4</m:t>
                                    </m:r>
                                  </m:sub>
                                  <m:sup>
                                    <m:r>
                                      <a:rPr lang="en-US" sz="800" smtClean="0">
                                        <a:latin typeface="Cambria Math" panose="02040503050406030204" pitchFamily="18" charset="0"/>
                                      </a:rPr>
                                      <m:t>+</m:t>
                                    </m:r>
                                  </m:sup>
                                </m:sSubSup>
                              </m:oMath>
                            </m:oMathPara>
                          </a14:m>
                          <a:endParaRPr lang="en-GB" sz="800" i="0" baseline="300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1.5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amino acids, coenzymes, chlorophyll, ATP</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55039">
                    <a:tc>
                      <a:txBody>
                        <a:bodyPr/>
                        <a:lstStyle/>
                        <a:p>
                          <a:pPr marL="0" indent="60325"/>
                          <a:r>
                            <a:rPr lang="en-GB" sz="800" dirty="0"/>
                            <a:t>Potassium (K)</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K</m:t>
                                    </m:r>
                                  </m:e>
                                  <m:sup>
                                    <m:r>
                                      <a:rPr lang="en-US" sz="800" smtClean="0">
                                        <a:latin typeface="Cambria Math" panose="02040503050406030204" pitchFamily="18" charset="0"/>
                                      </a:rPr>
                                      <m:t>+</m:t>
                                    </m:r>
                                  </m:sup>
                                </m:sSup>
                              </m:oMath>
                            </m:oMathPara>
                          </a14:m>
                          <a:endParaRPr lang="en-GB" sz="800" i="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1.0</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Controls opening and closing of stomata, activates enzymes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4734">
                    <a:tc>
                      <a:txBody>
                        <a:bodyPr/>
                        <a:lstStyle/>
                        <a:p>
                          <a:pPr marL="0" indent="60325"/>
                          <a:r>
                            <a:rPr lang="en-GB" sz="800" dirty="0"/>
                            <a:t>Calcium (Ca)</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Ca</m:t>
                                    </m:r>
                                  </m:e>
                                  <m:sup>
                                    <m:r>
                                      <a:rPr lang="en-US" sz="800" smtClean="0">
                                        <a:latin typeface="Cambria Math" panose="02040503050406030204" pitchFamily="18" charset="0"/>
                                      </a:rPr>
                                      <m:t>2+</m:t>
                                    </m:r>
                                  </m:sup>
                                </m:sSup>
                              </m:oMath>
                            </m:oMathPara>
                          </a14:m>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Cell wall component, activates enzymes, second messenger in signal transduction, maintains membranes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1057">
                    <a:tc>
                      <a:txBody>
                        <a:bodyPr/>
                        <a:lstStyle/>
                        <a:p>
                          <a:pPr marL="0" indent="60325"/>
                          <a:r>
                            <a:rPr lang="en-GB" sz="800" dirty="0"/>
                            <a:t>Magnesium (Mg)</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Mg</m:t>
                                    </m:r>
                                  </m:e>
                                  <m:sup>
                                    <m:r>
                                      <a:rPr lang="en-US" sz="800" smtClean="0">
                                        <a:latin typeface="Cambria Math" panose="02040503050406030204" pitchFamily="18" charset="0"/>
                                      </a:rPr>
                                      <m:t>2+</m:t>
                                    </m:r>
                                  </m:sup>
                                </m:sSup>
                              </m:oMath>
                            </m:oMathPara>
                          </a14:m>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0.2</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chlorophyll, activates enzymes, participates in protein synthesis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5981">
                    <a:tc>
                      <a:txBody>
                        <a:bodyPr/>
                        <a:lstStyle/>
                        <a:p>
                          <a:pPr marL="0" indent="60325"/>
                          <a:r>
                            <a:rPr lang="en-GB" sz="800" dirty="0"/>
                            <a:t>Phosphorus (P)</a:t>
                          </a:r>
                          <a:endParaRPr lang="en-GB" sz="800" i="0" dirty="0"/>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 xmlns:m="http://schemas.openxmlformats.org/officeDocument/2006/math">
                              <m:sSub>
                                <m:sSubPr>
                                  <m:ctrlPr>
                                    <a:rPr lang="en-US" sz="800" i="1" smtClean="0">
                                      <a:latin typeface="Cambria Math" panose="02040503050406030204" pitchFamily="18" charset="0"/>
                                    </a:rPr>
                                  </m:ctrlPr>
                                </m:sSubPr>
                                <m:e>
                                  <m:r>
                                    <m:rPr>
                                      <m:sty m:val="p"/>
                                    </m:rPr>
                                    <a:rPr lang="en-US" sz="800" smtClean="0">
                                      <a:latin typeface="Cambria Math" panose="02040503050406030204" pitchFamily="18" charset="0"/>
                                    </a:rPr>
                                    <m:t>H</m:t>
                                  </m:r>
                                </m:e>
                                <m:sub>
                                  <m:r>
                                    <a:rPr lang="en-US" sz="800" smtClean="0">
                                      <a:latin typeface="Cambria Math" panose="02040503050406030204" pitchFamily="18" charset="0"/>
                                    </a:rPr>
                                    <m:t>2</m:t>
                                  </m:r>
                                </m:sub>
                              </m:sSub>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PO</m:t>
                                  </m:r>
                                </m:e>
                                <m:sub>
                                  <m:r>
                                    <a:rPr lang="en-US" sz="800" smtClean="0">
                                      <a:latin typeface="Cambria Math" panose="02040503050406030204" pitchFamily="18" charset="0"/>
                                    </a:rPr>
                                    <m:t>4</m:t>
                                  </m:r>
                                </m:sub>
                                <m:sup>
                                  <m:r>
                                    <a:rPr lang="en-US" sz="800" smtClean="0">
                                      <a:latin typeface="Cambria Math" panose="02040503050406030204" pitchFamily="18" charset="0"/>
                                    </a:rPr>
                                    <m:t>−</m:t>
                                  </m:r>
                                </m:sup>
                              </m:sSubSup>
                            </m:oMath>
                          </a14:m>
                          <a:r>
                            <a:rPr lang="en-US" sz="800" dirty="0"/>
                            <a:t>, </a:t>
                          </a:r>
                          <a14:m>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HPO</m:t>
                                  </m:r>
                                </m:e>
                                <m:sub>
                                  <m:r>
                                    <a:rPr lang="en-US" sz="800" smtClean="0">
                                      <a:latin typeface="Cambria Math" panose="02040503050406030204" pitchFamily="18" charset="0"/>
                                    </a:rPr>
                                    <m:t>4</m:t>
                                  </m:r>
                                </m:sub>
                                <m:sup>
                                  <m:r>
                                    <a:rPr lang="en-US" sz="800" smtClean="0">
                                      <a:latin typeface="Cambria Math" panose="02040503050406030204" pitchFamily="18" charset="0"/>
                                    </a:rPr>
                                    <m:t>2−</m:t>
                                  </m:r>
                                </m:sup>
                              </m:sSubSup>
                            </m:oMath>
                          </a14:m>
                          <a:endParaRPr lang="en-GB" sz="800" i="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0.2</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sugar phosphates, ATP, coenzymes, phospholipids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56286">
                    <a:tc>
                      <a:txBody>
                        <a:bodyPr/>
                        <a:lstStyle/>
                        <a:p>
                          <a:pPr marL="0" indent="60325"/>
                          <a:r>
                            <a:rPr lang="en-GB" sz="800" dirty="0"/>
                            <a:t>Sulfur (S)</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SO</m:t>
                                    </m:r>
                                  </m:e>
                                  <m:sub>
                                    <m:r>
                                      <a:rPr lang="en-US" sz="800" smtClean="0">
                                        <a:latin typeface="Cambria Math" panose="02040503050406030204" pitchFamily="18" charset="0"/>
                                      </a:rPr>
                                      <m:t>4</m:t>
                                    </m:r>
                                  </m:sub>
                                  <m:sup>
                                    <m:r>
                                      <a:rPr lang="en-US" sz="800" smtClean="0">
                                        <a:latin typeface="Cambria Math" panose="02040503050406030204" pitchFamily="18" charset="0"/>
                                      </a:rPr>
                                      <m:t>2−</m:t>
                                    </m:r>
                                  </m:sup>
                                </m:sSubSup>
                              </m:oMath>
                            </m:oMathPara>
                          </a14:m>
                          <a:endParaRPr lang="en-GB" sz="800" i="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0.1</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cysteine and methionine (amino acids), coenzyme A</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mc:Choice>
        <mc:Fallback xmlns="">
          <p:graphicFrame>
            <p:nvGraphicFramePr>
              <p:cNvPr id="14" name="Table Placeholder 13"/>
              <p:cNvGraphicFramePr>
                <a:graphicFrameLocks noGrp="1"/>
              </p:cNvGraphicFramePr>
              <p:nvPr>
                <p:ph type="tbl" sz="quarter" idx="20"/>
                <p:extLst>
                  <p:ext uri="{D42A27DB-BD31-4B8C-83A1-F6EECF244321}">
                    <p14:modId xmlns:p14="http://schemas.microsoft.com/office/powerpoint/2010/main" val="3943030187"/>
                  </p:ext>
                </p:extLst>
              </p:nvPr>
            </p:nvGraphicFramePr>
            <p:xfrm>
              <a:off x="120648" y="2629936"/>
              <a:ext cx="6396264" cy="2011883"/>
            </p:xfrm>
            <a:graphic>
              <a:graphicData uri="http://schemas.openxmlformats.org/drawingml/2006/table">
                <a:tbl>
                  <a:tblPr firstRow="1" bandRow="1">
                    <a:tableStyleId>{2D5ABB26-0587-4C30-8999-92F81FD0307C}</a:tableStyleId>
                  </a:tblPr>
                  <a:tblGrid>
                    <a:gridCol w="1014467">
                      <a:extLst>
                        <a:ext uri="{9D8B030D-6E8A-4147-A177-3AD203B41FA5}">
                          <a16:colId xmlns:a16="http://schemas.microsoft.com/office/drawing/2014/main" val="20000"/>
                        </a:ext>
                      </a:extLst>
                    </a:gridCol>
                    <a:gridCol w="710425">
                      <a:extLst>
                        <a:ext uri="{9D8B030D-6E8A-4147-A177-3AD203B41FA5}">
                          <a16:colId xmlns:a16="http://schemas.microsoft.com/office/drawing/2014/main" val="20001"/>
                        </a:ext>
                      </a:extLst>
                    </a:gridCol>
                    <a:gridCol w="752714">
                      <a:extLst>
                        <a:ext uri="{9D8B030D-6E8A-4147-A177-3AD203B41FA5}">
                          <a16:colId xmlns:a16="http://schemas.microsoft.com/office/drawing/2014/main" val="20002"/>
                        </a:ext>
                      </a:extLst>
                    </a:gridCol>
                    <a:gridCol w="3918658">
                      <a:extLst>
                        <a:ext uri="{9D8B030D-6E8A-4147-A177-3AD203B41FA5}">
                          <a16:colId xmlns:a16="http://schemas.microsoft.com/office/drawing/2014/main" val="20003"/>
                        </a:ext>
                      </a:extLst>
                    </a:gridCol>
                  </a:tblGrid>
                  <a:tr h="279840">
                    <a:tc>
                      <a:txBody>
                        <a:bodyPr/>
                        <a:lstStyle/>
                        <a:p>
                          <a:pPr marL="0" indent="60325"/>
                          <a:r>
                            <a:rPr lang="en-US" sz="800" b="1" u="none" strike="noStrike" kern="1200" baseline="0" dirty="0"/>
                            <a:t>Macronutrients</a:t>
                          </a:r>
                          <a:endParaRPr lang="en-GB" sz="800" b="1" dirty="0"/>
                        </a:p>
                      </a:txBody>
                      <a:tcPr marL="36000" marR="36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GB" sz="800" b="1" dirty="0"/>
                            <a:t>Form Taken Up by Plants</a:t>
                          </a:r>
                        </a:p>
                      </a:txBody>
                      <a:tcPr marL="36000" marR="36000" marT="1800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dirty="0"/>
                            <a:t>Percent Dry Weight</a:t>
                          </a:r>
                        </a:p>
                      </a:txBody>
                      <a:tcPr marL="36000" marR="36000" marT="1800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dirty="0"/>
                            <a:t>Selected Functions</a:t>
                          </a:r>
                        </a:p>
                      </a:txBody>
                      <a:tcPr marL="36000" marR="36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7920">
                    <a:tc>
                      <a:txBody>
                        <a:bodyPr/>
                        <a:lstStyle/>
                        <a:p>
                          <a:pPr marL="0" indent="60325"/>
                          <a:r>
                            <a:rPr lang="en-GB" sz="800" dirty="0"/>
                            <a:t>Carbon (C)</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4828" t="-180769" r="-663793" b="-1026923"/>
                          </a:stretch>
                        </a:blipFill>
                      </a:tcPr>
                    </a:tc>
                    <a:tc>
                      <a:txBody>
                        <a:bodyPr/>
                        <a:lstStyle/>
                        <a:p>
                          <a:r>
                            <a:rPr lang="en-US" sz="800" dirty="0"/>
                            <a:t>45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7920">
                    <a:tc>
                      <a:txBody>
                        <a:bodyPr/>
                        <a:lstStyle/>
                        <a:p>
                          <a:pPr marL="0" indent="60325"/>
                          <a:r>
                            <a:rPr lang="en-GB" sz="800" dirty="0"/>
                            <a:t>Oxygen (O)</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4828" t="-280769" r="-663793" b="-926923"/>
                          </a:stretch>
                        </a:blipFill>
                      </a:tcPr>
                    </a:tc>
                    <a:tc>
                      <a:txBody>
                        <a:bodyPr/>
                        <a:lstStyle/>
                        <a:p>
                          <a:r>
                            <a:rPr lang="en-US" sz="800" dirty="0"/>
                            <a:t>45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7920">
                    <a:tc>
                      <a:txBody>
                        <a:bodyPr/>
                        <a:lstStyle/>
                        <a:p>
                          <a:pPr marL="0" indent="60325"/>
                          <a:r>
                            <a:rPr lang="en-GB" sz="800" dirty="0"/>
                            <a:t>Hydrogen (H)</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4828" t="-380769" r="-663793" b="-826923"/>
                          </a:stretch>
                        </a:blipFill>
                      </a:tcPr>
                    </a:tc>
                    <a:tc>
                      <a:txBody>
                        <a:bodyPr/>
                        <a:lstStyle/>
                        <a:p>
                          <a:r>
                            <a:rPr lang="en-US" sz="800" dirty="0"/>
                            <a:t>6</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9166">
                    <a:tc>
                      <a:txBody>
                        <a:bodyPr/>
                        <a:lstStyle/>
                        <a:p>
                          <a:pPr marL="0" indent="60325"/>
                          <a:r>
                            <a:rPr lang="en-GB" sz="800" dirty="0"/>
                            <a:t>Nitrogen (N)</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4828" t="-446429" r="-663793" b="-667857"/>
                          </a:stretch>
                        </a:blipFill>
                      </a:tcPr>
                    </a:tc>
                    <a:tc>
                      <a:txBody>
                        <a:bodyPr/>
                        <a:lstStyle/>
                        <a:p>
                          <a:r>
                            <a:rPr lang="en-US" sz="800" dirty="0"/>
                            <a:t>1.5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amino acids, coenzymes, chlorophyll, ATP</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57920">
                    <a:tc>
                      <a:txBody>
                        <a:bodyPr/>
                        <a:lstStyle/>
                        <a:p>
                          <a:pPr marL="0" indent="60325"/>
                          <a:r>
                            <a:rPr lang="en-GB" sz="800" dirty="0"/>
                            <a:t>Potassium (K)</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4828" t="-588462" r="-663793" b="-619231"/>
                          </a:stretch>
                        </a:blipFill>
                      </a:tcPr>
                    </a:tc>
                    <a:tc>
                      <a:txBody>
                        <a:bodyPr/>
                        <a:lstStyle/>
                        <a:p>
                          <a:r>
                            <a:rPr lang="en-US" sz="800" dirty="0"/>
                            <a:t>1.0</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Controls opening and closing of stomata, activates enzymes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9840">
                    <a:tc>
                      <a:txBody>
                        <a:bodyPr/>
                        <a:lstStyle/>
                        <a:p>
                          <a:pPr marL="0" indent="60325"/>
                          <a:r>
                            <a:rPr lang="en-GB" sz="800" dirty="0"/>
                            <a:t>Calcium (Ca)</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4828" t="-389130" r="-663793" b="-250000"/>
                          </a:stretch>
                        </a:blipFill>
                      </a:tcPr>
                    </a:tc>
                    <a:tc>
                      <a:txBody>
                        <a:bodyPr/>
                        <a:lstStyle/>
                        <a:p>
                          <a:r>
                            <a:rPr lang="en-US" sz="800" dirty="0"/>
                            <a:t>0.5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Cell wall component, activates enzymes, second messenger in signal transduction, maintains membranes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1057">
                    <a:tc>
                      <a:txBody>
                        <a:bodyPr/>
                        <a:lstStyle/>
                        <a:p>
                          <a:pPr marL="0" indent="60325"/>
                          <a:r>
                            <a:rPr lang="en-GB" sz="800" dirty="0"/>
                            <a:t>Magnesium (Mg)</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4828" t="-642857" r="-663793" b="-228571"/>
                          </a:stretch>
                        </a:blipFill>
                      </a:tcPr>
                    </a:tc>
                    <a:tc>
                      <a:txBody>
                        <a:bodyPr/>
                        <a:lstStyle/>
                        <a:p>
                          <a:r>
                            <a:rPr lang="en-US" sz="800" dirty="0"/>
                            <a:t>0.2</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chlorophyll, activates enzymes, participates in protein synthesis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81110">
                    <a:tc>
                      <a:txBody>
                        <a:bodyPr/>
                        <a:lstStyle/>
                        <a:p>
                          <a:pPr marL="0" indent="60325"/>
                          <a:r>
                            <a:rPr lang="en-GB" sz="800" dirty="0"/>
                            <a:t>Phosphorus (P)</a:t>
                          </a:r>
                          <a:endParaRPr lang="en-GB" sz="800" i="0" dirty="0"/>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4828" t="-565217" r="-663793" b="-73913"/>
                          </a:stretch>
                        </a:blipFill>
                      </a:tcPr>
                    </a:tc>
                    <a:tc>
                      <a:txBody>
                        <a:bodyPr/>
                        <a:lstStyle/>
                        <a:p>
                          <a:r>
                            <a:rPr lang="en-US" sz="800" dirty="0"/>
                            <a:t>0.2</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sugar phosphates, ATP, coenzymes, phospholipids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59190">
                    <a:tc>
                      <a:txBody>
                        <a:bodyPr/>
                        <a:lstStyle/>
                        <a:p>
                          <a:pPr marL="0" indent="60325"/>
                          <a:r>
                            <a:rPr lang="en-GB" sz="800" dirty="0"/>
                            <a:t>Sulfur (S)</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44828" t="-1176923" r="-663793" b="-30769"/>
                          </a:stretch>
                        </a:blipFill>
                      </a:tcPr>
                    </a:tc>
                    <a:tc>
                      <a:txBody>
                        <a:bodyPr/>
                        <a:lstStyle/>
                        <a:p>
                          <a:r>
                            <a:rPr lang="en-US" sz="800" dirty="0"/>
                            <a:t>0.1</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cysteine and methionine (amino acids), coenzyme A</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 name="Table Placeholder 1">
                <a:extLst>
                  <a:ext uri="{FF2B5EF4-FFF2-40B4-BE49-F238E27FC236}">
                    <a16:creationId xmlns:a16="http://schemas.microsoft.com/office/drawing/2014/main" id="{BD6B01AD-0CA6-41A3-8FA3-042BE2F65B1A}"/>
                  </a:ext>
                </a:extLst>
              </p:cNvPr>
              <p:cNvGraphicFramePr>
                <a:graphicFrameLocks noGrp="1"/>
              </p:cNvGraphicFramePr>
              <p:nvPr>
                <p:ph type="tbl" sz="quarter" idx="42"/>
                <p:extLst>
                  <p:ext uri="{D42A27DB-BD31-4B8C-83A1-F6EECF244321}">
                    <p14:modId xmlns:p14="http://schemas.microsoft.com/office/powerpoint/2010/main" val="515376126"/>
                  </p:ext>
                </p:extLst>
              </p:nvPr>
            </p:nvGraphicFramePr>
            <p:xfrm>
              <a:off x="120648" y="4641693"/>
              <a:ext cx="6396264" cy="1836918"/>
            </p:xfrm>
            <a:graphic>
              <a:graphicData uri="http://schemas.openxmlformats.org/drawingml/2006/table">
                <a:tbl>
                  <a:tblPr firstRow="1" bandRow="1">
                    <a:tableStyleId>{5C22544A-7EE6-4342-B048-85BDC9FD1C3A}</a:tableStyleId>
                  </a:tblPr>
                  <a:tblGrid>
                    <a:gridCol w="956310">
                      <a:extLst>
                        <a:ext uri="{9D8B030D-6E8A-4147-A177-3AD203B41FA5}">
                          <a16:colId xmlns:a16="http://schemas.microsoft.com/office/drawing/2014/main" val="3063089031"/>
                        </a:ext>
                      </a:extLst>
                    </a:gridCol>
                    <a:gridCol w="708660">
                      <a:extLst>
                        <a:ext uri="{9D8B030D-6E8A-4147-A177-3AD203B41FA5}">
                          <a16:colId xmlns:a16="http://schemas.microsoft.com/office/drawing/2014/main" val="2261660522"/>
                        </a:ext>
                      </a:extLst>
                    </a:gridCol>
                    <a:gridCol w="777240">
                      <a:extLst>
                        <a:ext uri="{9D8B030D-6E8A-4147-A177-3AD203B41FA5}">
                          <a16:colId xmlns:a16="http://schemas.microsoft.com/office/drawing/2014/main" val="2015535576"/>
                        </a:ext>
                      </a:extLst>
                    </a:gridCol>
                    <a:gridCol w="3954054">
                      <a:extLst>
                        <a:ext uri="{9D8B030D-6E8A-4147-A177-3AD203B41FA5}">
                          <a16:colId xmlns:a16="http://schemas.microsoft.com/office/drawing/2014/main" val="4082857431"/>
                        </a:ext>
                      </a:extLst>
                    </a:gridCol>
                  </a:tblGrid>
                  <a:tr h="312956">
                    <a:tc>
                      <a:txBody>
                        <a:bodyPr/>
                        <a:lstStyle/>
                        <a:p>
                          <a:r>
                            <a:rPr lang="en-GB" sz="800" dirty="0">
                              <a:solidFill>
                                <a:schemeClr val="tx1"/>
                              </a:solidFill>
                            </a:rPr>
                            <a:t>Micronutrients</a:t>
                          </a:r>
                          <a:endParaRPr lang="en-US" sz="800" dirty="0">
                            <a:solidFill>
                              <a:schemeClr val="tx1"/>
                            </a:solidFill>
                          </a:endParaRPr>
                        </a:p>
                      </a:txBody>
                      <a:tcPr marL="83127" marR="83127"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Form Taken Up by Plants</a:t>
                          </a:r>
                        </a:p>
                      </a:txBody>
                      <a:tcPr marL="83127" marR="8312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Percent</a:t>
                          </a:r>
                          <a:br>
                            <a:rPr lang="en-GB" sz="800" dirty="0">
                              <a:solidFill>
                                <a:schemeClr val="tx1"/>
                              </a:solidFill>
                            </a:rPr>
                          </a:br>
                          <a:r>
                            <a:rPr lang="en-GB" sz="800" dirty="0">
                              <a:solidFill>
                                <a:schemeClr val="tx1"/>
                              </a:solidFill>
                            </a:rPr>
                            <a:t>Dry Weight</a:t>
                          </a:r>
                        </a:p>
                      </a:txBody>
                      <a:tcPr marL="83127" marR="8312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r>
                            <a:rPr lang="en-GB" sz="800" dirty="0">
                              <a:solidFill>
                                <a:schemeClr val="tx1"/>
                              </a:solidFill>
                            </a:rPr>
                            <a:t>Selected Functions</a:t>
                          </a:r>
                          <a:endParaRPr lang="en-US" sz="800" dirty="0">
                            <a:solidFill>
                              <a:schemeClr val="tx1"/>
                            </a:solidFill>
                          </a:endParaRPr>
                        </a:p>
                      </a:txBody>
                      <a:tcPr marL="83127" marR="83127"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9706075"/>
                      </a:ext>
                    </a:extLst>
                  </a:tr>
                  <a:tr h="199154">
                    <a:tc>
                      <a:txBody>
                        <a:bodyPr/>
                        <a:lstStyle/>
                        <a:p>
                          <a:r>
                            <a:rPr lang="en-GB" sz="800" dirty="0"/>
                            <a:t>Chlorine (CI)</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i="0" smtClean="0">
                                        <a:latin typeface="Cambria Math" panose="02040503050406030204" pitchFamily="18" charset="0"/>
                                      </a:rPr>
                                      <m:t>C</m:t>
                                    </m:r>
                                    <m:r>
                                      <m:rPr>
                                        <m:sty m:val="p"/>
                                      </m:rPr>
                                      <a:rPr lang="en-US" sz="800" b="0" i="0" smtClean="0">
                                        <a:latin typeface="Cambria Math" panose="02040503050406030204" pitchFamily="18" charset="0"/>
                                      </a:rPr>
                                      <m:t>l</m:t>
                                    </m:r>
                                  </m:e>
                                  <m:sup>
                                    <m:r>
                                      <a:rPr lang="en-US" sz="800" i="0" smtClean="0">
                                        <a:latin typeface="Cambria Math" panose="02040503050406030204" pitchFamily="18" charset="0"/>
                                      </a:rPr>
                                      <m:t>−</m:t>
                                    </m:r>
                                  </m:sup>
                                </m:sSup>
                              </m:oMath>
                            </m:oMathPara>
                          </a14:m>
                          <a:endParaRPr lang="en-GB" sz="800" i="0" dirty="0"/>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0.01</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Water balance</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636292"/>
                      </a:ext>
                    </a:extLst>
                  </a:tr>
                  <a:tr h="199154">
                    <a:tc>
                      <a:txBody>
                        <a:bodyPr/>
                        <a:lstStyle/>
                        <a:p>
                          <a:r>
                            <a:rPr lang="en-GB" sz="800" dirty="0"/>
                            <a:t>Iron (Fe)</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Fe</m:t>
                                  </m:r>
                                </m:e>
                                <m:sup>
                                  <m:r>
                                    <a:rPr lang="en-US" sz="800" smtClean="0">
                                      <a:latin typeface="Cambria Math" panose="02040503050406030204" pitchFamily="18" charset="0"/>
                                    </a:rPr>
                                    <m:t>3+</m:t>
                                  </m:r>
                                </m:sup>
                              </m:sSup>
                            </m:oMath>
                          </a14:m>
                          <a:r>
                            <a:rPr lang="en-GB" sz="800" dirty="0"/>
                            <a:t>, </a:t>
                          </a:r>
                          <a14:m>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Fe</m:t>
                                  </m:r>
                                </m:e>
                                <m:sup>
                                  <m:r>
                                    <a:rPr lang="en-US" sz="800" smtClean="0">
                                      <a:latin typeface="Cambria Math" panose="02040503050406030204" pitchFamily="18" charset="0"/>
                                    </a:rPr>
                                    <m:t>2+</m:t>
                                  </m:r>
                                </m:sup>
                              </m:sSup>
                            </m:oMath>
                          </a14:m>
                          <a:endParaRPr lang="en-GB" sz="800" i="0" dirty="0"/>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0.01</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Chlorophyll synthesis, cofactor for enzymes, part of electron carriers</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6343655"/>
                      </a:ext>
                    </a:extLst>
                  </a:tr>
                  <a:tr h="200873">
                    <a:tc>
                      <a:txBody>
                        <a:bodyPr/>
                        <a:lstStyle/>
                        <a:p>
                          <a:r>
                            <a:rPr lang="en-GB" sz="800" dirty="0"/>
                            <a:t>Boron (B)</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i="0" smtClean="0">
                                        <a:latin typeface="Cambria Math" panose="02040503050406030204" pitchFamily="18" charset="0"/>
                                      </a:rPr>
                                      <m:t>BO</m:t>
                                    </m:r>
                                  </m:e>
                                  <m:sub>
                                    <m:r>
                                      <a:rPr lang="en-US" sz="800" i="0" smtClean="0">
                                        <a:latin typeface="Cambria Math" panose="02040503050406030204" pitchFamily="18" charset="0"/>
                                      </a:rPr>
                                      <m:t>3</m:t>
                                    </m:r>
                                  </m:sub>
                                  <m:sup>
                                    <m:r>
                                      <a:rPr lang="en-US" sz="800" i="0" smtClean="0">
                                        <a:latin typeface="Cambria Math" panose="02040503050406030204" pitchFamily="18" charset="0"/>
                                      </a:rPr>
                                      <m:t>−</m:t>
                                    </m:r>
                                  </m:sup>
                                </m:sSubSup>
                                <m:r>
                                  <a:rPr lang="en-US" sz="800" i="0" smtClean="0">
                                    <a:latin typeface="Cambria Math" panose="02040503050406030204" pitchFamily="18" charset="0"/>
                                  </a:rPr>
                                  <m:t>,</m:t>
                                </m:r>
                                <m:sSub>
                                  <m:sSubPr>
                                    <m:ctrlPr>
                                      <a:rPr lang="en-US" sz="800" i="1" smtClean="0">
                                        <a:latin typeface="Cambria Math" panose="02040503050406030204" pitchFamily="18" charset="0"/>
                                      </a:rPr>
                                    </m:ctrlPr>
                                  </m:sSubPr>
                                  <m:e>
                                    <m:r>
                                      <m:rPr>
                                        <m:sty m:val="p"/>
                                      </m:rPr>
                                      <a:rPr lang="en-US" sz="800" i="0" smtClean="0">
                                        <a:latin typeface="Cambria Math" panose="02040503050406030204" pitchFamily="18" charset="0"/>
                                      </a:rPr>
                                      <m:t>B</m:t>
                                    </m:r>
                                  </m:e>
                                  <m:sub>
                                    <m:r>
                                      <a:rPr lang="en-US" sz="800" i="0" smtClean="0">
                                        <a:latin typeface="Cambria Math" panose="02040503050406030204" pitchFamily="18" charset="0"/>
                                      </a:rPr>
                                      <m:t>4</m:t>
                                    </m:r>
                                  </m:sub>
                                </m:sSub>
                                <m:sSubSup>
                                  <m:sSubSupPr>
                                    <m:ctrlPr>
                                      <a:rPr lang="en-US" sz="800" i="1" smtClean="0">
                                        <a:latin typeface="Cambria Math" panose="02040503050406030204" pitchFamily="18" charset="0"/>
                                      </a:rPr>
                                    </m:ctrlPr>
                                  </m:sSubSupPr>
                                  <m:e>
                                    <m:r>
                                      <m:rPr>
                                        <m:sty m:val="p"/>
                                      </m:rPr>
                                      <a:rPr lang="en-US" sz="800" b="0" i="0" smtClean="0">
                                        <a:latin typeface="Cambria Math" panose="02040503050406030204" pitchFamily="18" charset="0"/>
                                      </a:rPr>
                                      <m:t>O</m:t>
                                    </m:r>
                                  </m:e>
                                  <m:sub>
                                    <m:r>
                                      <a:rPr lang="en-US" sz="800" b="0" i="1" smtClean="0">
                                        <a:latin typeface="Cambria Math" panose="02040503050406030204" pitchFamily="18" charset="0"/>
                                      </a:rPr>
                                      <m:t>7</m:t>
                                    </m:r>
                                  </m:sub>
                                  <m:sup>
                                    <m:r>
                                      <a:rPr lang="en-US" sz="800" b="0" i="1" smtClean="0">
                                        <a:latin typeface="Cambria Math" panose="02040503050406030204" pitchFamily="18" charset="0"/>
                                      </a:rPr>
                                      <m:t>2−</m:t>
                                    </m:r>
                                  </m:sup>
                                </m:sSubSup>
                              </m:oMath>
                            </m:oMathPara>
                          </a14:m>
                          <a:endParaRPr lang="en-GB" sz="800" i="0" dirty="0"/>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0.002</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Growth of pollen tubes, sugar transport, regulates certain enzymes</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774355"/>
                      </a:ext>
                    </a:extLst>
                  </a:tr>
                  <a:tr h="199154">
                    <a:tc>
                      <a:txBody>
                        <a:bodyPr/>
                        <a:lstStyle/>
                        <a:p>
                          <a:r>
                            <a:rPr lang="en-GB" sz="800" dirty="0"/>
                            <a:t>Zinc (Zn)</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Zn</m:t>
                                    </m:r>
                                  </m:e>
                                  <m:sup>
                                    <m:r>
                                      <a:rPr lang="en-US" sz="800" smtClean="0">
                                        <a:latin typeface="Cambria Math" panose="02040503050406030204" pitchFamily="18" charset="0"/>
                                      </a:rPr>
                                      <m:t>2+</m:t>
                                    </m:r>
                                  </m:sup>
                                </m:sSup>
                              </m:oMath>
                            </m:oMathPara>
                          </a14:m>
                          <a:endParaRPr lang="en-GB" sz="800" i="0" dirty="0"/>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0.002</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Hormone synthesis, activates enzymes, stabilizes ribosomes</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977940"/>
                      </a:ext>
                    </a:extLst>
                  </a:tr>
                  <a:tr h="199154">
                    <a:tc>
                      <a:txBody>
                        <a:bodyPr/>
                        <a:lstStyle/>
                        <a:p>
                          <a:r>
                            <a:rPr lang="en-GB" sz="800" dirty="0"/>
                            <a:t>Manganese (</a:t>
                          </a:r>
                          <a:r>
                            <a:rPr lang="en-GB" sz="800" dirty="0" err="1"/>
                            <a:t>Mn</a:t>
                          </a:r>
                          <a:r>
                            <a:rPr lang="en-GB" sz="800" dirty="0"/>
                            <a:t>)</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Mn</m:t>
                                    </m:r>
                                  </m:e>
                                  <m:sup>
                                    <m:r>
                                      <a:rPr lang="en-US" sz="800" smtClean="0">
                                        <a:latin typeface="Cambria Math" panose="02040503050406030204" pitchFamily="18" charset="0"/>
                                      </a:rPr>
                                      <m:t>2+</m:t>
                                    </m:r>
                                  </m:sup>
                                </m:sSup>
                              </m:oMath>
                            </m:oMathPara>
                          </a14:m>
                          <a:endParaRPr lang="en-GB" sz="800" dirty="0"/>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0.005</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Activates enzymes, electron transfer, photosynthesis</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5416249"/>
                      </a:ext>
                    </a:extLst>
                  </a:tr>
                  <a:tr h="199154">
                    <a:tc>
                      <a:txBody>
                        <a:bodyPr/>
                        <a:lstStyle/>
                        <a:p>
                          <a:r>
                            <a:rPr lang="en-GB" sz="800" dirty="0"/>
                            <a:t>Copper (Cu)</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C</m:t>
                                    </m:r>
                                    <m:r>
                                      <m:rPr>
                                        <m:sty m:val="p"/>
                                      </m:rPr>
                                      <a:rPr lang="en-US" sz="800" b="0" i="0" smtClean="0">
                                        <a:latin typeface="Cambria Math" panose="02040503050406030204" pitchFamily="18" charset="0"/>
                                      </a:rPr>
                                      <m:t>u</m:t>
                                    </m:r>
                                  </m:e>
                                  <m:sup>
                                    <m:r>
                                      <a:rPr lang="en-US" sz="800" smtClean="0">
                                        <a:latin typeface="Cambria Math" panose="02040503050406030204" pitchFamily="18" charset="0"/>
                                      </a:rPr>
                                      <m:t>2+</m:t>
                                    </m:r>
                                  </m:sup>
                                </m:sSup>
                              </m:oMath>
                            </m:oMathPara>
                          </a14:m>
                          <a:endParaRPr lang="en-US" sz="800" dirty="0"/>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t>0.0006</a:t>
                          </a:r>
                          <a:endParaRPr lang="en-GB" sz="800" dirty="0"/>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Part of plastid pigments, lignin synthesis, activates enzymes</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946952"/>
                      </a:ext>
                    </a:extLst>
                  </a:tr>
                  <a:tr h="219636">
                    <a:tc>
                      <a:txBody>
                        <a:bodyPr/>
                        <a:lstStyle/>
                        <a:p>
                          <a:r>
                            <a:rPr lang="en-GB" sz="800" dirty="0"/>
                            <a:t>Molybdenum (Mo)</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MoO</m:t>
                                    </m:r>
                                  </m:e>
                                  <m:sub>
                                    <m:r>
                                      <a:rPr lang="en-US" sz="800" smtClean="0">
                                        <a:latin typeface="Cambria Math" panose="02040503050406030204" pitchFamily="18" charset="0"/>
                                      </a:rPr>
                                      <m:t>4</m:t>
                                    </m:r>
                                  </m:sub>
                                  <m:sup>
                                    <m:r>
                                      <a:rPr lang="en-US" sz="800" smtClean="0">
                                        <a:latin typeface="Cambria Math" panose="02040503050406030204" pitchFamily="18" charset="0"/>
                                      </a:rPr>
                                      <m:t>2−</m:t>
                                    </m:r>
                                  </m:sup>
                                </m:sSubSup>
                              </m:oMath>
                            </m:oMathPara>
                          </a14:m>
                          <a:endParaRPr lang="en-GB" sz="800" i="0" dirty="0"/>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0.00001</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Nitrate reduction</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93969"/>
                      </a:ext>
                    </a:extLst>
                  </a:tr>
                </a:tbl>
              </a:graphicData>
            </a:graphic>
          </p:graphicFrame>
        </mc:Choice>
        <mc:Fallback xmlns="">
          <p:graphicFrame>
            <p:nvGraphicFramePr>
              <p:cNvPr id="2" name="Table Placeholder 1">
                <a:extLst>
                  <a:ext uri="{FF2B5EF4-FFF2-40B4-BE49-F238E27FC236}">
                    <a16:creationId xmlns:a16="http://schemas.microsoft.com/office/drawing/2014/main" id="{BD6B01AD-0CA6-41A3-8FA3-042BE2F65B1A}"/>
                  </a:ext>
                </a:extLst>
              </p:cNvPr>
              <p:cNvGraphicFramePr>
                <a:graphicFrameLocks noGrp="1"/>
              </p:cNvGraphicFramePr>
              <p:nvPr>
                <p:ph type="tbl" sz="quarter" idx="42"/>
                <p:extLst>
                  <p:ext uri="{D42A27DB-BD31-4B8C-83A1-F6EECF244321}">
                    <p14:modId xmlns:p14="http://schemas.microsoft.com/office/powerpoint/2010/main" val="515376126"/>
                  </p:ext>
                </p:extLst>
              </p:nvPr>
            </p:nvGraphicFramePr>
            <p:xfrm>
              <a:off x="120648" y="4641693"/>
              <a:ext cx="6396264" cy="1836918"/>
            </p:xfrm>
            <a:graphic>
              <a:graphicData uri="http://schemas.openxmlformats.org/drawingml/2006/table">
                <a:tbl>
                  <a:tblPr firstRow="1" bandRow="1">
                    <a:tableStyleId>{5C22544A-7EE6-4342-B048-85BDC9FD1C3A}</a:tableStyleId>
                  </a:tblPr>
                  <a:tblGrid>
                    <a:gridCol w="956310">
                      <a:extLst>
                        <a:ext uri="{9D8B030D-6E8A-4147-A177-3AD203B41FA5}">
                          <a16:colId xmlns:a16="http://schemas.microsoft.com/office/drawing/2014/main" val="3063089031"/>
                        </a:ext>
                      </a:extLst>
                    </a:gridCol>
                    <a:gridCol w="708660">
                      <a:extLst>
                        <a:ext uri="{9D8B030D-6E8A-4147-A177-3AD203B41FA5}">
                          <a16:colId xmlns:a16="http://schemas.microsoft.com/office/drawing/2014/main" val="2261660522"/>
                        </a:ext>
                      </a:extLst>
                    </a:gridCol>
                    <a:gridCol w="777240">
                      <a:extLst>
                        <a:ext uri="{9D8B030D-6E8A-4147-A177-3AD203B41FA5}">
                          <a16:colId xmlns:a16="http://schemas.microsoft.com/office/drawing/2014/main" val="2015535576"/>
                        </a:ext>
                      </a:extLst>
                    </a:gridCol>
                    <a:gridCol w="3954054">
                      <a:extLst>
                        <a:ext uri="{9D8B030D-6E8A-4147-A177-3AD203B41FA5}">
                          <a16:colId xmlns:a16="http://schemas.microsoft.com/office/drawing/2014/main" val="4082857431"/>
                        </a:ext>
                      </a:extLst>
                    </a:gridCol>
                  </a:tblGrid>
                  <a:tr h="335280">
                    <a:tc>
                      <a:txBody>
                        <a:bodyPr/>
                        <a:lstStyle/>
                        <a:p>
                          <a:r>
                            <a:rPr lang="en-GB" sz="800" dirty="0">
                              <a:solidFill>
                                <a:schemeClr val="tx1"/>
                              </a:solidFill>
                            </a:rPr>
                            <a:t>Micronutrients</a:t>
                          </a:r>
                          <a:endParaRPr lang="en-US" sz="800" dirty="0">
                            <a:solidFill>
                              <a:schemeClr val="tx1"/>
                            </a:solidFill>
                          </a:endParaRPr>
                        </a:p>
                      </a:txBody>
                      <a:tcPr marL="83127" marR="83127"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Form Taken Up by Plants</a:t>
                          </a:r>
                        </a:p>
                      </a:txBody>
                      <a:tcPr marL="83127" marR="8312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Percent</a:t>
                          </a:r>
                          <a:br>
                            <a:rPr lang="en-GB" sz="800" dirty="0">
                              <a:solidFill>
                                <a:schemeClr val="tx1"/>
                              </a:solidFill>
                            </a:rPr>
                          </a:br>
                          <a:r>
                            <a:rPr lang="en-GB" sz="800" dirty="0">
                              <a:solidFill>
                                <a:schemeClr val="tx1"/>
                              </a:solidFill>
                            </a:rPr>
                            <a:t>Dry Weight</a:t>
                          </a:r>
                        </a:p>
                      </a:txBody>
                      <a:tcPr marL="83127" marR="83127"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r>
                            <a:rPr lang="en-GB" sz="800" dirty="0">
                              <a:solidFill>
                                <a:schemeClr val="tx1"/>
                              </a:solidFill>
                            </a:rPr>
                            <a:t>Selected Functions</a:t>
                          </a:r>
                          <a:endParaRPr lang="en-US" sz="800" dirty="0">
                            <a:solidFill>
                              <a:schemeClr val="tx1"/>
                            </a:solidFill>
                          </a:endParaRPr>
                        </a:p>
                      </a:txBody>
                      <a:tcPr marL="83127" marR="83127"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9706075"/>
                      </a:ext>
                    </a:extLst>
                  </a:tr>
                  <a:tr h="213360">
                    <a:tc>
                      <a:txBody>
                        <a:bodyPr/>
                        <a:lstStyle/>
                        <a:p>
                          <a:r>
                            <a:rPr lang="en-GB" sz="800" dirty="0"/>
                            <a:t>Chlorine (CI)</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5043" t="-160000" r="-665812" b="-614286"/>
                          </a:stretch>
                        </a:blipFill>
                      </a:tcPr>
                    </a:tc>
                    <a:tc>
                      <a:txBody>
                        <a:bodyPr/>
                        <a:lstStyle/>
                        <a:p>
                          <a:r>
                            <a:rPr lang="en-US" sz="800" dirty="0"/>
                            <a:t>0.01</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Water balance</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636292"/>
                      </a:ext>
                    </a:extLst>
                  </a:tr>
                  <a:tr h="213360">
                    <a:tc>
                      <a:txBody>
                        <a:bodyPr/>
                        <a:lstStyle/>
                        <a:p>
                          <a:r>
                            <a:rPr lang="en-GB" sz="800" dirty="0"/>
                            <a:t>Iron (Fe)</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5043" t="-260000" r="-665812" b="-514286"/>
                          </a:stretch>
                        </a:blipFill>
                      </a:tcPr>
                    </a:tc>
                    <a:tc>
                      <a:txBody>
                        <a:bodyPr/>
                        <a:lstStyle/>
                        <a:p>
                          <a:r>
                            <a:rPr lang="en-US" sz="800" dirty="0"/>
                            <a:t>0.01</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Chlorophyll synthesis, cofactor for enzymes, part of electron carriers</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6343655"/>
                      </a:ext>
                    </a:extLst>
                  </a:tr>
                  <a:tr h="215202">
                    <a:tc>
                      <a:txBody>
                        <a:bodyPr/>
                        <a:lstStyle/>
                        <a:p>
                          <a:r>
                            <a:rPr lang="en-GB" sz="800" dirty="0"/>
                            <a:t>Boron (B)</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5043" t="-350000" r="-665812" b="-400000"/>
                          </a:stretch>
                        </a:blipFill>
                      </a:tcPr>
                    </a:tc>
                    <a:tc>
                      <a:txBody>
                        <a:bodyPr/>
                        <a:lstStyle/>
                        <a:p>
                          <a:r>
                            <a:rPr lang="en-US" sz="800" dirty="0"/>
                            <a:t>0.002</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Growth of pollen tubes, sugar transport, regulates certain enzymes</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774355"/>
                      </a:ext>
                    </a:extLst>
                  </a:tr>
                  <a:tr h="213360">
                    <a:tc>
                      <a:txBody>
                        <a:bodyPr/>
                        <a:lstStyle/>
                        <a:p>
                          <a:r>
                            <a:rPr lang="en-GB" sz="800" dirty="0"/>
                            <a:t>Zinc (Zn)</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5043" t="-462857" r="-665812" b="-311429"/>
                          </a:stretch>
                        </a:blipFill>
                      </a:tcPr>
                    </a:tc>
                    <a:tc>
                      <a:txBody>
                        <a:bodyPr/>
                        <a:lstStyle/>
                        <a:p>
                          <a:r>
                            <a:rPr lang="en-US" sz="800" dirty="0"/>
                            <a:t>0.002</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Hormone synthesis, activates enzymes, stabilizes ribosomes</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977940"/>
                      </a:ext>
                    </a:extLst>
                  </a:tr>
                  <a:tr h="213360">
                    <a:tc>
                      <a:txBody>
                        <a:bodyPr/>
                        <a:lstStyle/>
                        <a:p>
                          <a:r>
                            <a:rPr lang="en-GB" sz="800" dirty="0"/>
                            <a:t>Manganese (</a:t>
                          </a:r>
                          <a:r>
                            <a:rPr lang="en-GB" sz="800" dirty="0" err="1"/>
                            <a:t>Mn</a:t>
                          </a:r>
                          <a:r>
                            <a:rPr lang="en-GB" sz="800" dirty="0"/>
                            <a:t>)</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5043" t="-562857" r="-665812" b="-211429"/>
                          </a:stretch>
                        </a:blipFill>
                      </a:tcPr>
                    </a:tc>
                    <a:tc>
                      <a:txBody>
                        <a:bodyPr/>
                        <a:lstStyle/>
                        <a:p>
                          <a:r>
                            <a:rPr lang="en-US" sz="800" dirty="0"/>
                            <a:t>0.005</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Activates enzymes, electron transfer, photosynthesis</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5416249"/>
                      </a:ext>
                    </a:extLst>
                  </a:tr>
                  <a:tr h="213360">
                    <a:tc>
                      <a:txBody>
                        <a:bodyPr/>
                        <a:lstStyle/>
                        <a:p>
                          <a:r>
                            <a:rPr lang="en-GB" sz="800" dirty="0"/>
                            <a:t>Copper (Cu)</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5043" t="-662857" r="-665812" b="-111429"/>
                          </a:stretch>
                        </a:blip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t>0.0006</a:t>
                          </a:r>
                          <a:endParaRPr lang="en-GB" sz="800" dirty="0"/>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Part of plastid pigments, lignin synthesis, activates enzymes</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946952"/>
                      </a:ext>
                    </a:extLst>
                  </a:tr>
                  <a:tr h="219636">
                    <a:tc>
                      <a:txBody>
                        <a:bodyPr/>
                        <a:lstStyle/>
                        <a:p>
                          <a:r>
                            <a:rPr lang="en-GB" sz="800" dirty="0"/>
                            <a:t>Molybdenum (Mo)</a:t>
                          </a:r>
                          <a:endParaRPr lang="en-US" sz="800" dirty="0"/>
                        </a:p>
                      </a:txBody>
                      <a:tcPr marL="83127" marR="831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5043" t="-741667" r="-665812" b="-8333"/>
                          </a:stretch>
                        </a:blipFill>
                      </a:tcPr>
                    </a:tc>
                    <a:tc>
                      <a:txBody>
                        <a:bodyPr/>
                        <a:lstStyle/>
                        <a:p>
                          <a:r>
                            <a:rPr lang="en-US" sz="800" dirty="0"/>
                            <a:t>0.00001</a:t>
                          </a:r>
                        </a:p>
                      </a:txBody>
                      <a:tcPr marL="83127" marR="831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Nitrate reduction</a:t>
                          </a:r>
                          <a:endParaRPr lang="en-US" sz="800" dirty="0"/>
                        </a:p>
                      </a:txBody>
                      <a:tcPr marL="83127" marR="83127">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93969"/>
                      </a:ext>
                    </a:extLst>
                  </a:tr>
                </a:tbl>
              </a:graphicData>
            </a:graphic>
          </p:graphicFrame>
        </mc:Fallback>
      </mc:AlternateContent>
      <p:pic>
        <p:nvPicPr>
          <p:cNvPr id="5" name="Picture 4">
            <a:extLst>
              <a:ext uri="{FF2B5EF4-FFF2-40B4-BE49-F238E27FC236}">
                <a16:creationId xmlns:a16="http://schemas.microsoft.com/office/drawing/2014/main" id="{B5B1F7EA-22CE-4103-A27A-69B96B5852C1}"/>
              </a:ext>
            </a:extLst>
          </p:cNvPr>
          <p:cNvPicPr>
            <a:picLocks noChangeAspect="1"/>
          </p:cNvPicPr>
          <p:nvPr/>
        </p:nvPicPr>
        <p:blipFill>
          <a:blip r:embed="rId5"/>
          <a:stretch>
            <a:fillRect/>
          </a:stretch>
        </p:blipFill>
        <p:spPr>
          <a:xfrm>
            <a:off x="4338341" y="1863980"/>
            <a:ext cx="2773583" cy="150621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6524" y="411040"/>
            <a:ext cx="2322576" cy="1450848"/>
          </a:xfrm>
          <a:prstGeom prst="rect">
            <a:avLst/>
          </a:prstGeom>
        </p:spPr>
      </p:pic>
      <p:sp>
        <p:nvSpPr>
          <p:cNvPr id="11" name="Content Placeholder 10"/>
          <p:cNvSpPr>
            <a:spLocks noGrp="1"/>
          </p:cNvSpPr>
          <p:nvPr>
            <p:ph sz="quarter" idx="14"/>
          </p:nvPr>
        </p:nvSpPr>
        <p:spPr>
          <a:xfrm>
            <a:off x="7089506" y="1828390"/>
            <a:ext cx="1927861" cy="179335"/>
          </a:xfrm>
        </p:spPr>
        <p:txBody>
          <a:bodyPr/>
          <a:lstStyle/>
          <a:p>
            <a:pPr marL="0" indent="0">
              <a:buNone/>
            </a:pPr>
            <a:r>
              <a:rPr lang="en-GB" sz="660" baseline="-25000" dirty="0"/>
              <a:t>(both): ©1991 Regents University of California Statewide IPM Project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3310" y="163793"/>
            <a:ext cx="8229600" cy="1257300"/>
          </a:xfrm>
        </p:spPr>
        <p:txBody>
          <a:bodyPr/>
          <a:lstStyle/>
          <a:p>
            <a:pPr eaLnBrk="1" hangingPunct="1"/>
            <a:r>
              <a:rPr lang="en-US" sz="4000" dirty="0">
                <a:latin typeface="Calibri" charset="0"/>
                <a:ea typeface="MS PGothic" charset="0"/>
              </a:rPr>
              <a:t>Xylem and water transport: Casparian strip</a:t>
            </a:r>
            <a:endParaRPr lang="en-IN" sz="4000" dirty="0">
              <a:latin typeface="Calibri" charset="0"/>
              <a:ea typeface="MS PGothic" charset="0"/>
            </a:endParaRPr>
          </a:p>
        </p:txBody>
      </p:sp>
      <p:sp>
        <p:nvSpPr>
          <p:cNvPr id="6" name="Content Placeholder 5"/>
          <p:cNvSpPr>
            <a:spLocks noGrp="1"/>
          </p:cNvSpPr>
          <p:nvPr>
            <p:ph sz="quarter" idx="13"/>
          </p:nvPr>
        </p:nvSpPr>
        <p:spPr>
          <a:xfrm>
            <a:off x="945" y="6458877"/>
            <a:ext cx="1469607" cy="367874"/>
          </a:xfrm>
        </p:spPr>
        <p:txBody>
          <a:bodyPr/>
          <a:lstStyle/>
          <a:p>
            <a:pPr marL="0" indent="0" eaLnBrk="1" hangingPunct="1">
              <a:spcBef>
                <a:spcPct val="0"/>
              </a:spcBef>
              <a:buNone/>
            </a:pPr>
            <a:r>
              <a:rPr lang="en-US" sz="2000" dirty="0">
                <a:latin typeface="Calibri" charset="0"/>
                <a:ea typeface="MS PGothic" charset="0"/>
              </a:rPr>
              <a:t>Section 23.2</a:t>
            </a:r>
            <a:endParaRPr lang="en-IN" sz="2000" dirty="0">
              <a:latin typeface="Calibri" charset="0"/>
              <a:ea typeface="MS PGothic" charset="0"/>
            </a:endParaRPr>
          </a:p>
        </p:txBody>
      </p:sp>
      <p:sp>
        <p:nvSpPr>
          <p:cNvPr id="4" name="Content Placeholder 3"/>
          <p:cNvSpPr>
            <a:spLocks noGrp="1"/>
          </p:cNvSpPr>
          <p:nvPr>
            <p:ph sz="quarter" idx="12"/>
          </p:nvPr>
        </p:nvSpPr>
        <p:spPr>
          <a:xfrm>
            <a:off x="693323" y="1935611"/>
            <a:ext cx="3261450" cy="2326379"/>
          </a:xfrm>
        </p:spPr>
        <p:txBody>
          <a:bodyPr/>
          <a:lstStyle/>
          <a:p>
            <a:pPr marL="0" indent="0" eaLnBrk="1" hangingPunct="1">
              <a:spcBef>
                <a:spcPct val="0"/>
              </a:spcBef>
              <a:buNone/>
            </a:pPr>
            <a:r>
              <a:rPr lang="en-US" sz="2400" dirty="0">
                <a:latin typeface="Calibri" charset="0"/>
                <a:ea typeface="MS PGothic" charset="0"/>
              </a:rPr>
              <a:t>Water molecules are pulled in to roots. The </a:t>
            </a:r>
            <a:r>
              <a:rPr lang="en-US" sz="2400" b="1" dirty="0">
                <a:latin typeface="Calibri" charset="0"/>
                <a:ea typeface="MS PGothic" charset="0"/>
              </a:rPr>
              <a:t>Casparian strip</a:t>
            </a:r>
            <a:r>
              <a:rPr lang="en-US" sz="2400" dirty="0">
                <a:latin typeface="Calibri" charset="0"/>
                <a:ea typeface="MS PGothic" charset="0"/>
              </a:rPr>
              <a:t> is a waxy barrier that ensures all incoming material passes through cells. </a:t>
            </a:r>
            <a:endParaRPr lang="en-IN" sz="2400" dirty="0">
              <a:latin typeface="Calibri" charset="0"/>
              <a:ea typeface="MS PGothic" charset="0"/>
            </a:endParaRPr>
          </a:p>
        </p:txBody>
      </p:sp>
      <p:sp>
        <p:nvSpPr>
          <p:cNvPr id="7" name="Content Placeholder 6"/>
          <p:cNvSpPr>
            <a:spLocks noGrp="1"/>
          </p:cNvSpPr>
          <p:nvPr>
            <p:ph sz="quarter" idx="14"/>
          </p:nvPr>
        </p:nvSpPr>
        <p:spPr>
          <a:xfrm>
            <a:off x="7229473" y="6460660"/>
            <a:ext cx="1384301" cy="378652"/>
          </a:xfrm>
        </p:spPr>
        <p:txBody>
          <a:bodyPr/>
          <a:lstStyle/>
          <a:p>
            <a:pPr marL="0" indent="0" eaLnBrk="1" hangingPunct="1">
              <a:spcBef>
                <a:spcPct val="0"/>
              </a:spcBef>
              <a:buNone/>
            </a:pPr>
            <a:r>
              <a:rPr lang="en-US" sz="2000" dirty="0">
                <a:latin typeface="Calibri" charset="0"/>
                <a:ea typeface="MS PGothic" charset="0"/>
              </a:rPr>
              <a:t>Figure 23.6</a:t>
            </a:r>
            <a:endParaRPr lang="en-IN" sz="2000" dirty="0">
              <a:latin typeface="Calibri" charset="0"/>
              <a:ea typeface="MS PGothic" charset="0"/>
            </a:endParaRPr>
          </a:p>
        </p:txBody>
      </p:sp>
      <p:pic>
        <p:nvPicPr>
          <p:cNvPr id="2" name="Picture 1" descr="In the roots, water can enter the xylem two ways. It can enter through the intracellular or the extracellular pathway."/>
          <p:cNvPicPr>
            <a:picLocks noChangeAspect="1"/>
          </p:cNvPicPr>
          <p:nvPr/>
        </p:nvPicPr>
        <p:blipFill rotWithShape="1">
          <a:blip r:embed="rId3">
            <a:extLst>
              <a:ext uri="{28A0092B-C50C-407E-A947-70E740481C1C}">
                <a14:useLocalDpi xmlns:a14="http://schemas.microsoft.com/office/drawing/2010/main" val="0"/>
              </a:ext>
            </a:extLst>
          </a:blip>
          <a:srcRect l="516" t="7348" r="-516" b="-7348"/>
          <a:stretch/>
        </p:blipFill>
        <p:spPr>
          <a:xfrm>
            <a:off x="3954773" y="2333451"/>
            <a:ext cx="4923587" cy="380241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6393"/>
            <a:ext cx="8229600" cy="709714"/>
          </a:xfrm>
        </p:spPr>
        <p:txBody>
          <a:bodyPr/>
          <a:lstStyle/>
          <a:p>
            <a:pPr eaLnBrk="1" hangingPunct="1"/>
            <a:r>
              <a:rPr lang="en-US" sz="4000" dirty="0">
                <a:latin typeface="Calibri" charset="0"/>
                <a:ea typeface="MS PGothic" charset="0"/>
              </a:rPr>
              <a:t>Xylem and water transport: stomata</a:t>
            </a:r>
            <a:endParaRPr lang="en-IN" sz="4000" dirty="0">
              <a:latin typeface="Calibri" charset="0"/>
              <a:ea typeface="MS PGothic" charset="0"/>
            </a:endParaRPr>
          </a:p>
        </p:txBody>
      </p:sp>
      <p:sp>
        <p:nvSpPr>
          <p:cNvPr id="5" name="Content Placeholder 4"/>
          <p:cNvSpPr>
            <a:spLocks noGrp="1"/>
          </p:cNvSpPr>
          <p:nvPr>
            <p:ph sz="quarter" idx="13"/>
          </p:nvPr>
        </p:nvSpPr>
        <p:spPr>
          <a:xfrm>
            <a:off x="-3658" y="6457780"/>
            <a:ext cx="1480167" cy="349420"/>
          </a:xfrm>
        </p:spPr>
        <p:txBody>
          <a:bodyPr/>
          <a:lstStyle/>
          <a:p>
            <a:pPr marL="0" indent="0" eaLnBrk="1" hangingPunct="1">
              <a:spcBef>
                <a:spcPct val="0"/>
              </a:spcBef>
              <a:buNone/>
            </a:pPr>
            <a:r>
              <a:rPr lang="en-US" sz="2000" dirty="0">
                <a:latin typeface="Calibri" charset="0"/>
                <a:ea typeface="MS PGothic" charset="0"/>
              </a:rPr>
              <a:t>Section 23.2</a:t>
            </a:r>
            <a:endParaRPr lang="en-IN" sz="2000" dirty="0">
              <a:latin typeface="Calibri" charset="0"/>
              <a:ea typeface="MS PGothic" charset="0"/>
            </a:endParaRPr>
          </a:p>
        </p:txBody>
      </p:sp>
      <p:sp>
        <p:nvSpPr>
          <p:cNvPr id="4" name="Content Placeholder 3"/>
          <p:cNvSpPr>
            <a:spLocks noGrp="1"/>
          </p:cNvSpPr>
          <p:nvPr>
            <p:ph sz="quarter" idx="12"/>
          </p:nvPr>
        </p:nvSpPr>
        <p:spPr>
          <a:xfrm>
            <a:off x="471680" y="1924809"/>
            <a:ext cx="3285515" cy="2814919"/>
          </a:xfrm>
        </p:spPr>
        <p:txBody>
          <a:bodyPr/>
          <a:lstStyle/>
          <a:p>
            <a:pPr marL="0" indent="0" eaLnBrk="1" hangingPunct="1">
              <a:spcBef>
                <a:spcPct val="0"/>
              </a:spcBef>
              <a:buNone/>
            </a:pPr>
            <a:r>
              <a:rPr lang="en-US" sz="2400" dirty="0">
                <a:latin typeface="Calibri" charset="0"/>
                <a:ea typeface="MS PGothic" charset="0"/>
              </a:rPr>
              <a:t>A waxy layer on leaves called the </a:t>
            </a:r>
            <a:r>
              <a:rPr lang="en-US" sz="2400" b="1" dirty="0">
                <a:latin typeface="Calibri" charset="0"/>
                <a:ea typeface="MS PGothic" charset="0"/>
              </a:rPr>
              <a:t>cuticle</a:t>
            </a:r>
            <a:r>
              <a:rPr lang="en-US" sz="2400" dirty="0">
                <a:latin typeface="Calibri" charset="0"/>
                <a:ea typeface="MS PGothic" charset="0"/>
              </a:rPr>
              <a:t> helps prevent water loss. </a:t>
            </a:r>
          </a:p>
          <a:p>
            <a:pPr marL="0" indent="0" eaLnBrk="1" hangingPunct="1">
              <a:spcBef>
                <a:spcPct val="0"/>
              </a:spcBef>
              <a:buNone/>
            </a:pPr>
            <a:r>
              <a:rPr lang="en-US" sz="2400" dirty="0">
                <a:latin typeface="Calibri" charset="0"/>
                <a:ea typeface="MS PGothic" charset="0"/>
              </a:rPr>
              <a:t>Also, pores in leaves called </a:t>
            </a:r>
            <a:r>
              <a:rPr lang="en-US" sz="2400" b="1" dirty="0">
                <a:latin typeface="Calibri" charset="0"/>
                <a:ea typeface="MS PGothic" charset="0"/>
              </a:rPr>
              <a:t>stomata</a:t>
            </a:r>
            <a:r>
              <a:rPr lang="en-US" sz="2400" dirty="0">
                <a:latin typeface="Calibri" charset="0"/>
                <a:ea typeface="MS PGothic" charset="0"/>
              </a:rPr>
              <a:t> close when the plant needs to conserve water. </a:t>
            </a:r>
            <a:endParaRPr lang="en-IN" sz="2400" dirty="0">
              <a:latin typeface="Calibri" charset="0"/>
              <a:ea typeface="MS PGothic" charset="0"/>
            </a:endParaRPr>
          </a:p>
        </p:txBody>
      </p:sp>
      <p:sp>
        <p:nvSpPr>
          <p:cNvPr id="7" name="Content Placeholder 6"/>
          <p:cNvSpPr>
            <a:spLocks noGrp="1"/>
          </p:cNvSpPr>
          <p:nvPr>
            <p:ph sz="quarter" idx="15"/>
          </p:nvPr>
        </p:nvSpPr>
        <p:spPr>
          <a:xfrm>
            <a:off x="7273473" y="6461509"/>
            <a:ext cx="1384300" cy="416517"/>
          </a:xfrm>
        </p:spPr>
        <p:txBody>
          <a:bodyPr/>
          <a:lstStyle/>
          <a:p>
            <a:pPr marL="0" indent="0" eaLnBrk="1" hangingPunct="1">
              <a:spcBef>
                <a:spcPct val="0"/>
              </a:spcBef>
              <a:buNone/>
            </a:pPr>
            <a:r>
              <a:rPr lang="en-US" sz="2000" dirty="0">
                <a:latin typeface="Calibri" charset="0"/>
                <a:ea typeface="MS PGothic" charset="0"/>
              </a:rPr>
              <a:t>Figure 23.8</a:t>
            </a:r>
            <a:endParaRPr lang="en-IN" sz="2000" dirty="0">
              <a:latin typeface="Calibri" charset="0"/>
              <a:ea typeface="MS PGothic"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50" t="16526" r="5080" b="47090"/>
          <a:stretch/>
        </p:blipFill>
        <p:spPr>
          <a:xfrm>
            <a:off x="3571026" y="1158562"/>
            <a:ext cx="5085294" cy="2470464"/>
          </a:xfrm>
          <a:prstGeom prst="rect">
            <a:avLst/>
          </a:prstGeom>
        </p:spPr>
      </p:pic>
      <p:sp>
        <p:nvSpPr>
          <p:cNvPr id="10" name="Text Placeholder 10">
            <a:extLst>
              <a:ext uri="{FF2B5EF4-FFF2-40B4-BE49-F238E27FC236}">
                <a16:creationId xmlns:a16="http://schemas.microsoft.com/office/drawing/2014/main" id="{F0057D6D-F7BF-44AE-897C-CF4B18B3D2CC}"/>
              </a:ext>
            </a:extLst>
          </p:cNvPr>
          <p:cNvSpPr>
            <a:spLocks noGrp="1"/>
          </p:cNvSpPr>
          <p:nvPr>
            <p:ph type="body" sz="quarter" idx="24"/>
          </p:nvPr>
        </p:nvSpPr>
        <p:spPr>
          <a:xfrm>
            <a:off x="5329106" y="1285990"/>
            <a:ext cx="2932244" cy="176938"/>
          </a:xfrm>
        </p:spPr>
        <p:txBody>
          <a:bodyPr/>
          <a:lstStyle/>
          <a:p>
            <a:pPr marL="0" lvl="0" indent="0">
              <a:buNone/>
            </a:pPr>
            <a:r>
              <a:rPr lang="en-US" sz="950" b="1" dirty="0"/>
              <a:t>Water: </a:t>
            </a:r>
            <a:r>
              <a:rPr lang="en-US" sz="950" b="1" dirty="0" err="1"/>
              <a:t>abundant|Stomata</a:t>
            </a:r>
            <a:r>
              <a:rPr lang="en-US" sz="950" b="1" dirty="0"/>
              <a:t>: </a:t>
            </a:r>
            <a:r>
              <a:rPr lang="en-US" sz="950" b="1" dirty="0" err="1"/>
              <a:t>open|Gas</a:t>
            </a:r>
            <a:r>
              <a:rPr lang="en-US" sz="950" b="1" dirty="0"/>
              <a:t> exchange: yes</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38750" t="52958" r="5080" b="9444"/>
          <a:stretch/>
        </p:blipFill>
        <p:spPr>
          <a:xfrm>
            <a:off x="3571026" y="3632200"/>
            <a:ext cx="5085294" cy="2553015"/>
          </a:xfrm>
          <a:prstGeom prst="rect">
            <a:avLst/>
          </a:prstGeom>
        </p:spPr>
      </p:pic>
      <p:sp>
        <p:nvSpPr>
          <p:cNvPr id="11" name="Text Placeholder 16">
            <a:extLst>
              <a:ext uri="{FF2B5EF4-FFF2-40B4-BE49-F238E27FC236}">
                <a16:creationId xmlns:a16="http://schemas.microsoft.com/office/drawing/2014/main" id="{487DB76A-3E4E-47D1-97DD-1BC8DBAF566C}"/>
              </a:ext>
            </a:extLst>
          </p:cNvPr>
          <p:cNvSpPr>
            <a:spLocks noGrp="1"/>
          </p:cNvSpPr>
          <p:nvPr>
            <p:ph type="body" sz="quarter" idx="25"/>
          </p:nvPr>
        </p:nvSpPr>
        <p:spPr>
          <a:xfrm>
            <a:off x="5388574" y="3706652"/>
            <a:ext cx="2823662" cy="192599"/>
          </a:xfrm>
        </p:spPr>
        <p:txBody>
          <a:bodyPr/>
          <a:lstStyle/>
          <a:p>
            <a:pPr marL="0" indent="0">
              <a:buNone/>
            </a:pPr>
            <a:r>
              <a:rPr lang="en-US" sz="950" b="1" dirty="0"/>
              <a:t>Water: </a:t>
            </a:r>
            <a:r>
              <a:rPr lang="en-US" sz="950" b="1" dirty="0" err="1"/>
              <a:t>scarce|Stomata</a:t>
            </a:r>
            <a:r>
              <a:rPr lang="en-US" sz="950" b="1" dirty="0"/>
              <a:t>: </a:t>
            </a:r>
            <a:r>
              <a:rPr lang="en-US" sz="950" b="1" dirty="0" err="1"/>
              <a:t>closed|Gas</a:t>
            </a:r>
            <a:r>
              <a:rPr lang="en-US" sz="950" b="1" dirty="0"/>
              <a:t> exchange: no</a:t>
            </a:r>
          </a:p>
        </p:txBody>
      </p:sp>
      <p:sp>
        <p:nvSpPr>
          <p:cNvPr id="6" name="Content Placeholder 5"/>
          <p:cNvSpPr>
            <a:spLocks noGrp="1"/>
          </p:cNvSpPr>
          <p:nvPr>
            <p:ph sz="quarter" idx="14"/>
          </p:nvPr>
        </p:nvSpPr>
        <p:spPr>
          <a:xfrm>
            <a:off x="5335456" y="6215337"/>
            <a:ext cx="1616568" cy="207655"/>
          </a:xfrm>
        </p:spPr>
        <p:txBody>
          <a:bodyPr/>
          <a:lstStyle/>
          <a:p>
            <a:pPr marL="0" indent="0">
              <a:buNone/>
            </a:pPr>
            <a:r>
              <a:rPr lang="en-IN" sz="750" dirty="0"/>
              <a:t>(both): ©Ray Simons/Science Source</a:t>
            </a:r>
          </a:p>
        </p:txBody>
      </p:sp>
    </p:spTree>
    <p:extLst>
      <p:ext uri="{BB962C8B-B14F-4D97-AF65-F5344CB8AC3E}">
        <p14:creationId xmlns:p14="http://schemas.microsoft.com/office/powerpoint/2010/main" val="2666437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73" y="121341"/>
            <a:ext cx="7481455" cy="645195"/>
          </a:xfrm>
        </p:spPr>
        <p:txBody>
          <a:bodyPr/>
          <a:lstStyle/>
          <a:p>
            <a:pPr eaLnBrk="1" hangingPunct="1"/>
            <a:r>
              <a:rPr lang="en-US" sz="3600" dirty="0">
                <a:latin typeface="Calibri" charset="0"/>
                <a:ea typeface="MS PGothic" charset="0"/>
              </a:rPr>
              <a:t>Xylem and water transport: guard cells</a:t>
            </a:r>
            <a:endParaRPr lang="en-IN" sz="3600" dirty="0">
              <a:latin typeface="Calibri" charset="0"/>
              <a:ea typeface="MS PGothic" charset="0"/>
            </a:endParaRPr>
          </a:p>
        </p:txBody>
      </p:sp>
      <p:sp>
        <p:nvSpPr>
          <p:cNvPr id="6" name="Content Placeholder 5"/>
          <p:cNvSpPr>
            <a:spLocks noGrp="1"/>
          </p:cNvSpPr>
          <p:nvPr>
            <p:ph sz="quarter" idx="14"/>
          </p:nvPr>
        </p:nvSpPr>
        <p:spPr>
          <a:xfrm>
            <a:off x="-7841" y="6462253"/>
            <a:ext cx="1469607" cy="404661"/>
          </a:xfrm>
        </p:spPr>
        <p:txBody>
          <a:bodyPr/>
          <a:lstStyle/>
          <a:p>
            <a:pPr marL="0" indent="0" eaLnBrk="1" hangingPunct="1">
              <a:spcBef>
                <a:spcPct val="0"/>
              </a:spcBef>
              <a:buNone/>
            </a:pPr>
            <a:r>
              <a:rPr lang="en-US" sz="2000" dirty="0">
                <a:latin typeface="Calibri" charset="0"/>
                <a:ea typeface="MS PGothic" charset="0"/>
              </a:rPr>
              <a:t>Section 23.2</a:t>
            </a:r>
            <a:endParaRPr lang="en-IN" sz="2000" dirty="0">
              <a:latin typeface="Calibri" charset="0"/>
              <a:ea typeface="MS PGothic" charset="0"/>
            </a:endParaRPr>
          </a:p>
        </p:txBody>
      </p:sp>
      <p:sp>
        <p:nvSpPr>
          <p:cNvPr id="4" name="Content Placeholder 3"/>
          <p:cNvSpPr>
            <a:spLocks noGrp="1"/>
          </p:cNvSpPr>
          <p:nvPr>
            <p:ph sz="quarter" idx="12"/>
          </p:nvPr>
        </p:nvSpPr>
        <p:spPr>
          <a:xfrm>
            <a:off x="697315" y="1927859"/>
            <a:ext cx="3490154" cy="1193800"/>
          </a:xfrm>
        </p:spPr>
        <p:txBody>
          <a:bodyPr/>
          <a:lstStyle/>
          <a:p>
            <a:pPr marL="0" indent="0" eaLnBrk="1" hangingPunct="1">
              <a:spcBef>
                <a:spcPct val="0"/>
              </a:spcBef>
              <a:buNone/>
            </a:pPr>
            <a:r>
              <a:rPr lang="en-US" sz="2400" b="1" dirty="0">
                <a:latin typeface="Calibri" charset="0"/>
                <a:ea typeface="MS PGothic" charset="0"/>
              </a:rPr>
              <a:t>Guard cells</a:t>
            </a:r>
            <a:r>
              <a:rPr lang="en-US" sz="2400" dirty="0">
                <a:latin typeface="Calibri" charset="0"/>
                <a:ea typeface="MS PGothic" charset="0"/>
              </a:rPr>
              <a:t> determine whether a </a:t>
            </a:r>
            <a:r>
              <a:rPr lang="en-US" sz="2400" dirty="0">
                <a:solidFill>
                  <a:srgbClr val="FF0000"/>
                </a:solidFill>
                <a:latin typeface="Calibri" charset="0"/>
                <a:ea typeface="MS PGothic" charset="0"/>
              </a:rPr>
              <a:t>stoma</a:t>
            </a:r>
            <a:r>
              <a:rPr lang="en-US" sz="2400" dirty="0">
                <a:latin typeface="Calibri" charset="0"/>
                <a:ea typeface="MS PGothic" charset="0"/>
              </a:rPr>
              <a:t> is open or closed. </a:t>
            </a:r>
            <a:endParaRPr lang="en-IN" sz="2400" dirty="0">
              <a:latin typeface="Calibri" charset="0"/>
              <a:ea typeface="MS PGothic" charset="0"/>
            </a:endParaRPr>
          </a:p>
        </p:txBody>
      </p:sp>
      <p:sp>
        <p:nvSpPr>
          <p:cNvPr id="7" name="Content Placeholder 6"/>
          <p:cNvSpPr>
            <a:spLocks noGrp="1"/>
          </p:cNvSpPr>
          <p:nvPr>
            <p:ph sz="quarter" idx="15"/>
          </p:nvPr>
        </p:nvSpPr>
        <p:spPr>
          <a:xfrm>
            <a:off x="7155180" y="6464204"/>
            <a:ext cx="1384301" cy="378652"/>
          </a:xfrm>
        </p:spPr>
        <p:txBody>
          <a:bodyPr/>
          <a:lstStyle/>
          <a:p>
            <a:pPr marL="0" indent="0" eaLnBrk="1" hangingPunct="1">
              <a:spcBef>
                <a:spcPct val="0"/>
              </a:spcBef>
              <a:buNone/>
            </a:pPr>
            <a:r>
              <a:rPr lang="en-US" sz="2000" dirty="0">
                <a:latin typeface="Calibri" charset="0"/>
                <a:ea typeface="MS PGothic" charset="0"/>
              </a:rPr>
              <a:t>Figure 23.8</a:t>
            </a:r>
            <a:endParaRPr lang="en-IN" sz="2000" dirty="0">
              <a:latin typeface="Calibri" charset="0"/>
              <a:ea typeface="MS PGothic"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8750" t="16665" r="5080" b="47014"/>
          <a:stretch/>
        </p:blipFill>
        <p:spPr>
          <a:xfrm>
            <a:off x="3926600" y="1143000"/>
            <a:ext cx="5136147" cy="2490788"/>
          </a:xfrm>
          <a:prstGeom prst="rect">
            <a:avLst/>
          </a:prstGeom>
        </p:spPr>
      </p:pic>
      <p:sp>
        <p:nvSpPr>
          <p:cNvPr id="8" name="Text Placeholder 10">
            <a:extLst>
              <a:ext uri="{FF2B5EF4-FFF2-40B4-BE49-F238E27FC236}">
                <a16:creationId xmlns:a16="http://schemas.microsoft.com/office/drawing/2014/main" id="{00F534F5-1B3C-4431-BC54-9ECEC09B1D25}"/>
              </a:ext>
            </a:extLst>
          </p:cNvPr>
          <p:cNvSpPr>
            <a:spLocks noGrp="1"/>
          </p:cNvSpPr>
          <p:nvPr>
            <p:ph type="body" sz="quarter" idx="24"/>
          </p:nvPr>
        </p:nvSpPr>
        <p:spPr>
          <a:xfrm>
            <a:off x="5703756" y="1265111"/>
            <a:ext cx="2932244" cy="176938"/>
          </a:xfrm>
        </p:spPr>
        <p:txBody>
          <a:bodyPr/>
          <a:lstStyle/>
          <a:p>
            <a:pPr marL="0" indent="0">
              <a:buNone/>
            </a:pPr>
            <a:r>
              <a:rPr lang="en-US" sz="950" b="1" dirty="0"/>
              <a:t>Water: </a:t>
            </a:r>
            <a:r>
              <a:rPr lang="en-US" sz="950" b="1" dirty="0" err="1"/>
              <a:t>abundant|Stomata</a:t>
            </a:r>
            <a:r>
              <a:rPr lang="en-US" sz="950" b="1" dirty="0"/>
              <a:t>: </a:t>
            </a:r>
            <a:r>
              <a:rPr lang="en-US" sz="950" b="1" dirty="0" err="1"/>
              <a:t>open|Gas</a:t>
            </a:r>
            <a:r>
              <a:rPr lang="en-US" sz="950" b="1" dirty="0"/>
              <a:t> exchange: yes</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8750" t="52848" r="5080" b="9444"/>
          <a:stretch/>
        </p:blipFill>
        <p:spPr>
          <a:xfrm>
            <a:off x="3926600" y="3624262"/>
            <a:ext cx="5136147" cy="2586037"/>
          </a:xfrm>
          <a:prstGeom prst="rect">
            <a:avLst/>
          </a:prstGeom>
        </p:spPr>
      </p:pic>
      <p:sp>
        <p:nvSpPr>
          <p:cNvPr id="9" name="Text Placeholder 16">
            <a:extLst>
              <a:ext uri="{FF2B5EF4-FFF2-40B4-BE49-F238E27FC236}">
                <a16:creationId xmlns:a16="http://schemas.microsoft.com/office/drawing/2014/main" id="{7F863B6E-D2D1-446E-9366-A22E9BC500B7}"/>
              </a:ext>
            </a:extLst>
          </p:cNvPr>
          <p:cNvSpPr>
            <a:spLocks noGrp="1"/>
          </p:cNvSpPr>
          <p:nvPr>
            <p:ph type="body" sz="quarter" idx="25"/>
          </p:nvPr>
        </p:nvSpPr>
        <p:spPr>
          <a:xfrm>
            <a:off x="5805388" y="3700509"/>
            <a:ext cx="2823662" cy="192599"/>
          </a:xfrm>
        </p:spPr>
        <p:txBody>
          <a:bodyPr/>
          <a:lstStyle/>
          <a:p>
            <a:pPr marL="0" lvl="0" indent="0">
              <a:buNone/>
            </a:pPr>
            <a:r>
              <a:rPr lang="en-US" sz="950" b="1" dirty="0"/>
              <a:t>Water: </a:t>
            </a:r>
            <a:r>
              <a:rPr lang="en-US" sz="950" b="1" dirty="0" err="1"/>
              <a:t>scarce|Stomata</a:t>
            </a:r>
            <a:r>
              <a:rPr lang="en-US" sz="950" b="1" dirty="0"/>
              <a:t>: </a:t>
            </a:r>
            <a:r>
              <a:rPr lang="en-US" sz="950" b="1" dirty="0" err="1"/>
              <a:t>closed|Gas</a:t>
            </a:r>
            <a:r>
              <a:rPr lang="en-US" sz="950" b="1" dirty="0"/>
              <a:t> exchange: no</a:t>
            </a:r>
          </a:p>
        </p:txBody>
      </p:sp>
      <p:sp>
        <p:nvSpPr>
          <p:cNvPr id="5" name="Content Placeholder 4"/>
          <p:cNvSpPr>
            <a:spLocks noGrp="1"/>
          </p:cNvSpPr>
          <p:nvPr>
            <p:ph sz="quarter" idx="13"/>
          </p:nvPr>
        </p:nvSpPr>
        <p:spPr>
          <a:xfrm>
            <a:off x="5243826" y="6176695"/>
            <a:ext cx="1628184" cy="201011"/>
          </a:xfrm>
        </p:spPr>
        <p:txBody>
          <a:bodyPr/>
          <a:lstStyle/>
          <a:p>
            <a:pPr marL="0" indent="0">
              <a:buNone/>
            </a:pPr>
            <a:r>
              <a:rPr lang="en-IN" sz="750" dirty="0"/>
              <a:t>(both): ©Ray Simons/Science Source</a:t>
            </a:r>
          </a:p>
        </p:txBody>
      </p:sp>
    </p:spTree>
    <p:extLst>
      <p:ext uri="{BB962C8B-B14F-4D97-AF65-F5344CB8AC3E}">
        <p14:creationId xmlns:p14="http://schemas.microsoft.com/office/powerpoint/2010/main" val="691144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0457" y="187039"/>
            <a:ext cx="4223086" cy="645195"/>
          </a:xfrm>
        </p:spPr>
        <p:txBody>
          <a:bodyPr/>
          <a:lstStyle/>
          <a:p>
            <a:pPr eaLnBrk="1" hangingPunct="1"/>
            <a:r>
              <a:rPr lang="en-US" sz="4000" dirty="0">
                <a:latin typeface="Calibri" charset="0"/>
                <a:ea typeface="MS PGothic" charset="0"/>
              </a:rPr>
              <a:t>Clicker question #3</a:t>
            </a:r>
            <a:endParaRPr lang="en-IN" sz="4000" dirty="0">
              <a:latin typeface="Calibri" charset="0"/>
              <a:ea typeface="MS PGothic" charset="0"/>
            </a:endParaRPr>
          </a:p>
        </p:txBody>
      </p:sp>
      <p:sp>
        <p:nvSpPr>
          <p:cNvPr id="3" name="Content Placeholder 2"/>
          <p:cNvSpPr>
            <a:spLocks noGrp="1"/>
          </p:cNvSpPr>
          <p:nvPr>
            <p:ph sz="quarter" idx="12"/>
          </p:nvPr>
        </p:nvSpPr>
        <p:spPr>
          <a:xfrm>
            <a:off x="3285539" y="1505626"/>
            <a:ext cx="5620929" cy="2326379"/>
          </a:xfrm>
        </p:spPr>
        <p:txBody>
          <a:bodyPr/>
          <a:lstStyle/>
          <a:p>
            <a:pPr marL="0" indent="0" eaLnBrk="1" hangingPunct="1">
              <a:spcBef>
                <a:spcPct val="0"/>
              </a:spcBef>
              <a:spcAft>
                <a:spcPts val="2800"/>
              </a:spcAft>
              <a:buNone/>
            </a:pPr>
            <a:r>
              <a:rPr lang="en-US" sz="2400" dirty="0">
                <a:latin typeface="Calibri" charset="0"/>
                <a:ea typeface="MS PGothic" charset="0"/>
              </a:rPr>
              <a:t>If all stomata in a plant are closed, then</a:t>
            </a:r>
          </a:p>
          <a:p>
            <a:pPr marL="306000" indent="-306000" eaLnBrk="1" hangingPunct="1">
              <a:spcBef>
                <a:spcPct val="0"/>
              </a:spcBef>
              <a:buFontTx/>
              <a:buAutoNum type="alphaUcPeriod"/>
            </a:pPr>
            <a:r>
              <a:rPr lang="en-US" sz="2400" dirty="0">
                <a:latin typeface="Calibri" charset="0"/>
                <a:ea typeface="MS PGothic" charset="0"/>
              </a:rPr>
              <a:t> no water evaporates from the leaves.</a:t>
            </a:r>
          </a:p>
          <a:p>
            <a:pPr marL="306000" indent="-306000" eaLnBrk="1" hangingPunct="1">
              <a:spcBef>
                <a:spcPct val="0"/>
              </a:spcBef>
              <a:buFontTx/>
              <a:buAutoNum type="alphaUcPeriod"/>
            </a:pPr>
            <a:r>
              <a:rPr lang="en-US" sz="2400" dirty="0">
                <a:latin typeface="Calibri" charset="0"/>
                <a:ea typeface="MS PGothic" charset="0"/>
              </a:rPr>
              <a:t> no water moves through the xylem.</a:t>
            </a:r>
          </a:p>
          <a:p>
            <a:pPr marL="306000" indent="-306000" eaLnBrk="1" hangingPunct="1">
              <a:spcBef>
                <a:spcPct val="0"/>
              </a:spcBef>
              <a:buFontTx/>
              <a:buAutoNum type="alphaUcPeriod"/>
            </a:pPr>
            <a:r>
              <a:rPr lang="en-US" sz="2400" dirty="0">
                <a:latin typeface="Calibri" charset="0"/>
                <a:ea typeface="MS PGothic" charset="0"/>
              </a:rPr>
              <a:t> no water enters the roots.</a:t>
            </a:r>
          </a:p>
          <a:p>
            <a:pPr marL="306000" indent="-306000" eaLnBrk="1" hangingPunct="1">
              <a:spcBef>
                <a:spcPct val="0"/>
              </a:spcBef>
              <a:buFontTx/>
              <a:buAutoNum type="alphaUcPeriod"/>
            </a:pPr>
            <a:r>
              <a:rPr lang="en-US" sz="2400" dirty="0">
                <a:latin typeface="Calibri" charset="0"/>
                <a:ea typeface="MS PGothic" charset="0"/>
              </a:rPr>
              <a:t> All of the above are true.</a:t>
            </a:r>
            <a:endParaRPr lang="en-IN" sz="2400" dirty="0">
              <a:latin typeface="Calibri" charset="0"/>
              <a:ea typeface="MS PGothic" charset="0"/>
            </a:endParaRPr>
          </a:p>
        </p:txBody>
      </p:sp>
      <p:pic>
        <p:nvPicPr>
          <p:cNvPr id="4813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90" y="178351"/>
            <a:ext cx="6183021" cy="645195"/>
          </a:xfrm>
        </p:spPr>
        <p:txBody>
          <a:bodyPr/>
          <a:lstStyle/>
          <a:p>
            <a:pPr eaLnBrk="1" hangingPunct="1"/>
            <a:r>
              <a:rPr lang="en-US" sz="4000" dirty="0">
                <a:latin typeface="Calibri" charset="0"/>
                <a:ea typeface="MS PGothic" charset="0"/>
              </a:rPr>
              <a:t>Clicker question #3, solution</a:t>
            </a:r>
            <a:endParaRPr lang="en-IN" sz="4000" dirty="0">
              <a:latin typeface="Calibri" charset="0"/>
              <a:ea typeface="MS PGothic" charset="0"/>
            </a:endParaRPr>
          </a:p>
        </p:txBody>
      </p:sp>
      <p:sp>
        <p:nvSpPr>
          <p:cNvPr id="3" name="Content Placeholder 2"/>
          <p:cNvSpPr>
            <a:spLocks noGrp="1"/>
          </p:cNvSpPr>
          <p:nvPr>
            <p:ph sz="quarter" idx="12"/>
          </p:nvPr>
        </p:nvSpPr>
        <p:spPr>
          <a:xfrm>
            <a:off x="3291198" y="1486382"/>
            <a:ext cx="5109935" cy="1313181"/>
          </a:xfrm>
        </p:spPr>
        <p:txBody>
          <a:bodyPr/>
          <a:lstStyle/>
          <a:p>
            <a:pPr marL="0" indent="0" eaLnBrk="1" hangingPunct="1">
              <a:spcBef>
                <a:spcPct val="0"/>
              </a:spcBef>
              <a:spcAft>
                <a:spcPts val="2800"/>
              </a:spcAft>
              <a:buNone/>
            </a:pPr>
            <a:r>
              <a:rPr lang="en-US" sz="2400" dirty="0">
                <a:latin typeface="Calibri" charset="0"/>
                <a:ea typeface="MS PGothic" charset="0"/>
              </a:rPr>
              <a:t>If all stomata in a plant are closed, then</a:t>
            </a:r>
          </a:p>
          <a:p>
            <a:pPr marL="457200" indent="-457200" eaLnBrk="1" hangingPunct="1">
              <a:spcBef>
                <a:spcPct val="0"/>
              </a:spcBef>
              <a:buFont typeface="+mj-lt"/>
              <a:buAutoNum type="alphaUcPeriod" startAt="4"/>
            </a:pPr>
            <a:r>
              <a:rPr lang="en-US" sz="2400" dirty="0">
                <a:latin typeface="Calibri" charset="0"/>
                <a:ea typeface="MS PGothic" charset="0"/>
              </a:rPr>
              <a:t>All of the above are true.</a:t>
            </a:r>
            <a:endParaRPr lang="en-IN" sz="2400" dirty="0">
              <a:latin typeface="Calibri" charset="0"/>
              <a:ea typeface="MS PGothic" charset="0"/>
            </a:endParaRPr>
          </a:p>
        </p:txBody>
      </p:sp>
      <p:pic>
        <p:nvPicPr>
          <p:cNvPr id="4915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1536" y="101121"/>
            <a:ext cx="5620928" cy="709714"/>
          </a:xfrm>
        </p:spPr>
        <p:txBody>
          <a:bodyPr/>
          <a:lstStyle/>
          <a:p>
            <a:pPr eaLnBrk="1" hangingPunct="1"/>
            <a:r>
              <a:rPr lang="en-US" sz="4000" dirty="0">
                <a:latin typeface="Calibri" charset="0"/>
                <a:ea typeface="MS PGothic" charset="0"/>
              </a:rPr>
              <a:t>23.2 Mastering concepts</a:t>
            </a:r>
            <a:endParaRPr lang="en-IN" sz="4000" dirty="0">
              <a:latin typeface="Calibri" charset="0"/>
              <a:ea typeface="MS PGothic" charset="0"/>
            </a:endParaRPr>
          </a:p>
        </p:txBody>
      </p:sp>
      <p:sp>
        <p:nvSpPr>
          <p:cNvPr id="4" name="Content Placeholder 3"/>
          <p:cNvSpPr>
            <a:spLocks noGrp="1"/>
          </p:cNvSpPr>
          <p:nvPr>
            <p:ph sz="quarter" idx="13"/>
          </p:nvPr>
        </p:nvSpPr>
        <p:spPr>
          <a:xfrm>
            <a:off x="3946233" y="3170146"/>
            <a:ext cx="5109935" cy="573505"/>
          </a:xfrm>
        </p:spPr>
        <p:txBody>
          <a:bodyPr/>
          <a:lstStyle/>
          <a:p>
            <a:pPr marL="0" indent="0">
              <a:spcBef>
                <a:spcPct val="0"/>
              </a:spcBef>
              <a:buNone/>
            </a:pPr>
            <a:r>
              <a:rPr lang="en-US" sz="2400" dirty="0">
                <a:latin typeface="Calibri" charset="0"/>
                <a:ea typeface="MS PGothic" charset="0"/>
              </a:rPr>
              <a:t>Summarize cohesion-tension theory.</a:t>
            </a:r>
            <a:endParaRPr lang="en-IN" sz="2400" dirty="0">
              <a:latin typeface="Calibri" charset="0"/>
              <a:ea typeface="MS PGothic" charset="0"/>
            </a:endParaRPr>
          </a:p>
        </p:txBody>
      </p:sp>
      <p:pic>
        <p:nvPicPr>
          <p:cNvPr id="5" name="Picture 4"/>
          <p:cNvPicPr>
            <a:picLocks noChangeAspect="1"/>
          </p:cNvPicPr>
          <p:nvPr/>
        </p:nvPicPr>
        <p:blipFill rotWithShape="1">
          <a:blip r:embed="rId3"/>
          <a:srcRect t="6130" b="3386"/>
          <a:stretch/>
        </p:blipFill>
        <p:spPr>
          <a:xfrm>
            <a:off x="134543" y="2461260"/>
            <a:ext cx="3618133" cy="2325053"/>
          </a:xfrm>
          <a:prstGeom prst="rect">
            <a:avLst/>
          </a:prstGeom>
        </p:spPr>
      </p:pic>
      <p:sp>
        <p:nvSpPr>
          <p:cNvPr id="3" name="Content Placeholder 2"/>
          <p:cNvSpPr>
            <a:spLocks noGrp="1"/>
          </p:cNvSpPr>
          <p:nvPr>
            <p:ph sz="quarter" idx="12"/>
          </p:nvPr>
        </p:nvSpPr>
        <p:spPr>
          <a:xfrm>
            <a:off x="1363207" y="4748059"/>
            <a:ext cx="1223278" cy="161318"/>
          </a:xfrm>
        </p:spPr>
        <p:txBody>
          <a:bodyPr/>
          <a:lstStyle/>
          <a:p>
            <a:pPr marL="0" indent="0">
              <a:buNone/>
            </a:pPr>
            <a:r>
              <a:rPr lang="en-US" sz="550" dirty="0"/>
              <a:t>©Matauw/iStock/Getty Images RF</a:t>
            </a:r>
            <a:endParaRPr lang="en-IN" sz="5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7033" y="159159"/>
            <a:ext cx="5109935" cy="645195"/>
          </a:xfrm>
        </p:spPr>
        <p:txBody>
          <a:bodyPr/>
          <a:lstStyle/>
          <a:p>
            <a:pPr eaLnBrk="1" hangingPunct="1"/>
            <a:r>
              <a:rPr lang="en-US" sz="4000" dirty="0">
                <a:latin typeface="Calibri" charset="0"/>
                <a:ea typeface="MS PGothic" charset="0"/>
              </a:rPr>
              <a:t>Phloem pushes sugars</a:t>
            </a:r>
            <a:endParaRPr lang="en-IN" sz="4000" dirty="0">
              <a:latin typeface="Calibri" charset="0"/>
              <a:ea typeface="MS PGothic" charset="0"/>
            </a:endParaRPr>
          </a:p>
        </p:txBody>
      </p:sp>
      <p:sp>
        <p:nvSpPr>
          <p:cNvPr id="7" name="Content Placeholder 6"/>
          <p:cNvSpPr>
            <a:spLocks noGrp="1"/>
          </p:cNvSpPr>
          <p:nvPr>
            <p:ph sz="quarter" idx="13"/>
          </p:nvPr>
        </p:nvSpPr>
        <p:spPr>
          <a:xfrm>
            <a:off x="-1393" y="6455443"/>
            <a:ext cx="1469607" cy="367874"/>
          </a:xfrm>
        </p:spPr>
        <p:txBody>
          <a:bodyPr/>
          <a:lstStyle/>
          <a:p>
            <a:pPr marL="0" indent="0" eaLnBrk="1" hangingPunct="1">
              <a:spcBef>
                <a:spcPct val="0"/>
              </a:spcBef>
              <a:buNone/>
            </a:pPr>
            <a:r>
              <a:rPr lang="en-US" sz="2000" dirty="0">
                <a:latin typeface="Calibri" charset="0"/>
                <a:ea typeface="MS PGothic" charset="0"/>
              </a:rPr>
              <a:t>Section 23.3</a:t>
            </a:r>
            <a:endParaRPr lang="en-IN" sz="2000" dirty="0">
              <a:latin typeface="Calibri" charset="0"/>
              <a:ea typeface="MS PGothic" charset="0"/>
            </a:endParaRPr>
          </a:p>
        </p:txBody>
      </p:sp>
      <p:sp>
        <p:nvSpPr>
          <p:cNvPr id="6" name="Content Placeholder 5"/>
          <p:cNvSpPr>
            <a:spLocks noGrp="1"/>
          </p:cNvSpPr>
          <p:nvPr>
            <p:ph sz="quarter" idx="12"/>
          </p:nvPr>
        </p:nvSpPr>
        <p:spPr>
          <a:xfrm>
            <a:off x="21500" y="1462862"/>
            <a:ext cx="2771875" cy="1487526"/>
          </a:xfrm>
        </p:spPr>
        <p:txBody>
          <a:bodyPr/>
          <a:lstStyle/>
          <a:p>
            <a:pPr marL="0" indent="0" eaLnBrk="1" hangingPunct="1">
              <a:spcBef>
                <a:spcPct val="0"/>
              </a:spcBef>
              <a:buNone/>
            </a:pPr>
            <a:r>
              <a:rPr lang="en-US" sz="2400" dirty="0">
                <a:latin typeface="Calibri" charset="0"/>
                <a:ea typeface="MS PGothic" charset="0"/>
              </a:rPr>
              <a:t>Now, let’s see how sugars are </a:t>
            </a:r>
            <a:r>
              <a:rPr lang="en-US" sz="2400" i="1" dirty="0">
                <a:latin typeface="Calibri" charset="0"/>
                <a:ea typeface="MS PGothic" charset="0"/>
              </a:rPr>
              <a:t>pushed</a:t>
            </a:r>
            <a:r>
              <a:rPr lang="en-US" sz="2400" dirty="0">
                <a:latin typeface="Calibri" charset="0"/>
                <a:ea typeface="MS PGothic" charset="0"/>
              </a:rPr>
              <a:t> to nonphotosynthetic cells in </a:t>
            </a:r>
            <a:r>
              <a:rPr lang="en-US" sz="2400" b="1" dirty="0">
                <a:latin typeface="Calibri" charset="0"/>
                <a:ea typeface="MS PGothic" charset="0"/>
              </a:rPr>
              <a:t>phloem</a:t>
            </a:r>
            <a:r>
              <a:rPr lang="en-US" sz="2400" dirty="0">
                <a:latin typeface="Calibri" charset="0"/>
                <a:ea typeface="MS PGothic" charset="0"/>
              </a:rPr>
              <a:t>.</a:t>
            </a:r>
            <a:endParaRPr lang="en-IN" sz="2400" dirty="0">
              <a:latin typeface="Calibri" charset="0"/>
              <a:ea typeface="MS PGothic" charset="0"/>
            </a:endParaRPr>
          </a:p>
        </p:txBody>
      </p:sp>
      <p:sp>
        <p:nvSpPr>
          <p:cNvPr id="8" name="Content Placeholder 7"/>
          <p:cNvSpPr>
            <a:spLocks noGrp="1"/>
          </p:cNvSpPr>
          <p:nvPr>
            <p:ph sz="quarter" idx="14"/>
          </p:nvPr>
        </p:nvSpPr>
        <p:spPr>
          <a:xfrm>
            <a:off x="7148195" y="6462366"/>
            <a:ext cx="1384301" cy="344229"/>
          </a:xfrm>
        </p:spPr>
        <p:txBody>
          <a:bodyPr/>
          <a:lstStyle/>
          <a:p>
            <a:pPr marL="0" indent="0" eaLnBrk="1" hangingPunct="1">
              <a:spcBef>
                <a:spcPct val="0"/>
              </a:spcBef>
              <a:buNone/>
            </a:pPr>
            <a:r>
              <a:rPr lang="en-US" sz="2000" dirty="0">
                <a:latin typeface="Calibri" charset="0"/>
                <a:ea typeface="MS PGothic" charset="0"/>
              </a:rPr>
              <a:t>Figure 23.5</a:t>
            </a:r>
            <a:endParaRPr lang="en-IN" sz="2000" dirty="0">
              <a:latin typeface="Calibri" charset="0"/>
              <a:ea typeface="MS PGothic"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857"/>
          <a:stretch/>
        </p:blipFill>
        <p:spPr>
          <a:xfrm>
            <a:off x="2704821" y="1435100"/>
            <a:ext cx="6403571" cy="484556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8181"/>
            <a:ext cx="8229600" cy="709714"/>
          </a:xfrm>
        </p:spPr>
        <p:txBody>
          <a:bodyPr/>
          <a:lstStyle/>
          <a:p>
            <a:pPr eaLnBrk="1" hangingPunct="1"/>
            <a:r>
              <a:rPr lang="en-US" sz="4000" dirty="0">
                <a:latin typeface="Calibri" charset="0"/>
                <a:ea typeface="MS PGothic" charset="0"/>
              </a:rPr>
              <a:t>Phloem and sugar transport: sources</a:t>
            </a:r>
            <a:endParaRPr lang="en-IN" sz="4000" dirty="0">
              <a:latin typeface="Calibri" charset="0"/>
              <a:ea typeface="MS PGothic" charset="0"/>
            </a:endParaRPr>
          </a:p>
        </p:txBody>
      </p:sp>
      <p:sp>
        <p:nvSpPr>
          <p:cNvPr id="6" name="Content Placeholder 5"/>
          <p:cNvSpPr>
            <a:spLocks noGrp="1"/>
          </p:cNvSpPr>
          <p:nvPr>
            <p:ph sz="quarter" idx="14"/>
          </p:nvPr>
        </p:nvSpPr>
        <p:spPr>
          <a:xfrm>
            <a:off x="3463" y="6463699"/>
            <a:ext cx="1593274" cy="349473"/>
          </a:xfrm>
        </p:spPr>
        <p:txBody>
          <a:bodyPr/>
          <a:lstStyle/>
          <a:p>
            <a:pPr marL="0" indent="0">
              <a:buNone/>
            </a:pPr>
            <a:r>
              <a:rPr lang="en-US" sz="2000" dirty="0">
                <a:latin typeface="Calibri" charset="0"/>
                <a:ea typeface="MS PGothic" charset="0"/>
              </a:rPr>
              <a:t>Section 23.3</a:t>
            </a:r>
            <a:endParaRPr lang="en-IN" sz="2000" dirty="0">
              <a:latin typeface="Calibri" charset="0"/>
              <a:ea typeface="MS PGothic" charset="0"/>
            </a:endParaRPr>
          </a:p>
        </p:txBody>
      </p:sp>
      <p:sp>
        <p:nvSpPr>
          <p:cNvPr id="4" name="Content Placeholder 3"/>
          <p:cNvSpPr>
            <a:spLocks noGrp="1"/>
          </p:cNvSpPr>
          <p:nvPr>
            <p:ph sz="quarter" idx="12"/>
          </p:nvPr>
        </p:nvSpPr>
        <p:spPr>
          <a:xfrm>
            <a:off x="14400" y="1241731"/>
            <a:ext cx="2250738" cy="3296938"/>
          </a:xfrm>
        </p:spPr>
        <p:txBody>
          <a:bodyPr/>
          <a:lstStyle/>
          <a:p>
            <a:pPr marL="0" indent="0" eaLnBrk="1" hangingPunct="1">
              <a:spcBef>
                <a:spcPct val="0"/>
              </a:spcBef>
              <a:buNone/>
            </a:pPr>
            <a:r>
              <a:rPr lang="en-US" sz="2400" dirty="0">
                <a:latin typeface="Calibri" charset="0"/>
                <a:ea typeface="MS PGothic" charset="0"/>
              </a:rPr>
              <a:t>The green leaves of this strawberry plant are sugar “</a:t>
            </a:r>
            <a:r>
              <a:rPr lang="en-US" altLang="ja-JP" sz="2400" b="1" dirty="0">
                <a:latin typeface="Calibri" charset="0"/>
                <a:ea typeface="MS PGothic" charset="0"/>
              </a:rPr>
              <a:t>sources</a:t>
            </a:r>
            <a:r>
              <a:rPr lang="en-US" sz="2400" dirty="0">
                <a:latin typeface="Calibri" charset="0"/>
                <a:ea typeface="MS PGothic" charset="0"/>
              </a:rPr>
              <a:t>”</a:t>
            </a:r>
            <a:r>
              <a:rPr lang="en-US" altLang="ja-JP" sz="2400" dirty="0">
                <a:latin typeface="Calibri" charset="0"/>
                <a:ea typeface="MS PGothic" charset="0"/>
              </a:rPr>
              <a:t> because they carry out photosynthesis. </a:t>
            </a:r>
            <a:endParaRPr lang="en-IN" sz="2400" dirty="0">
              <a:latin typeface="Calibri" charset="0"/>
              <a:ea typeface="MS PGothic" charset="0"/>
            </a:endParaRPr>
          </a:p>
        </p:txBody>
      </p:sp>
      <p:sp>
        <p:nvSpPr>
          <p:cNvPr id="17" name="Content Placeholder 6"/>
          <p:cNvSpPr>
            <a:spLocks noGrp="1"/>
          </p:cNvSpPr>
          <p:nvPr>
            <p:ph sz="quarter" idx="15"/>
          </p:nvPr>
        </p:nvSpPr>
        <p:spPr>
          <a:xfrm>
            <a:off x="7057768" y="6446078"/>
            <a:ext cx="1563885" cy="368116"/>
          </a:xfrm>
        </p:spPr>
        <p:txBody>
          <a:bodyPr/>
          <a:lstStyle/>
          <a:p>
            <a:pPr marL="0" indent="0" eaLnBrk="1" hangingPunct="1">
              <a:spcBef>
                <a:spcPct val="0"/>
              </a:spcBef>
              <a:buNone/>
            </a:pPr>
            <a:r>
              <a:rPr lang="en-US" sz="2000" dirty="0">
                <a:latin typeface="Calibri" charset="0"/>
                <a:ea typeface="MS PGothic" charset="0"/>
              </a:rPr>
              <a:t>Figure 23.10</a:t>
            </a:r>
            <a:endParaRPr lang="en-IN" sz="2000" dirty="0">
              <a:latin typeface="Calibri" charset="0"/>
              <a:ea typeface="MS PGothic"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138" y="1431465"/>
            <a:ext cx="6682095" cy="4562307"/>
          </a:xfrm>
          <a:prstGeom prst="rect">
            <a:avLst/>
          </a:prstGeom>
        </p:spPr>
      </p:pic>
      <p:sp>
        <p:nvSpPr>
          <p:cNvPr id="22" name="Content Placeholder 12"/>
          <p:cNvSpPr>
            <a:spLocks noGrp="1"/>
          </p:cNvSpPr>
          <p:nvPr>
            <p:ph sz="quarter" idx="16"/>
          </p:nvPr>
        </p:nvSpPr>
        <p:spPr>
          <a:xfrm>
            <a:off x="7564467" y="1956530"/>
            <a:ext cx="1292467" cy="188903"/>
          </a:xfrm>
        </p:spPr>
        <p:txBody>
          <a:bodyPr/>
          <a:lstStyle/>
          <a:p>
            <a:pPr marL="0" indent="0" eaLnBrk="1" hangingPunct="1">
              <a:spcBef>
                <a:spcPct val="0"/>
              </a:spcBef>
              <a:buNone/>
            </a:pPr>
            <a:r>
              <a:rPr lang="en-US" sz="890" b="1" dirty="0">
                <a:latin typeface="Calibri" charset="0"/>
                <a:ea typeface="MS PGothic" charset="0"/>
              </a:rPr>
              <a:t>Loading at the source</a:t>
            </a:r>
            <a:endParaRPr lang="en-IN" sz="890" b="1" dirty="0">
              <a:latin typeface="Calibri" charset="0"/>
              <a:ea typeface="MS PGothic" charset="0"/>
            </a:endParaRPr>
          </a:p>
        </p:txBody>
      </p:sp>
      <p:sp>
        <p:nvSpPr>
          <p:cNvPr id="15" name="Content Placeholder 16"/>
          <p:cNvSpPr>
            <a:spLocks noGrp="1"/>
          </p:cNvSpPr>
          <p:nvPr>
            <p:ph sz="quarter" idx="35"/>
          </p:nvPr>
        </p:nvSpPr>
        <p:spPr>
          <a:xfrm>
            <a:off x="7452542" y="2169002"/>
            <a:ext cx="249541" cy="201690"/>
          </a:xfrm>
        </p:spPr>
        <p:txBody>
          <a:bodyPr/>
          <a:lstStyle/>
          <a:p>
            <a:pPr marL="228600" lvl="0" indent="-228600">
              <a:buClr>
                <a:schemeClr val="bg1"/>
              </a:buClr>
              <a:buFont typeface="+mj-lt"/>
              <a:buAutoNum type="arabicPeriod"/>
            </a:pPr>
            <a:r>
              <a:rPr lang="en-US" sz="850" b="1" dirty="0"/>
              <a:t> </a:t>
            </a:r>
            <a:endParaRPr lang="en-GB" sz="850" b="1" dirty="0"/>
          </a:p>
        </p:txBody>
      </p:sp>
      <p:sp>
        <p:nvSpPr>
          <p:cNvPr id="21" name="Content Placeholder 11"/>
          <p:cNvSpPr>
            <a:spLocks noGrp="1"/>
          </p:cNvSpPr>
          <p:nvPr>
            <p:ph sz="quarter" idx="17"/>
          </p:nvPr>
        </p:nvSpPr>
        <p:spPr>
          <a:xfrm>
            <a:off x="7579228" y="2171124"/>
            <a:ext cx="1299931" cy="538959"/>
          </a:xfrm>
        </p:spPr>
        <p:txBody>
          <a:bodyPr/>
          <a:lstStyle/>
          <a:p>
            <a:pPr marL="0" indent="0" eaLnBrk="1" hangingPunct="1">
              <a:spcBef>
                <a:spcPct val="0"/>
              </a:spcBef>
              <a:buClr>
                <a:schemeClr val="bg1"/>
              </a:buClr>
              <a:buNone/>
            </a:pPr>
            <a:r>
              <a:rPr lang="en-IN" sz="800" dirty="0">
                <a:latin typeface="Calibri" charset="0"/>
                <a:ea typeface="MS PGothic" charset="0"/>
              </a:rPr>
              <a:t>Solutes (sugars produced in photosynthesis) enter a sieve tube by active transport.</a:t>
            </a:r>
          </a:p>
        </p:txBody>
      </p:sp>
      <p:sp>
        <p:nvSpPr>
          <p:cNvPr id="16" name="Content Placeholder 21"/>
          <p:cNvSpPr>
            <a:spLocks noGrp="1"/>
          </p:cNvSpPr>
          <p:nvPr>
            <p:ph sz="quarter" idx="36"/>
          </p:nvPr>
        </p:nvSpPr>
        <p:spPr>
          <a:xfrm>
            <a:off x="7450918" y="2741860"/>
            <a:ext cx="234164" cy="175462"/>
          </a:xfrm>
        </p:spPr>
        <p:txBody>
          <a:bodyPr/>
          <a:lstStyle/>
          <a:p>
            <a:pPr marL="228600" lvl="0" indent="-228600">
              <a:buClr>
                <a:schemeClr val="bg1"/>
              </a:buClr>
              <a:buFont typeface="+mj-lt"/>
              <a:buAutoNum type="arabicPeriod" startAt="2"/>
            </a:pPr>
            <a:r>
              <a:rPr lang="en-US" sz="850" b="1" dirty="0"/>
              <a:t> </a:t>
            </a:r>
            <a:endParaRPr lang="en-GB" sz="850" b="1" dirty="0"/>
          </a:p>
        </p:txBody>
      </p:sp>
      <p:sp>
        <p:nvSpPr>
          <p:cNvPr id="24" name="Content Placeholder 14"/>
          <p:cNvSpPr>
            <a:spLocks noGrp="1"/>
          </p:cNvSpPr>
          <p:nvPr>
            <p:ph sz="quarter" idx="18"/>
          </p:nvPr>
        </p:nvSpPr>
        <p:spPr>
          <a:xfrm>
            <a:off x="7575257" y="2744915"/>
            <a:ext cx="1427728" cy="538959"/>
          </a:xfrm>
        </p:spPr>
        <p:txBody>
          <a:bodyPr/>
          <a:lstStyle/>
          <a:p>
            <a:pPr marL="0" indent="0" eaLnBrk="1" hangingPunct="1">
              <a:lnSpc>
                <a:spcPct val="90000"/>
              </a:lnSpc>
              <a:spcBef>
                <a:spcPct val="0"/>
              </a:spcBef>
              <a:buClr>
                <a:schemeClr val="bg1"/>
              </a:buClr>
              <a:buNone/>
            </a:pPr>
            <a:r>
              <a:rPr lang="en-IN" sz="840" dirty="0">
                <a:latin typeface="Calibri" charset="0"/>
                <a:ea typeface="MS PGothic" charset="0"/>
              </a:rPr>
              <a:t>Water enters the sieve tube from the xylem by osmosis, increasing pressure in the sieve tube.</a:t>
            </a:r>
          </a:p>
        </p:txBody>
      </p:sp>
      <p:sp>
        <p:nvSpPr>
          <p:cNvPr id="20" name="Content Placeholder 8"/>
          <p:cNvSpPr>
            <a:spLocks noGrp="1"/>
          </p:cNvSpPr>
          <p:nvPr>
            <p:ph sz="quarter" idx="19"/>
          </p:nvPr>
        </p:nvSpPr>
        <p:spPr>
          <a:xfrm>
            <a:off x="7574397" y="3387257"/>
            <a:ext cx="1174971" cy="304228"/>
          </a:xfrm>
        </p:spPr>
        <p:txBody>
          <a:bodyPr/>
          <a:lstStyle/>
          <a:p>
            <a:pPr marL="0" indent="0" eaLnBrk="1" hangingPunct="1">
              <a:lnSpc>
                <a:spcPct val="90000"/>
              </a:lnSpc>
              <a:spcBef>
                <a:spcPct val="0"/>
              </a:spcBef>
              <a:buNone/>
            </a:pPr>
            <a:r>
              <a:rPr lang="de-DE" sz="850" b="1" dirty="0">
                <a:latin typeface="Calibri" charset="0"/>
                <a:ea typeface="MS PGothic" charset="0"/>
              </a:rPr>
              <a:t>Phloem transport in sieve tube</a:t>
            </a:r>
            <a:endParaRPr lang="en-IN" sz="850" b="1" dirty="0">
              <a:latin typeface="Calibri" charset="0"/>
              <a:ea typeface="MS PGothic" charset="0"/>
            </a:endParaRPr>
          </a:p>
        </p:txBody>
      </p:sp>
      <p:sp>
        <p:nvSpPr>
          <p:cNvPr id="18" name="Content Placeholder 25"/>
          <p:cNvSpPr>
            <a:spLocks noGrp="1"/>
          </p:cNvSpPr>
          <p:nvPr>
            <p:ph sz="quarter" idx="37"/>
          </p:nvPr>
        </p:nvSpPr>
        <p:spPr>
          <a:xfrm>
            <a:off x="7447599" y="3685527"/>
            <a:ext cx="320277" cy="261242"/>
          </a:xfrm>
        </p:spPr>
        <p:txBody>
          <a:bodyPr/>
          <a:lstStyle/>
          <a:p>
            <a:pPr marL="228600" lvl="0" indent="-228600">
              <a:buClr>
                <a:schemeClr val="bg1"/>
              </a:buClr>
              <a:buFont typeface="+mj-lt"/>
              <a:buAutoNum type="arabicPeriod" startAt="3"/>
            </a:pPr>
            <a:r>
              <a:rPr lang="en-US" sz="850" b="1" dirty="0"/>
              <a:t> </a:t>
            </a:r>
            <a:endParaRPr lang="en-GB" sz="850" b="1" dirty="0"/>
          </a:p>
        </p:txBody>
      </p:sp>
      <p:sp>
        <p:nvSpPr>
          <p:cNvPr id="19" name="Content Placeholder 9"/>
          <p:cNvSpPr>
            <a:spLocks noGrp="1"/>
          </p:cNvSpPr>
          <p:nvPr>
            <p:ph sz="quarter" idx="4294967295"/>
          </p:nvPr>
        </p:nvSpPr>
        <p:spPr>
          <a:xfrm>
            <a:off x="7579228" y="3685956"/>
            <a:ext cx="1257983" cy="368300"/>
          </a:xfrm>
        </p:spPr>
        <p:txBody>
          <a:bodyPr/>
          <a:lstStyle/>
          <a:p>
            <a:pPr marL="0" indent="0" eaLnBrk="1" hangingPunct="1">
              <a:spcBef>
                <a:spcPct val="0"/>
              </a:spcBef>
              <a:buClr>
                <a:schemeClr val="bg1"/>
              </a:buClr>
              <a:buNone/>
            </a:pPr>
            <a:r>
              <a:rPr lang="en-IN" sz="850" dirty="0">
                <a:latin typeface="Calibri" charset="0"/>
                <a:ea typeface="MS PGothic" charset="0"/>
              </a:rPr>
              <a:t>Pressure pushes the solutes toward the sink.</a:t>
            </a:r>
          </a:p>
        </p:txBody>
      </p:sp>
      <p:sp>
        <p:nvSpPr>
          <p:cNvPr id="38" name="Content Placeholder 37"/>
          <p:cNvSpPr>
            <a:spLocks noGrp="1"/>
          </p:cNvSpPr>
          <p:nvPr>
            <p:ph sz="quarter" idx="40"/>
          </p:nvPr>
        </p:nvSpPr>
        <p:spPr>
          <a:xfrm>
            <a:off x="7552282" y="4538669"/>
            <a:ext cx="1295400" cy="161773"/>
          </a:xfrm>
        </p:spPr>
        <p:txBody>
          <a:bodyPr anchor="ctr"/>
          <a:lstStyle/>
          <a:p>
            <a:pPr marL="0" lvl="0" indent="0" algn="ctr">
              <a:buNone/>
            </a:pPr>
            <a:r>
              <a:rPr lang="en-US" sz="850" b="1" dirty="0"/>
              <a:t>Unloading at the sink</a:t>
            </a:r>
            <a:endParaRPr lang="en-GB" sz="850" b="1" dirty="0"/>
          </a:p>
        </p:txBody>
      </p:sp>
      <p:sp>
        <p:nvSpPr>
          <p:cNvPr id="25" name="Content Placeholder 29"/>
          <p:cNvSpPr>
            <a:spLocks noGrp="1"/>
          </p:cNvSpPr>
          <p:nvPr>
            <p:ph sz="quarter" idx="38"/>
          </p:nvPr>
        </p:nvSpPr>
        <p:spPr>
          <a:xfrm>
            <a:off x="7445241" y="4678663"/>
            <a:ext cx="298820" cy="216239"/>
          </a:xfrm>
        </p:spPr>
        <p:txBody>
          <a:bodyPr/>
          <a:lstStyle/>
          <a:p>
            <a:pPr marL="228600" lvl="0" indent="-228600">
              <a:buClr>
                <a:schemeClr val="bg1"/>
              </a:buClr>
              <a:buFont typeface="+mj-lt"/>
              <a:buAutoNum type="arabicPeriod" startAt="4"/>
            </a:pPr>
            <a:r>
              <a:rPr lang="en-US" sz="850" b="1" dirty="0"/>
              <a:t> </a:t>
            </a:r>
            <a:endParaRPr lang="en-GB" sz="850" b="1" dirty="0"/>
          </a:p>
        </p:txBody>
      </p:sp>
      <p:sp>
        <p:nvSpPr>
          <p:cNvPr id="23" name="Content Placeholder 13"/>
          <p:cNvSpPr>
            <a:spLocks noGrp="1"/>
          </p:cNvSpPr>
          <p:nvPr>
            <p:ph sz="quarter" idx="4294967295"/>
          </p:nvPr>
        </p:nvSpPr>
        <p:spPr>
          <a:xfrm>
            <a:off x="7570035" y="4690312"/>
            <a:ext cx="1563688" cy="539225"/>
          </a:xfrm>
        </p:spPr>
        <p:txBody>
          <a:bodyPr/>
          <a:lstStyle/>
          <a:p>
            <a:pPr marL="0" indent="0" eaLnBrk="1" hangingPunct="1">
              <a:lnSpc>
                <a:spcPct val="90000"/>
              </a:lnSpc>
              <a:spcBef>
                <a:spcPts val="50"/>
              </a:spcBef>
              <a:spcAft>
                <a:spcPts val="50"/>
              </a:spcAft>
              <a:buClr>
                <a:schemeClr val="bg1"/>
              </a:buClr>
              <a:buNone/>
            </a:pPr>
            <a:r>
              <a:rPr lang="en-IN" sz="850" dirty="0">
                <a:latin typeface="Calibri" charset="0"/>
                <a:ea typeface="MS PGothic" charset="0"/>
              </a:rPr>
              <a:t>As the sink is reached, solutes are unloaded by facilitated diffusion or active transport into the sink cells.</a:t>
            </a:r>
          </a:p>
        </p:txBody>
      </p:sp>
      <p:sp>
        <p:nvSpPr>
          <p:cNvPr id="26" name="Content Placeholder 33"/>
          <p:cNvSpPr>
            <a:spLocks noGrp="1"/>
          </p:cNvSpPr>
          <p:nvPr>
            <p:ph sz="quarter" idx="39"/>
          </p:nvPr>
        </p:nvSpPr>
        <p:spPr>
          <a:xfrm>
            <a:off x="7444724" y="5230972"/>
            <a:ext cx="289434" cy="241855"/>
          </a:xfrm>
        </p:spPr>
        <p:txBody>
          <a:bodyPr/>
          <a:lstStyle/>
          <a:p>
            <a:pPr marL="228600" lvl="0" indent="-228600">
              <a:buClr>
                <a:schemeClr val="bg1"/>
              </a:buClr>
              <a:buFont typeface="+mj-lt"/>
              <a:buAutoNum type="arabicPeriod" startAt="5"/>
            </a:pPr>
            <a:r>
              <a:rPr lang="en-US" sz="850" b="1" dirty="0"/>
              <a:t> </a:t>
            </a:r>
            <a:endParaRPr lang="en-GB" sz="850" b="1" dirty="0"/>
          </a:p>
        </p:txBody>
      </p:sp>
      <p:sp>
        <p:nvSpPr>
          <p:cNvPr id="7" name="Content Placeholder 7"/>
          <p:cNvSpPr>
            <a:spLocks noGrp="1"/>
          </p:cNvSpPr>
          <p:nvPr>
            <p:ph sz="quarter" idx="4294967295"/>
          </p:nvPr>
        </p:nvSpPr>
        <p:spPr>
          <a:xfrm>
            <a:off x="7560507" y="5233988"/>
            <a:ext cx="1418394" cy="593725"/>
          </a:xfrm>
        </p:spPr>
        <p:txBody>
          <a:bodyPr/>
          <a:lstStyle/>
          <a:p>
            <a:pPr marL="0" indent="0" eaLnBrk="1" hangingPunct="1">
              <a:lnSpc>
                <a:spcPct val="90000"/>
              </a:lnSpc>
              <a:spcBef>
                <a:spcPct val="0"/>
              </a:spcBef>
              <a:buClr>
                <a:schemeClr val="bg1"/>
              </a:buClr>
              <a:buNone/>
            </a:pPr>
            <a:r>
              <a:rPr lang="en-IN" sz="850" dirty="0">
                <a:latin typeface="Calibri" charset="0"/>
                <a:ea typeface="MS PGothic" charset="0"/>
              </a:rPr>
              <a:t>Water moves out of the pholem to the xylem by </a:t>
            </a:r>
            <a:r>
              <a:rPr lang="en-IN" sz="850" dirty="0">
                <a:solidFill>
                  <a:srgbClr val="FF0000"/>
                </a:solidFill>
                <a:latin typeface="Calibri" charset="0"/>
                <a:ea typeface="MS PGothic" charset="0"/>
              </a:rPr>
              <a:t>osmosis</a:t>
            </a:r>
            <a:r>
              <a:rPr lang="en-IN" sz="850" dirty="0">
                <a:latin typeface="Calibri" charset="0"/>
                <a:ea typeface="MS PGothic" charset="0"/>
              </a:rPr>
              <a:t>, decreasing pressure in the sieve tube.</a:t>
            </a:r>
          </a:p>
        </p:txBody>
      </p:sp>
      <p:sp>
        <p:nvSpPr>
          <p:cNvPr id="5" name="Content Placeholder 4"/>
          <p:cNvSpPr>
            <a:spLocks noGrp="1"/>
          </p:cNvSpPr>
          <p:nvPr>
            <p:ph sz="quarter" idx="13"/>
          </p:nvPr>
        </p:nvSpPr>
        <p:spPr>
          <a:xfrm>
            <a:off x="4985519" y="5928937"/>
            <a:ext cx="1112071" cy="166125"/>
          </a:xfrm>
        </p:spPr>
        <p:txBody>
          <a:bodyPr/>
          <a:lstStyle/>
          <a:p>
            <a:pPr marL="0" indent="0">
              <a:buNone/>
            </a:pPr>
            <a:r>
              <a:rPr lang="en-US" sz="700" dirty="0"/>
              <a:t>©Ingram Publishing RF</a:t>
            </a:r>
            <a:endParaRPr lang="en-IN" sz="7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273" y="117539"/>
            <a:ext cx="7481455" cy="709714"/>
          </a:xfrm>
        </p:spPr>
        <p:txBody>
          <a:bodyPr/>
          <a:lstStyle/>
          <a:p>
            <a:pPr eaLnBrk="1" hangingPunct="1"/>
            <a:r>
              <a:rPr lang="en-US" sz="4000" dirty="0">
                <a:latin typeface="Calibri" charset="0"/>
                <a:ea typeface="MS PGothic" charset="0"/>
              </a:rPr>
              <a:t>Phloem and sugar transport: sinks</a:t>
            </a:r>
            <a:endParaRPr lang="en-IN" sz="4000" dirty="0">
              <a:latin typeface="Calibri" charset="0"/>
              <a:ea typeface="MS PGothic" charset="0"/>
            </a:endParaRPr>
          </a:p>
        </p:txBody>
      </p:sp>
      <p:sp>
        <p:nvSpPr>
          <p:cNvPr id="6" name="Content Placeholder 5"/>
          <p:cNvSpPr>
            <a:spLocks noGrp="1"/>
          </p:cNvSpPr>
          <p:nvPr>
            <p:ph sz="quarter" idx="13"/>
          </p:nvPr>
        </p:nvSpPr>
        <p:spPr>
          <a:xfrm>
            <a:off x="3967" y="6473621"/>
            <a:ext cx="1593273" cy="288821"/>
          </a:xfrm>
        </p:spPr>
        <p:txBody>
          <a:bodyPr/>
          <a:lstStyle/>
          <a:p>
            <a:pPr marL="0" indent="0" eaLnBrk="1" hangingPunct="1">
              <a:spcBef>
                <a:spcPct val="0"/>
              </a:spcBef>
              <a:buNone/>
            </a:pPr>
            <a:r>
              <a:rPr lang="en-US" sz="2000" dirty="0">
                <a:latin typeface="Calibri" charset="0"/>
                <a:ea typeface="MS PGothic" charset="0"/>
              </a:rPr>
              <a:t>Section 23.3</a:t>
            </a:r>
            <a:endParaRPr lang="en-IN" sz="2000" dirty="0">
              <a:latin typeface="Calibri" charset="0"/>
              <a:ea typeface="MS PGothic" charset="0"/>
            </a:endParaRPr>
          </a:p>
        </p:txBody>
      </p:sp>
      <p:sp>
        <p:nvSpPr>
          <p:cNvPr id="11" name="Content Placeholder 10"/>
          <p:cNvSpPr>
            <a:spLocks noGrp="1"/>
          </p:cNvSpPr>
          <p:nvPr>
            <p:ph sz="quarter" idx="15"/>
          </p:nvPr>
        </p:nvSpPr>
        <p:spPr>
          <a:xfrm>
            <a:off x="18481" y="1254033"/>
            <a:ext cx="2434433" cy="2621366"/>
          </a:xfrm>
        </p:spPr>
        <p:txBody>
          <a:bodyPr/>
          <a:lstStyle/>
          <a:p>
            <a:pPr marL="0" indent="0" eaLnBrk="1" hangingPunct="1">
              <a:spcBef>
                <a:spcPct val="0"/>
              </a:spcBef>
              <a:buNone/>
            </a:pPr>
            <a:r>
              <a:rPr lang="en-US" sz="2400" dirty="0">
                <a:latin typeface="Calibri" charset="0"/>
                <a:ea typeface="MS PGothic" charset="0"/>
              </a:rPr>
              <a:t>Roots and fruits, which require sugar but do not carry out photosynthesis, are “</a:t>
            </a:r>
            <a:r>
              <a:rPr lang="en-US" altLang="ja-JP" sz="2400" b="1" dirty="0">
                <a:latin typeface="Calibri" charset="0"/>
                <a:ea typeface="MS PGothic" charset="0"/>
              </a:rPr>
              <a:t>sinks</a:t>
            </a:r>
            <a:r>
              <a:rPr lang="en-US" altLang="ja-JP" sz="2400" dirty="0">
                <a:latin typeface="Calibri" charset="0"/>
                <a:ea typeface="MS PGothic" charset="0"/>
              </a:rPr>
              <a:t>.</a:t>
            </a:r>
            <a:r>
              <a:rPr lang="en-US" sz="2400" dirty="0">
                <a:latin typeface="Calibri" charset="0"/>
                <a:ea typeface="MS PGothic" charset="0"/>
              </a:rPr>
              <a:t>”</a:t>
            </a:r>
            <a:r>
              <a:rPr lang="en-US" altLang="ja-JP" sz="2400" dirty="0">
                <a:latin typeface="Calibri" charset="0"/>
                <a:ea typeface="MS PGothic" charset="0"/>
              </a:rPr>
              <a:t> </a:t>
            </a:r>
            <a:endParaRPr lang="en-IN" sz="2400" dirty="0">
              <a:latin typeface="Calibri" charset="0"/>
              <a:ea typeface="MS PGothic" charset="0"/>
            </a:endParaRPr>
          </a:p>
        </p:txBody>
      </p:sp>
      <p:sp>
        <p:nvSpPr>
          <p:cNvPr id="9" name="Content Placeholder 8"/>
          <p:cNvSpPr>
            <a:spLocks noGrp="1"/>
          </p:cNvSpPr>
          <p:nvPr>
            <p:ph sz="quarter" idx="14"/>
          </p:nvPr>
        </p:nvSpPr>
        <p:spPr>
          <a:xfrm>
            <a:off x="7049547" y="6447526"/>
            <a:ext cx="1536700" cy="337558"/>
          </a:xfrm>
        </p:spPr>
        <p:txBody>
          <a:bodyPr/>
          <a:lstStyle/>
          <a:p>
            <a:pPr marL="0" indent="0" eaLnBrk="1" hangingPunct="1">
              <a:spcBef>
                <a:spcPct val="0"/>
              </a:spcBef>
              <a:buNone/>
            </a:pPr>
            <a:r>
              <a:rPr lang="en-US" sz="2000" dirty="0">
                <a:latin typeface="Calibri" charset="0"/>
                <a:ea typeface="MS PGothic" charset="0"/>
              </a:rPr>
              <a:t>Figure 23.10</a:t>
            </a:r>
            <a:endParaRPr lang="en-IN" sz="2000" dirty="0">
              <a:latin typeface="Calibri" charset="0"/>
              <a:ea typeface="MS PGothic"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753" y="1431420"/>
            <a:ext cx="6516624" cy="4517136"/>
          </a:xfrm>
          <a:prstGeom prst="rect">
            <a:avLst/>
          </a:prstGeom>
        </p:spPr>
      </p:pic>
      <p:sp>
        <p:nvSpPr>
          <p:cNvPr id="21" name="Content Placeholder 19"/>
          <p:cNvSpPr>
            <a:spLocks noGrp="1"/>
          </p:cNvSpPr>
          <p:nvPr>
            <p:ph sz="quarter" idx="41"/>
          </p:nvPr>
        </p:nvSpPr>
        <p:spPr>
          <a:xfrm>
            <a:off x="7313258" y="1941307"/>
            <a:ext cx="1448426" cy="224748"/>
          </a:xfrm>
        </p:spPr>
        <p:txBody>
          <a:bodyPr anchor="ctr"/>
          <a:lstStyle/>
          <a:p>
            <a:pPr marL="0" indent="0" algn="ctr" eaLnBrk="1" hangingPunct="1">
              <a:spcBef>
                <a:spcPct val="0"/>
              </a:spcBef>
              <a:buNone/>
            </a:pPr>
            <a:r>
              <a:rPr lang="en-US" sz="890" b="1" dirty="0">
                <a:latin typeface="Calibri" charset="0"/>
                <a:ea typeface="MS PGothic" charset="0"/>
              </a:rPr>
              <a:t>Loading at the source</a:t>
            </a:r>
            <a:endParaRPr lang="en-IN" sz="890" b="1" dirty="0">
              <a:latin typeface="Calibri" charset="0"/>
              <a:ea typeface="MS PGothic" charset="0"/>
            </a:endParaRPr>
          </a:p>
        </p:txBody>
      </p:sp>
      <p:sp>
        <p:nvSpPr>
          <p:cNvPr id="25" name="Content Placeholder 10"/>
          <p:cNvSpPr>
            <a:spLocks noGrp="1"/>
          </p:cNvSpPr>
          <p:nvPr>
            <p:ph sz="quarter" idx="21"/>
          </p:nvPr>
        </p:nvSpPr>
        <p:spPr>
          <a:xfrm>
            <a:off x="7328098" y="2144449"/>
            <a:ext cx="197493" cy="216239"/>
          </a:xfrm>
        </p:spPr>
        <p:txBody>
          <a:bodyPr/>
          <a:lstStyle/>
          <a:p>
            <a:pPr marL="228600" lvl="0" indent="-228600">
              <a:buClr>
                <a:schemeClr val="bg1"/>
              </a:buClr>
              <a:buFont typeface="+mj-lt"/>
              <a:buAutoNum type="arabicPeriod"/>
            </a:pPr>
            <a:r>
              <a:rPr lang="en-US" sz="850" b="1" dirty="0"/>
              <a:t> </a:t>
            </a:r>
            <a:endParaRPr lang="en-GB" sz="850" b="1" dirty="0"/>
          </a:p>
        </p:txBody>
      </p:sp>
      <p:sp>
        <p:nvSpPr>
          <p:cNvPr id="26" name="Content Placeholder 14"/>
          <p:cNvSpPr>
            <a:spLocks noGrp="1"/>
          </p:cNvSpPr>
          <p:nvPr>
            <p:ph sz="quarter" idx="22"/>
          </p:nvPr>
        </p:nvSpPr>
        <p:spPr>
          <a:xfrm>
            <a:off x="7456612" y="2158640"/>
            <a:ext cx="1305357" cy="505952"/>
          </a:xfrm>
        </p:spPr>
        <p:txBody>
          <a:bodyPr/>
          <a:lstStyle/>
          <a:p>
            <a:pPr marL="0" indent="0">
              <a:lnSpc>
                <a:spcPct val="90000"/>
              </a:lnSpc>
              <a:spcBef>
                <a:spcPts val="0"/>
              </a:spcBef>
              <a:buNone/>
            </a:pPr>
            <a:r>
              <a:rPr lang="en-IN" sz="850" dirty="0">
                <a:latin typeface="Calibri" charset="0"/>
                <a:ea typeface="MS PGothic" charset="0"/>
              </a:rPr>
              <a:t>Solutes (sugars produced in photosynthesis) enter a sieve tube by active transport.</a:t>
            </a:r>
          </a:p>
        </p:txBody>
      </p:sp>
      <p:sp>
        <p:nvSpPr>
          <p:cNvPr id="27" name="Content Placeholder 18"/>
          <p:cNvSpPr>
            <a:spLocks noGrp="1"/>
          </p:cNvSpPr>
          <p:nvPr>
            <p:ph sz="quarter" idx="23"/>
          </p:nvPr>
        </p:nvSpPr>
        <p:spPr>
          <a:xfrm>
            <a:off x="7332080" y="2711226"/>
            <a:ext cx="217313" cy="180779"/>
          </a:xfrm>
        </p:spPr>
        <p:txBody>
          <a:bodyPr/>
          <a:lstStyle/>
          <a:p>
            <a:pPr marL="228600" lvl="0" indent="-228600">
              <a:buClr>
                <a:schemeClr val="bg1"/>
              </a:buClr>
              <a:buFont typeface="+mj-lt"/>
              <a:buAutoNum type="arabicPeriod" startAt="2"/>
            </a:pPr>
            <a:r>
              <a:rPr lang="en-US" sz="850" b="1" dirty="0"/>
              <a:t> </a:t>
            </a:r>
            <a:endParaRPr lang="en-GB" sz="850" b="1" dirty="0"/>
          </a:p>
        </p:txBody>
      </p:sp>
      <p:sp>
        <p:nvSpPr>
          <p:cNvPr id="36" name="Content Placeholder 36"/>
          <p:cNvSpPr>
            <a:spLocks noGrp="1"/>
          </p:cNvSpPr>
          <p:nvPr>
            <p:ph sz="quarter" idx="32"/>
          </p:nvPr>
        </p:nvSpPr>
        <p:spPr>
          <a:xfrm>
            <a:off x="7454348" y="2727096"/>
            <a:ext cx="1437144" cy="485925"/>
          </a:xfrm>
        </p:spPr>
        <p:txBody>
          <a:bodyPr/>
          <a:lstStyle/>
          <a:p>
            <a:pPr marL="0" indent="0">
              <a:lnSpc>
                <a:spcPct val="90000"/>
              </a:lnSpc>
              <a:spcBef>
                <a:spcPts val="0"/>
              </a:spcBef>
              <a:buNone/>
            </a:pPr>
            <a:r>
              <a:rPr lang="en-IN" sz="840" dirty="0">
                <a:latin typeface="Calibri" charset="0"/>
                <a:ea typeface="MS PGothic" charset="0"/>
              </a:rPr>
              <a:t>Water enters the sieve tube from the xylem by osmosis, increasing pressure in the sieve tube.</a:t>
            </a:r>
          </a:p>
        </p:txBody>
      </p:sp>
      <p:sp>
        <p:nvSpPr>
          <p:cNvPr id="28" name="Content Placeholder 20"/>
          <p:cNvSpPr>
            <a:spLocks noGrp="1"/>
          </p:cNvSpPr>
          <p:nvPr>
            <p:ph sz="quarter" idx="24"/>
          </p:nvPr>
        </p:nvSpPr>
        <p:spPr>
          <a:xfrm>
            <a:off x="7453918" y="3398627"/>
            <a:ext cx="1308968" cy="258383"/>
          </a:xfrm>
        </p:spPr>
        <p:txBody>
          <a:bodyPr anchor="ctr"/>
          <a:lstStyle/>
          <a:p>
            <a:pPr marL="0" indent="0" eaLnBrk="1" hangingPunct="1">
              <a:lnSpc>
                <a:spcPct val="90000"/>
              </a:lnSpc>
              <a:spcBef>
                <a:spcPct val="0"/>
              </a:spcBef>
              <a:buNone/>
            </a:pPr>
            <a:r>
              <a:rPr lang="de-DE" sz="850" b="1" dirty="0">
                <a:latin typeface="Calibri" charset="0"/>
                <a:ea typeface="MS PGothic" charset="0"/>
              </a:rPr>
              <a:t>Phloem transport in sieve tube</a:t>
            </a:r>
            <a:endParaRPr lang="en-IN" sz="850" b="1" dirty="0">
              <a:latin typeface="Calibri" charset="0"/>
              <a:ea typeface="MS PGothic" charset="0"/>
            </a:endParaRPr>
          </a:p>
        </p:txBody>
      </p:sp>
      <p:sp>
        <p:nvSpPr>
          <p:cNvPr id="29" name="Content Placeholder 22"/>
          <p:cNvSpPr>
            <a:spLocks noGrp="1"/>
          </p:cNvSpPr>
          <p:nvPr>
            <p:ph sz="quarter" idx="25"/>
          </p:nvPr>
        </p:nvSpPr>
        <p:spPr>
          <a:xfrm>
            <a:off x="7327297" y="3658374"/>
            <a:ext cx="191944" cy="202511"/>
          </a:xfrm>
        </p:spPr>
        <p:txBody>
          <a:bodyPr anchor="ctr"/>
          <a:lstStyle/>
          <a:p>
            <a:pPr marL="228600" lvl="0" indent="-228600">
              <a:buClr>
                <a:schemeClr val="bg1"/>
              </a:buClr>
              <a:buFont typeface="+mj-lt"/>
              <a:buAutoNum type="arabicPeriod" startAt="3"/>
            </a:pPr>
            <a:r>
              <a:rPr lang="en-US" sz="850" b="1" dirty="0"/>
              <a:t> </a:t>
            </a:r>
            <a:endParaRPr lang="en-GB" sz="850" b="1" dirty="0"/>
          </a:p>
        </p:txBody>
      </p:sp>
      <p:sp>
        <p:nvSpPr>
          <p:cNvPr id="30" name="Content Placeholder 24"/>
          <p:cNvSpPr>
            <a:spLocks noGrp="1"/>
          </p:cNvSpPr>
          <p:nvPr>
            <p:ph sz="quarter" idx="26"/>
          </p:nvPr>
        </p:nvSpPr>
        <p:spPr>
          <a:xfrm>
            <a:off x="7457522" y="3665476"/>
            <a:ext cx="1260506" cy="368403"/>
          </a:xfrm>
        </p:spPr>
        <p:txBody>
          <a:bodyPr/>
          <a:lstStyle/>
          <a:p>
            <a:pPr marL="0" indent="0">
              <a:lnSpc>
                <a:spcPct val="90000"/>
              </a:lnSpc>
              <a:spcBef>
                <a:spcPts val="0"/>
              </a:spcBef>
              <a:buNone/>
            </a:pPr>
            <a:r>
              <a:rPr lang="en-IN" sz="850" dirty="0">
                <a:latin typeface="Calibri" charset="0"/>
                <a:ea typeface="MS PGothic" charset="0"/>
              </a:rPr>
              <a:t>Pressure pushes the solutes toward the sink.</a:t>
            </a:r>
          </a:p>
        </p:txBody>
      </p:sp>
      <p:sp>
        <p:nvSpPr>
          <p:cNvPr id="31" name="Content Placeholder 26"/>
          <p:cNvSpPr>
            <a:spLocks noGrp="1"/>
          </p:cNvSpPr>
          <p:nvPr>
            <p:ph sz="quarter" idx="27"/>
          </p:nvPr>
        </p:nvSpPr>
        <p:spPr>
          <a:xfrm>
            <a:off x="7450167" y="4419543"/>
            <a:ext cx="1249748" cy="249225"/>
          </a:xfrm>
        </p:spPr>
        <p:txBody>
          <a:bodyPr anchor="ctr"/>
          <a:lstStyle/>
          <a:p>
            <a:pPr marL="0" indent="0" eaLnBrk="1" hangingPunct="1">
              <a:spcBef>
                <a:spcPct val="0"/>
              </a:spcBef>
              <a:buNone/>
            </a:pPr>
            <a:r>
              <a:rPr lang="en-US" sz="880" b="1" dirty="0">
                <a:latin typeface="Calibri" charset="0"/>
                <a:ea typeface="MS PGothic" charset="0"/>
              </a:rPr>
              <a:t>Unloading at the sink</a:t>
            </a:r>
            <a:endParaRPr lang="en-IN" sz="880" b="1" dirty="0">
              <a:latin typeface="Calibri" charset="0"/>
              <a:ea typeface="MS PGothic" charset="0"/>
            </a:endParaRPr>
          </a:p>
        </p:txBody>
      </p:sp>
      <p:sp>
        <p:nvSpPr>
          <p:cNvPr id="32" name="Content Placeholder 28"/>
          <p:cNvSpPr>
            <a:spLocks noGrp="1"/>
          </p:cNvSpPr>
          <p:nvPr>
            <p:ph sz="quarter" idx="28"/>
          </p:nvPr>
        </p:nvSpPr>
        <p:spPr>
          <a:xfrm>
            <a:off x="7329746" y="4633843"/>
            <a:ext cx="202878" cy="239500"/>
          </a:xfrm>
        </p:spPr>
        <p:txBody>
          <a:bodyPr/>
          <a:lstStyle/>
          <a:p>
            <a:pPr marL="228600" lvl="0" indent="-228600">
              <a:buClr>
                <a:schemeClr val="bg1"/>
              </a:buClr>
              <a:buFont typeface="+mj-lt"/>
              <a:buAutoNum type="arabicPeriod" startAt="4"/>
            </a:pPr>
            <a:r>
              <a:rPr lang="en-US" sz="850" b="1" dirty="0"/>
              <a:t> </a:t>
            </a:r>
            <a:endParaRPr lang="en-GB" sz="850" b="1" dirty="0"/>
          </a:p>
        </p:txBody>
      </p:sp>
      <p:sp>
        <p:nvSpPr>
          <p:cNvPr id="33" name="Content Placeholder 30"/>
          <p:cNvSpPr>
            <a:spLocks noGrp="1"/>
          </p:cNvSpPr>
          <p:nvPr>
            <p:ph sz="quarter" idx="29"/>
          </p:nvPr>
        </p:nvSpPr>
        <p:spPr>
          <a:xfrm>
            <a:off x="7452760" y="4645753"/>
            <a:ext cx="1473200" cy="563562"/>
          </a:xfrm>
        </p:spPr>
        <p:txBody>
          <a:bodyPr/>
          <a:lstStyle/>
          <a:p>
            <a:pPr marL="0" lvl="0" indent="0">
              <a:lnSpc>
                <a:spcPct val="90000"/>
              </a:lnSpc>
              <a:spcBef>
                <a:spcPts val="0"/>
              </a:spcBef>
              <a:buNone/>
            </a:pPr>
            <a:r>
              <a:rPr lang="en-IN" sz="870" dirty="0">
                <a:latin typeface="Calibri" charset="0"/>
                <a:ea typeface="MS PGothic" charset="0"/>
              </a:rPr>
              <a:t>As the sink is reached, solutes are unloaded by facilitated diffusion or active transport into the sink cells.</a:t>
            </a:r>
            <a:endParaRPr lang="en-GB" sz="870" dirty="0">
              <a:latin typeface="Calibri" charset="0"/>
              <a:ea typeface="MS PGothic" charset="0"/>
            </a:endParaRPr>
          </a:p>
        </p:txBody>
      </p:sp>
      <p:sp>
        <p:nvSpPr>
          <p:cNvPr id="34" name="Content Placeholder 32"/>
          <p:cNvSpPr>
            <a:spLocks noGrp="1"/>
          </p:cNvSpPr>
          <p:nvPr>
            <p:ph sz="quarter" idx="30"/>
          </p:nvPr>
        </p:nvSpPr>
        <p:spPr>
          <a:xfrm>
            <a:off x="7322055" y="5193816"/>
            <a:ext cx="191114" cy="221173"/>
          </a:xfrm>
        </p:spPr>
        <p:txBody>
          <a:bodyPr/>
          <a:lstStyle/>
          <a:p>
            <a:pPr marL="228600" lvl="0" indent="-228600">
              <a:buClr>
                <a:schemeClr val="bg1"/>
              </a:buClr>
              <a:buFont typeface="+mj-lt"/>
              <a:buAutoNum type="arabicPeriod" startAt="5"/>
            </a:pPr>
            <a:r>
              <a:rPr lang="en-US" sz="850" b="1" dirty="0"/>
              <a:t> </a:t>
            </a:r>
            <a:endParaRPr lang="en-GB" sz="850" b="1" dirty="0"/>
          </a:p>
        </p:txBody>
      </p:sp>
      <p:sp>
        <p:nvSpPr>
          <p:cNvPr id="35" name="Content Placeholder 34"/>
          <p:cNvSpPr>
            <a:spLocks noGrp="1"/>
          </p:cNvSpPr>
          <p:nvPr>
            <p:ph sz="quarter" idx="31"/>
          </p:nvPr>
        </p:nvSpPr>
        <p:spPr>
          <a:xfrm>
            <a:off x="7443428" y="5206882"/>
            <a:ext cx="1426356" cy="595312"/>
          </a:xfrm>
        </p:spPr>
        <p:txBody>
          <a:bodyPr/>
          <a:lstStyle/>
          <a:p>
            <a:pPr marL="0" indent="0">
              <a:lnSpc>
                <a:spcPct val="90000"/>
              </a:lnSpc>
              <a:spcBef>
                <a:spcPts val="0"/>
              </a:spcBef>
              <a:buNone/>
            </a:pPr>
            <a:r>
              <a:rPr lang="en-IN" sz="850" dirty="0">
                <a:latin typeface="Calibri" charset="0"/>
                <a:ea typeface="MS PGothic" charset="0"/>
              </a:rPr>
              <a:t>Water moves out of the pholem to the xylem by </a:t>
            </a:r>
            <a:r>
              <a:rPr lang="en-IN" sz="850" dirty="0">
                <a:solidFill>
                  <a:srgbClr val="FF0000"/>
                </a:solidFill>
                <a:latin typeface="Calibri" charset="0"/>
                <a:ea typeface="MS PGothic" charset="0"/>
              </a:rPr>
              <a:t>osmosis</a:t>
            </a:r>
            <a:r>
              <a:rPr lang="en-IN" sz="850" dirty="0">
                <a:latin typeface="Calibri" charset="0"/>
                <a:ea typeface="MS PGothic" charset="0"/>
              </a:rPr>
              <a:t>, decreasing pressure in the sieve tube.</a:t>
            </a:r>
          </a:p>
        </p:txBody>
      </p:sp>
      <p:sp>
        <p:nvSpPr>
          <p:cNvPr id="5" name="Content Placeholder 4"/>
          <p:cNvSpPr>
            <a:spLocks noGrp="1"/>
          </p:cNvSpPr>
          <p:nvPr>
            <p:ph sz="quarter" idx="12"/>
          </p:nvPr>
        </p:nvSpPr>
        <p:spPr>
          <a:xfrm>
            <a:off x="5040450" y="5901825"/>
            <a:ext cx="1010974" cy="166125"/>
          </a:xfrm>
        </p:spPr>
        <p:txBody>
          <a:bodyPr/>
          <a:lstStyle/>
          <a:p>
            <a:pPr marL="0" indent="0">
              <a:buNone/>
            </a:pPr>
            <a:r>
              <a:rPr lang="en-US" sz="660" dirty="0"/>
              <a:t>©Ingram Publishing RF</a:t>
            </a:r>
            <a:endParaRPr lang="en-IN" sz="66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6240" y="195630"/>
            <a:ext cx="8229600" cy="1143000"/>
          </a:xfrm>
        </p:spPr>
        <p:txBody>
          <a:bodyPr/>
          <a:lstStyle/>
          <a:p>
            <a:pPr eaLnBrk="1" hangingPunct="1"/>
            <a:r>
              <a:rPr lang="en-US" sz="4000" dirty="0">
                <a:latin typeface="Calibri" charset="0"/>
                <a:ea typeface="MS PGothic" charset="0"/>
              </a:rPr>
              <a:t>Phloem and sugar transport: pressure flow</a:t>
            </a:r>
            <a:endParaRPr lang="en-IN" sz="4000" dirty="0">
              <a:latin typeface="Calibri" charset="0"/>
              <a:ea typeface="MS PGothic" charset="0"/>
            </a:endParaRPr>
          </a:p>
        </p:txBody>
      </p:sp>
      <p:sp>
        <p:nvSpPr>
          <p:cNvPr id="38" name="Content Placeholder 12"/>
          <p:cNvSpPr>
            <a:spLocks noGrp="1"/>
          </p:cNvSpPr>
          <p:nvPr>
            <p:ph sz="quarter" idx="34"/>
          </p:nvPr>
        </p:nvSpPr>
        <p:spPr>
          <a:xfrm>
            <a:off x="-2149" y="6449543"/>
            <a:ext cx="1453971" cy="374575"/>
          </a:xfrm>
        </p:spPr>
        <p:txBody>
          <a:bodyPr/>
          <a:lstStyle/>
          <a:p>
            <a:pPr marL="0" indent="0" eaLnBrk="1" hangingPunct="1">
              <a:spcBef>
                <a:spcPct val="0"/>
              </a:spcBef>
              <a:buNone/>
            </a:pPr>
            <a:r>
              <a:rPr lang="en-US" sz="2000" dirty="0">
                <a:latin typeface="Calibri" charset="0"/>
                <a:ea typeface="MS PGothic" charset="0"/>
              </a:rPr>
              <a:t>Section 23.3</a:t>
            </a:r>
            <a:endParaRPr lang="en-IN" sz="2000" dirty="0">
              <a:latin typeface="Calibri" charset="0"/>
              <a:ea typeface="MS PGothic" charset="0"/>
            </a:endParaRPr>
          </a:p>
        </p:txBody>
      </p:sp>
      <p:sp>
        <p:nvSpPr>
          <p:cNvPr id="4" name="Content Placeholder 3"/>
          <p:cNvSpPr>
            <a:spLocks noGrp="1"/>
          </p:cNvSpPr>
          <p:nvPr>
            <p:ph sz="quarter" idx="12"/>
          </p:nvPr>
        </p:nvSpPr>
        <p:spPr>
          <a:xfrm>
            <a:off x="13767" y="1230761"/>
            <a:ext cx="2439147" cy="2813383"/>
          </a:xfrm>
        </p:spPr>
        <p:txBody>
          <a:bodyPr/>
          <a:lstStyle/>
          <a:p>
            <a:pPr marL="0" indent="0" eaLnBrk="1" hangingPunct="1">
              <a:spcBef>
                <a:spcPct val="0"/>
              </a:spcBef>
              <a:buNone/>
            </a:pPr>
            <a:r>
              <a:rPr lang="en-US" sz="1800" dirty="0">
                <a:latin typeface="Calibri" charset="0"/>
                <a:ea typeface="MS PGothic" charset="0"/>
              </a:rPr>
              <a:t>According to</a:t>
            </a:r>
            <a:r>
              <a:rPr lang="en-US" sz="1800" b="1" dirty="0">
                <a:latin typeface="Calibri" charset="0"/>
                <a:ea typeface="MS PGothic" charset="0"/>
              </a:rPr>
              <a:t> pressure flow theory</a:t>
            </a:r>
            <a:r>
              <a:rPr lang="en-US" sz="1800" dirty="0">
                <a:latin typeface="Calibri" charset="0"/>
                <a:ea typeface="MS PGothic" charset="0"/>
              </a:rPr>
              <a:t>, phloem sap moves from high pressure at sources to low pressure at sinks. Water movement causes the pressure changes in the phloem tissue. </a:t>
            </a:r>
            <a:endParaRPr lang="en-IN" sz="1800" dirty="0">
              <a:latin typeface="Calibri" charset="0"/>
              <a:ea typeface="MS PGothic" charset="0"/>
            </a:endParaRPr>
          </a:p>
        </p:txBody>
      </p:sp>
      <p:sp>
        <p:nvSpPr>
          <p:cNvPr id="6" name="Content Placeholder 5"/>
          <p:cNvSpPr>
            <a:spLocks noGrp="1"/>
          </p:cNvSpPr>
          <p:nvPr>
            <p:ph sz="quarter" idx="14"/>
          </p:nvPr>
        </p:nvSpPr>
        <p:spPr>
          <a:xfrm>
            <a:off x="7058935" y="6457386"/>
            <a:ext cx="1593273" cy="349473"/>
          </a:xfrm>
        </p:spPr>
        <p:txBody>
          <a:bodyPr/>
          <a:lstStyle/>
          <a:p>
            <a:pPr marL="0" indent="0" eaLnBrk="1" hangingPunct="1">
              <a:spcBef>
                <a:spcPct val="0"/>
              </a:spcBef>
              <a:buNone/>
            </a:pPr>
            <a:r>
              <a:rPr lang="en-US" sz="2000" dirty="0">
                <a:latin typeface="Calibri" charset="0"/>
                <a:ea typeface="MS PGothic" charset="0"/>
              </a:rPr>
              <a:t>Figure 23.10</a:t>
            </a:r>
            <a:endParaRPr lang="en-IN" sz="2000" dirty="0">
              <a:latin typeface="Calibri" charset="0"/>
              <a:ea typeface="MS PGothic"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2497" y="1648739"/>
            <a:ext cx="6516624" cy="4517136"/>
          </a:xfrm>
          <a:prstGeom prst="rect">
            <a:avLst/>
          </a:prstGeom>
        </p:spPr>
      </p:pic>
      <p:sp>
        <p:nvSpPr>
          <p:cNvPr id="37" name="Content Placeholder 38"/>
          <p:cNvSpPr>
            <a:spLocks noGrp="1"/>
          </p:cNvSpPr>
          <p:nvPr>
            <p:ph sz="quarter" idx="33"/>
          </p:nvPr>
        </p:nvSpPr>
        <p:spPr>
          <a:xfrm>
            <a:off x="7491640" y="2173103"/>
            <a:ext cx="1340080" cy="178616"/>
          </a:xfrm>
        </p:spPr>
        <p:txBody>
          <a:bodyPr anchor="ctr"/>
          <a:lstStyle/>
          <a:p>
            <a:pPr marL="0" indent="0" eaLnBrk="1" hangingPunct="1">
              <a:spcBef>
                <a:spcPct val="0"/>
              </a:spcBef>
              <a:buNone/>
            </a:pPr>
            <a:r>
              <a:rPr lang="en-US" sz="890" b="1" dirty="0">
                <a:latin typeface="Calibri" charset="0"/>
                <a:ea typeface="MS PGothic" charset="0"/>
              </a:rPr>
              <a:t>Loading at the source</a:t>
            </a:r>
            <a:endParaRPr lang="en-IN" sz="890" b="1" dirty="0">
              <a:latin typeface="Calibri" charset="0"/>
              <a:ea typeface="MS PGothic" charset="0"/>
            </a:endParaRPr>
          </a:p>
        </p:txBody>
      </p:sp>
      <p:sp>
        <p:nvSpPr>
          <p:cNvPr id="25" name="Content Placeholder 10"/>
          <p:cNvSpPr>
            <a:spLocks noGrp="1"/>
          </p:cNvSpPr>
          <p:nvPr>
            <p:ph sz="quarter" idx="21"/>
          </p:nvPr>
        </p:nvSpPr>
        <p:spPr>
          <a:xfrm>
            <a:off x="7378378" y="2355826"/>
            <a:ext cx="193602" cy="184413"/>
          </a:xfrm>
        </p:spPr>
        <p:txBody>
          <a:bodyPr/>
          <a:lstStyle/>
          <a:p>
            <a:pPr marL="228600" indent="-228600">
              <a:buClr>
                <a:schemeClr val="bg1"/>
              </a:buClr>
              <a:buFont typeface="+mj-lt"/>
              <a:buAutoNum type="arabicPeriod"/>
            </a:pPr>
            <a:r>
              <a:rPr lang="en-US" sz="850" b="1" dirty="0"/>
              <a:t> </a:t>
            </a:r>
            <a:endParaRPr lang="en-GB" sz="850" b="1" dirty="0"/>
          </a:p>
        </p:txBody>
      </p:sp>
      <p:sp>
        <p:nvSpPr>
          <p:cNvPr id="26" name="Content Placeholder 14"/>
          <p:cNvSpPr>
            <a:spLocks noGrp="1"/>
          </p:cNvSpPr>
          <p:nvPr>
            <p:ph sz="quarter" idx="22"/>
          </p:nvPr>
        </p:nvSpPr>
        <p:spPr>
          <a:xfrm>
            <a:off x="7508196" y="2370053"/>
            <a:ext cx="1297441" cy="504957"/>
          </a:xfrm>
        </p:spPr>
        <p:txBody>
          <a:bodyPr/>
          <a:lstStyle/>
          <a:p>
            <a:pPr marL="0" indent="0">
              <a:lnSpc>
                <a:spcPct val="90000"/>
              </a:lnSpc>
              <a:spcBef>
                <a:spcPts val="0"/>
              </a:spcBef>
              <a:buNone/>
            </a:pPr>
            <a:r>
              <a:rPr lang="en-IN" sz="850" dirty="0">
                <a:latin typeface="Calibri" charset="0"/>
                <a:ea typeface="MS PGothic" charset="0"/>
              </a:rPr>
              <a:t>Solutes (sugars produced in photosynthesis) enter a sieve tube by active transport.</a:t>
            </a:r>
          </a:p>
        </p:txBody>
      </p:sp>
      <p:sp>
        <p:nvSpPr>
          <p:cNvPr id="27" name="Content Placeholder 18"/>
          <p:cNvSpPr>
            <a:spLocks noGrp="1"/>
          </p:cNvSpPr>
          <p:nvPr>
            <p:ph sz="quarter" idx="23"/>
          </p:nvPr>
        </p:nvSpPr>
        <p:spPr>
          <a:xfrm>
            <a:off x="7361525" y="2924219"/>
            <a:ext cx="213031" cy="241251"/>
          </a:xfrm>
        </p:spPr>
        <p:txBody>
          <a:bodyPr/>
          <a:lstStyle/>
          <a:p>
            <a:pPr marL="228600" indent="-228600">
              <a:buClr>
                <a:schemeClr val="bg1"/>
              </a:buClr>
              <a:buFont typeface="+mj-lt"/>
              <a:buAutoNum type="arabicPeriod" startAt="2"/>
            </a:pPr>
            <a:r>
              <a:rPr lang="en-US" sz="850" b="1" dirty="0"/>
              <a:t> </a:t>
            </a:r>
            <a:endParaRPr lang="en-GB" sz="850" b="1" dirty="0"/>
          </a:p>
        </p:txBody>
      </p:sp>
      <p:sp>
        <p:nvSpPr>
          <p:cNvPr id="28" name="Content Placeholder 20"/>
          <p:cNvSpPr>
            <a:spLocks noGrp="1"/>
          </p:cNvSpPr>
          <p:nvPr>
            <p:ph sz="quarter" idx="24"/>
          </p:nvPr>
        </p:nvSpPr>
        <p:spPr>
          <a:xfrm>
            <a:off x="7488523" y="2970034"/>
            <a:ext cx="1449874" cy="488767"/>
          </a:xfrm>
        </p:spPr>
        <p:txBody>
          <a:bodyPr anchor="ctr"/>
          <a:lstStyle/>
          <a:p>
            <a:pPr marL="0" indent="0">
              <a:lnSpc>
                <a:spcPct val="90000"/>
              </a:lnSpc>
              <a:spcBef>
                <a:spcPts val="0"/>
              </a:spcBef>
              <a:buNone/>
            </a:pPr>
            <a:r>
              <a:rPr lang="en-IN" sz="850" dirty="0">
                <a:latin typeface="Calibri" charset="0"/>
                <a:ea typeface="MS PGothic" charset="0"/>
              </a:rPr>
              <a:t>Water enters the sieve tube from the xylem by osmosis, increasing pressure in the sieve tube.</a:t>
            </a:r>
          </a:p>
        </p:txBody>
      </p:sp>
      <p:sp>
        <p:nvSpPr>
          <p:cNvPr id="29" name="Content Placeholder 22"/>
          <p:cNvSpPr>
            <a:spLocks noGrp="1"/>
          </p:cNvSpPr>
          <p:nvPr>
            <p:ph sz="quarter" idx="25"/>
          </p:nvPr>
        </p:nvSpPr>
        <p:spPr>
          <a:xfrm>
            <a:off x="7493285" y="3612239"/>
            <a:ext cx="1327019" cy="253292"/>
          </a:xfrm>
        </p:spPr>
        <p:txBody>
          <a:bodyPr anchor="ctr"/>
          <a:lstStyle/>
          <a:p>
            <a:pPr marL="0" indent="0" eaLnBrk="1" hangingPunct="1">
              <a:lnSpc>
                <a:spcPct val="90000"/>
              </a:lnSpc>
              <a:spcBef>
                <a:spcPct val="0"/>
              </a:spcBef>
              <a:buNone/>
            </a:pPr>
            <a:r>
              <a:rPr lang="de-DE" sz="860" b="1" dirty="0">
                <a:latin typeface="Calibri" charset="0"/>
                <a:ea typeface="MS PGothic" charset="0"/>
              </a:rPr>
              <a:t>Phloem transport in sieve tube</a:t>
            </a:r>
            <a:endParaRPr lang="en-IN" sz="860" b="1" dirty="0">
              <a:latin typeface="Calibri" charset="0"/>
              <a:ea typeface="MS PGothic" charset="0"/>
            </a:endParaRPr>
          </a:p>
        </p:txBody>
      </p:sp>
      <p:sp>
        <p:nvSpPr>
          <p:cNvPr id="30" name="Content Placeholder 24"/>
          <p:cNvSpPr>
            <a:spLocks noGrp="1"/>
          </p:cNvSpPr>
          <p:nvPr>
            <p:ph sz="quarter" idx="26"/>
          </p:nvPr>
        </p:nvSpPr>
        <p:spPr>
          <a:xfrm>
            <a:off x="7378381" y="3907651"/>
            <a:ext cx="171812" cy="136493"/>
          </a:xfrm>
        </p:spPr>
        <p:txBody>
          <a:bodyPr anchor="ctr"/>
          <a:lstStyle/>
          <a:p>
            <a:pPr marL="228600" indent="-228600">
              <a:buClr>
                <a:schemeClr val="bg1"/>
              </a:buClr>
              <a:buFont typeface="+mj-lt"/>
              <a:buAutoNum type="arabicPeriod" startAt="3"/>
            </a:pPr>
            <a:r>
              <a:rPr lang="en-US" sz="850" b="1" dirty="0"/>
              <a:t> </a:t>
            </a:r>
            <a:endParaRPr lang="en-GB" sz="850" b="1" dirty="0"/>
          </a:p>
        </p:txBody>
      </p:sp>
      <p:sp>
        <p:nvSpPr>
          <p:cNvPr id="31" name="Content Placeholder 26"/>
          <p:cNvSpPr>
            <a:spLocks noGrp="1"/>
          </p:cNvSpPr>
          <p:nvPr>
            <p:ph sz="quarter" idx="27"/>
          </p:nvPr>
        </p:nvSpPr>
        <p:spPr>
          <a:xfrm>
            <a:off x="7498278" y="3880374"/>
            <a:ext cx="1293813" cy="345896"/>
          </a:xfrm>
        </p:spPr>
        <p:txBody>
          <a:bodyPr/>
          <a:lstStyle/>
          <a:p>
            <a:pPr marL="0" indent="0">
              <a:lnSpc>
                <a:spcPct val="90000"/>
              </a:lnSpc>
              <a:spcBef>
                <a:spcPts val="0"/>
              </a:spcBef>
              <a:buNone/>
            </a:pPr>
            <a:r>
              <a:rPr lang="en-IN" sz="850" dirty="0">
                <a:latin typeface="Calibri" charset="0"/>
                <a:ea typeface="MS PGothic" charset="0"/>
              </a:rPr>
              <a:t>Pressure pushes the solutes toward the sink.</a:t>
            </a:r>
          </a:p>
        </p:txBody>
      </p:sp>
      <p:sp>
        <p:nvSpPr>
          <p:cNvPr id="32" name="Content Placeholder 28"/>
          <p:cNvSpPr>
            <a:spLocks noGrp="1"/>
          </p:cNvSpPr>
          <p:nvPr>
            <p:ph sz="quarter" idx="28"/>
          </p:nvPr>
        </p:nvSpPr>
        <p:spPr>
          <a:xfrm>
            <a:off x="7491132" y="4659580"/>
            <a:ext cx="1347410" cy="205222"/>
          </a:xfrm>
        </p:spPr>
        <p:txBody>
          <a:bodyPr anchor="ctr"/>
          <a:lstStyle/>
          <a:p>
            <a:pPr marL="0" indent="0" eaLnBrk="1" hangingPunct="1">
              <a:spcBef>
                <a:spcPct val="0"/>
              </a:spcBef>
              <a:buNone/>
            </a:pPr>
            <a:r>
              <a:rPr lang="en-US" sz="880" b="1" dirty="0">
                <a:latin typeface="Calibri" charset="0"/>
                <a:ea typeface="MS PGothic" charset="0"/>
              </a:rPr>
              <a:t>Unloading at the sink</a:t>
            </a:r>
            <a:endParaRPr lang="en-IN" sz="880" b="1" dirty="0">
              <a:latin typeface="Calibri" charset="0"/>
              <a:ea typeface="MS PGothic" charset="0"/>
            </a:endParaRPr>
          </a:p>
        </p:txBody>
      </p:sp>
      <p:sp>
        <p:nvSpPr>
          <p:cNvPr id="33" name="Content Placeholder 30"/>
          <p:cNvSpPr>
            <a:spLocks noGrp="1"/>
          </p:cNvSpPr>
          <p:nvPr>
            <p:ph sz="quarter" idx="29"/>
          </p:nvPr>
        </p:nvSpPr>
        <p:spPr>
          <a:xfrm>
            <a:off x="7380841" y="4851407"/>
            <a:ext cx="174019" cy="218983"/>
          </a:xfrm>
        </p:spPr>
        <p:txBody>
          <a:bodyPr/>
          <a:lstStyle/>
          <a:p>
            <a:pPr marL="228600" indent="-228600">
              <a:buClr>
                <a:schemeClr val="bg1"/>
              </a:buClr>
              <a:buFont typeface="+mj-lt"/>
              <a:buAutoNum type="arabicPeriod" startAt="4"/>
            </a:pPr>
            <a:r>
              <a:rPr lang="en-US" sz="850" b="1" dirty="0"/>
              <a:t> </a:t>
            </a:r>
            <a:endParaRPr lang="en-GB" sz="850" b="1" dirty="0"/>
          </a:p>
        </p:txBody>
      </p:sp>
      <p:sp>
        <p:nvSpPr>
          <p:cNvPr id="34" name="Content Placeholder 32"/>
          <p:cNvSpPr>
            <a:spLocks noGrp="1"/>
          </p:cNvSpPr>
          <p:nvPr>
            <p:ph sz="quarter" idx="30"/>
          </p:nvPr>
        </p:nvSpPr>
        <p:spPr>
          <a:xfrm>
            <a:off x="7498048" y="4861627"/>
            <a:ext cx="1503651" cy="563562"/>
          </a:xfrm>
        </p:spPr>
        <p:txBody>
          <a:bodyPr/>
          <a:lstStyle/>
          <a:p>
            <a:pPr marL="0" indent="0">
              <a:lnSpc>
                <a:spcPct val="90000"/>
              </a:lnSpc>
              <a:spcBef>
                <a:spcPts val="0"/>
              </a:spcBef>
              <a:buNone/>
            </a:pPr>
            <a:r>
              <a:rPr lang="en-IN" sz="870" dirty="0">
                <a:latin typeface="Calibri" charset="0"/>
                <a:ea typeface="MS PGothic" charset="0"/>
              </a:rPr>
              <a:t>As the sink is reached, solutes are unloaded by facilitated diffusion or active transport into the sink cells.</a:t>
            </a:r>
            <a:endParaRPr lang="en-GB" sz="870" dirty="0">
              <a:latin typeface="Calibri" charset="0"/>
              <a:ea typeface="MS PGothic" charset="0"/>
            </a:endParaRPr>
          </a:p>
        </p:txBody>
      </p:sp>
      <p:sp>
        <p:nvSpPr>
          <p:cNvPr id="35" name="Content Placeholder 34"/>
          <p:cNvSpPr>
            <a:spLocks noGrp="1"/>
          </p:cNvSpPr>
          <p:nvPr>
            <p:ph sz="quarter" idx="31"/>
          </p:nvPr>
        </p:nvSpPr>
        <p:spPr>
          <a:xfrm>
            <a:off x="7366825" y="5404453"/>
            <a:ext cx="244641" cy="172441"/>
          </a:xfrm>
        </p:spPr>
        <p:txBody>
          <a:bodyPr/>
          <a:lstStyle/>
          <a:p>
            <a:pPr marL="228600" indent="-228600">
              <a:buClr>
                <a:schemeClr val="bg1"/>
              </a:buClr>
              <a:buFont typeface="+mj-lt"/>
              <a:buAutoNum type="arabicPeriod" startAt="5"/>
            </a:pPr>
            <a:r>
              <a:rPr lang="en-US" sz="850" b="1" dirty="0"/>
              <a:t> </a:t>
            </a:r>
            <a:endParaRPr lang="en-GB" sz="850" b="1" dirty="0"/>
          </a:p>
        </p:txBody>
      </p:sp>
      <p:sp>
        <p:nvSpPr>
          <p:cNvPr id="36" name="Content Placeholder 36"/>
          <p:cNvSpPr>
            <a:spLocks noGrp="1"/>
          </p:cNvSpPr>
          <p:nvPr>
            <p:ph sz="quarter" idx="32"/>
          </p:nvPr>
        </p:nvSpPr>
        <p:spPr>
          <a:xfrm>
            <a:off x="7490549" y="5421790"/>
            <a:ext cx="1429069" cy="604837"/>
          </a:xfrm>
        </p:spPr>
        <p:txBody>
          <a:bodyPr/>
          <a:lstStyle/>
          <a:p>
            <a:pPr marL="0" indent="0">
              <a:lnSpc>
                <a:spcPct val="90000"/>
              </a:lnSpc>
              <a:spcBef>
                <a:spcPts val="0"/>
              </a:spcBef>
              <a:buNone/>
            </a:pPr>
            <a:r>
              <a:rPr lang="en-IN" sz="850" dirty="0">
                <a:latin typeface="Calibri" charset="0"/>
                <a:ea typeface="MS PGothic" charset="0"/>
              </a:rPr>
              <a:t>Water moves out of the pholem to the xylem by </a:t>
            </a:r>
            <a:r>
              <a:rPr lang="en-IN" sz="850" dirty="0">
                <a:solidFill>
                  <a:srgbClr val="FF0000"/>
                </a:solidFill>
                <a:latin typeface="Calibri" charset="0"/>
                <a:ea typeface="MS PGothic" charset="0"/>
              </a:rPr>
              <a:t>osmosis</a:t>
            </a:r>
            <a:r>
              <a:rPr lang="en-IN" sz="850" dirty="0">
                <a:latin typeface="Calibri" charset="0"/>
                <a:ea typeface="MS PGothic" charset="0"/>
              </a:rPr>
              <a:t>, decreasing pressure in the sieve tube.</a:t>
            </a:r>
          </a:p>
        </p:txBody>
      </p:sp>
      <p:sp>
        <p:nvSpPr>
          <p:cNvPr id="5" name="Content Placeholder 4"/>
          <p:cNvSpPr>
            <a:spLocks noGrp="1"/>
          </p:cNvSpPr>
          <p:nvPr>
            <p:ph sz="quarter" idx="13"/>
          </p:nvPr>
        </p:nvSpPr>
        <p:spPr>
          <a:xfrm>
            <a:off x="5079869" y="6115534"/>
            <a:ext cx="1051056" cy="166125"/>
          </a:xfrm>
        </p:spPr>
        <p:txBody>
          <a:bodyPr/>
          <a:lstStyle/>
          <a:p>
            <a:pPr marL="0" indent="0">
              <a:buNone/>
            </a:pPr>
            <a:r>
              <a:rPr lang="en-US" sz="700" dirty="0"/>
              <a:t>©Ingram Publishing RF</a:t>
            </a:r>
            <a:endParaRPr lang="en-IN" sz="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579942"/>
          </a:xfrm>
        </p:spPr>
        <p:txBody>
          <a:bodyPr/>
          <a:lstStyle/>
          <a:p>
            <a:pPr eaLnBrk="1" hangingPunct="1"/>
            <a:r>
              <a:rPr lang="en-US" sz="4000" dirty="0">
                <a:latin typeface="Calibri" charset="0"/>
                <a:ea typeface="MS PGothic" charset="0"/>
              </a:rPr>
              <a:t>Essential elements: macronutrients</a:t>
            </a:r>
            <a:endParaRPr lang="en-GB" sz="4000" dirty="0">
              <a:latin typeface="Calibri" charset="0"/>
              <a:ea typeface="MS PGothic" charset="0"/>
            </a:endParaRPr>
          </a:p>
        </p:txBody>
      </p:sp>
      <p:sp>
        <p:nvSpPr>
          <p:cNvPr id="18" name="Content Placeholder 17"/>
          <p:cNvSpPr>
            <a:spLocks noGrp="1"/>
          </p:cNvSpPr>
          <p:nvPr>
            <p:ph sz="quarter" idx="13"/>
          </p:nvPr>
        </p:nvSpPr>
        <p:spPr>
          <a:xfrm>
            <a:off x="-1719" y="6457950"/>
            <a:ext cx="1480167" cy="356102"/>
          </a:xfrm>
        </p:spPr>
        <p:txBody>
          <a:bodyPr/>
          <a:lstStyle/>
          <a:p>
            <a:pPr marL="0" indent="0" eaLnBrk="1" hangingPunct="1">
              <a:spcBef>
                <a:spcPct val="0"/>
              </a:spcBef>
              <a:buNone/>
            </a:pPr>
            <a:r>
              <a:rPr lang="en-US" sz="2000" dirty="0">
                <a:latin typeface="Calibri" charset="0"/>
                <a:ea typeface="MS PGothic" charset="0"/>
              </a:rPr>
              <a:t>Section 23.1</a:t>
            </a:r>
            <a:endParaRPr lang="en-IN" sz="2000" dirty="0">
              <a:latin typeface="Calibri" charset="0"/>
              <a:ea typeface="MS PGothic" charset="0"/>
            </a:endParaRPr>
          </a:p>
        </p:txBody>
      </p:sp>
      <p:sp>
        <p:nvSpPr>
          <p:cNvPr id="17" name="Content Placeholder 16"/>
          <p:cNvSpPr>
            <a:spLocks noGrp="1"/>
          </p:cNvSpPr>
          <p:nvPr>
            <p:ph sz="quarter" idx="12"/>
          </p:nvPr>
        </p:nvSpPr>
        <p:spPr>
          <a:xfrm>
            <a:off x="405366" y="1021206"/>
            <a:ext cx="5620929" cy="1313180"/>
          </a:xfrm>
        </p:spPr>
        <p:txBody>
          <a:bodyPr/>
          <a:lstStyle/>
          <a:p>
            <a:pPr marL="0" indent="0" eaLnBrk="1" hangingPunct="1">
              <a:spcBef>
                <a:spcPct val="0"/>
              </a:spcBef>
              <a:buNone/>
            </a:pPr>
            <a:r>
              <a:rPr lang="en-US" sz="2400" b="1" dirty="0">
                <a:latin typeface="Calibri" charset="0"/>
                <a:ea typeface="MS PGothic" charset="0"/>
              </a:rPr>
              <a:t>Macronutrients</a:t>
            </a:r>
            <a:r>
              <a:rPr lang="en-US" sz="2400" dirty="0">
                <a:latin typeface="Calibri" charset="0"/>
                <a:ea typeface="MS PGothic" charset="0"/>
              </a:rPr>
              <a:t> are required in large amounts. Carbon, oxygen, and hydrogen are the most abundant macronutrients</a:t>
            </a:r>
            <a:r>
              <a:rPr lang="en-US" sz="2400" b="1" dirty="0">
                <a:latin typeface="Calibri" charset="0"/>
                <a:ea typeface="MS PGothic" charset="0"/>
              </a:rPr>
              <a:t>.</a:t>
            </a:r>
            <a:endParaRPr lang="en-IN" sz="2400" b="1" dirty="0">
              <a:latin typeface="Calibri" charset="0"/>
              <a:ea typeface="MS PGothic" charset="0"/>
            </a:endParaRPr>
          </a:p>
        </p:txBody>
      </p:sp>
      <p:sp>
        <p:nvSpPr>
          <p:cNvPr id="22" name="Content Placeholder 21"/>
          <p:cNvSpPr>
            <a:spLocks noGrp="1"/>
          </p:cNvSpPr>
          <p:nvPr>
            <p:ph sz="quarter" idx="17"/>
          </p:nvPr>
        </p:nvSpPr>
        <p:spPr>
          <a:xfrm>
            <a:off x="6909187" y="6474328"/>
            <a:ext cx="1983988" cy="389458"/>
          </a:xfrm>
        </p:spPr>
        <p:txBody>
          <a:bodyPr/>
          <a:lstStyle/>
          <a:p>
            <a:pPr marL="0" indent="0" eaLnBrk="1" hangingPunct="1">
              <a:spcBef>
                <a:spcPct val="0"/>
              </a:spcBef>
              <a:buNone/>
            </a:pPr>
            <a:r>
              <a:rPr lang="en-US" sz="1800" dirty="0">
                <a:latin typeface="Calibri" charset="0"/>
                <a:ea typeface="MS PGothic" charset="0"/>
              </a:rPr>
              <a:t>Figures 23.1, 23.2</a:t>
            </a:r>
            <a:endParaRPr lang="en-IN" sz="1800" dirty="0">
              <a:latin typeface="Calibri" charset="0"/>
              <a:ea typeface="MS PGothic" charset="0"/>
            </a:endParaRPr>
          </a:p>
        </p:txBody>
      </p:sp>
      <mc:AlternateContent xmlns:mc="http://schemas.openxmlformats.org/markup-compatibility/2006" xmlns:a14="http://schemas.microsoft.com/office/drawing/2010/main">
        <mc:Choice Requires="a14">
          <p:graphicFrame>
            <p:nvGraphicFramePr>
              <p:cNvPr id="11" name="Table Placeholder 13">
                <a:extLst>
                  <a:ext uri="{FF2B5EF4-FFF2-40B4-BE49-F238E27FC236}">
                    <a16:creationId xmlns:a16="http://schemas.microsoft.com/office/drawing/2014/main" id="{0B16BCE4-6065-44EE-ADD5-700B0ACB5962}"/>
                  </a:ext>
                </a:extLst>
              </p:cNvPr>
              <p:cNvGraphicFramePr>
                <a:graphicFrameLocks/>
              </p:cNvGraphicFramePr>
              <p:nvPr>
                <p:extLst>
                  <p:ext uri="{D42A27DB-BD31-4B8C-83A1-F6EECF244321}">
                    <p14:modId xmlns:p14="http://schemas.microsoft.com/office/powerpoint/2010/main" val="73199450"/>
                  </p:ext>
                </p:extLst>
              </p:nvPr>
            </p:nvGraphicFramePr>
            <p:xfrm>
              <a:off x="1394461" y="2706136"/>
              <a:ext cx="6377940" cy="2006754"/>
            </p:xfrm>
            <a:graphic>
              <a:graphicData uri="http://schemas.openxmlformats.org/drawingml/2006/table">
                <a:tbl>
                  <a:tblPr firstRow="1" bandRow="1">
                    <a:tableStyleId>{2D5ABB26-0587-4C30-8999-92F81FD0307C}</a:tableStyleId>
                  </a:tblPr>
                  <a:tblGrid>
                    <a:gridCol w="1005839">
                      <a:extLst>
                        <a:ext uri="{9D8B030D-6E8A-4147-A177-3AD203B41FA5}">
                          <a16:colId xmlns:a16="http://schemas.microsoft.com/office/drawing/2014/main" val="20000"/>
                        </a:ext>
                      </a:extLst>
                    </a:gridCol>
                    <a:gridCol w="769620">
                      <a:extLst>
                        <a:ext uri="{9D8B030D-6E8A-4147-A177-3AD203B41FA5}">
                          <a16:colId xmlns:a16="http://schemas.microsoft.com/office/drawing/2014/main" val="20001"/>
                        </a:ext>
                      </a:extLst>
                    </a:gridCol>
                    <a:gridCol w="624840">
                      <a:extLst>
                        <a:ext uri="{9D8B030D-6E8A-4147-A177-3AD203B41FA5}">
                          <a16:colId xmlns:a16="http://schemas.microsoft.com/office/drawing/2014/main" val="20002"/>
                        </a:ext>
                      </a:extLst>
                    </a:gridCol>
                    <a:gridCol w="3977641">
                      <a:extLst>
                        <a:ext uri="{9D8B030D-6E8A-4147-A177-3AD203B41FA5}">
                          <a16:colId xmlns:a16="http://schemas.microsoft.com/office/drawing/2014/main" val="20003"/>
                        </a:ext>
                      </a:extLst>
                    </a:gridCol>
                  </a:tblGrid>
                  <a:tr h="147621">
                    <a:tc>
                      <a:txBody>
                        <a:bodyPr/>
                        <a:lstStyle/>
                        <a:p>
                          <a:pPr marL="0" indent="60325"/>
                          <a:r>
                            <a:rPr lang="en-US" sz="800" b="1" u="none" strike="noStrike" kern="1200" baseline="0" dirty="0"/>
                            <a:t>Macronutrients</a:t>
                          </a:r>
                          <a:endParaRPr lang="en-GB" sz="800" b="1" dirty="0"/>
                        </a:p>
                      </a:txBody>
                      <a:tcPr marL="36000" marR="36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GB" sz="800" b="1" dirty="0"/>
                            <a:t>Form Taken Up by Plants</a:t>
                          </a:r>
                        </a:p>
                      </a:txBody>
                      <a:tcPr marL="36000" marR="36000" marT="1800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GB" sz="800" b="1" dirty="0"/>
                            <a:t>Percent Dry Weight</a:t>
                          </a:r>
                        </a:p>
                      </a:txBody>
                      <a:tcPr marL="36000" marR="36000" marT="1800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GB" sz="800" b="1" dirty="0"/>
                            <a:t>Selected Functions</a:t>
                          </a:r>
                        </a:p>
                      </a:txBody>
                      <a:tcPr marL="36000" marR="36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5039">
                    <a:tc>
                      <a:txBody>
                        <a:bodyPr/>
                        <a:lstStyle/>
                        <a:p>
                          <a:pPr marL="0" indent="60325"/>
                          <a:r>
                            <a:rPr lang="en-GB" sz="800" dirty="0"/>
                            <a:t>Carbon (C)</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b>
                                  <m:sSubPr>
                                    <m:ctrlPr>
                                      <a:rPr lang="en-GB" sz="800" i="1" smtClean="0">
                                        <a:latin typeface="Cambria Math" panose="02040503050406030204" pitchFamily="18" charset="0"/>
                                      </a:rPr>
                                    </m:ctrlPr>
                                  </m:sSubPr>
                                  <m:e>
                                    <m:r>
                                      <m:rPr>
                                        <m:sty m:val="p"/>
                                      </m:rPr>
                                      <a:rPr lang="en-US" sz="800" smtClean="0">
                                        <a:latin typeface="Cambria Math" panose="02040503050406030204" pitchFamily="18" charset="0"/>
                                      </a:rPr>
                                      <m:t>CO</m:t>
                                    </m:r>
                                  </m:e>
                                  <m:sub>
                                    <m:r>
                                      <a:rPr lang="en-US" sz="800" smtClean="0">
                                        <a:latin typeface="Cambria Math" panose="02040503050406030204" pitchFamily="18" charset="0"/>
                                      </a:rPr>
                                      <m:t>2</m:t>
                                    </m:r>
                                  </m:sub>
                                </m:sSub>
                              </m:oMath>
                            </m:oMathPara>
                          </a14:m>
                          <a:endParaRPr lang="en-GB" sz="800" i="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45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5039">
                    <a:tc>
                      <a:txBody>
                        <a:bodyPr/>
                        <a:lstStyle/>
                        <a:p>
                          <a:pPr marL="0" indent="60325"/>
                          <a:r>
                            <a:rPr lang="en-GB" sz="800" dirty="0"/>
                            <a:t>Oxygen (O)</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 xmlns:m="http://schemas.openxmlformats.org/officeDocument/2006/math">
                              <m:r>
                                <m:rPr>
                                  <m:sty m:val="p"/>
                                </m:rPr>
                                <a:rPr lang="en-US" sz="800" smtClean="0">
                                  <a:latin typeface="Cambria Math" panose="02040503050406030204" pitchFamily="18" charset="0"/>
                                </a:rPr>
                                <m:t>H</m:t>
                              </m:r>
                              <m:r>
                                <a:rPr lang="en-US" sz="800" baseline="-25000" smtClean="0">
                                  <a:latin typeface="Cambria Math" panose="02040503050406030204" pitchFamily="18" charset="0"/>
                                </a:rPr>
                                <m:t>2</m:t>
                              </m:r>
                              <m:r>
                                <m:rPr>
                                  <m:sty m:val="p"/>
                                </m:rPr>
                                <a:rPr lang="en-US" sz="800" smtClean="0">
                                  <a:latin typeface="Cambria Math" panose="02040503050406030204" pitchFamily="18" charset="0"/>
                                </a:rPr>
                                <m:t>O</m:t>
                              </m:r>
                            </m:oMath>
                          </a14:m>
                          <a:r>
                            <a:rPr lang="en-US" sz="800" dirty="0"/>
                            <a:t>, </a:t>
                          </a:r>
                          <a14:m>
                            <m:oMath xmlns:m="http://schemas.openxmlformats.org/officeDocument/2006/math">
                              <m:sSub>
                                <m:sSubPr>
                                  <m:ctrlPr>
                                    <a:rPr lang="en-US" sz="800" i="1" dirty="0" smtClean="0">
                                      <a:latin typeface="Cambria Math" panose="02040503050406030204" pitchFamily="18" charset="0"/>
                                    </a:rPr>
                                  </m:ctrlPr>
                                </m:sSubPr>
                                <m:e>
                                  <m:r>
                                    <m:rPr>
                                      <m:sty m:val="p"/>
                                    </m:rPr>
                                    <a:rPr lang="en-US" sz="800" dirty="0" smtClean="0">
                                      <a:latin typeface="Cambria Math" panose="02040503050406030204" pitchFamily="18" charset="0"/>
                                    </a:rPr>
                                    <m:t>O</m:t>
                                  </m:r>
                                </m:e>
                                <m:sub>
                                  <m:r>
                                    <a:rPr lang="en-US" sz="800" dirty="0" smtClean="0">
                                      <a:latin typeface="Cambria Math" panose="02040503050406030204" pitchFamily="18" charset="0"/>
                                    </a:rPr>
                                    <m:t>2</m:t>
                                  </m:r>
                                </m:sub>
                              </m:sSub>
                            </m:oMath>
                          </a14:m>
                          <a:r>
                            <a:rPr lang="en-US" sz="800" dirty="0"/>
                            <a:t>, </a:t>
                          </a:r>
                          <a14:m>
                            <m:oMath xmlns:m="http://schemas.openxmlformats.org/officeDocument/2006/math">
                              <m:sSub>
                                <m:sSubPr>
                                  <m:ctrlPr>
                                    <a:rPr lang="en-US" sz="800" i="1" dirty="0" smtClean="0">
                                      <a:latin typeface="Cambria Math" panose="02040503050406030204" pitchFamily="18" charset="0"/>
                                    </a:rPr>
                                  </m:ctrlPr>
                                </m:sSubPr>
                                <m:e>
                                  <m:r>
                                    <m:rPr>
                                      <m:sty m:val="p"/>
                                    </m:rPr>
                                    <a:rPr lang="en-US" sz="800" dirty="0" smtClean="0">
                                      <a:latin typeface="Cambria Math" panose="02040503050406030204" pitchFamily="18" charset="0"/>
                                    </a:rPr>
                                    <m:t>CO</m:t>
                                  </m:r>
                                </m:e>
                                <m:sub>
                                  <m:r>
                                    <a:rPr lang="en-US" sz="800" dirty="0" smtClean="0">
                                      <a:latin typeface="Cambria Math" panose="02040503050406030204" pitchFamily="18" charset="0"/>
                                    </a:rPr>
                                    <m:t>2</m:t>
                                  </m:r>
                                </m:sub>
                              </m:sSub>
                            </m:oMath>
                          </a14:m>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45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5039">
                    <a:tc>
                      <a:txBody>
                        <a:bodyPr/>
                        <a:lstStyle/>
                        <a:p>
                          <a:pPr marL="0" indent="60325"/>
                          <a:r>
                            <a:rPr lang="en-GB" sz="800" dirty="0"/>
                            <a:t>Hydrogen (H)</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m:rPr>
                                    <m:sty m:val="p"/>
                                  </m:rPr>
                                  <a:rPr lang="en-US" sz="800" smtClean="0">
                                    <a:latin typeface="Cambria Math" panose="02040503050406030204" pitchFamily="18" charset="0"/>
                                  </a:rPr>
                                  <m:t>H</m:t>
                                </m:r>
                                <m:r>
                                  <a:rPr lang="en-US" sz="800" baseline="-25000" smtClean="0">
                                    <a:latin typeface="Cambria Math" panose="02040503050406030204" pitchFamily="18" charset="0"/>
                                  </a:rPr>
                                  <m:t>2</m:t>
                                </m:r>
                                <m:r>
                                  <m:rPr>
                                    <m:sty m:val="p"/>
                                  </m:rPr>
                                  <a:rPr lang="en-US" sz="800" smtClean="0">
                                    <a:latin typeface="Cambria Math" panose="02040503050406030204" pitchFamily="18" charset="0"/>
                                  </a:rPr>
                                  <m:t>O</m:t>
                                </m:r>
                              </m:oMath>
                            </m:oMathPara>
                          </a14:m>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6</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9166">
                    <a:tc>
                      <a:txBody>
                        <a:bodyPr/>
                        <a:lstStyle/>
                        <a:p>
                          <a:pPr marL="0" indent="60325"/>
                          <a:r>
                            <a:rPr lang="en-GB" sz="800" dirty="0"/>
                            <a:t>Nitrogen (N)</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NO</m:t>
                                    </m:r>
                                  </m:e>
                                  <m:sub>
                                    <m:r>
                                      <a:rPr lang="en-US" sz="800" smtClean="0">
                                        <a:latin typeface="Cambria Math" panose="02040503050406030204" pitchFamily="18" charset="0"/>
                                      </a:rPr>
                                      <m:t>3</m:t>
                                    </m:r>
                                  </m:sub>
                                  <m:sup>
                                    <m:r>
                                      <a:rPr lang="en-US" sz="800" smtClean="0">
                                        <a:latin typeface="Cambria Math" panose="02040503050406030204" pitchFamily="18" charset="0"/>
                                      </a:rPr>
                                      <m:t>−</m:t>
                                    </m:r>
                                  </m:sup>
                                </m:sSubSup>
                                <m:r>
                                  <a:rPr lang="en-US" sz="800" smtClean="0">
                                    <a:latin typeface="Cambria Math" panose="02040503050406030204" pitchFamily="18" charset="0"/>
                                  </a:rPr>
                                  <m:t>,</m:t>
                                </m:r>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NH</m:t>
                                    </m:r>
                                  </m:e>
                                  <m:sub>
                                    <m:r>
                                      <a:rPr lang="en-US" sz="800" smtClean="0">
                                        <a:latin typeface="Cambria Math" panose="02040503050406030204" pitchFamily="18" charset="0"/>
                                      </a:rPr>
                                      <m:t>4</m:t>
                                    </m:r>
                                  </m:sub>
                                  <m:sup>
                                    <m:r>
                                      <a:rPr lang="en-US" sz="800" smtClean="0">
                                        <a:latin typeface="Cambria Math" panose="02040503050406030204" pitchFamily="18" charset="0"/>
                                      </a:rPr>
                                      <m:t>+</m:t>
                                    </m:r>
                                  </m:sup>
                                </m:sSubSup>
                              </m:oMath>
                            </m:oMathPara>
                          </a14:m>
                          <a:endParaRPr lang="en-GB" sz="800" i="0" baseline="300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1.5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amino acids, coenzymes, chlorophyll, ATP</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55039">
                    <a:tc>
                      <a:txBody>
                        <a:bodyPr/>
                        <a:lstStyle/>
                        <a:p>
                          <a:pPr marL="0" indent="60325"/>
                          <a:r>
                            <a:rPr lang="en-GB" sz="800" dirty="0"/>
                            <a:t>Potassium (K)</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K</m:t>
                                    </m:r>
                                  </m:e>
                                  <m:sup>
                                    <m:r>
                                      <a:rPr lang="en-US" sz="800" smtClean="0">
                                        <a:latin typeface="Cambria Math" panose="02040503050406030204" pitchFamily="18" charset="0"/>
                                      </a:rPr>
                                      <m:t>+</m:t>
                                    </m:r>
                                  </m:sup>
                                </m:sSup>
                              </m:oMath>
                            </m:oMathPara>
                          </a14:m>
                          <a:endParaRPr lang="en-GB" sz="800" i="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1.0</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Controls opening and closing of stomata, activates enzymes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4734">
                    <a:tc>
                      <a:txBody>
                        <a:bodyPr/>
                        <a:lstStyle/>
                        <a:p>
                          <a:pPr marL="0" indent="60325"/>
                          <a:r>
                            <a:rPr lang="en-GB" sz="800" dirty="0"/>
                            <a:t>Calcium (Ca)</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Ca</m:t>
                                    </m:r>
                                  </m:e>
                                  <m:sup>
                                    <m:r>
                                      <a:rPr lang="en-US" sz="800" smtClean="0">
                                        <a:latin typeface="Cambria Math" panose="02040503050406030204" pitchFamily="18" charset="0"/>
                                      </a:rPr>
                                      <m:t>2+</m:t>
                                    </m:r>
                                  </m:sup>
                                </m:sSup>
                              </m:oMath>
                            </m:oMathPara>
                          </a14:m>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Cell wall component, activates enzymes, second messenger in signal transduction, maintains membranes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1057">
                    <a:tc>
                      <a:txBody>
                        <a:bodyPr/>
                        <a:lstStyle/>
                        <a:p>
                          <a:pPr marL="0" indent="60325"/>
                          <a:r>
                            <a:rPr lang="en-GB" sz="800" dirty="0"/>
                            <a:t>Magnesium (Mg)</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Mg</m:t>
                                    </m:r>
                                  </m:e>
                                  <m:sup>
                                    <m:r>
                                      <a:rPr lang="en-US" sz="800" smtClean="0">
                                        <a:latin typeface="Cambria Math" panose="02040503050406030204" pitchFamily="18" charset="0"/>
                                      </a:rPr>
                                      <m:t>2+</m:t>
                                    </m:r>
                                  </m:sup>
                                </m:sSup>
                              </m:oMath>
                            </m:oMathPara>
                          </a14:m>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0.2</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chlorophyll, activates enzymes, participates in protein synthesis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5981">
                    <a:tc>
                      <a:txBody>
                        <a:bodyPr/>
                        <a:lstStyle/>
                        <a:p>
                          <a:pPr marL="0" indent="60325"/>
                          <a:r>
                            <a:rPr lang="en-GB" sz="800" dirty="0"/>
                            <a:t>Phosphorus (P)</a:t>
                          </a:r>
                          <a:endParaRPr lang="en-GB" sz="800" i="0" dirty="0"/>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 xmlns:m="http://schemas.openxmlformats.org/officeDocument/2006/math">
                              <m:sSub>
                                <m:sSubPr>
                                  <m:ctrlPr>
                                    <a:rPr lang="en-US" sz="800" i="1" smtClean="0">
                                      <a:latin typeface="Cambria Math" panose="02040503050406030204" pitchFamily="18" charset="0"/>
                                    </a:rPr>
                                  </m:ctrlPr>
                                </m:sSubPr>
                                <m:e>
                                  <m:r>
                                    <m:rPr>
                                      <m:sty m:val="p"/>
                                    </m:rPr>
                                    <a:rPr lang="en-US" sz="800" smtClean="0">
                                      <a:latin typeface="Cambria Math" panose="02040503050406030204" pitchFamily="18" charset="0"/>
                                    </a:rPr>
                                    <m:t>H</m:t>
                                  </m:r>
                                </m:e>
                                <m:sub>
                                  <m:r>
                                    <a:rPr lang="en-US" sz="800" smtClean="0">
                                      <a:latin typeface="Cambria Math" panose="02040503050406030204" pitchFamily="18" charset="0"/>
                                    </a:rPr>
                                    <m:t>2</m:t>
                                  </m:r>
                                </m:sub>
                              </m:sSub>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PO</m:t>
                                  </m:r>
                                </m:e>
                                <m:sub>
                                  <m:r>
                                    <a:rPr lang="en-US" sz="800" smtClean="0">
                                      <a:latin typeface="Cambria Math" panose="02040503050406030204" pitchFamily="18" charset="0"/>
                                    </a:rPr>
                                    <m:t>4</m:t>
                                  </m:r>
                                </m:sub>
                                <m:sup>
                                  <m:r>
                                    <a:rPr lang="en-US" sz="800" smtClean="0">
                                      <a:latin typeface="Cambria Math" panose="02040503050406030204" pitchFamily="18" charset="0"/>
                                    </a:rPr>
                                    <m:t>−</m:t>
                                  </m:r>
                                </m:sup>
                              </m:sSubSup>
                            </m:oMath>
                          </a14:m>
                          <a:r>
                            <a:rPr lang="en-US" sz="800" dirty="0"/>
                            <a:t>, </a:t>
                          </a:r>
                          <a14:m>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HPO</m:t>
                                  </m:r>
                                </m:e>
                                <m:sub>
                                  <m:r>
                                    <a:rPr lang="en-US" sz="800" smtClean="0">
                                      <a:latin typeface="Cambria Math" panose="02040503050406030204" pitchFamily="18" charset="0"/>
                                    </a:rPr>
                                    <m:t>4</m:t>
                                  </m:r>
                                </m:sub>
                                <m:sup>
                                  <m:r>
                                    <a:rPr lang="en-US" sz="800" smtClean="0">
                                      <a:latin typeface="Cambria Math" panose="02040503050406030204" pitchFamily="18" charset="0"/>
                                    </a:rPr>
                                    <m:t>2−</m:t>
                                  </m:r>
                                </m:sup>
                              </m:sSubSup>
                            </m:oMath>
                          </a14:m>
                          <a:endParaRPr lang="en-GB" sz="800" i="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0.2</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sugar phosphates, ATP, coenzymes, phospholipids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56286">
                    <a:tc>
                      <a:txBody>
                        <a:bodyPr/>
                        <a:lstStyle/>
                        <a:p>
                          <a:pPr marL="0" indent="60325"/>
                          <a:r>
                            <a:rPr lang="en-GB" sz="800" dirty="0"/>
                            <a:t>Sulfur (S)</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SO</m:t>
                                    </m:r>
                                  </m:e>
                                  <m:sub>
                                    <m:r>
                                      <a:rPr lang="en-US" sz="800" smtClean="0">
                                        <a:latin typeface="Cambria Math" panose="02040503050406030204" pitchFamily="18" charset="0"/>
                                      </a:rPr>
                                      <m:t>4</m:t>
                                    </m:r>
                                  </m:sub>
                                  <m:sup>
                                    <m:r>
                                      <a:rPr lang="en-US" sz="800" smtClean="0">
                                        <a:latin typeface="Cambria Math" panose="02040503050406030204" pitchFamily="18" charset="0"/>
                                      </a:rPr>
                                      <m:t>2−</m:t>
                                    </m:r>
                                  </m:sup>
                                </m:sSubSup>
                              </m:oMath>
                            </m:oMathPara>
                          </a14:m>
                          <a:endParaRPr lang="en-GB" sz="800" i="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0.1</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cysteine and methionine (amino acids), coenzyme A</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mc:Choice>
        <mc:Fallback xmlns="">
          <p:graphicFrame>
            <p:nvGraphicFramePr>
              <p:cNvPr id="11" name="Table Placeholder 13">
                <a:extLst>
                  <a:ext uri="{FF2B5EF4-FFF2-40B4-BE49-F238E27FC236}">
                    <a16:creationId xmlns:a16="http://schemas.microsoft.com/office/drawing/2014/main" id="{0B16BCE4-6065-44EE-ADD5-700B0ACB5962}"/>
                  </a:ext>
                </a:extLst>
              </p:cNvPr>
              <p:cNvGraphicFramePr>
                <a:graphicFrameLocks/>
              </p:cNvGraphicFramePr>
              <p:nvPr>
                <p:extLst>
                  <p:ext uri="{D42A27DB-BD31-4B8C-83A1-F6EECF244321}">
                    <p14:modId xmlns:p14="http://schemas.microsoft.com/office/powerpoint/2010/main" val="73199450"/>
                  </p:ext>
                </p:extLst>
              </p:nvPr>
            </p:nvGraphicFramePr>
            <p:xfrm>
              <a:off x="1394461" y="2706136"/>
              <a:ext cx="6377940" cy="2006754"/>
            </p:xfrm>
            <a:graphic>
              <a:graphicData uri="http://schemas.openxmlformats.org/drawingml/2006/table">
                <a:tbl>
                  <a:tblPr firstRow="1" bandRow="1">
                    <a:tableStyleId>{2D5ABB26-0587-4C30-8999-92F81FD0307C}</a:tableStyleId>
                  </a:tblPr>
                  <a:tblGrid>
                    <a:gridCol w="1005839">
                      <a:extLst>
                        <a:ext uri="{9D8B030D-6E8A-4147-A177-3AD203B41FA5}">
                          <a16:colId xmlns:a16="http://schemas.microsoft.com/office/drawing/2014/main" val="20000"/>
                        </a:ext>
                      </a:extLst>
                    </a:gridCol>
                    <a:gridCol w="769620">
                      <a:extLst>
                        <a:ext uri="{9D8B030D-6E8A-4147-A177-3AD203B41FA5}">
                          <a16:colId xmlns:a16="http://schemas.microsoft.com/office/drawing/2014/main" val="20001"/>
                        </a:ext>
                      </a:extLst>
                    </a:gridCol>
                    <a:gridCol w="624840">
                      <a:extLst>
                        <a:ext uri="{9D8B030D-6E8A-4147-A177-3AD203B41FA5}">
                          <a16:colId xmlns:a16="http://schemas.microsoft.com/office/drawing/2014/main" val="20002"/>
                        </a:ext>
                      </a:extLst>
                    </a:gridCol>
                    <a:gridCol w="3977641">
                      <a:extLst>
                        <a:ext uri="{9D8B030D-6E8A-4147-A177-3AD203B41FA5}">
                          <a16:colId xmlns:a16="http://schemas.microsoft.com/office/drawing/2014/main" val="20003"/>
                        </a:ext>
                      </a:extLst>
                    </a:gridCol>
                  </a:tblGrid>
                  <a:tr h="279840">
                    <a:tc>
                      <a:txBody>
                        <a:bodyPr/>
                        <a:lstStyle/>
                        <a:p>
                          <a:pPr marL="0" indent="60325"/>
                          <a:r>
                            <a:rPr lang="en-US" sz="800" b="1" u="none" strike="noStrike" kern="1200" baseline="0" dirty="0"/>
                            <a:t>Macronutrients</a:t>
                          </a:r>
                          <a:endParaRPr lang="en-GB" sz="800" b="1" dirty="0"/>
                        </a:p>
                      </a:txBody>
                      <a:tcPr marL="36000" marR="36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GB" sz="800" b="1" dirty="0"/>
                            <a:t>Form Taken Up by Plants</a:t>
                          </a:r>
                        </a:p>
                      </a:txBody>
                      <a:tcPr marL="36000" marR="36000" marT="1800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GB" sz="800" b="1" dirty="0"/>
                            <a:t>Percent Dry Weight</a:t>
                          </a:r>
                        </a:p>
                      </a:txBody>
                      <a:tcPr marL="36000" marR="36000" marT="18000" marB="1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GB" sz="800" b="1" dirty="0"/>
                            <a:t>Selected Functions</a:t>
                          </a:r>
                        </a:p>
                      </a:txBody>
                      <a:tcPr marL="36000" marR="36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7920">
                    <a:tc>
                      <a:txBody>
                        <a:bodyPr/>
                        <a:lstStyle/>
                        <a:p>
                          <a:pPr marL="0" indent="60325"/>
                          <a:r>
                            <a:rPr lang="en-GB" sz="800" dirty="0"/>
                            <a:t>Carbon (C)</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709" t="-180769" r="-596850" b="-1023077"/>
                          </a:stretch>
                        </a:blipFill>
                      </a:tcPr>
                    </a:tc>
                    <a:tc>
                      <a:txBody>
                        <a:bodyPr/>
                        <a:lstStyle/>
                        <a:p>
                          <a:r>
                            <a:rPr lang="en-US" sz="800" dirty="0"/>
                            <a:t>45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7920">
                    <a:tc>
                      <a:txBody>
                        <a:bodyPr/>
                        <a:lstStyle/>
                        <a:p>
                          <a:pPr marL="0" indent="60325"/>
                          <a:r>
                            <a:rPr lang="en-GB" sz="800" dirty="0"/>
                            <a:t>Oxygen (O)</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709" t="-280769" r="-596850" b="-923077"/>
                          </a:stretch>
                        </a:blipFill>
                      </a:tcPr>
                    </a:tc>
                    <a:tc>
                      <a:txBody>
                        <a:bodyPr/>
                        <a:lstStyle/>
                        <a:p>
                          <a:r>
                            <a:rPr lang="en-US" sz="800" dirty="0"/>
                            <a:t>45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7920">
                    <a:tc>
                      <a:txBody>
                        <a:bodyPr/>
                        <a:lstStyle/>
                        <a:p>
                          <a:pPr marL="0" indent="60325"/>
                          <a:r>
                            <a:rPr lang="en-GB" sz="800" dirty="0"/>
                            <a:t>Hydrogen (H)</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709" t="-380769" r="-596850" b="-823077"/>
                          </a:stretch>
                        </a:blipFill>
                      </a:tcPr>
                    </a:tc>
                    <a:tc>
                      <a:txBody>
                        <a:bodyPr/>
                        <a:lstStyle/>
                        <a:p>
                          <a:r>
                            <a:rPr lang="en-US" sz="800" dirty="0"/>
                            <a:t>6</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9166">
                    <a:tc>
                      <a:txBody>
                        <a:bodyPr/>
                        <a:lstStyle/>
                        <a:p>
                          <a:pPr marL="0" indent="60325"/>
                          <a:r>
                            <a:rPr lang="en-GB" sz="800" dirty="0"/>
                            <a:t>Nitrogen (N)</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709" t="-446429" r="-596850" b="-664286"/>
                          </a:stretch>
                        </a:blipFill>
                      </a:tcPr>
                    </a:tc>
                    <a:tc>
                      <a:txBody>
                        <a:bodyPr/>
                        <a:lstStyle/>
                        <a:p>
                          <a:r>
                            <a:rPr lang="en-US" sz="800" dirty="0"/>
                            <a:t>1.5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amino acids, coenzymes, chlorophyll, ATP</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57920">
                    <a:tc>
                      <a:txBody>
                        <a:bodyPr/>
                        <a:lstStyle/>
                        <a:p>
                          <a:pPr marL="0" indent="60325"/>
                          <a:r>
                            <a:rPr lang="en-GB" sz="800" dirty="0"/>
                            <a:t>Potassium (K)</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709" t="-588462" r="-596850" b="-615385"/>
                          </a:stretch>
                        </a:blipFill>
                      </a:tcPr>
                    </a:tc>
                    <a:tc>
                      <a:txBody>
                        <a:bodyPr/>
                        <a:lstStyle/>
                        <a:p>
                          <a:r>
                            <a:rPr lang="en-US" sz="800" dirty="0"/>
                            <a:t>1.0</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Controls opening and closing of stomata, activates enzymes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9840">
                    <a:tc>
                      <a:txBody>
                        <a:bodyPr/>
                        <a:lstStyle/>
                        <a:p>
                          <a:pPr marL="0" indent="60325"/>
                          <a:r>
                            <a:rPr lang="en-GB" sz="800" dirty="0"/>
                            <a:t>Calcium (Ca)</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709" t="-389130" r="-596850" b="-247826"/>
                          </a:stretch>
                        </a:blipFill>
                      </a:tcPr>
                    </a:tc>
                    <a:tc>
                      <a:txBody>
                        <a:bodyPr/>
                        <a:lstStyle/>
                        <a:p>
                          <a:r>
                            <a:rPr lang="en-US" sz="800" dirty="0"/>
                            <a:t>0.5</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Cell wall component, activates enzymes, second messenger in signal transduction, maintains membranes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1057">
                    <a:tc>
                      <a:txBody>
                        <a:bodyPr/>
                        <a:lstStyle/>
                        <a:p>
                          <a:pPr marL="0" indent="60325"/>
                          <a:r>
                            <a:rPr lang="en-GB" sz="800" dirty="0"/>
                            <a:t>Magnesium (Mg)</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709" t="-642857" r="-596850" b="-225714"/>
                          </a:stretch>
                        </a:blipFill>
                      </a:tcPr>
                    </a:tc>
                    <a:tc>
                      <a:txBody>
                        <a:bodyPr/>
                        <a:lstStyle/>
                        <a:p>
                          <a:r>
                            <a:rPr lang="en-US" sz="800" dirty="0"/>
                            <a:t>0.2</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chlorophyll, activates enzymes, participates in protein synthesis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5981">
                    <a:tc>
                      <a:txBody>
                        <a:bodyPr/>
                        <a:lstStyle/>
                        <a:p>
                          <a:pPr marL="0" indent="60325"/>
                          <a:r>
                            <a:rPr lang="en-GB" sz="800" dirty="0"/>
                            <a:t>Phosphorus (P)</a:t>
                          </a:r>
                          <a:endParaRPr lang="en-GB" sz="800" i="0" dirty="0"/>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709" t="-565217" r="-596850" b="-71739"/>
                          </a:stretch>
                        </a:blipFill>
                      </a:tcPr>
                    </a:tc>
                    <a:tc>
                      <a:txBody>
                        <a:bodyPr/>
                        <a:lstStyle/>
                        <a:p>
                          <a:r>
                            <a:rPr lang="en-US" sz="800" dirty="0"/>
                            <a:t>0.2</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sugar phosphates, ATP, coenzymes, phospholipids</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59190">
                    <a:tc>
                      <a:txBody>
                        <a:bodyPr/>
                        <a:lstStyle/>
                        <a:p>
                          <a:pPr marL="0" indent="60325"/>
                          <a:r>
                            <a:rPr lang="en-GB" sz="800" dirty="0"/>
                            <a:t>Sulfur (S)</a:t>
                          </a:r>
                        </a:p>
                      </a:txBody>
                      <a:tcPr marL="36000" marR="36000" marT="18000" marB="18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0709" t="-1176923" r="-596850" b="-26923"/>
                          </a:stretch>
                        </a:blipFill>
                      </a:tcPr>
                    </a:tc>
                    <a:tc>
                      <a:txBody>
                        <a:bodyPr/>
                        <a:lstStyle/>
                        <a:p>
                          <a:r>
                            <a:rPr lang="en-US" sz="800" dirty="0"/>
                            <a:t>0.1</a:t>
                          </a:r>
                          <a:endParaRPr lang="en-GB" sz="800" dirty="0"/>
                        </a:p>
                      </a:txBody>
                      <a:tcPr marL="36000" marR="36000" marT="18000" marB="1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cysteine and methionine (amino acids), coenzyme A</a:t>
                          </a:r>
                        </a:p>
                      </a:txBody>
                      <a:tcPr marL="36000" marR="36000" marT="18000" marB="18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Placeholder 1">
                <a:extLst>
                  <a:ext uri="{FF2B5EF4-FFF2-40B4-BE49-F238E27FC236}">
                    <a16:creationId xmlns:a16="http://schemas.microsoft.com/office/drawing/2014/main" id="{90E6ED10-6D80-44B6-A449-767DD3482F5A}"/>
                  </a:ext>
                </a:extLst>
              </p:cNvPr>
              <p:cNvGraphicFramePr>
                <a:graphicFrameLocks/>
              </p:cNvGraphicFramePr>
              <p:nvPr>
                <p:extLst>
                  <p:ext uri="{D42A27DB-BD31-4B8C-83A1-F6EECF244321}">
                    <p14:modId xmlns:p14="http://schemas.microsoft.com/office/powerpoint/2010/main" val="3785721531"/>
                  </p:ext>
                </p:extLst>
              </p:nvPr>
            </p:nvGraphicFramePr>
            <p:xfrm>
              <a:off x="1394460" y="4715707"/>
              <a:ext cx="6377940" cy="1803368"/>
            </p:xfrm>
            <a:graphic>
              <a:graphicData uri="http://schemas.openxmlformats.org/drawingml/2006/table">
                <a:tbl>
                  <a:tblPr firstRow="1" bandRow="1">
                    <a:tableStyleId>{5C22544A-7EE6-4342-B048-85BDC9FD1C3A}</a:tableStyleId>
                  </a:tblPr>
                  <a:tblGrid>
                    <a:gridCol w="968344">
                      <a:extLst>
                        <a:ext uri="{9D8B030D-6E8A-4147-A177-3AD203B41FA5}">
                          <a16:colId xmlns:a16="http://schemas.microsoft.com/office/drawing/2014/main" val="3063089031"/>
                        </a:ext>
                      </a:extLst>
                    </a:gridCol>
                    <a:gridCol w="745968">
                      <a:extLst>
                        <a:ext uri="{9D8B030D-6E8A-4147-A177-3AD203B41FA5}">
                          <a16:colId xmlns:a16="http://schemas.microsoft.com/office/drawing/2014/main" val="2261660522"/>
                        </a:ext>
                      </a:extLst>
                    </a:gridCol>
                    <a:gridCol w="647888">
                      <a:extLst>
                        <a:ext uri="{9D8B030D-6E8A-4147-A177-3AD203B41FA5}">
                          <a16:colId xmlns:a16="http://schemas.microsoft.com/office/drawing/2014/main" val="2015535576"/>
                        </a:ext>
                      </a:extLst>
                    </a:gridCol>
                    <a:gridCol w="4015740">
                      <a:extLst>
                        <a:ext uri="{9D8B030D-6E8A-4147-A177-3AD203B41FA5}">
                          <a16:colId xmlns:a16="http://schemas.microsoft.com/office/drawing/2014/main" val="4082857431"/>
                        </a:ext>
                      </a:extLst>
                    </a:gridCol>
                  </a:tblGrid>
                  <a:tr h="329297">
                    <a:tc>
                      <a:txBody>
                        <a:bodyPr/>
                        <a:lstStyle/>
                        <a:p>
                          <a:r>
                            <a:rPr lang="en-GB" sz="800" dirty="0">
                              <a:solidFill>
                                <a:schemeClr val="tx1"/>
                              </a:solidFill>
                            </a:rPr>
                            <a:t>Micronutrients</a:t>
                          </a:r>
                          <a:endParaRPr lang="en-US" sz="800" dirty="0">
                            <a:solidFill>
                              <a:schemeClr val="tx1"/>
                            </a:solidFill>
                          </a:endParaRPr>
                        </a:p>
                      </a:txBody>
                      <a:tcPr marL="83127" marR="83127" marT="43936" marB="43936"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Form Taken Up by Plants</a:t>
                          </a:r>
                        </a:p>
                      </a:txBody>
                      <a:tcPr marL="83127" marR="83127" marT="43936" marB="4393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Percent</a:t>
                          </a:r>
                          <a:br>
                            <a:rPr lang="en-GB" sz="800" dirty="0">
                              <a:solidFill>
                                <a:schemeClr val="tx1"/>
                              </a:solidFill>
                            </a:rPr>
                          </a:br>
                          <a:r>
                            <a:rPr lang="en-GB" sz="800" dirty="0">
                              <a:solidFill>
                                <a:schemeClr val="tx1"/>
                              </a:solidFill>
                            </a:rPr>
                            <a:t>Dry Weight</a:t>
                          </a:r>
                        </a:p>
                      </a:txBody>
                      <a:tcPr marL="83127" marR="83127" marT="43936" marB="4393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solidFill>
                                <a:schemeClr val="tx1"/>
                              </a:solidFill>
                            </a:rPr>
                            <a:t>Selected Functions</a:t>
                          </a:r>
                          <a:endParaRPr lang="en-US" sz="800" dirty="0">
                            <a:solidFill>
                              <a:schemeClr val="tx1"/>
                            </a:solidFill>
                          </a:endParaRPr>
                        </a:p>
                      </a:txBody>
                      <a:tcPr marL="83127" marR="83127" marT="43936" marB="43936"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9706075"/>
                      </a:ext>
                    </a:extLst>
                  </a:tr>
                  <a:tr h="208584">
                    <a:tc>
                      <a:txBody>
                        <a:bodyPr/>
                        <a:lstStyle/>
                        <a:p>
                          <a:r>
                            <a:rPr lang="en-GB" sz="800" dirty="0"/>
                            <a:t>Chlorine (CI)</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i="0" smtClean="0">
                                        <a:latin typeface="Cambria Math" panose="02040503050406030204" pitchFamily="18" charset="0"/>
                                      </a:rPr>
                                      <m:t>C</m:t>
                                    </m:r>
                                    <m:r>
                                      <m:rPr>
                                        <m:sty m:val="p"/>
                                      </m:rPr>
                                      <a:rPr lang="en-US" sz="800" b="0" i="0" smtClean="0">
                                        <a:latin typeface="Cambria Math" panose="02040503050406030204" pitchFamily="18" charset="0"/>
                                      </a:rPr>
                                      <m:t>l</m:t>
                                    </m:r>
                                  </m:e>
                                  <m:sup>
                                    <m:r>
                                      <a:rPr lang="en-US" sz="800" i="0" smtClean="0">
                                        <a:latin typeface="Cambria Math" panose="02040503050406030204" pitchFamily="18" charset="0"/>
                                      </a:rPr>
                                      <m:t>−</m:t>
                                    </m:r>
                                  </m:sup>
                                </m:sSup>
                              </m:oMath>
                            </m:oMathPara>
                          </a14:m>
                          <a:endParaRPr lang="en-GB" sz="800" i="0" dirty="0"/>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0.01</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Water balance</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636292"/>
                      </a:ext>
                    </a:extLst>
                  </a:tr>
                  <a:tr h="208584">
                    <a:tc>
                      <a:txBody>
                        <a:bodyPr/>
                        <a:lstStyle/>
                        <a:p>
                          <a:r>
                            <a:rPr lang="en-GB" sz="800" dirty="0"/>
                            <a:t>Iron (Fe)</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Fe</m:t>
                                  </m:r>
                                </m:e>
                                <m:sup>
                                  <m:r>
                                    <a:rPr lang="en-US" sz="800" smtClean="0">
                                      <a:latin typeface="Cambria Math" panose="02040503050406030204" pitchFamily="18" charset="0"/>
                                    </a:rPr>
                                    <m:t>3+</m:t>
                                  </m:r>
                                </m:sup>
                              </m:sSup>
                            </m:oMath>
                          </a14:m>
                          <a:r>
                            <a:rPr lang="en-GB" sz="800" dirty="0"/>
                            <a:t>, </a:t>
                          </a:r>
                          <a14:m>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Fe</m:t>
                                  </m:r>
                                </m:e>
                                <m:sup>
                                  <m:r>
                                    <a:rPr lang="en-US" sz="800" smtClean="0">
                                      <a:latin typeface="Cambria Math" panose="02040503050406030204" pitchFamily="18" charset="0"/>
                                    </a:rPr>
                                    <m:t>2+</m:t>
                                  </m:r>
                                </m:sup>
                              </m:sSup>
                            </m:oMath>
                          </a14:m>
                          <a:endParaRPr lang="en-GB" sz="800" i="0" dirty="0"/>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0.01</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Chlorophyll synthesis, cofactor for enzymes, part of electron carriers</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6343655"/>
                      </a:ext>
                    </a:extLst>
                  </a:tr>
                  <a:tr h="210408">
                    <a:tc>
                      <a:txBody>
                        <a:bodyPr/>
                        <a:lstStyle/>
                        <a:p>
                          <a:r>
                            <a:rPr lang="en-GB" sz="800" dirty="0"/>
                            <a:t>Boron (B)</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i="0" smtClean="0">
                                        <a:latin typeface="Cambria Math" panose="02040503050406030204" pitchFamily="18" charset="0"/>
                                      </a:rPr>
                                      <m:t>BO</m:t>
                                    </m:r>
                                  </m:e>
                                  <m:sub>
                                    <m:r>
                                      <a:rPr lang="en-US" sz="800" i="0" smtClean="0">
                                        <a:latin typeface="Cambria Math" panose="02040503050406030204" pitchFamily="18" charset="0"/>
                                      </a:rPr>
                                      <m:t>3</m:t>
                                    </m:r>
                                  </m:sub>
                                  <m:sup>
                                    <m:r>
                                      <a:rPr lang="en-US" sz="800" i="0" smtClean="0">
                                        <a:latin typeface="Cambria Math" panose="02040503050406030204" pitchFamily="18" charset="0"/>
                                      </a:rPr>
                                      <m:t>−</m:t>
                                    </m:r>
                                  </m:sup>
                                </m:sSubSup>
                                <m:r>
                                  <a:rPr lang="en-US" sz="800" i="0" smtClean="0">
                                    <a:latin typeface="Cambria Math" panose="02040503050406030204" pitchFamily="18" charset="0"/>
                                  </a:rPr>
                                  <m:t>,</m:t>
                                </m:r>
                                <m:sSub>
                                  <m:sSubPr>
                                    <m:ctrlPr>
                                      <a:rPr lang="en-US" sz="800" i="1" smtClean="0">
                                        <a:latin typeface="Cambria Math" panose="02040503050406030204" pitchFamily="18" charset="0"/>
                                      </a:rPr>
                                    </m:ctrlPr>
                                  </m:sSubPr>
                                  <m:e>
                                    <m:r>
                                      <m:rPr>
                                        <m:sty m:val="p"/>
                                      </m:rPr>
                                      <a:rPr lang="en-US" sz="800" i="0" smtClean="0">
                                        <a:latin typeface="Cambria Math" panose="02040503050406030204" pitchFamily="18" charset="0"/>
                                      </a:rPr>
                                      <m:t>B</m:t>
                                    </m:r>
                                  </m:e>
                                  <m:sub>
                                    <m:r>
                                      <a:rPr lang="en-US" sz="800" i="0" smtClean="0">
                                        <a:latin typeface="Cambria Math" panose="02040503050406030204" pitchFamily="18" charset="0"/>
                                      </a:rPr>
                                      <m:t>4</m:t>
                                    </m:r>
                                  </m:sub>
                                </m:sSub>
                                <m:sSubSup>
                                  <m:sSubSupPr>
                                    <m:ctrlPr>
                                      <a:rPr lang="en-US" sz="800" i="1" smtClean="0">
                                        <a:latin typeface="Cambria Math" panose="02040503050406030204" pitchFamily="18" charset="0"/>
                                      </a:rPr>
                                    </m:ctrlPr>
                                  </m:sSubSupPr>
                                  <m:e>
                                    <m:r>
                                      <m:rPr>
                                        <m:sty m:val="p"/>
                                      </m:rPr>
                                      <a:rPr lang="en-US" sz="800" b="0" i="0" smtClean="0">
                                        <a:latin typeface="Cambria Math" panose="02040503050406030204" pitchFamily="18" charset="0"/>
                                      </a:rPr>
                                      <m:t>O</m:t>
                                    </m:r>
                                  </m:e>
                                  <m:sub>
                                    <m:r>
                                      <a:rPr lang="en-US" sz="800" b="0" i="1" smtClean="0">
                                        <a:latin typeface="Cambria Math" panose="02040503050406030204" pitchFamily="18" charset="0"/>
                                      </a:rPr>
                                      <m:t>7</m:t>
                                    </m:r>
                                  </m:sub>
                                  <m:sup>
                                    <m:r>
                                      <a:rPr lang="en-US" sz="800" b="0" i="1" smtClean="0">
                                        <a:latin typeface="Cambria Math" panose="02040503050406030204" pitchFamily="18" charset="0"/>
                                      </a:rPr>
                                      <m:t>2−</m:t>
                                    </m:r>
                                  </m:sup>
                                </m:sSubSup>
                              </m:oMath>
                            </m:oMathPara>
                          </a14:m>
                          <a:endParaRPr lang="en-GB" sz="800" i="0" dirty="0"/>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0.002</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Growth of pollen tubes, sugar transport, regulates certain enzymes</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774355"/>
                      </a:ext>
                    </a:extLst>
                  </a:tr>
                  <a:tr h="208584">
                    <a:tc>
                      <a:txBody>
                        <a:bodyPr/>
                        <a:lstStyle/>
                        <a:p>
                          <a:r>
                            <a:rPr lang="en-GB" sz="800" dirty="0"/>
                            <a:t>Zinc (Zn)</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Zn</m:t>
                                    </m:r>
                                  </m:e>
                                  <m:sup>
                                    <m:r>
                                      <a:rPr lang="en-US" sz="800" smtClean="0">
                                        <a:latin typeface="Cambria Math" panose="02040503050406030204" pitchFamily="18" charset="0"/>
                                      </a:rPr>
                                      <m:t>2+</m:t>
                                    </m:r>
                                  </m:sup>
                                </m:sSup>
                              </m:oMath>
                            </m:oMathPara>
                          </a14:m>
                          <a:endParaRPr lang="en-GB" sz="800" i="0" dirty="0"/>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0.002</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Hormone synthesis, activates enzymes, stabilizes ribosomes</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977940"/>
                      </a:ext>
                    </a:extLst>
                  </a:tr>
                  <a:tr h="208584">
                    <a:tc>
                      <a:txBody>
                        <a:bodyPr/>
                        <a:lstStyle/>
                        <a:p>
                          <a:r>
                            <a:rPr lang="en-GB" sz="800" dirty="0"/>
                            <a:t>Manganese (</a:t>
                          </a:r>
                          <a:r>
                            <a:rPr lang="en-GB" sz="800" dirty="0" err="1"/>
                            <a:t>Mn</a:t>
                          </a:r>
                          <a:r>
                            <a:rPr lang="en-GB" sz="800" dirty="0"/>
                            <a:t>)</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Mn</m:t>
                                    </m:r>
                                  </m:e>
                                  <m:sup>
                                    <m:r>
                                      <a:rPr lang="en-US" sz="800" smtClean="0">
                                        <a:latin typeface="Cambria Math" panose="02040503050406030204" pitchFamily="18" charset="0"/>
                                      </a:rPr>
                                      <m:t>2+</m:t>
                                    </m:r>
                                  </m:sup>
                                </m:sSup>
                              </m:oMath>
                            </m:oMathPara>
                          </a14:m>
                          <a:endParaRPr lang="en-GB" sz="800" dirty="0"/>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0.005</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Activates enzymes, electron transfer, photosynthesis</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5416249"/>
                      </a:ext>
                    </a:extLst>
                  </a:tr>
                  <a:tr h="208584">
                    <a:tc>
                      <a:txBody>
                        <a:bodyPr/>
                        <a:lstStyle/>
                        <a:p>
                          <a:r>
                            <a:rPr lang="en-GB" sz="800" dirty="0"/>
                            <a:t>Copper (Cu)</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C</m:t>
                                    </m:r>
                                    <m:r>
                                      <m:rPr>
                                        <m:sty m:val="p"/>
                                      </m:rPr>
                                      <a:rPr lang="en-US" sz="800" b="0" i="0" smtClean="0">
                                        <a:latin typeface="Cambria Math" panose="02040503050406030204" pitchFamily="18" charset="0"/>
                                      </a:rPr>
                                      <m:t>u</m:t>
                                    </m:r>
                                  </m:e>
                                  <m:sup>
                                    <m:r>
                                      <a:rPr lang="en-US" sz="800" smtClean="0">
                                        <a:latin typeface="Cambria Math" panose="02040503050406030204" pitchFamily="18" charset="0"/>
                                      </a:rPr>
                                      <m:t>2+</m:t>
                                    </m:r>
                                  </m:sup>
                                </m:sSup>
                              </m:oMath>
                            </m:oMathPara>
                          </a14:m>
                          <a:endParaRPr lang="en-US" sz="800" dirty="0"/>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t>0.0006</a:t>
                          </a:r>
                          <a:endParaRPr lang="en-GB" sz="800" dirty="0"/>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Part of plastid pigments, lignin synthesis, activates enzymes</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946952"/>
                      </a:ext>
                    </a:extLst>
                  </a:tr>
                  <a:tr h="209842">
                    <a:tc>
                      <a:txBody>
                        <a:bodyPr/>
                        <a:lstStyle/>
                        <a:p>
                          <a:r>
                            <a:rPr lang="en-GB" sz="800" dirty="0"/>
                            <a:t>Molybdenum (Mo)</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MoO</m:t>
                                    </m:r>
                                  </m:e>
                                  <m:sub>
                                    <m:r>
                                      <a:rPr lang="en-US" sz="800" smtClean="0">
                                        <a:latin typeface="Cambria Math" panose="02040503050406030204" pitchFamily="18" charset="0"/>
                                      </a:rPr>
                                      <m:t>4</m:t>
                                    </m:r>
                                  </m:sub>
                                  <m:sup>
                                    <m:r>
                                      <a:rPr lang="en-US" sz="800" smtClean="0">
                                        <a:latin typeface="Cambria Math" panose="02040503050406030204" pitchFamily="18" charset="0"/>
                                      </a:rPr>
                                      <m:t>2−</m:t>
                                    </m:r>
                                  </m:sup>
                                </m:sSubSup>
                              </m:oMath>
                            </m:oMathPara>
                          </a14:m>
                          <a:endParaRPr lang="en-GB" sz="800" i="0" dirty="0"/>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0.00001</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Nitrate reduction</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93969"/>
                      </a:ext>
                    </a:extLst>
                  </a:tr>
                </a:tbl>
              </a:graphicData>
            </a:graphic>
          </p:graphicFrame>
        </mc:Choice>
        <mc:Fallback xmlns="">
          <p:graphicFrame>
            <p:nvGraphicFramePr>
              <p:cNvPr id="12" name="Table Placeholder 1">
                <a:extLst>
                  <a:ext uri="{FF2B5EF4-FFF2-40B4-BE49-F238E27FC236}">
                    <a16:creationId xmlns:a16="http://schemas.microsoft.com/office/drawing/2014/main" id="{90E6ED10-6D80-44B6-A449-767DD3482F5A}"/>
                  </a:ext>
                </a:extLst>
              </p:cNvPr>
              <p:cNvGraphicFramePr>
                <a:graphicFrameLocks/>
              </p:cNvGraphicFramePr>
              <p:nvPr>
                <p:extLst>
                  <p:ext uri="{D42A27DB-BD31-4B8C-83A1-F6EECF244321}">
                    <p14:modId xmlns:p14="http://schemas.microsoft.com/office/powerpoint/2010/main" val="3785721531"/>
                  </p:ext>
                </p:extLst>
              </p:nvPr>
            </p:nvGraphicFramePr>
            <p:xfrm>
              <a:off x="1394460" y="4715707"/>
              <a:ext cx="6377940" cy="1803368"/>
            </p:xfrm>
            <a:graphic>
              <a:graphicData uri="http://schemas.openxmlformats.org/drawingml/2006/table">
                <a:tbl>
                  <a:tblPr firstRow="1" bandRow="1">
                    <a:tableStyleId>{5C22544A-7EE6-4342-B048-85BDC9FD1C3A}</a:tableStyleId>
                  </a:tblPr>
                  <a:tblGrid>
                    <a:gridCol w="968344">
                      <a:extLst>
                        <a:ext uri="{9D8B030D-6E8A-4147-A177-3AD203B41FA5}">
                          <a16:colId xmlns:a16="http://schemas.microsoft.com/office/drawing/2014/main" val="3063089031"/>
                        </a:ext>
                      </a:extLst>
                    </a:gridCol>
                    <a:gridCol w="745968">
                      <a:extLst>
                        <a:ext uri="{9D8B030D-6E8A-4147-A177-3AD203B41FA5}">
                          <a16:colId xmlns:a16="http://schemas.microsoft.com/office/drawing/2014/main" val="2261660522"/>
                        </a:ext>
                      </a:extLst>
                    </a:gridCol>
                    <a:gridCol w="647888">
                      <a:extLst>
                        <a:ext uri="{9D8B030D-6E8A-4147-A177-3AD203B41FA5}">
                          <a16:colId xmlns:a16="http://schemas.microsoft.com/office/drawing/2014/main" val="2015535576"/>
                        </a:ext>
                      </a:extLst>
                    </a:gridCol>
                    <a:gridCol w="4015740">
                      <a:extLst>
                        <a:ext uri="{9D8B030D-6E8A-4147-A177-3AD203B41FA5}">
                          <a16:colId xmlns:a16="http://schemas.microsoft.com/office/drawing/2014/main" val="4082857431"/>
                        </a:ext>
                      </a:extLst>
                    </a:gridCol>
                  </a:tblGrid>
                  <a:tr h="331712">
                    <a:tc>
                      <a:txBody>
                        <a:bodyPr/>
                        <a:lstStyle/>
                        <a:p>
                          <a:r>
                            <a:rPr lang="en-GB" sz="800" dirty="0">
                              <a:solidFill>
                                <a:schemeClr val="tx1"/>
                              </a:solidFill>
                            </a:rPr>
                            <a:t>Micronutrients</a:t>
                          </a:r>
                          <a:endParaRPr lang="en-US" sz="800" dirty="0">
                            <a:solidFill>
                              <a:schemeClr val="tx1"/>
                            </a:solidFill>
                          </a:endParaRPr>
                        </a:p>
                      </a:txBody>
                      <a:tcPr marL="83127" marR="83127" marT="43936" marB="43936"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Form Taken Up by Plants</a:t>
                          </a:r>
                        </a:p>
                      </a:txBody>
                      <a:tcPr marL="83127" marR="83127" marT="43936" marB="4393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Percent</a:t>
                          </a:r>
                          <a:br>
                            <a:rPr lang="en-GB" sz="800" dirty="0">
                              <a:solidFill>
                                <a:schemeClr val="tx1"/>
                              </a:solidFill>
                            </a:rPr>
                          </a:br>
                          <a:r>
                            <a:rPr lang="en-GB" sz="800" dirty="0">
                              <a:solidFill>
                                <a:schemeClr val="tx1"/>
                              </a:solidFill>
                            </a:rPr>
                            <a:t>Dry Weight</a:t>
                          </a:r>
                        </a:p>
                      </a:txBody>
                      <a:tcPr marL="83127" marR="83127" marT="43936" marB="4393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solidFill>
                                <a:schemeClr val="tx1"/>
                              </a:solidFill>
                            </a:rPr>
                            <a:t>Selected Functions</a:t>
                          </a:r>
                          <a:endParaRPr lang="en-US" sz="800" dirty="0">
                            <a:solidFill>
                              <a:schemeClr val="tx1"/>
                            </a:solidFill>
                          </a:endParaRPr>
                        </a:p>
                      </a:txBody>
                      <a:tcPr marL="83127" marR="83127" marT="43936" marB="43936"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9706075"/>
                      </a:ext>
                    </a:extLst>
                  </a:tr>
                  <a:tr h="209792">
                    <a:tc>
                      <a:txBody>
                        <a:bodyPr/>
                        <a:lstStyle/>
                        <a:p>
                          <a:r>
                            <a:rPr lang="en-GB" sz="800" dirty="0"/>
                            <a:t>Chlorine (CI)</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1148" t="-164706" r="-630328" b="-620588"/>
                          </a:stretch>
                        </a:blipFill>
                      </a:tcPr>
                    </a:tc>
                    <a:tc>
                      <a:txBody>
                        <a:bodyPr/>
                        <a:lstStyle/>
                        <a:p>
                          <a:r>
                            <a:rPr lang="en-US" sz="800" dirty="0"/>
                            <a:t>0.01</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Water balance</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636292"/>
                      </a:ext>
                    </a:extLst>
                  </a:tr>
                  <a:tr h="209792">
                    <a:tc>
                      <a:txBody>
                        <a:bodyPr/>
                        <a:lstStyle/>
                        <a:p>
                          <a:r>
                            <a:rPr lang="en-GB" sz="800" dirty="0"/>
                            <a:t>Iron (Fe)</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1148" t="-257143" r="-630328" b="-502857"/>
                          </a:stretch>
                        </a:blipFill>
                      </a:tcPr>
                    </a:tc>
                    <a:tc>
                      <a:txBody>
                        <a:bodyPr/>
                        <a:lstStyle/>
                        <a:p>
                          <a:r>
                            <a:rPr lang="en-US" sz="800" dirty="0"/>
                            <a:t>0.01</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Chlorophyll synthesis, cofactor for enzymes, part of electron carriers</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6343655"/>
                      </a:ext>
                    </a:extLst>
                  </a:tr>
                  <a:tr h="211634">
                    <a:tc>
                      <a:txBody>
                        <a:bodyPr/>
                        <a:lstStyle/>
                        <a:p>
                          <a:r>
                            <a:rPr lang="en-GB" sz="800" dirty="0"/>
                            <a:t>Boron (B)</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1148" t="-357143" r="-630328" b="-402857"/>
                          </a:stretch>
                        </a:blipFill>
                      </a:tcPr>
                    </a:tc>
                    <a:tc>
                      <a:txBody>
                        <a:bodyPr/>
                        <a:lstStyle/>
                        <a:p>
                          <a:r>
                            <a:rPr lang="en-US" sz="800" dirty="0"/>
                            <a:t>0.002</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Growth of pollen tubes, sugar transport, regulates certain enzymes</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774355"/>
                      </a:ext>
                    </a:extLst>
                  </a:tr>
                  <a:tr h="209792">
                    <a:tc>
                      <a:txBody>
                        <a:bodyPr/>
                        <a:lstStyle/>
                        <a:p>
                          <a:r>
                            <a:rPr lang="en-GB" sz="800" dirty="0"/>
                            <a:t>Zinc (Zn)</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1148" t="-470588" r="-630328" b="-314706"/>
                          </a:stretch>
                        </a:blipFill>
                      </a:tcPr>
                    </a:tc>
                    <a:tc>
                      <a:txBody>
                        <a:bodyPr/>
                        <a:lstStyle/>
                        <a:p>
                          <a:r>
                            <a:rPr lang="en-US" sz="800" dirty="0"/>
                            <a:t>0.002</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Hormone synthesis, activates enzymes, stabilizes ribosomes</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977940"/>
                      </a:ext>
                    </a:extLst>
                  </a:tr>
                  <a:tr h="209792">
                    <a:tc>
                      <a:txBody>
                        <a:bodyPr/>
                        <a:lstStyle/>
                        <a:p>
                          <a:r>
                            <a:rPr lang="en-GB" sz="800" dirty="0"/>
                            <a:t>Manganese (</a:t>
                          </a:r>
                          <a:r>
                            <a:rPr lang="en-GB" sz="800" dirty="0" err="1"/>
                            <a:t>Mn</a:t>
                          </a:r>
                          <a:r>
                            <a:rPr lang="en-GB" sz="800" dirty="0"/>
                            <a:t>)</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1148" t="-554286" r="-630328" b="-205714"/>
                          </a:stretch>
                        </a:blipFill>
                      </a:tcPr>
                    </a:tc>
                    <a:tc>
                      <a:txBody>
                        <a:bodyPr/>
                        <a:lstStyle/>
                        <a:p>
                          <a:r>
                            <a:rPr lang="en-US" sz="800" dirty="0"/>
                            <a:t>0.005</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Activates enzymes, electron transfer, photosynthesis</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5416249"/>
                      </a:ext>
                    </a:extLst>
                  </a:tr>
                  <a:tr h="209792">
                    <a:tc>
                      <a:txBody>
                        <a:bodyPr/>
                        <a:lstStyle/>
                        <a:p>
                          <a:r>
                            <a:rPr lang="en-GB" sz="800" dirty="0"/>
                            <a:t>Copper (Cu)</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1148" t="-673529" r="-630328" b="-111765"/>
                          </a:stretch>
                        </a:blip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t>0.0006</a:t>
                          </a:r>
                          <a:endParaRPr lang="en-GB" sz="800" dirty="0"/>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Part of plastid pigments, lignin synthesis, activates enzymes</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946952"/>
                      </a:ext>
                    </a:extLst>
                  </a:tr>
                  <a:tr h="211062">
                    <a:tc>
                      <a:txBody>
                        <a:bodyPr/>
                        <a:lstStyle/>
                        <a:p>
                          <a:r>
                            <a:rPr lang="en-GB" sz="800" dirty="0"/>
                            <a:t>Molybdenum (Mo)</a:t>
                          </a:r>
                          <a:endParaRPr lang="en-US" sz="800" dirty="0"/>
                        </a:p>
                      </a:txBody>
                      <a:tcPr marL="83127" marR="83127" marT="43936" marB="4393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1148" t="-751429" r="-630328" b="-8571"/>
                          </a:stretch>
                        </a:blipFill>
                      </a:tcPr>
                    </a:tc>
                    <a:tc>
                      <a:txBody>
                        <a:bodyPr/>
                        <a:lstStyle/>
                        <a:p>
                          <a:r>
                            <a:rPr lang="en-US" sz="800" dirty="0"/>
                            <a:t>0.00001</a:t>
                          </a:r>
                        </a:p>
                      </a:txBody>
                      <a:tcPr marL="83127" marR="83127" marT="43936" marB="439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Nitrate reduction</a:t>
                          </a:r>
                          <a:endParaRPr lang="en-US" sz="800" dirty="0"/>
                        </a:p>
                      </a:txBody>
                      <a:tcPr marL="83127" marR="83127" marT="43936" marB="4393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93969"/>
                      </a:ext>
                    </a:extLst>
                  </a:tr>
                </a:tbl>
              </a:graphicData>
            </a:graphic>
          </p:graphicFrame>
        </mc:Fallback>
      </mc:AlternateContent>
      <p:pic>
        <p:nvPicPr>
          <p:cNvPr id="2" name="Picture 1" descr="Red arrow points from macronutrients to corresponding macronutrients section in the table.&#10;Bracket emphasizes macronutrient content in the tab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85" y="2104983"/>
            <a:ext cx="877824" cy="2657856"/>
          </a:xfrm>
          <a:prstGeom prst="rect">
            <a:avLst/>
          </a:prstGeom>
        </p:spPr>
      </p:pic>
      <p:pic>
        <p:nvPicPr>
          <p:cNvPr id="6" name="Picture 3">
            <a:extLst>
              <a:ext uri="{FF2B5EF4-FFF2-40B4-BE49-F238E27FC236}">
                <a16:creationId xmlns:a16="http://schemas.microsoft.com/office/drawing/2014/main" id="{E9A8C3A2-CFDC-4549-82FB-428BC7F83897}"/>
              </a:ext>
            </a:extLst>
          </p:cNvPr>
          <p:cNvPicPr>
            <a:picLocks noGrp="1" noChangeAspect="1"/>
          </p:cNvPicPr>
          <p:nvPr>
            <p:ph sz="quarter" idx="14"/>
          </p:nvPr>
        </p:nvPicPr>
        <p:blipFill>
          <a:blip r:embed="rId6"/>
          <a:stretch>
            <a:fillRect/>
          </a:stretch>
        </p:blipFill>
        <p:spPr>
          <a:xfrm>
            <a:off x="6435373" y="2293055"/>
            <a:ext cx="2491175" cy="1445302"/>
          </a:xfr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0546" y="504807"/>
            <a:ext cx="2322576" cy="1450848"/>
          </a:xfrm>
          <a:prstGeom prst="rect">
            <a:avLst/>
          </a:prstGeom>
        </p:spPr>
      </p:pic>
      <p:sp>
        <p:nvSpPr>
          <p:cNvPr id="21" name="Content Placeholder 20"/>
          <p:cNvSpPr>
            <a:spLocks noGrp="1"/>
          </p:cNvSpPr>
          <p:nvPr>
            <p:ph sz="quarter" idx="16"/>
          </p:nvPr>
        </p:nvSpPr>
        <p:spPr>
          <a:xfrm>
            <a:off x="6880533" y="1929571"/>
            <a:ext cx="1844041" cy="148865"/>
          </a:xfrm>
        </p:spPr>
        <p:txBody>
          <a:bodyPr/>
          <a:lstStyle/>
          <a:p>
            <a:pPr marL="0" indent="0">
              <a:buNone/>
            </a:pPr>
            <a:r>
              <a:rPr lang="en-GB" sz="660" baseline="-25000" dirty="0"/>
              <a:t>(both): ©1991 Regents University of California Statewide IPM Project</a:t>
            </a:r>
            <a:endParaRPr lang="en-IN" sz="660" baseline="-25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4056"/>
            <a:ext cx="8229600" cy="1257300"/>
          </a:xfrm>
        </p:spPr>
        <p:txBody>
          <a:bodyPr/>
          <a:lstStyle/>
          <a:p>
            <a:pPr eaLnBrk="1" hangingPunct="1"/>
            <a:r>
              <a:rPr lang="en-US" sz="4000" dirty="0">
                <a:latin typeface="Calibri" charset="0"/>
                <a:ea typeface="MS PGothic" charset="0"/>
              </a:rPr>
              <a:t>Phloem and sugar transport: pathway of sugar flow</a:t>
            </a:r>
            <a:endParaRPr lang="en-IN" sz="4000" dirty="0">
              <a:latin typeface="Calibri" charset="0"/>
              <a:ea typeface="MS PGothic" charset="0"/>
            </a:endParaRPr>
          </a:p>
        </p:txBody>
      </p:sp>
      <p:sp>
        <p:nvSpPr>
          <p:cNvPr id="6" name="Content Placeholder 5"/>
          <p:cNvSpPr>
            <a:spLocks noGrp="1"/>
          </p:cNvSpPr>
          <p:nvPr>
            <p:ph sz="quarter" idx="13"/>
          </p:nvPr>
        </p:nvSpPr>
        <p:spPr>
          <a:xfrm>
            <a:off x="-1503" y="6451657"/>
            <a:ext cx="1480167" cy="356102"/>
          </a:xfrm>
        </p:spPr>
        <p:txBody>
          <a:bodyPr/>
          <a:lstStyle/>
          <a:p>
            <a:pPr marL="0" indent="0" eaLnBrk="1" hangingPunct="1">
              <a:spcBef>
                <a:spcPct val="0"/>
              </a:spcBef>
              <a:buNone/>
            </a:pPr>
            <a:r>
              <a:rPr lang="en-US" sz="2000" dirty="0">
                <a:latin typeface="Calibri" charset="0"/>
                <a:ea typeface="MS PGothic" charset="0"/>
              </a:rPr>
              <a:t>Section 23.3</a:t>
            </a:r>
            <a:endParaRPr lang="en-IN" sz="2000" dirty="0">
              <a:latin typeface="Calibri" charset="0"/>
              <a:ea typeface="MS PGothic" charset="0"/>
            </a:endParaRPr>
          </a:p>
        </p:txBody>
      </p:sp>
      <p:sp>
        <p:nvSpPr>
          <p:cNvPr id="5" name="Content Placeholder 4"/>
          <p:cNvSpPr>
            <a:spLocks noGrp="1"/>
          </p:cNvSpPr>
          <p:nvPr>
            <p:ph sz="quarter" idx="12"/>
          </p:nvPr>
        </p:nvSpPr>
        <p:spPr>
          <a:xfrm>
            <a:off x="7916" y="1231393"/>
            <a:ext cx="2619169" cy="3003882"/>
          </a:xfrm>
        </p:spPr>
        <p:txBody>
          <a:bodyPr/>
          <a:lstStyle/>
          <a:p>
            <a:pPr marL="0" indent="0" eaLnBrk="1" hangingPunct="1">
              <a:spcBef>
                <a:spcPct val="0"/>
              </a:spcBef>
              <a:buNone/>
            </a:pPr>
            <a:r>
              <a:rPr lang="en-US" sz="2400" dirty="0">
                <a:latin typeface="Calibri" charset="0"/>
                <a:ea typeface="MS PGothic" charset="0"/>
              </a:rPr>
              <a:t>First, sugars are actively transported from photosynthetic cells to companion cells and then into the sieve tube.</a:t>
            </a:r>
            <a:endParaRPr lang="en-IN" sz="2400" dirty="0">
              <a:latin typeface="Calibri" charset="0"/>
              <a:ea typeface="MS PGothic" charset="0"/>
            </a:endParaRPr>
          </a:p>
        </p:txBody>
      </p:sp>
      <p:sp>
        <p:nvSpPr>
          <p:cNvPr id="7" name="Content Placeholder 6"/>
          <p:cNvSpPr>
            <a:spLocks noGrp="1"/>
          </p:cNvSpPr>
          <p:nvPr>
            <p:ph sz="quarter" idx="14"/>
          </p:nvPr>
        </p:nvSpPr>
        <p:spPr>
          <a:xfrm>
            <a:off x="7059613" y="6457950"/>
            <a:ext cx="1531338" cy="372431"/>
          </a:xfrm>
        </p:spPr>
        <p:txBody>
          <a:bodyPr/>
          <a:lstStyle/>
          <a:p>
            <a:pPr marL="0" indent="0" eaLnBrk="1" hangingPunct="1">
              <a:spcBef>
                <a:spcPct val="0"/>
              </a:spcBef>
              <a:buNone/>
            </a:pPr>
            <a:r>
              <a:rPr lang="en-US" sz="2000" dirty="0">
                <a:latin typeface="Calibri" charset="0"/>
                <a:ea typeface="MS PGothic" charset="0"/>
              </a:rPr>
              <a:t>Figure 23.10</a:t>
            </a:r>
          </a:p>
        </p:txBody>
      </p:sp>
      <p:pic>
        <p:nvPicPr>
          <p:cNvPr id="9" name="Picture 8" descr="Red box emphasizes the phlo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236" y="1786359"/>
            <a:ext cx="6516624" cy="4523232"/>
          </a:xfrm>
          <a:prstGeom prst="rect">
            <a:avLst/>
          </a:prstGeom>
        </p:spPr>
      </p:pic>
      <p:sp>
        <p:nvSpPr>
          <p:cNvPr id="34" name="Content Placeholder 8"/>
          <p:cNvSpPr>
            <a:spLocks noGrp="1"/>
          </p:cNvSpPr>
          <p:nvPr>
            <p:ph sz="quarter" idx="16"/>
          </p:nvPr>
        </p:nvSpPr>
        <p:spPr>
          <a:xfrm>
            <a:off x="7636612" y="2306816"/>
            <a:ext cx="1311984" cy="189974"/>
          </a:xfrm>
        </p:spPr>
        <p:txBody>
          <a:bodyPr/>
          <a:lstStyle/>
          <a:p>
            <a:pPr marL="0" indent="0" eaLnBrk="1" hangingPunct="1">
              <a:spcBef>
                <a:spcPct val="0"/>
              </a:spcBef>
              <a:buNone/>
            </a:pPr>
            <a:r>
              <a:rPr lang="en-US" sz="890" b="1" dirty="0">
                <a:latin typeface="Calibri" charset="0"/>
                <a:ea typeface="MS PGothic" charset="0"/>
              </a:rPr>
              <a:t>Loading at the source</a:t>
            </a:r>
            <a:endParaRPr lang="en-IN" sz="890" b="1" dirty="0">
              <a:latin typeface="Calibri" charset="0"/>
              <a:ea typeface="MS PGothic" charset="0"/>
            </a:endParaRPr>
          </a:p>
        </p:txBody>
      </p:sp>
      <p:sp>
        <p:nvSpPr>
          <p:cNvPr id="35" name="Content Placeholder 11"/>
          <p:cNvSpPr>
            <a:spLocks noGrp="1"/>
          </p:cNvSpPr>
          <p:nvPr>
            <p:ph sz="quarter" idx="17"/>
          </p:nvPr>
        </p:nvSpPr>
        <p:spPr>
          <a:xfrm>
            <a:off x="7544131" y="2515650"/>
            <a:ext cx="151989" cy="208971"/>
          </a:xfrm>
        </p:spPr>
        <p:txBody>
          <a:bodyPr/>
          <a:lstStyle/>
          <a:p>
            <a:pPr marL="228600" indent="-228600">
              <a:buClr>
                <a:schemeClr val="bg1"/>
              </a:buClr>
              <a:buFont typeface="+mj-lt"/>
              <a:buAutoNum type="arabicPeriod"/>
            </a:pPr>
            <a:r>
              <a:rPr lang="en-US" sz="850" b="1" dirty="0"/>
              <a:t> </a:t>
            </a:r>
            <a:endParaRPr lang="en-GB" sz="850" b="1" dirty="0"/>
          </a:p>
        </p:txBody>
      </p:sp>
      <p:sp>
        <p:nvSpPr>
          <p:cNvPr id="36" name="Content Placeholder 13"/>
          <p:cNvSpPr>
            <a:spLocks noGrp="1"/>
          </p:cNvSpPr>
          <p:nvPr>
            <p:ph sz="quarter" idx="18"/>
          </p:nvPr>
        </p:nvSpPr>
        <p:spPr>
          <a:xfrm>
            <a:off x="7651464" y="2527732"/>
            <a:ext cx="1303482" cy="495300"/>
          </a:xfrm>
        </p:spPr>
        <p:txBody>
          <a:bodyPr/>
          <a:lstStyle/>
          <a:p>
            <a:pPr marL="0" indent="0">
              <a:lnSpc>
                <a:spcPct val="90000"/>
              </a:lnSpc>
              <a:spcBef>
                <a:spcPts val="0"/>
              </a:spcBef>
              <a:buNone/>
            </a:pPr>
            <a:r>
              <a:rPr lang="en-IN" sz="850" dirty="0">
                <a:latin typeface="Calibri" charset="0"/>
                <a:ea typeface="MS PGothic" charset="0"/>
              </a:rPr>
              <a:t>Solutes (sugars produced in photosynthesis) enter a sieve tube by active transport.</a:t>
            </a:r>
          </a:p>
        </p:txBody>
      </p:sp>
      <p:sp>
        <p:nvSpPr>
          <p:cNvPr id="37" name="Content Placeholder 15"/>
          <p:cNvSpPr>
            <a:spLocks noGrp="1"/>
          </p:cNvSpPr>
          <p:nvPr>
            <p:ph sz="quarter" idx="19"/>
          </p:nvPr>
        </p:nvSpPr>
        <p:spPr>
          <a:xfrm>
            <a:off x="7513190" y="3086622"/>
            <a:ext cx="214830" cy="157817"/>
          </a:xfrm>
        </p:spPr>
        <p:txBody>
          <a:bodyPr/>
          <a:lstStyle/>
          <a:p>
            <a:pPr marL="228600" indent="-228600">
              <a:buClr>
                <a:schemeClr val="bg1"/>
              </a:buClr>
              <a:buFont typeface="+mj-lt"/>
              <a:buAutoNum type="arabicPeriod" startAt="2"/>
            </a:pPr>
            <a:r>
              <a:rPr lang="en-US" sz="850" b="1" dirty="0"/>
              <a:t> </a:t>
            </a:r>
            <a:endParaRPr lang="en-GB" sz="850" b="1" dirty="0"/>
          </a:p>
        </p:txBody>
      </p:sp>
      <p:sp>
        <p:nvSpPr>
          <p:cNvPr id="38" name="Content Placeholder 17"/>
          <p:cNvSpPr>
            <a:spLocks noGrp="1"/>
          </p:cNvSpPr>
          <p:nvPr>
            <p:ph sz="quarter" idx="20"/>
          </p:nvPr>
        </p:nvSpPr>
        <p:spPr>
          <a:xfrm>
            <a:off x="7639562" y="3098137"/>
            <a:ext cx="1534388" cy="495300"/>
          </a:xfrm>
        </p:spPr>
        <p:txBody>
          <a:bodyPr/>
          <a:lstStyle/>
          <a:p>
            <a:pPr marL="0" indent="0">
              <a:lnSpc>
                <a:spcPct val="90000"/>
              </a:lnSpc>
              <a:spcBef>
                <a:spcPts val="0"/>
              </a:spcBef>
              <a:buNone/>
            </a:pPr>
            <a:r>
              <a:rPr lang="en-IN" sz="850" dirty="0">
                <a:latin typeface="Calibri" charset="0"/>
                <a:ea typeface="MS PGothic" charset="0"/>
              </a:rPr>
              <a:t>Water enters the sieve tube from the xylem by osmosis, increasing pressure in the sieve tube.</a:t>
            </a:r>
          </a:p>
        </p:txBody>
      </p:sp>
      <p:sp>
        <p:nvSpPr>
          <p:cNvPr id="39" name="Content Placeholder 19"/>
          <p:cNvSpPr>
            <a:spLocks noGrp="1"/>
          </p:cNvSpPr>
          <p:nvPr>
            <p:ph sz="quarter" idx="21"/>
          </p:nvPr>
        </p:nvSpPr>
        <p:spPr>
          <a:xfrm>
            <a:off x="7641945" y="3718122"/>
            <a:ext cx="1135606" cy="350302"/>
          </a:xfrm>
        </p:spPr>
        <p:txBody>
          <a:bodyPr anchor="ctr"/>
          <a:lstStyle/>
          <a:p>
            <a:pPr marL="0" indent="0" eaLnBrk="1" hangingPunct="1">
              <a:lnSpc>
                <a:spcPct val="90000"/>
              </a:lnSpc>
              <a:spcBef>
                <a:spcPct val="0"/>
              </a:spcBef>
              <a:buNone/>
            </a:pPr>
            <a:r>
              <a:rPr lang="de-DE" sz="860" b="1" dirty="0">
                <a:latin typeface="Calibri" charset="0"/>
                <a:ea typeface="MS PGothic" charset="0"/>
              </a:rPr>
              <a:t>Phloem transport in sieve tube</a:t>
            </a:r>
            <a:endParaRPr lang="en-IN" sz="860" b="1" dirty="0">
              <a:latin typeface="Calibri" charset="0"/>
              <a:ea typeface="MS PGothic" charset="0"/>
            </a:endParaRPr>
          </a:p>
        </p:txBody>
      </p:sp>
      <p:sp>
        <p:nvSpPr>
          <p:cNvPr id="40" name="Content Placeholder 21"/>
          <p:cNvSpPr>
            <a:spLocks noGrp="1"/>
          </p:cNvSpPr>
          <p:nvPr>
            <p:ph sz="quarter" idx="22"/>
          </p:nvPr>
        </p:nvSpPr>
        <p:spPr>
          <a:xfrm>
            <a:off x="7518659" y="4017767"/>
            <a:ext cx="266386" cy="217508"/>
          </a:xfrm>
        </p:spPr>
        <p:txBody>
          <a:bodyPr/>
          <a:lstStyle/>
          <a:p>
            <a:pPr marL="228600" indent="-228600">
              <a:buClr>
                <a:schemeClr val="bg1"/>
              </a:buClr>
              <a:buFont typeface="+mj-lt"/>
              <a:buAutoNum type="arabicPeriod" startAt="3"/>
            </a:pPr>
            <a:r>
              <a:rPr lang="en-US" sz="850" b="1" dirty="0"/>
              <a:t> </a:t>
            </a:r>
            <a:endParaRPr lang="en-GB" sz="850" b="1" dirty="0"/>
          </a:p>
        </p:txBody>
      </p:sp>
      <p:sp>
        <p:nvSpPr>
          <p:cNvPr id="41" name="Content Placeholder 23"/>
          <p:cNvSpPr>
            <a:spLocks noGrp="1"/>
          </p:cNvSpPr>
          <p:nvPr>
            <p:ph sz="quarter" idx="23"/>
          </p:nvPr>
        </p:nvSpPr>
        <p:spPr>
          <a:xfrm>
            <a:off x="7644326" y="4032419"/>
            <a:ext cx="1320655" cy="295419"/>
          </a:xfrm>
        </p:spPr>
        <p:txBody>
          <a:bodyPr/>
          <a:lstStyle/>
          <a:p>
            <a:pPr marL="0" indent="0">
              <a:lnSpc>
                <a:spcPct val="90000"/>
              </a:lnSpc>
              <a:spcBef>
                <a:spcPts val="0"/>
              </a:spcBef>
              <a:buNone/>
            </a:pPr>
            <a:r>
              <a:rPr lang="en-IN" sz="850" dirty="0">
                <a:latin typeface="Calibri" charset="0"/>
                <a:ea typeface="MS PGothic" charset="0"/>
              </a:rPr>
              <a:t>Pressure pushes the solutes toward the sink.</a:t>
            </a:r>
          </a:p>
        </p:txBody>
      </p:sp>
      <p:sp>
        <p:nvSpPr>
          <p:cNvPr id="42" name="Content Placeholder 25"/>
          <p:cNvSpPr>
            <a:spLocks noGrp="1"/>
          </p:cNvSpPr>
          <p:nvPr>
            <p:ph sz="quarter" idx="24"/>
          </p:nvPr>
        </p:nvSpPr>
        <p:spPr>
          <a:xfrm>
            <a:off x="7646567" y="4853689"/>
            <a:ext cx="1184827" cy="122777"/>
          </a:xfrm>
        </p:spPr>
        <p:txBody>
          <a:bodyPr anchor="ctr"/>
          <a:lstStyle/>
          <a:p>
            <a:pPr marL="0" indent="0" eaLnBrk="1" hangingPunct="1">
              <a:spcBef>
                <a:spcPct val="0"/>
              </a:spcBef>
              <a:buNone/>
            </a:pPr>
            <a:r>
              <a:rPr lang="en-US" sz="870" b="1" dirty="0">
                <a:latin typeface="Calibri" charset="0"/>
                <a:ea typeface="MS PGothic" charset="0"/>
              </a:rPr>
              <a:t>Unloading at the sink</a:t>
            </a:r>
            <a:endParaRPr lang="en-IN" sz="870" b="1" dirty="0">
              <a:latin typeface="Calibri" charset="0"/>
              <a:ea typeface="MS PGothic" charset="0"/>
            </a:endParaRPr>
          </a:p>
        </p:txBody>
      </p:sp>
      <p:sp>
        <p:nvSpPr>
          <p:cNvPr id="43" name="Content Placeholder 27"/>
          <p:cNvSpPr>
            <a:spLocks noGrp="1"/>
          </p:cNvSpPr>
          <p:nvPr>
            <p:ph sz="quarter" idx="25"/>
          </p:nvPr>
        </p:nvSpPr>
        <p:spPr>
          <a:xfrm>
            <a:off x="7521819" y="5005499"/>
            <a:ext cx="194238" cy="189185"/>
          </a:xfrm>
        </p:spPr>
        <p:txBody>
          <a:bodyPr/>
          <a:lstStyle/>
          <a:p>
            <a:pPr marL="228600" indent="-228600">
              <a:buClr>
                <a:schemeClr val="bg1"/>
              </a:buClr>
              <a:buFont typeface="+mj-lt"/>
              <a:buAutoNum type="arabicPeriod" startAt="4"/>
            </a:pPr>
            <a:r>
              <a:rPr lang="en-US" sz="850" b="1" dirty="0"/>
              <a:t> </a:t>
            </a:r>
            <a:endParaRPr lang="en-GB" sz="850" b="1" dirty="0"/>
          </a:p>
        </p:txBody>
      </p:sp>
      <p:sp>
        <p:nvSpPr>
          <p:cNvPr id="44" name="Content Placeholder 29"/>
          <p:cNvSpPr>
            <a:spLocks noGrp="1"/>
          </p:cNvSpPr>
          <p:nvPr>
            <p:ph sz="quarter" idx="26"/>
          </p:nvPr>
        </p:nvSpPr>
        <p:spPr>
          <a:xfrm>
            <a:off x="7643890" y="5067656"/>
            <a:ext cx="1507444" cy="477428"/>
          </a:xfrm>
        </p:spPr>
        <p:txBody>
          <a:bodyPr anchor="ctr"/>
          <a:lstStyle/>
          <a:p>
            <a:pPr marL="0" indent="0">
              <a:lnSpc>
                <a:spcPct val="90000"/>
              </a:lnSpc>
              <a:spcBef>
                <a:spcPts val="0"/>
              </a:spcBef>
              <a:buNone/>
            </a:pPr>
            <a:r>
              <a:rPr lang="en-IN" sz="870" dirty="0">
                <a:latin typeface="Calibri" charset="0"/>
                <a:ea typeface="MS PGothic" charset="0"/>
              </a:rPr>
              <a:t>As the sink is reached, solutes are unloaded by facilitated diffusion or active transport into the sink cells.</a:t>
            </a:r>
            <a:endParaRPr lang="en-GB" sz="870" dirty="0">
              <a:latin typeface="Calibri" charset="0"/>
              <a:ea typeface="MS PGothic" charset="0"/>
            </a:endParaRPr>
          </a:p>
        </p:txBody>
      </p:sp>
      <p:sp>
        <p:nvSpPr>
          <p:cNvPr id="45" name="Content Placeholder 31"/>
          <p:cNvSpPr>
            <a:spLocks noGrp="1"/>
          </p:cNvSpPr>
          <p:nvPr>
            <p:ph sz="quarter" idx="27"/>
          </p:nvPr>
        </p:nvSpPr>
        <p:spPr>
          <a:xfrm>
            <a:off x="7516433" y="5565913"/>
            <a:ext cx="238546" cy="194454"/>
          </a:xfrm>
        </p:spPr>
        <p:txBody>
          <a:bodyPr/>
          <a:lstStyle/>
          <a:p>
            <a:pPr marL="228600" indent="-228600">
              <a:buClr>
                <a:schemeClr val="bg1"/>
              </a:buClr>
              <a:buFont typeface="+mj-lt"/>
              <a:buAutoNum type="arabicPeriod" startAt="5"/>
            </a:pPr>
            <a:r>
              <a:rPr lang="en-US" sz="850" b="1" dirty="0"/>
              <a:t> </a:t>
            </a:r>
            <a:endParaRPr lang="en-GB" sz="850" b="1" dirty="0"/>
          </a:p>
        </p:txBody>
      </p:sp>
      <p:sp>
        <p:nvSpPr>
          <p:cNvPr id="46" name="Content Placeholder 33"/>
          <p:cNvSpPr>
            <a:spLocks noGrp="1"/>
          </p:cNvSpPr>
          <p:nvPr>
            <p:ph sz="quarter" idx="28"/>
          </p:nvPr>
        </p:nvSpPr>
        <p:spPr>
          <a:xfrm>
            <a:off x="7650318" y="5575435"/>
            <a:ext cx="1471612" cy="609600"/>
          </a:xfrm>
        </p:spPr>
        <p:txBody>
          <a:bodyPr/>
          <a:lstStyle/>
          <a:p>
            <a:pPr marL="0" indent="0">
              <a:lnSpc>
                <a:spcPct val="90000"/>
              </a:lnSpc>
              <a:spcBef>
                <a:spcPts val="0"/>
              </a:spcBef>
              <a:buNone/>
            </a:pPr>
            <a:r>
              <a:rPr lang="en-IN" sz="850" dirty="0">
                <a:latin typeface="Calibri" charset="0"/>
                <a:ea typeface="MS PGothic" charset="0"/>
              </a:rPr>
              <a:t>Water moves out of the pholem to the xylem by </a:t>
            </a:r>
            <a:r>
              <a:rPr lang="en-IN" sz="850" dirty="0">
                <a:solidFill>
                  <a:srgbClr val="FF0000"/>
                </a:solidFill>
                <a:latin typeface="Calibri" charset="0"/>
                <a:ea typeface="MS PGothic" charset="0"/>
              </a:rPr>
              <a:t>osmosis</a:t>
            </a:r>
            <a:r>
              <a:rPr lang="en-IN" sz="850" dirty="0">
                <a:latin typeface="Calibri" charset="0"/>
                <a:ea typeface="MS PGothic" charset="0"/>
              </a:rPr>
              <a:t>, decreasing pressure in the sieve tube.</a:t>
            </a:r>
          </a:p>
        </p:txBody>
      </p:sp>
      <p:sp>
        <p:nvSpPr>
          <p:cNvPr id="21" name="Content Placeholder 19"/>
          <p:cNvSpPr>
            <a:spLocks noGrp="1"/>
          </p:cNvSpPr>
          <p:nvPr>
            <p:ph sz="quarter" idx="4294967295"/>
          </p:nvPr>
        </p:nvSpPr>
        <p:spPr>
          <a:xfrm>
            <a:off x="5146269" y="6332622"/>
            <a:ext cx="1152139" cy="147976"/>
          </a:xfrm>
          <a:prstGeom prst="rect">
            <a:avLst/>
          </a:prstGeom>
        </p:spPr>
        <p:txBody>
          <a:bodyPr anchor="ctr"/>
          <a:lstStyle/>
          <a:p>
            <a:pPr marL="0" indent="0" algn="ctr">
              <a:buNone/>
            </a:pPr>
            <a:r>
              <a:rPr lang="en-US" sz="700" dirty="0"/>
              <a:t>©Ingram Publishing RF</a:t>
            </a:r>
            <a:endParaRPr lang="en-IN" sz="7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1097"/>
            <a:ext cx="8229600" cy="709714"/>
          </a:xfrm>
        </p:spPr>
        <p:txBody>
          <a:bodyPr/>
          <a:lstStyle/>
          <a:p>
            <a:pPr eaLnBrk="1" hangingPunct="1"/>
            <a:r>
              <a:rPr lang="en-US" sz="4000" dirty="0">
                <a:latin typeface="Calibri" charset="0"/>
                <a:ea typeface="MS PGothic" charset="0"/>
              </a:rPr>
              <a:t>Phloem receives water from the xylem</a:t>
            </a:r>
            <a:endParaRPr lang="en-IN" sz="4000" dirty="0">
              <a:latin typeface="Calibri" charset="0"/>
              <a:ea typeface="MS PGothic" charset="0"/>
            </a:endParaRPr>
          </a:p>
        </p:txBody>
      </p:sp>
      <p:sp>
        <p:nvSpPr>
          <p:cNvPr id="6" name="Content Placeholder 5"/>
          <p:cNvSpPr>
            <a:spLocks noGrp="1"/>
          </p:cNvSpPr>
          <p:nvPr>
            <p:ph sz="quarter" idx="13"/>
          </p:nvPr>
        </p:nvSpPr>
        <p:spPr>
          <a:xfrm>
            <a:off x="-148" y="6454307"/>
            <a:ext cx="1480167" cy="391712"/>
          </a:xfrm>
        </p:spPr>
        <p:txBody>
          <a:bodyPr/>
          <a:lstStyle/>
          <a:p>
            <a:pPr marL="0" indent="0" eaLnBrk="1" hangingPunct="1">
              <a:spcBef>
                <a:spcPct val="0"/>
              </a:spcBef>
              <a:buNone/>
            </a:pPr>
            <a:r>
              <a:rPr lang="en-US" sz="2000" dirty="0">
                <a:latin typeface="Calibri" charset="0"/>
                <a:ea typeface="MS PGothic" charset="0"/>
              </a:rPr>
              <a:t>Section 23.3</a:t>
            </a:r>
            <a:endParaRPr lang="en-IN" sz="2000" dirty="0">
              <a:latin typeface="Calibri" charset="0"/>
              <a:ea typeface="MS PGothic" charset="0"/>
            </a:endParaRPr>
          </a:p>
        </p:txBody>
      </p:sp>
      <p:sp>
        <p:nvSpPr>
          <p:cNvPr id="5" name="Content Placeholder 4"/>
          <p:cNvSpPr>
            <a:spLocks noGrp="1"/>
          </p:cNvSpPr>
          <p:nvPr>
            <p:ph sz="quarter" idx="12"/>
          </p:nvPr>
        </p:nvSpPr>
        <p:spPr>
          <a:xfrm>
            <a:off x="78648" y="1234283"/>
            <a:ext cx="2374266" cy="2660165"/>
          </a:xfrm>
        </p:spPr>
        <p:txBody>
          <a:bodyPr/>
          <a:lstStyle/>
          <a:p>
            <a:pPr marL="0" indent="0" eaLnBrk="1" hangingPunct="1">
              <a:spcBef>
                <a:spcPct val="0"/>
              </a:spcBef>
              <a:buNone/>
            </a:pPr>
            <a:r>
              <a:rPr lang="en-US" sz="2400" dirty="0">
                <a:latin typeface="Calibri" charset="0"/>
                <a:ea typeface="MS PGothic" charset="0"/>
              </a:rPr>
              <a:t>Then, water moves by osmosis from xylem into the sieve tube, increasing sieve tube pressure.</a:t>
            </a:r>
            <a:endParaRPr lang="en-IN" sz="2400" dirty="0">
              <a:latin typeface="Calibri" charset="0"/>
              <a:ea typeface="MS PGothic" charset="0"/>
            </a:endParaRPr>
          </a:p>
        </p:txBody>
      </p:sp>
      <p:sp>
        <p:nvSpPr>
          <p:cNvPr id="7" name="Content Placeholder 6"/>
          <p:cNvSpPr>
            <a:spLocks noGrp="1"/>
          </p:cNvSpPr>
          <p:nvPr>
            <p:ph sz="quarter" idx="14"/>
          </p:nvPr>
        </p:nvSpPr>
        <p:spPr>
          <a:xfrm>
            <a:off x="7119291" y="6459116"/>
            <a:ext cx="1541852" cy="333670"/>
          </a:xfrm>
        </p:spPr>
        <p:txBody>
          <a:bodyPr/>
          <a:lstStyle/>
          <a:p>
            <a:pPr marL="0" indent="0" eaLnBrk="1" hangingPunct="1">
              <a:spcBef>
                <a:spcPct val="0"/>
              </a:spcBef>
              <a:buNone/>
            </a:pPr>
            <a:r>
              <a:rPr lang="en-US" sz="2000" dirty="0">
                <a:latin typeface="Calibri" charset="0"/>
                <a:ea typeface="MS PGothic" charset="0"/>
              </a:rPr>
              <a:t>Figure 23.10</a:t>
            </a:r>
            <a:endParaRPr lang="en-IN" sz="2000" dirty="0">
              <a:latin typeface="Calibri" charset="0"/>
              <a:ea typeface="MS PGothic" charset="0"/>
            </a:endParaRPr>
          </a:p>
        </p:txBody>
      </p:sp>
      <p:pic>
        <p:nvPicPr>
          <p:cNvPr id="8" name="Picture 7" descr="Red box emphasizes water leaving the xylem and entering the phlo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569" y="1341604"/>
            <a:ext cx="6516624" cy="4541520"/>
          </a:xfrm>
          <a:prstGeom prst="rect">
            <a:avLst/>
          </a:prstGeom>
        </p:spPr>
      </p:pic>
      <p:sp>
        <p:nvSpPr>
          <p:cNvPr id="35" name="Content Placeholder 8"/>
          <p:cNvSpPr>
            <a:spLocks noGrp="1"/>
          </p:cNvSpPr>
          <p:nvPr>
            <p:ph sz="quarter" idx="16"/>
          </p:nvPr>
        </p:nvSpPr>
        <p:spPr>
          <a:xfrm>
            <a:off x="7478267" y="1881387"/>
            <a:ext cx="1311984" cy="189974"/>
          </a:xfrm>
        </p:spPr>
        <p:txBody>
          <a:bodyPr/>
          <a:lstStyle/>
          <a:p>
            <a:pPr marL="0" indent="0" eaLnBrk="1" hangingPunct="1">
              <a:spcBef>
                <a:spcPct val="0"/>
              </a:spcBef>
              <a:buNone/>
            </a:pPr>
            <a:r>
              <a:rPr lang="en-US" sz="890" b="1" dirty="0">
                <a:latin typeface="Calibri" charset="0"/>
                <a:ea typeface="MS PGothic" charset="0"/>
              </a:rPr>
              <a:t>Loading at the source</a:t>
            </a:r>
            <a:endParaRPr lang="en-IN" sz="890" b="1" dirty="0">
              <a:latin typeface="Calibri" charset="0"/>
              <a:ea typeface="MS PGothic" charset="0"/>
            </a:endParaRPr>
          </a:p>
        </p:txBody>
      </p:sp>
      <p:sp>
        <p:nvSpPr>
          <p:cNvPr id="36" name="Content Placeholder 11"/>
          <p:cNvSpPr>
            <a:spLocks noGrp="1"/>
          </p:cNvSpPr>
          <p:nvPr>
            <p:ph sz="quarter" idx="17"/>
          </p:nvPr>
        </p:nvSpPr>
        <p:spPr>
          <a:xfrm>
            <a:off x="7384342" y="2080886"/>
            <a:ext cx="151989" cy="208971"/>
          </a:xfrm>
        </p:spPr>
        <p:txBody>
          <a:bodyPr/>
          <a:lstStyle/>
          <a:p>
            <a:pPr marL="228600" indent="-228600">
              <a:buClr>
                <a:schemeClr val="bg1"/>
              </a:buClr>
              <a:buFont typeface="+mj-lt"/>
              <a:buAutoNum type="arabicPeriod"/>
            </a:pPr>
            <a:r>
              <a:rPr lang="en-US" sz="850" b="1" dirty="0"/>
              <a:t> </a:t>
            </a:r>
            <a:endParaRPr lang="en-GB" sz="850" b="1" dirty="0"/>
          </a:p>
        </p:txBody>
      </p:sp>
      <p:sp>
        <p:nvSpPr>
          <p:cNvPr id="37" name="Content Placeholder 13"/>
          <p:cNvSpPr>
            <a:spLocks noGrp="1"/>
          </p:cNvSpPr>
          <p:nvPr>
            <p:ph sz="quarter" idx="18"/>
          </p:nvPr>
        </p:nvSpPr>
        <p:spPr>
          <a:xfrm>
            <a:off x="7492714" y="2095932"/>
            <a:ext cx="1303482" cy="495300"/>
          </a:xfrm>
        </p:spPr>
        <p:txBody>
          <a:bodyPr/>
          <a:lstStyle/>
          <a:p>
            <a:pPr marL="0" indent="0">
              <a:lnSpc>
                <a:spcPct val="90000"/>
              </a:lnSpc>
              <a:spcBef>
                <a:spcPts val="0"/>
              </a:spcBef>
              <a:buNone/>
            </a:pPr>
            <a:r>
              <a:rPr lang="en-IN" sz="850" dirty="0">
                <a:latin typeface="Calibri" charset="0"/>
                <a:ea typeface="MS PGothic" charset="0"/>
              </a:rPr>
              <a:t>Solutes (sugars produced in photosynthesis) enter a sieve tube by active transport.</a:t>
            </a:r>
          </a:p>
        </p:txBody>
      </p:sp>
      <p:sp>
        <p:nvSpPr>
          <p:cNvPr id="38" name="Content Placeholder 15"/>
          <p:cNvSpPr>
            <a:spLocks noGrp="1"/>
          </p:cNvSpPr>
          <p:nvPr>
            <p:ph sz="quarter" idx="19"/>
          </p:nvPr>
        </p:nvSpPr>
        <p:spPr>
          <a:xfrm>
            <a:off x="7362812" y="2649538"/>
            <a:ext cx="214830" cy="157817"/>
          </a:xfrm>
        </p:spPr>
        <p:txBody>
          <a:bodyPr/>
          <a:lstStyle/>
          <a:p>
            <a:pPr marL="228600" indent="-228600">
              <a:buClr>
                <a:schemeClr val="bg1"/>
              </a:buClr>
              <a:buFont typeface="+mj-lt"/>
              <a:buAutoNum type="arabicPeriod" startAt="2"/>
            </a:pPr>
            <a:r>
              <a:rPr lang="en-US" sz="850" b="1" dirty="0"/>
              <a:t> </a:t>
            </a:r>
            <a:endParaRPr lang="en-GB" sz="850" b="1" dirty="0"/>
          </a:p>
        </p:txBody>
      </p:sp>
      <p:sp>
        <p:nvSpPr>
          <p:cNvPr id="39" name="Content Placeholder 17"/>
          <p:cNvSpPr>
            <a:spLocks noGrp="1"/>
          </p:cNvSpPr>
          <p:nvPr>
            <p:ph sz="quarter" idx="20"/>
          </p:nvPr>
        </p:nvSpPr>
        <p:spPr>
          <a:xfrm>
            <a:off x="7487162" y="2666337"/>
            <a:ext cx="1534388" cy="495300"/>
          </a:xfrm>
        </p:spPr>
        <p:txBody>
          <a:bodyPr/>
          <a:lstStyle/>
          <a:p>
            <a:pPr marL="0" indent="0">
              <a:lnSpc>
                <a:spcPct val="90000"/>
              </a:lnSpc>
              <a:spcBef>
                <a:spcPts val="0"/>
              </a:spcBef>
              <a:buNone/>
            </a:pPr>
            <a:r>
              <a:rPr lang="en-IN" sz="850" dirty="0">
                <a:latin typeface="Calibri" charset="0"/>
                <a:ea typeface="MS PGothic" charset="0"/>
              </a:rPr>
              <a:t>Water enters the sieve tube from the xylem by osmosis, increasing pressure in the sieve tube.</a:t>
            </a:r>
          </a:p>
        </p:txBody>
      </p:sp>
      <p:sp>
        <p:nvSpPr>
          <p:cNvPr id="40" name="Content Placeholder 19"/>
          <p:cNvSpPr>
            <a:spLocks noGrp="1"/>
          </p:cNvSpPr>
          <p:nvPr>
            <p:ph sz="quarter" idx="21"/>
          </p:nvPr>
        </p:nvSpPr>
        <p:spPr>
          <a:xfrm>
            <a:off x="7488426" y="3287462"/>
            <a:ext cx="1135606" cy="350302"/>
          </a:xfrm>
        </p:spPr>
        <p:txBody>
          <a:bodyPr anchor="ctr"/>
          <a:lstStyle/>
          <a:p>
            <a:pPr marL="0" indent="0" eaLnBrk="1" hangingPunct="1">
              <a:lnSpc>
                <a:spcPct val="90000"/>
              </a:lnSpc>
              <a:spcBef>
                <a:spcPct val="0"/>
              </a:spcBef>
              <a:buNone/>
            </a:pPr>
            <a:r>
              <a:rPr lang="de-DE" sz="860" b="1" dirty="0">
                <a:latin typeface="Calibri" charset="0"/>
                <a:ea typeface="MS PGothic" charset="0"/>
              </a:rPr>
              <a:t>Phloem transport in sieve tube</a:t>
            </a:r>
            <a:endParaRPr lang="en-IN" sz="860" b="1" dirty="0">
              <a:latin typeface="Calibri" charset="0"/>
              <a:ea typeface="MS PGothic" charset="0"/>
            </a:endParaRPr>
          </a:p>
        </p:txBody>
      </p:sp>
      <p:sp>
        <p:nvSpPr>
          <p:cNvPr id="41" name="Content Placeholder 21"/>
          <p:cNvSpPr>
            <a:spLocks noGrp="1"/>
          </p:cNvSpPr>
          <p:nvPr>
            <p:ph sz="quarter" idx="22"/>
          </p:nvPr>
        </p:nvSpPr>
        <p:spPr>
          <a:xfrm>
            <a:off x="7368797" y="3586003"/>
            <a:ext cx="266386" cy="217508"/>
          </a:xfrm>
        </p:spPr>
        <p:txBody>
          <a:bodyPr/>
          <a:lstStyle/>
          <a:p>
            <a:pPr marL="228600" indent="-228600">
              <a:buClr>
                <a:schemeClr val="bg1"/>
              </a:buClr>
              <a:buFont typeface="+mj-lt"/>
              <a:buAutoNum type="arabicPeriod" startAt="3"/>
            </a:pPr>
            <a:r>
              <a:rPr lang="en-US" sz="850" b="1" dirty="0"/>
              <a:t> </a:t>
            </a:r>
            <a:endParaRPr lang="en-GB" sz="850" b="1" dirty="0"/>
          </a:p>
        </p:txBody>
      </p:sp>
      <p:sp>
        <p:nvSpPr>
          <p:cNvPr id="42" name="Content Placeholder 23"/>
          <p:cNvSpPr>
            <a:spLocks noGrp="1"/>
          </p:cNvSpPr>
          <p:nvPr>
            <p:ph sz="quarter" idx="23"/>
          </p:nvPr>
        </p:nvSpPr>
        <p:spPr>
          <a:xfrm>
            <a:off x="7494307" y="3599029"/>
            <a:ext cx="1320655" cy="295419"/>
          </a:xfrm>
        </p:spPr>
        <p:txBody>
          <a:bodyPr/>
          <a:lstStyle/>
          <a:p>
            <a:pPr marL="0" indent="0">
              <a:lnSpc>
                <a:spcPct val="90000"/>
              </a:lnSpc>
              <a:spcBef>
                <a:spcPts val="0"/>
              </a:spcBef>
              <a:buNone/>
            </a:pPr>
            <a:r>
              <a:rPr lang="en-IN" sz="850" dirty="0">
                <a:latin typeface="Calibri" charset="0"/>
                <a:ea typeface="MS PGothic" charset="0"/>
              </a:rPr>
              <a:t>Pressure pushes the solutes toward the sink.</a:t>
            </a:r>
          </a:p>
        </p:txBody>
      </p:sp>
      <p:sp>
        <p:nvSpPr>
          <p:cNvPr id="43" name="Content Placeholder 25"/>
          <p:cNvSpPr>
            <a:spLocks noGrp="1"/>
          </p:cNvSpPr>
          <p:nvPr>
            <p:ph sz="quarter" idx="24"/>
          </p:nvPr>
        </p:nvSpPr>
        <p:spPr>
          <a:xfrm>
            <a:off x="7490346" y="4424991"/>
            <a:ext cx="1184827" cy="122777"/>
          </a:xfrm>
        </p:spPr>
        <p:txBody>
          <a:bodyPr anchor="ctr"/>
          <a:lstStyle/>
          <a:p>
            <a:pPr marL="0" indent="0" eaLnBrk="1" hangingPunct="1">
              <a:spcBef>
                <a:spcPct val="0"/>
              </a:spcBef>
              <a:buNone/>
            </a:pPr>
            <a:r>
              <a:rPr lang="en-US" sz="870" b="1" dirty="0">
                <a:latin typeface="Calibri" charset="0"/>
                <a:ea typeface="MS PGothic" charset="0"/>
              </a:rPr>
              <a:t>Unloading at the sink</a:t>
            </a:r>
            <a:endParaRPr lang="en-IN" sz="870" b="1" dirty="0">
              <a:latin typeface="Calibri" charset="0"/>
              <a:ea typeface="MS PGothic" charset="0"/>
            </a:endParaRPr>
          </a:p>
        </p:txBody>
      </p:sp>
      <p:sp>
        <p:nvSpPr>
          <p:cNvPr id="44" name="Content Placeholder 27"/>
          <p:cNvSpPr>
            <a:spLocks noGrp="1"/>
          </p:cNvSpPr>
          <p:nvPr>
            <p:ph sz="quarter" idx="25"/>
          </p:nvPr>
        </p:nvSpPr>
        <p:spPr>
          <a:xfrm>
            <a:off x="7369674" y="4572403"/>
            <a:ext cx="194238" cy="189185"/>
          </a:xfrm>
        </p:spPr>
        <p:txBody>
          <a:bodyPr/>
          <a:lstStyle/>
          <a:p>
            <a:pPr marL="228600" indent="-228600">
              <a:buClr>
                <a:schemeClr val="bg1"/>
              </a:buClr>
              <a:buFont typeface="+mj-lt"/>
              <a:buAutoNum type="arabicPeriod" startAt="4"/>
            </a:pPr>
            <a:r>
              <a:rPr lang="en-US" sz="850" b="1" dirty="0"/>
              <a:t> </a:t>
            </a:r>
            <a:endParaRPr lang="en-GB" sz="850" b="1" dirty="0"/>
          </a:p>
        </p:txBody>
      </p:sp>
      <p:sp>
        <p:nvSpPr>
          <p:cNvPr id="45" name="Content Placeholder 29"/>
          <p:cNvSpPr>
            <a:spLocks noGrp="1"/>
          </p:cNvSpPr>
          <p:nvPr>
            <p:ph sz="quarter" idx="26"/>
          </p:nvPr>
        </p:nvSpPr>
        <p:spPr>
          <a:xfrm>
            <a:off x="7488315" y="4632681"/>
            <a:ext cx="1507444" cy="477428"/>
          </a:xfrm>
        </p:spPr>
        <p:txBody>
          <a:bodyPr anchor="ctr"/>
          <a:lstStyle/>
          <a:p>
            <a:pPr marL="0" indent="0">
              <a:lnSpc>
                <a:spcPct val="90000"/>
              </a:lnSpc>
              <a:spcBef>
                <a:spcPts val="0"/>
              </a:spcBef>
              <a:buNone/>
            </a:pPr>
            <a:r>
              <a:rPr lang="en-IN" sz="870" dirty="0">
                <a:latin typeface="Calibri" charset="0"/>
                <a:ea typeface="MS PGothic" charset="0"/>
              </a:rPr>
              <a:t>As the sink is reached, solutes are unloaded by facilitated diffusion or active transport into the sink cells.</a:t>
            </a:r>
            <a:endParaRPr lang="en-GB" sz="870" dirty="0">
              <a:latin typeface="Calibri" charset="0"/>
              <a:ea typeface="MS PGothic" charset="0"/>
            </a:endParaRPr>
          </a:p>
        </p:txBody>
      </p:sp>
      <p:sp>
        <p:nvSpPr>
          <p:cNvPr id="46" name="Content Placeholder 31"/>
          <p:cNvSpPr>
            <a:spLocks noGrp="1"/>
          </p:cNvSpPr>
          <p:nvPr>
            <p:ph sz="quarter" idx="27"/>
          </p:nvPr>
        </p:nvSpPr>
        <p:spPr>
          <a:xfrm>
            <a:off x="7366298" y="5131776"/>
            <a:ext cx="238546" cy="194454"/>
          </a:xfrm>
        </p:spPr>
        <p:txBody>
          <a:bodyPr/>
          <a:lstStyle/>
          <a:p>
            <a:pPr marL="228600" indent="-228600">
              <a:buClr>
                <a:schemeClr val="bg1"/>
              </a:buClr>
              <a:buFont typeface="+mj-lt"/>
              <a:buAutoNum type="arabicPeriod" startAt="5"/>
            </a:pPr>
            <a:r>
              <a:rPr lang="en-US" sz="850" b="1" dirty="0"/>
              <a:t> </a:t>
            </a:r>
            <a:endParaRPr lang="en-GB" sz="850" b="1" dirty="0"/>
          </a:p>
        </p:txBody>
      </p:sp>
      <p:sp>
        <p:nvSpPr>
          <p:cNvPr id="47" name="Content Placeholder 33"/>
          <p:cNvSpPr>
            <a:spLocks noGrp="1"/>
          </p:cNvSpPr>
          <p:nvPr>
            <p:ph sz="quarter" idx="28"/>
          </p:nvPr>
        </p:nvSpPr>
        <p:spPr>
          <a:xfrm>
            <a:off x="7490770" y="5144423"/>
            <a:ext cx="1471612" cy="609600"/>
          </a:xfrm>
        </p:spPr>
        <p:txBody>
          <a:bodyPr/>
          <a:lstStyle/>
          <a:p>
            <a:pPr marL="0" indent="0">
              <a:lnSpc>
                <a:spcPct val="90000"/>
              </a:lnSpc>
              <a:spcBef>
                <a:spcPts val="0"/>
              </a:spcBef>
              <a:buNone/>
            </a:pPr>
            <a:r>
              <a:rPr lang="en-IN" sz="850" dirty="0">
                <a:latin typeface="Calibri" charset="0"/>
                <a:ea typeface="MS PGothic" charset="0"/>
              </a:rPr>
              <a:t>Water moves out of the pholem to the xylem by </a:t>
            </a:r>
            <a:r>
              <a:rPr lang="en-IN" sz="850" dirty="0">
                <a:solidFill>
                  <a:srgbClr val="FF0000"/>
                </a:solidFill>
                <a:latin typeface="Calibri" charset="0"/>
                <a:ea typeface="MS PGothic" charset="0"/>
              </a:rPr>
              <a:t>osmosis</a:t>
            </a:r>
            <a:r>
              <a:rPr lang="en-IN" sz="850" dirty="0">
                <a:latin typeface="Calibri" charset="0"/>
                <a:ea typeface="MS PGothic" charset="0"/>
              </a:rPr>
              <a:t>, decreasing pressure in the sieve tube.</a:t>
            </a:r>
          </a:p>
        </p:txBody>
      </p:sp>
      <p:sp>
        <p:nvSpPr>
          <p:cNvPr id="22" name="Content Placeholder 19"/>
          <p:cNvSpPr>
            <a:spLocks noGrp="1"/>
          </p:cNvSpPr>
          <p:nvPr>
            <p:ph sz="quarter" idx="4294967295"/>
          </p:nvPr>
        </p:nvSpPr>
        <p:spPr>
          <a:xfrm>
            <a:off x="5004552" y="5864739"/>
            <a:ext cx="1152139" cy="147976"/>
          </a:xfrm>
          <a:prstGeom prst="rect">
            <a:avLst/>
          </a:prstGeom>
        </p:spPr>
        <p:txBody>
          <a:bodyPr anchor="ctr"/>
          <a:lstStyle/>
          <a:p>
            <a:pPr marL="0" indent="0" algn="ctr">
              <a:buNone/>
            </a:pPr>
            <a:r>
              <a:rPr lang="en-US" sz="700" dirty="0"/>
              <a:t>©Ingram Publishing RF</a:t>
            </a:r>
            <a:endParaRPr lang="en-IN" sz="7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8758"/>
            <a:ext cx="8229600" cy="1143000"/>
          </a:xfrm>
        </p:spPr>
        <p:txBody>
          <a:bodyPr/>
          <a:lstStyle/>
          <a:p>
            <a:pPr eaLnBrk="1" hangingPunct="1"/>
            <a:r>
              <a:rPr lang="en-US" sz="4000" dirty="0">
                <a:latin typeface="Calibri" charset="0"/>
                <a:ea typeface="MS PGothic" charset="0"/>
              </a:rPr>
              <a:t>Pressure pushes sugars towards the sink</a:t>
            </a:r>
            <a:endParaRPr lang="en-IN" sz="4000" dirty="0">
              <a:latin typeface="Calibri" charset="0"/>
              <a:ea typeface="MS PGothic" charset="0"/>
            </a:endParaRPr>
          </a:p>
        </p:txBody>
      </p:sp>
      <p:sp>
        <p:nvSpPr>
          <p:cNvPr id="6" name="Content Placeholder 5"/>
          <p:cNvSpPr>
            <a:spLocks noGrp="1"/>
          </p:cNvSpPr>
          <p:nvPr>
            <p:ph sz="quarter" idx="13"/>
          </p:nvPr>
        </p:nvSpPr>
        <p:spPr>
          <a:xfrm>
            <a:off x="958" y="6454999"/>
            <a:ext cx="1480167" cy="356102"/>
          </a:xfrm>
        </p:spPr>
        <p:txBody>
          <a:bodyPr/>
          <a:lstStyle/>
          <a:p>
            <a:pPr marL="0" indent="0" eaLnBrk="1" hangingPunct="1">
              <a:spcBef>
                <a:spcPct val="0"/>
              </a:spcBef>
              <a:buNone/>
            </a:pPr>
            <a:r>
              <a:rPr lang="en-US" sz="2000" dirty="0">
                <a:latin typeface="Calibri" charset="0"/>
                <a:ea typeface="MS PGothic" charset="0"/>
              </a:rPr>
              <a:t>Section 23.3</a:t>
            </a:r>
            <a:endParaRPr lang="en-IN" sz="2000" dirty="0">
              <a:latin typeface="Calibri" charset="0"/>
              <a:ea typeface="MS PGothic" charset="0"/>
            </a:endParaRPr>
          </a:p>
        </p:txBody>
      </p:sp>
      <p:sp>
        <p:nvSpPr>
          <p:cNvPr id="5" name="Content Placeholder 4"/>
          <p:cNvSpPr>
            <a:spLocks noGrp="1"/>
          </p:cNvSpPr>
          <p:nvPr>
            <p:ph sz="quarter" idx="12"/>
          </p:nvPr>
        </p:nvSpPr>
        <p:spPr>
          <a:xfrm>
            <a:off x="0" y="1361758"/>
            <a:ext cx="2656114" cy="1193800"/>
          </a:xfrm>
        </p:spPr>
        <p:txBody>
          <a:bodyPr/>
          <a:lstStyle/>
          <a:p>
            <a:pPr marL="0" indent="0" eaLnBrk="1" hangingPunct="1">
              <a:spcBef>
                <a:spcPct val="0"/>
              </a:spcBef>
              <a:buNone/>
            </a:pPr>
            <a:r>
              <a:rPr lang="en-US" sz="2400" dirty="0">
                <a:latin typeface="Calibri" charset="0"/>
                <a:ea typeface="MS PGothic" charset="0"/>
              </a:rPr>
              <a:t>This pressure pushes the sugars toward the </a:t>
            </a:r>
            <a:r>
              <a:rPr lang="en-US" sz="2400" dirty="0">
                <a:solidFill>
                  <a:srgbClr val="FF0000"/>
                </a:solidFill>
                <a:latin typeface="Calibri" charset="0"/>
                <a:ea typeface="MS PGothic" charset="0"/>
              </a:rPr>
              <a:t>sink</a:t>
            </a:r>
            <a:r>
              <a:rPr lang="en-US" sz="2400" dirty="0">
                <a:latin typeface="Calibri" charset="0"/>
                <a:ea typeface="MS PGothic" charset="0"/>
              </a:rPr>
              <a:t>.</a:t>
            </a:r>
            <a:endParaRPr lang="en-IN" sz="2400" dirty="0">
              <a:latin typeface="Calibri" charset="0"/>
              <a:ea typeface="MS PGothic" charset="0"/>
            </a:endParaRPr>
          </a:p>
        </p:txBody>
      </p:sp>
      <p:sp>
        <p:nvSpPr>
          <p:cNvPr id="7" name="Content Placeholder 6"/>
          <p:cNvSpPr>
            <a:spLocks noGrp="1"/>
          </p:cNvSpPr>
          <p:nvPr>
            <p:ph sz="quarter" idx="14"/>
          </p:nvPr>
        </p:nvSpPr>
        <p:spPr>
          <a:xfrm>
            <a:off x="7059613" y="6459238"/>
            <a:ext cx="1541852" cy="367037"/>
          </a:xfrm>
        </p:spPr>
        <p:txBody>
          <a:bodyPr/>
          <a:lstStyle/>
          <a:p>
            <a:pPr marL="0" indent="0" eaLnBrk="1" hangingPunct="1">
              <a:spcBef>
                <a:spcPct val="0"/>
              </a:spcBef>
              <a:buNone/>
            </a:pPr>
            <a:r>
              <a:rPr lang="en-US" sz="2000" dirty="0">
                <a:latin typeface="Calibri" charset="0"/>
                <a:ea typeface="MS PGothic" charset="0"/>
              </a:rPr>
              <a:t>Figure 23.10</a:t>
            </a:r>
            <a:endParaRPr lang="en-IN" sz="2000" dirty="0">
              <a:latin typeface="Calibri" charset="0"/>
              <a:ea typeface="MS PGothic" charset="0"/>
            </a:endParaRPr>
          </a:p>
        </p:txBody>
      </p:sp>
      <p:pic>
        <p:nvPicPr>
          <p:cNvPr id="2" name="Picture 1" descr="Red box emphasizes the sugar solution traveling through the phloem towards the si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531" y="1493462"/>
            <a:ext cx="6516624" cy="4504944"/>
          </a:xfrm>
          <a:prstGeom prst="rect">
            <a:avLst/>
          </a:prstGeom>
        </p:spPr>
      </p:pic>
      <p:sp>
        <p:nvSpPr>
          <p:cNvPr id="35" name="Content Placeholder 8"/>
          <p:cNvSpPr>
            <a:spLocks noGrp="1"/>
          </p:cNvSpPr>
          <p:nvPr>
            <p:ph sz="quarter" idx="16"/>
          </p:nvPr>
        </p:nvSpPr>
        <p:spPr>
          <a:xfrm>
            <a:off x="7484212" y="2017256"/>
            <a:ext cx="1311984" cy="189974"/>
          </a:xfrm>
        </p:spPr>
        <p:txBody>
          <a:bodyPr/>
          <a:lstStyle/>
          <a:p>
            <a:pPr marL="0" indent="0" eaLnBrk="1" hangingPunct="1">
              <a:spcBef>
                <a:spcPct val="0"/>
              </a:spcBef>
              <a:buNone/>
            </a:pPr>
            <a:r>
              <a:rPr lang="en-US" sz="890" b="1" dirty="0">
                <a:latin typeface="Calibri" charset="0"/>
                <a:ea typeface="MS PGothic" charset="0"/>
              </a:rPr>
              <a:t>Loading at the source</a:t>
            </a:r>
            <a:endParaRPr lang="en-IN" sz="890" b="1" dirty="0">
              <a:latin typeface="Calibri" charset="0"/>
              <a:ea typeface="MS PGothic" charset="0"/>
            </a:endParaRPr>
          </a:p>
        </p:txBody>
      </p:sp>
      <p:sp>
        <p:nvSpPr>
          <p:cNvPr id="36" name="Content Placeholder 11"/>
          <p:cNvSpPr>
            <a:spLocks noGrp="1"/>
          </p:cNvSpPr>
          <p:nvPr>
            <p:ph sz="quarter" idx="17"/>
          </p:nvPr>
        </p:nvSpPr>
        <p:spPr>
          <a:xfrm>
            <a:off x="7370839" y="2222998"/>
            <a:ext cx="210650" cy="208971"/>
          </a:xfrm>
        </p:spPr>
        <p:txBody>
          <a:bodyPr/>
          <a:lstStyle/>
          <a:p>
            <a:pPr marL="228600" indent="-228600">
              <a:buClr>
                <a:schemeClr val="bg1"/>
              </a:buClr>
              <a:buFont typeface="+mj-lt"/>
              <a:buAutoNum type="arabicPeriod"/>
            </a:pPr>
            <a:r>
              <a:rPr lang="en-US" sz="850" b="1" dirty="0"/>
              <a:t> </a:t>
            </a:r>
            <a:endParaRPr lang="en-GB" sz="850" b="1" dirty="0"/>
          </a:p>
        </p:txBody>
      </p:sp>
      <p:sp>
        <p:nvSpPr>
          <p:cNvPr id="37" name="Content Placeholder 13"/>
          <p:cNvSpPr>
            <a:spLocks noGrp="1"/>
          </p:cNvSpPr>
          <p:nvPr>
            <p:ph sz="quarter" idx="18"/>
          </p:nvPr>
        </p:nvSpPr>
        <p:spPr>
          <a:xfrm>
            <a:off x="7499064" y="2235632"/>
            <a:ext cx="1303482" cy="495300"/>
          </a:xfrm>
        </p:spPr>
        <p:txBody>
          <a:bodyPr/>
          <a:lstStyle/>
          <a:p>
            <a:pPr marL="0" indent="0">
              <a:lnSpc>
                <a:spcPct val="90000"/>
              </a:lnSpc>
              <a:spcBef>
                <a:spcPts val="0"/>
              </a:spcBef>
              <a:buNone/>
            </a:pPr>
            <a:r>
              <a:rPr lang="en-IN" sz="850" dirty="0">
                <a:latin typeface="Calibri" charset="0"/>
                <a:ea typeface="MS PGothic" charset="0"/>
              </a:rPr>
              <a:t>Solutes (sugars produced in photosynthesis) enter a sieve tube by active transport.</a:t>
            </a:r>
          </a:p>
        </p:txBody>
      </p:sp>
      <p:sp>
        <p:nvSpPr>
          <p:cNvPr id="38" name="Content Placeholder 15"/>
          <p:cNvSpPr>
            <a:spLocks noGrp="1"/>
          </p:cNvSpPr>
          <p:nvPr>
            <p:ph sz="quarter" idx="19"/>
          </p:nvPr>
        </p:nvSpPr>
        <p:spPr>
          <a:xfrm>
            <a:off x="7360721" y="2787656"/>
            <a:ext cx="214830" cy="157817"/>
          </a:xfrm>
        </p:spPr>
        <p:txBody>
          <a:bodyPr/>
          <a:lstStyle/>
          <a:p>
            <a:pPr marL="228600" indent="-228600">
              <a:buClr>
                <a:schemeClr val="bg1"/>
              </a:buClr>
              <a:buFont typeface="+mj-lt"/>
              <a:buAutoNum type="arabicPeriod" startAt="2"/>
            </a:pPr>
            <a:r>
              <a:rPr lang="en-US" sz="850" b="1" dirty="0"/>
              <a:t> </a:t>
            </a:r>
            <a:endParaRPr lang="en-GB" sz="850" b="1" dirty="0"/>
          </a:p>
        </p:txBody>
      </p:sp>
      <p:sp>
        <p:nvSpPr>
          <p:cNvPr id="39" name="Content Placeholder 17"/>
          <p:cNvSpPr>
            <a:spLocks noGrp="1"/>
          </p:cNvSpPr>
          <p:nvPr>
            <p:ph sz="quarter" idx="20"/>
          </p:nvPr>
        </p:nvSpPr>
        <p:spPr>
          <a:xfrm>
            <a:off x="7487159" y="2802857"/>
            <a:ext cx="1534388" cy="495300"/>
          </a:xfrm>
        </p:spPr>
        <p:txBody>
          <a:bodyPr/>
          <a:lstStyle/>
          <a:p>
            <a:pPr marL="0" indent="0">
              <a:lnSpc>
                <a:spcPct val="90000"/>
              </a:lnSpc>
              <a:spcBef>
                <a:spcPts val="0"/>
              </a:spcBef>
              <a:buNone/>
            </a:pPr>
            <a:r>
              <a:rPr lang="en-IN" sz="850" dirty="0">
                <a:latin typeface="Calibri" charset="0"/>
                <a:ea typeface="MS PGothic" charset="0"/>
              </a:rPr>
              <a:t>Water enters the sieve tube from the xylem by osmosis, increasing pressure in the sieve tube.</a:t>
            </a:r>
          </a:p>
        </p:txBody>
      </p:sp>
      <p:sp>
        <p:nvSpPr>
          <p:cNvPr id="40" name="Content Placeholder 19"/>
          <p:cNvSpPr>
            <a:spLocks noGrp="1"/>
          </p:cNvSpPr>
          <p:nvPr>
            <p:ph sz="quarter" idx="21"/>
          </p:nvPr>
        </p:nvSpPr>
        <p:spPr>
          <a:xfrm>
            <a:off x="7489540" y="3437129"/>
            <a:ext cx="1135606" cy="350302"/>
          </a:xfrm>
        </p:spPr>
        <p:txBody>
          <a:bodyPr anchor="ctr"/>
          <a:lstStyle/>
          <a:p>
            <a:pPr marL="0" indent="0" eaLnBrk="1" hangingPunct="1">
              <a:lnSpc>
                <a:spcPct val="90000"/>
              </a:lnSpc>
              <a:spcBef>
                <a:spcPct val="0"/>
              </a:spcBef>
              <a:buNone/>
            </a:pPr>
            <a:r>
              <a:rPr lang="de-DE" sz="860" b="1" dirty="0">
                <a:latin typeface="Calibri" charset="0"/>
                <a:ea typeface="MS PGothic" charset="0"/>
              </a:rPr>
              <a:t>Phloem transport in sieve tube</a:t>
            </a:r>
            <a:endParaRPr lang="en-IN" sz="860" b="1" dirty="0">
              <a:latin typeface="Calibri" charset="0"/>
              <a:ea typeface="MS PGothic" charset="0"/>
            </a:endParaRPr>
          </a:p>
        </p:txBody>
      </p:sp>
      <p:sp>
        <p:nvSpPr>
          <p:cNvPr id="41" name="Content Placeholder 21"/>
          <p:cNvSpPr>
            <a:spLocks noGrp="1"/>
          </p:cNvSpPr>
          <p:nvPr>
            <p:ph sz="quarter" idx="22"/>
          </p:nvPr>
        </p:nvSpPr>
        <p:spPr>
          <a:xfrm>
            <a:off x="7367686" y="3726599"/>
            <a:ext cx="266386" cy="217508"/>
          </a:xfrm>
        </p:spPr>
        <p:txBody>
          <a:bodyPr/>
          <a:lstStyle/>
          <a:p>
            <a:pPr marL="228600" indent="-228600">
              <a:buClr>
                <a:schemeClr val="bg1"/>
              </a:buClr>
              <a:buFont typeface="+mj-lt"/>
              <a:buAutoNum type="arabicPeriod" startAt="3"/>
            </a:pPr>
            <a:r>
              <a:rPr lang="en-US" sz="850" b="1" dirty="0"/>
              <a:t> </a:t>
            </a:r>
            <a:endParaRPr lang="en-GB" sz="850" b="1" dirty="0"/>
          </a:p>
        </p:txBody>
      </p:sp>
      <p:sp>
        <p:nvSpPr>
          <p:cNvPr id="42" name="Content Placeholder 23"/>
          <p:cNvSpPr>
            <a:spLocks noGrp="1"/>
          </p:cNvSpPr>
          <p:nvPr>
            <p:ph sz="quarter" idx="23"/>
          </p:nvPr>
        </p:nvSpPr>
        <p:spPr>
          <a:xfrm>
            <a:off x="7491485" y="3737497"/>
            <a:ext cx="1320655" cy="295419"/>
          </a:xfrm>
        </p:spPr>
        <p:txBody>
          <a:bodyPr/>
          <a:lstStyle/>
          <a:p>
            <a:pPr marL="0" indent="0">
              <a:lnSpc>
                <a:spcPct val="90000"/>
              </a:lnSpc>
              <a:spcBef>
                <a:spcPts val="0"/>
              </a:spcBef>
              <a:buNone/>
            </a:pPr>
            <a:r>
              <a:rPr lang="en-IN" sz="850" dirty="0">
                <a:latin typeface="Calibri" charset="0"/>
                <a:ea typeface="MS PGothic" charset="0"/>
              </a:rPr>
              <a:t>Pressure pushes the solutes toward the sink.</a:t>
            </a:r>
          </a:p>
        </p:txBody>
      </p:sp>
      <p:sp>
        <p:nvSpPr>
          <p:cNvPr id="43" name="Content Placeholder 25"/>
          <p:cNvSpPr>
            <a:spLocks noGrp="1"/>
          </p:cNvSpPr>
          <p:nvPr>
            <p:ph sz="quarter" idx="24"/>
          </p:nvPr>
        </p:nvSpPr>
        <p:spPr>
          <a:xfrm>
            <a:off x="7489400" y="4572690"/>
            <a:ext cx="1184827" cy="122777"/>
          </a:xfrm>
        </p:spPr>
        <p:txBody>
          <a:bodyPr anchor="ctr"/>
          <a:lstStyle/>
          <a:p>
            <a:pPr marL="0" indent="0" eaLnBrk="1" hangingPunct="1">
              <a:spcBef>
                <a:spcPct val="0"/>
              </a:spcBef>
              <a:buNone/>
            </a:pPr>
            <a:r>
              <a:rPr lang="en-US" sz="870" b="1" dirty="0">
                <a:latin typeface="Calibri" charset="0"/>
                <a:ea typeface="MS PGothic" charset="0"/>
              </a:rPr>
              <a:t>Unloading at the sink</a:t>
            </a:r>
            <a:endParaRPr lang="en-IN" sz="870" b="1" dirty="0">
              <a:latin typeface="Calibri" charset="0"/>
              <a:ea typeface="MS PGothic" charset="0"/>
            </a:endParaRPr>
          </a:p>
        </p:txBody>
      </p:sp>
      <p:sp>
        <p:nvSpPr>
          <p:cNvPr id="44" name="Content Placeholder 27"/>
          <p:cNvSpPr>
            <a:spLocks noGrp="1"/>
          </p:cNvSpPr>
          <p:nvPr>
            <p:ph sz="quarter" idx="25"/>
          </p:nvPr>
        </p:nvSpPr>
        <p:spPr>
          <a:xfrm>
            <a:off x="7368966" y="4709887"/>
            <a:ext cx="194238" cy="189185"/>
          </a:xfrm>
        </p:spPr>
        <p:txBody>
          <a:bodyPr/>
          <a:lstStyle/>
          <a:p>
            <a:pPr marL="228600" indent="-228600">
              <a:buClr>
                <a:schemeClr val="bg1"/>
              </a:buClr>
              <a:buFont typeface="+mj-lt"/>
              <a:buAutoNum type="arabicPeriod" startAt="4"/>
            </a:pPr>
            <a:r>
              <a:rPr lang="en-US" sz="850" b="1" dirty="0"/>
              <a:t> </a:t>
            </a:r>
            <a:endParaRPr lang="en-GB" sz="850" b="1" dirty="0"/>
          </a:p>
        </p:txBody>
      </p:sp>
      <p:sp>
        <p:nvSpPr>
          <p:cNvPr id="45" name="Content Placeholder 29"/>
          <p:cNvSpPr>
            <a:spLocks noGrp="1"/>
          </p:cNvSpPr>
          <p:nvPr>
            <p:ph sz="quarter" idx="26"/>
          </p:nvPr>
        </p:nvSpPr>
        <p:spPr>
          <a:xfrm>
            <a:off x="7491485" y="4772377"/>
            <a:ext cx="1507444" cy="477428"/>
          </a:xfrm>
        </p:spPr>
        <p:txBody>
          <a:bodyPr anchor="ctr"/>
          <a:lstStyle/>
          <a:p>
            <a:pPr marL="0" indent="0">
              <a:lnSpc>
                <a:spcPct val="90000"/>
              </a:lnSpc>
              <a:spcBef>
                <a:spcPts val="0"/>
              </a:spcBef>
              <a:buNone/>
            </a:pPr>
            <a:r>
              <a:rPr lang="en-IN" sz="870" dirty="0">
                <a:latin typeface="Calibri" charset="0"/>
                <a:ea typeface="MS PGothic" charset="0"/>
              </a:rPr>
              <a:t>As the sink is reached, solutes are unloaded by facilitated diffusion or active transport into the sink cells.</a:t>
            </a:r>
            <a:endParaRPr lang="en-GB" sz="870" dirty="0">
              <a:latin typeface="Calibri" charset="0"/>
              <a:ea typeface="MS PGothic" charset="0"/>
            </a:endParaRPr>
          </a:p>
        </p:txBody>
      </p:sp>
      <p:sp>
        <p:nvSpPr>
          <p:cNvPr id="46" name="Content Placeholder 31"/>
          <p:cNvSpPr>
            <a:spLocks noGrp="1"/>
          </p:cNvSpPr>
          <p:nvPr>
            <p:ph sz="quarter" idx="27"/>
          </p:nvPr>
        </p:nvSpPr>
        <p:spPr>
          <a:xfrm>
            <a:off x="7366103" y="5274162"/>
            <a:ext cx="238546" cy="194454"/>
          </a:xfrm>
        </p:spPr>
        <p:txBody>
          <a:bodyPr/>
          <a:lstStyle/>
          <a:p>
            <a:pPr marL="228600" indent="-228600">
              <a:buClr>
                <a:schemeClr val="bg1"/>
              </a:buClr>
              <a:buFont typeface="+mj-lt"/>
              <a:buAutoNum type="arabicPeriod" startAt="5"/>
            </a:pPr>
            <a:r>
              <a:rPr lang="en-US" sz="850" b="1" dirty="0"/>
              <a:t> </a:t>
            </a:r>
            <a:endParaRPr lang="en-GB" sz="850" b="1" dirty="0"/>
          </a:p>
        </p:txBody>
      </p:sp>
      <p:sp>
        <p:nvSpPr>
          <p:cNvPr id="47" name="Content Placeholder 33"/>
          <p:cNvSpPr>
            <a:spLocks noGrp="1"/>
          </p:cNvSpPr>
          <p:nvPr>
            <p:ph sz="quarter" idx="28"/>
          </p:nvPr>
        </p:nvSpPr>
        <p:spPr>
          <a:xfrm>
            <a:off x="7493149" y="5284913"/>
            <a:ext cx="1471612" cy="609600"/>
          </a:xfrm>
        </p:spPr>
        <p:txBody>
          <a:bodyPr/>
          <a:lstStyle/>
          <a:p>
            <a:pPr marL="0" indent="0">
              <a:lnSpc>
                <a:spcPct val="90000"/>
              </a:lnSpc>
              <a:spcBef>
                <a:spcPts val="0"/>
              </a:spcBef>
              <a:buNone/>
            </a:pPr>
            <a:r>
              <a:rPr lang="en-IN" sz="850" dirty="0">
                <a:latin typeface="Calibri" charset="0"/>
                <a:ea typeface="MS PGothic" charset="0"/>
              </a:rPr>
              <a:t>Water moves out of the pholem to the xylem by </a:t>
            </a:r>
            <a:r>
              <a:rPr lang="en-IN" sz="850" dirty="0">
                <a:solidFill>
                  <a:srgbClr val="FF0000"/>
                </a:solidFill>
                <a:latin typeface="Calibri" charset="0"/>
                <a:ea typeface="MS PGothic" charset="0"/>
              </a:rPr>
              <a:t>osmosis</a:t>
            </a:r>
            <a:r>
              <a:rPr lang="en-IN" sz="850" dirty="0">
                <a:latin typeface="Calibri" charset="0"/>
                <a:ea typeface="MS PGothic" charset="0"/>
              </a:rPr>
              <a:t>, decreasing pressure in the sieve tube.</a:t>
            </a:r>
          </a:p>
        </p:txBody>
      </p:sp>
      <p:sp>
        <p:nvSpPr>
          <p:cNvPr id="22" name="Content Placeholder 19"/>
          <p:cNvSpPr>
            <a:spLocks noGrp="1"/>
          </p:cNvSpPr>
          <p:nvPr>
            <p:ph sz="quarter" idx="4294967295"/>
          </p:nvPr>
        </p:nvSpPr>
        <p:spPr>
          <a:xfrm>
            <a:off x="5004552" y="6004439"/>
            <a:ext cx="1152139" cy="147976"/>
          </a:xfrm>
          <a:prstGeom prst="rect">
            <a:avLst/>
          </a:prstGeom>
        </p:spPr>
        <p:txBody>
          <a:bodyPr anchor="ctr"/>
          <a:lstStyle/>
          <a:p>
            <a:pPr marL="0" indent="0" algn="ctr">
              <a:buNone/>
            </a:pPr>
            <a:r>
              <a:rPr lang="en-US" sz="700" dirty="0"/>
              <a:t>©Ingram Publishing RF</a:t>
            </a:r>
            <a:endParaRPr lang="en-IN" sz="7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273" y="143798"/>
            <a:ext cx="7481455" cy="709714"/>
          </a:xfrm>
        </p:spPr>
        <p:txBody>
          <a:bodyPr/>
          <a:lstStyle/>
          <a:p>
            <a:pPr eaLnBrk="1" hangingPunct="1"/>
            <a:r>
              <a:rPr lang="en-US" sz="4000" dirty="0">
                <a:latin typeface="Calibri" charset="0"/>
                <a:ea typeface="MS PGothic" charset="0"/>
              </a:rPr>
              <a:t>Sugars are deposited in the sink </a:t>
            </a:r>
            <a:endParaRPr lang="en-IN" sz="4000" dirty="0">
              <a:latin typeface="Calibri" charset="0"/>
              <a:ea typeface="MS PGothic" charset="0"/>
            </a:endParaRPr>
          </a:p>
        </p:txBody>
      </p:sp>
      <p:sp>
        <p:nvSpPr>
          <p:cNvPr id="6" name="Content Placeholder 5"/>
          <p:cNvSpPr>
            <a:spLocks noGrp="1"/>
          </p:cNvSpPr>
          <p:nvPr>
            <p:ph sz="quarter" idx="13"/>
          </p:nvPr>
        </p:nvSpPr>
        <p:spPr>
          <a:xfrm>
            <a:off x="-943" y="6452180"/>
            <a:ext cx="1480167" cy="356102"/>
          </a:xfrm>
        </p:spPr>
        <p:txBody>
          <a:bodyPr/>
          <a:lstStyle/>
          <a:p>
            <a:pPr marL="0" indent="0" eaLnBrk="1" hangingPunct="1">
              <a:spcBef>
                <a:spcPct val="0"/>
              </a:spcBef>
              <a:buNone/>
            </a:pPr>
            <a:r>
              <a:rPr lang="en-US" sz="2000" dirty="0">
                <a:latin typeface="Calibri" charset="0"/>
                <a:ea typeface="MS PGothic" charset="0"/>
              </a:rPr>
              <a:t>Section 23.3</a:t>
            </a:r>
            <a:endParaRPr lang="en-IN" sz="2000" dirty="0">
              <a:latin typeface="Calibri" charset="0"/>
              <a:ea typeface="MS PGothic" charset="0"/>
            </a:endParaRPr>
          </a:p>
        </p:txBody>
      </p:sp>
      <p:sp>
        <p:nvSpPr>
          <p:cNvPr id="5" name="Content Placeholder 4"/>
          <p:cNvSpPr>
            <a:spLocks noGrp="1"/>
          </p:cNvSpPr>
          <p:nvPr>
            <p:ph sz="quarter" idx="12"/>
          </p:nvPr>
        </p:nvSpPr>
        <p:spPr>
          <a:xfrm>
            <a:off x="13764" y="1235092"/>
            <a:ext cx="2333617" cy="3599950"/>
          </a:xfrm>
        </p:spPr>
        <p:txBody>
          <a:bodyPr/>
          <a:lstStyle/>
          <a:p>
            <a:pPr marL="0" indent="0" eaLnBrk="1" hangingPunct="1">
              <a:spcBef>
                <a:spcPct val="0"/>
              </a:spcBef>
              <a:buNone/>
            </a:pPr>
            <a:r>
              <a:rPr lang="en-US" sz="2200" dirty="0">
                <a:latin typeface="Calibri" charset="0"/>
                <a:ea typeface="MS PGothic" charset="0"/>
              </a:rPr>
              <a:t>At the sink, transport proteins move sugars out of the sieve tube. Since the solute concentration in the phloem decreased, water leaves the sieve tube by osmosis. </a:t>
            </a:r>
            <a:endParaRPr lang="en-IN" sz="2200" dirty="0">
              <a:latin typeface="Calibri" charset="0"/>
              <a:ea typeface="MS PGothic" charset="0"/>
            </a:endParaRPr>
          </a:p>
        </p:txBody>
      </p:sp>
      <p:sp>
        <p:nvSpPr>
          <p:cNvPr id="7" name="Content Placeholder 6"/>
          <p:cNvSpPr>
            <a:spLocks noGrp="1"/>
          </p:cNvSpPr>
          <p:nvPr>
            <p:ph sz="quarter" idx="14"/>
          </p:nvPr>
        </p:nvSpPr>
        <p:spPr>
          <a:xfrm>
            <a:off x="7067019" y="6454272"/>
            <a:ext cx="1541852" cy="367037"/>
          </a:xfrm>
        </p:spPr>
        <p:txBody>
          <a:bodyPr/>
          <a:lstStyle/>
          <a:p>
            <a:pPr marL="0" indent="0" eaLnBrk="1" hangingPunct="1">
              <a:spcBef>
                <a:spcPct val="0"/>
              </a:spcBef>
              <a:buNone/>
            </a:pPr>
            <a:r>
              <a:rPr lang="en-US" sz="2000" dirty="0">
                <a:latin typeface="Calibri" charset="0"/>
                <a:ea typeface="MS PGothic" charset="0"/>
              </a:rPr>
              <a:t>Figure 23.10</a:t>
            </a:r>
            <a:endParaRPr lang="en-IN" sz="2000" dirty="0">
              <a:latin typeface="Calibri" charset="0"/>
              <a:ea typeface="MS PGothic" charset="0"/>
            </a:endParaRPr>
          </a:p>
        </p:txBody>
      </p:sp>
      <p:pic>
        <p:nvPicPr>
          <p:cNvPr id="2" name="Picture 1" descr="Red box emphasizes the sugar solution unloading at the si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381" y="1572209"/>
            <a:ext cx="6516624" cy="4809744"/>
          </a:xfrm>
          <a:prstGeom prst="rect">
            <a:avLst/>
          </a:prstGeom>
        </p:spPr>
      </p:pic>
      <p:sp>
        <p:nvSpPr>
          <p:cNvPr id="21" name="Content Placeholder 19"/>
          <p:cNvSpPr>
            <a:spLocks noGrp="1"/>
          </p:cNvSpPr>
          <p:nvPr>
            <p:ph sz="quarter" idx="4294967295"/>
          </p:nvPr>
        </p:nvSpPr>
        <p:spPr>
          <a:xfrm>
            <a:off x="7364173" y="2085020"/>
            <a:ext cx="1478114" cy="191616"/>
          </a:xfrm>
          <a:prstGeom prst="rect">
            <a:avLst/>
          </a:prstGeom>
        </p:spPr>
        <p:txBody>
          <a:bodyPr anchor="ctr"/>
          <a:lstStyle/>
          <a:p>
            <a:pPr marL="0" indent="0" algn="ctr" eaLnBrk="1" hangingPunct="1">
              <a:spcBef>
                <a:spcPct val="0"/>
              </a:spcBef>
              <a:buNone/>
            </a:pPr>
            <a:r>
              <a:rPr lang="en-US" sz="880" b="1" dirty="0">
                <a:latin typeface="Calibri" charset="0"/>
                <a:ea typeface="MS PGothic" charset="0"/>
              </a:rPr>
              <a:t>Loading at the source</a:t>
            </a:r>
            <a:endParaRPr lang="en-IN" sz="880" b="1" dirty="0">
              <a:latin typeface="Calibri" charset="0"/>
              <a:ea typeface="MS PGothic" charset="0"/>
            </a:endParaRPr>
          </a:p>
        </p:txBody>
      </p:sp>
      <p:sp>
        <p:nvSpPr>
          <p:cNvPr id="39" name="Content Placeholder 11"/>
          <p:cNvSpPr>
            <a:spLocks noGrp="1"/>
          </p:cNvSpPr>
          <p:nvPr>
            <p:ph sz="quarter" idx="17"/>
          </p:nvPr>
        </p:nvSpPr>
        <p:spPr>
          <a:xfrm>
            <a:off x="7400495" y="2279190"/>
            <a:ext cx="196995" cy="189974"/>
          </a:xfrm>
        </p:spPr>
        <p:txBody>
          <a:bodyPr/>
          <a:lstStyle/>
          <a:p>
            <a:pPr marL="228600" indent="-228600">
              <a:buClr>
                <a:schemeClr val="bg1"/>
              </a:buClr>
              <a:buFont typeface="+mj-lt"/>
              <a:buAutoNum type="arabicPeriod"/>
            </a:pPr>
            <a:r>
              <a:rPr lang="en-US" sz="850" b="1" dirty="0"/>
              <a:t> </a:t>
            </a:r>
            <a:endParaRPr lang="en-GB" sz="850" b="1" dirty="0"/>
          </a:p>
        </p:txBody>
      </p:sp>
      <p:sp>
        <p:nvSpPr>
          <p:cNvPr id="40" name="Content Placeholder 13"/>
          <p:cNvSpPr>
            <a:spLocks noGrp="1"/>
          </p:cNvSpPr>
          <p:nvPr>
            <p:ph sz="quarter" idx="18"/>
          </p:nvPr>
        </p:nvSpPr>
        <p:spPr>
          <a:xfrm>
            <a:off x="7526146" y="2293171"/>
            <a:ext cx="1308100" cy="495300"/>
          </a:xfrm>
        </p:spPr>
        <p:txBody>
          <a:bodyPr/>
          <a:lstStyle/>
          <a:p>
            <a:pPr marL="0" indent="0">
              <a:lnSpc>
                <a:spcPct val="90000"/>
              </a:lnSpc>
              <a:spcBef>
                <a:spcPts val="0"/>
              </a:spcBef>
              <a:buNone/>
            </a:pPr>
            <a:r>
              <a:rPr lang="en-IN" sz="850" dirty="0">
                <a:latin typeface="Calibri" charset="0"/>
                <a:ea typeface="MS PGothic" charset="0"/>
              </a:rPr>
              <a:t>Solutes (sugars produced in photosynthesis) enter a sieve tube by active transport.</a:t>
            </a:r>
          </a:p>
        </p:txBody>
      </p:sp>
      <p:sp>
        <p:nvSpPr>
          <p:cNvPr id="41" name="Content Placeholder 15"/>
          <p:cNvSpPr>
            <a:spLocks noGrp="1"/>
          </p:cNvSpPr>
          <p:nvPr>
            <p:ph sz="quarter" idx="19"/>
          </p:nvPr>
        </p:nvSpPr>
        <p:spPr>
          <a:xfrm>
            <a:off x="7388918" y="2844533"/>
            <a:ext cx="195300" cy="190959"/>
          </a:xfrm>
        </p:spPr>
        <p:txBody>
          <a:bodyPr/>
          <a:lstStyle/>
          <a:p>
            <a:pPr marL="228600" indent="-228600">
              <a:buClr>
                <a:schemeClr val="bg1"/>
              </a:buClr>
              <a:buFont typeface="+mj-lt"/>
              <a:buAutoNum type="arabicPeriod" startAt="2"/>
            </a:pPr>
            <a:r>
              <a:rPr lang="en-US" sz="850" b="1" dirty="0"/>
              <a:t> </a:t>
            </a:r>
            <a:endParaRPr lang="en-GB" sz="850" b="1" dirty="0"/>
          </a:p>
        </p:txBody>
      </p:sp>
      <p:sp>
        <p:nvSpPr>
          <p:cNvPr id="42" name="Content Placeholder 17"/>
          <p:cNvSpPr>
            <a:spLocks noGrp="1"/>
          </p:cNvSpPr>
          <p:nvPr>
            <p:ph sz="quarter" idx="20"/>
          </p:nvPr>
        </p:nvSpPr>
        <p:spPr>
          <a:xfrm>
            <a:off x="7515662" y="2856533"/>
            <a:ext cx="1565806" cy="495300"/>
          </a:xfrm>
        </p:spPr>
        <p:txBody>
          <a:bodyPr/>
          <a:lstStyle/>
          <a:p>
            <a:pPr marL="0" indent="0">
              <a:lnSpc>
                <a:spcPct val="90000"/>
              </a:lnSpc>
              <a:spcBef>
                <a:spcPts val="0"/>
              </a:spcBef>
              <a:buNone/>
            </a:pPr>
            <a:r>
              <a:rPr lang="en-IN" sz="850" dirty="0">
                <a:latin typeface="Calibri" charset="0"/>
                <a:ea typeface="MS PGothic" charset="0"/>
              </a:rPr>
              <a:t>Water enters the sieve tube from the xylem by osmosis, increasing pressure in the sieve tube.</a:t>
            </a:r>
          </a:p>
        </p:txBody>
      </p:sp>
      <p:sp>
        <p:nvSpPr>
          <p:cNvPr id="43" name="Content Placeholder 19"/>
          <p:cNvSpPr>
            <a:spLocks noGrp="1"/>
          </p:cNvSpPr>
          <p:nvPr>
            <p:ph sz="quarter" idx="21"/>
          </p:nvPr>
        </p:nvSpPr>
        <p:spPr>
          <a:xfrm>
            <a:off x="7517854" y="3534518"/>
            <a:ext cx="1249167" cy="263186"/>
          </a:xfrm>
        </p:spPr>
        <p:txBody>
          <a:bodyPr anchor="ctr"/>
          <a:lstStyle/>
          <a:p>
            <a:pPr marL="0" indent="0" eaLnBrk="1" hangingPunct="1">
              <a:lnSpc>
                <a:spcPct val="90000"/>
              </a:lnSpc>
              <a:spcBef>
                <a:spcPct val="0"/>
              </a:spcBef>
              <a:buNone/>
            </a:pPr>
            <a:r>
              <a:rPr lang="de-DE" sz="860" b="1" dirty="0">
                <a:latin typeface="Calibri" charset="0"/>
                <a:ea typeface="MS PGothic" charset="0"/>
              </a:rPr>
              <a:t>Phloem transport in sieve tube</a:t>
            </a:r>
            <a:endParaRPr lang="en-IN" sz="860" b="1" dirty="0">
              <a:latin typeface="Calibri" charset="0"/>
              <a:ea typeface="MS PGothic" charset="0"/>
            </a:endParaRPr>
          </a:p>
        </p:txBody>
      </p:sp>
      <p:sp>
        <p:nvSpPr>
          <p:cNvPr id="44" name="Content Placeholder 21"/>
          <p:cNvSpPr>
            <a:spLocks noGrp="1"/>
          </p:cNvSpPr>
          <p:nvPr>
            <p:ph sz="quarter" idx="22"/>
          </p:nvPr>
        </p:nvSpPr>
        <p:spPr>
          <a:xfrm>
            <a:off x="7394541" y="3778089"/>
            <a:ext cx="220154" cy="179759"/>
          </a:xfrm>
        </p:spPr>
        <p:txBody>
          <a:bodyPr/>
          <a:lstStyle/>
          <a:p>
            <a:pPr marL="228600" indent="-228600">
              <a:buClr>
                <a:schemeClr val="bg1"/>
              </a:buClr>
              <a:buFont typeface="+mj-lt"/>
              <a:buAutoNum type="arabicPeriod" startAt="3"/>
            </a:pPr>
            <a:r>
              <a:rPr lang="en-US" sz="850" b="1" dirty="0"/>
              <a:t> </a:t>
            </a:r>
            <a:endParaRPr lang="en-GB" sz="850" b="1" dirty="0"/>
          </a:p>
        </p:txBody>
      </p:sp>
      <p:sp>
        <p:nvSpPr>
          <p:cNvPr id="45" name="Content Placeholder 23"/>
          <p:cNvSpPr>
            <a:spLocks noGrp="1"/>
          </p:cNvSpPr>
          <p:nvPr>
            <p:ph sz="quarter" idx="23"/>
          </p:nvPr>
        </p:nvSpPr>
        <p:spPr>
          <a:xfrm>
            <a:off x="7520857" y="3797503"/>
            <a:ext cx="1287008" cy="318455"/>
          </a:xfrm>
        </p:spPr>
        <p:txBody>
          <a:bodyPr/>
          <a:lstStyle/>
          <a:p>
            <a:pPr marL="0" indent="0">
              <a:lnSpc>
                <a:spcPct val="90000"/>
              </a:lnSpc>
              <a:spcBef>
                <a:spcPts val="0"/>
              </a:spcBef>
              <a:buNone/>
            </a:pPr>
            <a:r>
              <a:rPr lang="en-IN" sz="850" dirty="0">
                <a:latin typeface="Calibri" charset="0"/>
                <a:ea typeface="MS PGothic" charset="0"/>
              </a:rPr>
              <a:t>Pressure pushes the solutes toward the sink.</a:t>
            </a:r>
          </a:p>
        </p:txBody>
      </p:sp>
      <p:sp>
        <p:nvSpPr>
          <p:cNvPr id="46" name="Content Placeholder 25"/>
          <p:cNvSpPr>
            <a:spLocks noGrp="1"/>
          </p:cNvSpPr>
          <p:nvPr>
            <p:ph sz="quarter" idx="24"/>
          </p:nvPr>
        </p:nvSpPr>
        <p:spPr>
          <a:xfrm>
            <a:off x="7518043" y="4613343"/>
            <a:ext cx="1184827" cy="148561"/>
          </a:xfrm>
        </p:spPr>
        <p:txBody>
          <a:bodyPr anchor="ctr"/>
          <a:lstStyle/>
          <a:p>
            <a:pPr marL="0" indent="0" eaLnBrk="1" hangingPunct="1">
              <a:spcBef>
                <a:spcPct val="0"/>
              </a:spcBef>
              <a:buNone/>
            </a:pPr>
            <a:r>
              <a:rPr lang="en-US" sz="870" b="1" dirty="0">
                <a:latin typeface="Calibri" charset="0"/>
                <a:ea typeface="MS PGothic" charset="0"/>
              </a:rPr>
              <a:t>Unloading at the sink</a:t>
            </a:r>
            <a:endParaRPr lang="en-IN" sz="870" b="1" dirty="0">
              <a:latin typeface="Calibri" charset="0"/>
              <a:ea typeface="MS PGothic" charset="0"/>
            </a:endParaRPr>
          </a:p>
        </p:txBody>
      </p:sp>
      <p:sp>
        <p:nvSpPr>
          <p:cNvPr id="47" name="Content Placeholder 27"/>
          <p:cNvSpPr>
            <a:spLocks noGrp="1"/>
          </p:cNvSpPr>
          <p:nvPr>
            <p:ph sz="quarter" idx="25"/>
          </p:nvPr>
        </p:nvSpPr>
        <p:spPr>
          <a:xfrm>
            <a:off x="7396943" y="4769712"/>
            <a:ext cx="213662" cy="208104"/>
          </a:xfrm>
        </p:spPr>
        <p:txBody>
          <a:bodyPr/>
          <a:lstStyle/>
          <a:p>
            <a:pPr marL="228600" indent="-228600">
              <a:buClr>
                <a:schemeClr val="bg1"/>
              </a:buClr>
              <a:buFont typeface="+mj-lt"/>
              <a:buAutoNum type="arabicPeriod" startAt="4"/>
            </a:pPr>
            <a:r>
              <a:rPr lang="en-US" sz="850" b="1" dirty="0"/>
              <a:t> </a:t>
            </a:r>
            <a:endParaRPr lang="en-GB" sz="850" b="1" dirty="0"/>
          </a:p>
        </p:txBody>
      </p:sp>
      <p:sp>
        <p:nvSpPr>
          <p:cNvPr id="48" name="Content Placeholder 29"/>
          <p:cNvSpPr>
            <a:spLocks noGrp="1"/>
          </p:cNvSpPr>
          <p:nvPr>
            <p:ph sz="quarter" idx="26"/>
          </p:nvPr>
        </p:nvSpPr>
        <p:spPr>
          <a:xfrm>
            <a:off x="7522802" y="4835042"/>
            <a:ext cx="1498061" cy="458002"/>
          </a:xfrm>
        </p:spPr>
        <p:txBody>
          <a:bodyPr anchor="ctr"/>
          <a:lstStyle/>
          <a:p>
            <a:pPr marL="0" indent="0">
              <a:lnSpc>
                <a:spcPct val="90000"/>
              </a:lnSpc>
              <a:spcBef>
                <a:spcPts val="0"/>
              </a:spcBef>
              <a:buNone/>
            </a:pPr>
            <a:r>
              <a:rPr lang="en-IN" sz="870" dirty="0">
                <a:latin typeface="Calibri" charset="0"/>
                <a:ea typeface="MS PGothic" charset="0"/>
              </a:rPr>
              <a:t>As the sink is reached, solutes are unloaded by facilitated diffusion or active transport into the sink cells.</a:t>
            </a:r>
            <a:endParaRPr lang="en-GB" sz="870" dirty="0">
              <a:latin typeface="Calibri" charset="0"/>
              <a:ea typeface="MS PGothic" charset="0"/>
            </a:endParaRPr>
          </a:p>
        </p:txBody>
      </p:sp>
      <p:sp>
        <p:nvSpPr>
          <p:cNvPr id="49" name="Content Placeholder 31"/>
          <p:cNvSpPr>
            <a:spLocks noGrp="1"/>
          </p:cNvSpPr>
          <p:nvPr>
            <p:ph sz="quarter" idx="27"/>
          </p:nvPr>
        </p:nvSpPr>
        <p:spPr>
          <a:xfrm>
            <a:off x="7394916" y="5327914"/>
            <a:ext cx="216860" cy="235289"/>
          </a:xfrm>
        </p:spPr>
        <p:txBody>
          <a:bodyPr/>
          <a:lstStyle/>
          <a:p>
            <a:pPr marL="228600" indent="-228600">
              <a:buClr>
                <a:schemeClr val="bg1"/>
              </a:buClr>
              <a:buFont typeface="+mj-lt"/>
              <a:buAutoNum type="arabicPeriod" startAt="5"/>
            </a:pPr>
            <a:r>
              <a:rPr lang="en-US" sz="850" b="1" dirty="0"/>
              <a:t> </a:t>
            </a:r>
            <a:endParaRPr lang="en-GB" sz="850" b="1" dirty="0"/>
          </a:p>
        </p:txBody>
      </p:sp>
      <p:sp>
        <p:nvSpPr>
          <p:cNvPr id="50" name="Content Placeholder 33"/>
          <p:cNvSpPr>
            <a:spLocks noGrp="1"/>
          </p:cNvSpPr>
          <p:nvPr>
            <p:ph sz="quarter" idx="28"/>
          </p:nvPr>
        </p:nvSpPr>
        <p:spPr>
          <a:xfrm>
            <a:off x="7520015" y="5339819"/>
            <a:ext cx="1442583" cy="609600"/>
          </a:xfrm>
        </p:spPr>
        <p:txBody>
          <a:bodyPr/>
          <a:lstStyle/>
          <a:p>
            <a:pPr marL="0" indent="0">
              <a:lnSpc>
                <a:spcPct val="90000"/>
              </a:lnSpc>
              <a:spcBef>
                <a:spcPts val="0"/>
              </a:spcBef>
              <a:buNone/>
            </a:pPr>
            <a:r>
              <a:rPr lang="en-IN" sz="850" dirty="0">
                <a:latin typeface="Calibri" charset="0"/>
                <a:ea typeface="MS PGothic" charset="0"/>
              </a:rPr>
              <a:t>Water moves out of the pholem to the xylem by </a:t>
            </a:r>
            <a:r>
              <a:rPr lang="en-IN" sz="850" dirty="0">
                <a:solidFill>
                  <a:srgbClr val="FF0000"/>
                </a:solidFill>
                <a:latin typeface="Calibri" charset="0"/>
                <a:ea typeface="MS PGothic" charset="0"/>
              </a:rPr>
              <a:t>osmosis</a:t>
            </a:r>
            <a:r>
              <a:rPr lang="en-IN" sz="850" dirty="0">
                <a:latin typeface="Calibri" charset="0"/>
                <a:ea typeface="MS PGothic" charset="0"/>
              </a:rPr>
              <a:t>, decreasing pressure in the sieve tube.</a:t>
            </a:r>
          </a:p>
        </p:txBody>
      </p:sp>
      <p:sp>
        <p:nvSpPr>
          <p:cNvPr id="31" name="Content Placeholder 10"/>
          <p:cNvSpPr>
            <a:spLocks noGrp="1"/>
          </p:cNvSpPr>
          <p:nvPr>
            <p:ph sz="quarter" idx="29"/>
          </p:nvPr>
        </p:nvSpPr>
        <p:spPr>
          <a:xfrm>
            <a:off x="4865808" y="6017105"/>
            <a:ext cx="1408644" cy="178950"/>
          </a:xfrm>
        </p:spPr>
        <p:txBody>
          <a:bodyPr/>
          <a:lstStyle/>
          <a:p>
            <a:pPr marL="0" lvl="0" indent="0" algn="ctr">
              <a:buNone/>
            </a:pPr>
            <a:r>
              <a:rPr lang="en-US" sz="650" dirty="0"/>
              <a:t>©Ingram Publishing RF</a:t>
            </a:r>
            <a:endParaRPr lang="en-GB" sz="65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7033" y="122981"/>
            <a:ext cx="5109935" cy="709714"/>
          </a:xfrm>
        </p:spPr>
        <p:txBody>
          <a:bodyPr/>
          <a:lstStyle/>
          <a:p>
            <a:pPr eaLnBrk="1" hangingPunct="1"/>
            <a:r>
              <a:rPr lang="en-US" sz="4000" dirty="0">
                <a:latin typeface="Calibri" charset="0"/>
                <a:ea typeface="MS PGothic" charset="0"/>
              </a:rPr>
              <a:t>Why fruits are sweet</a:t>
            </a:r>
            <a:endParaRPr lang="en-IN" sz="4000" dirty="0">
              <a:latin typeface="Calibri" charset="0"/>
              <a:ea typeface="MS PGothic" charset="0"/>
            </a:endParaRPr>
          </a:p>
        </p:txBody>
      </p:sp>
      <p:sp>
        <p:nvSpPr>
          <p:cNvPr id="5" name="Content Placeholder 4"/>
          <p:cNvSpPr>
            <a:spLocks noGrp="1"/>
          </p:cNvSpPr>
          <p:nvPr>
            <p:ph sz="quarter" idx="13"/>
          </p:nvPr>
        </p:nvSpPr>
        <p:spPr>
          <a:xfrm>
            <a:off x="3242" y="6437126"/>
            <a:ext cx="1628184" cy="391712"/>
          </a:xfrm>
        </p:spPr>
        <p:txBody>
          <a:bodyPr/>
          <a:lstStyle/>
          <a:p>
            <a:pPr marL="0" indent="0" eaLnBrk="1" hangingPunct="1">
              <a:spcBef>
                <a:spcPct val="0"/>
              </a:spcBef>
              <a:buNone/>
            </a:pPr>
            <a:r>
              <a:rPr lang="en-US" sz="2000" dirty="0">
                <a:latin typeface="Calibri" charset="0"/>
                <a:ea typeface="MS PGothic" charset="0"/>
              </a:rPr>
              <a:t>Section 23.3</a:t>
            </a:r>
            <a:endParaRPr lang="en-IN" sz="2000" dirty="0">
              <a:latin typeface="Calibri" charset="0"/>
              <a:ea typeface="MS PGothic" charset="0"/>
            </a:endParaRPr>
          </a:p>
        </p:txBody>
      </p:sp>
      <p:sp>
        <p:nvSpPr>
          <p:cNvPr id="4" name="Content Placeholder 3"/>
          <p:cNvSpPr>
            <a:spLocks noGrp="1"/>
          </p:cNvSpPr>
          <p:nvPr>
            <p:ph sz="quarter" idx="12"/>
          </p:nvPr>
        </p:nvSpPr>
        <p:spPr>
          <a:xfrm>
            <a:off x="24639" y="1231899"/>
            <a:ext cx="2266273" cy="3860407"/>
          </a:xfrm>
        </p:spPr>
        <p:txBody>
          <a:bodyPr/>
          <a:lstStyle/>
          <a:p>
            <a:pPr marL="0" indent="0" eaLnBrk="1" hangingPunct="1">
              <a:spcBef>
                <a:spcPct val="0"/>
              </a:spcBef>
              <a:buNone/>
            </a:pPr>
            <a:r>
              <a:rPr lang="en-US" sz="2400" dirty="0">
                <a:latin typeface="Calibri" charset="0"/>
                <a:ea typeface="MS PGothic" charset="0"/>
              </a:rPr>
              <a:t>Transport of sugars from sources to sinks explains how non-photosynthetic cells obtain sugars (and why fruits are often sweet). </a:t>
            </a:r>
            <a:endParaRPr lang="en-IN" sz="2400" dirty="0">
              <a:latin typeface="Calibri" charset="0"/>
              <a:ea typeface="MS PGothic" charset="0"/>
            </a:endParaRPr>
          </a:p>
        </p:txBody>
      </p:sp>
      <p:sp>
        <p:nvSpPr>
          <p:cNvPr id="6" name="Content Placeholder 5"/>
          <p:cNvSpPr>
            <a:spLocks noGrp="1"/>
          </p:cNvSpPr>
          <p:nvPr>
            <p:ph sz="quarter" idx="14"/>
          </p:nvPr>
        </p:nvSpPr>
        <p:spPr>
          <a:xfrm>
            <a:off x="7118726" y="6461883"/>
            <a:ext cx="1541852" cy="333670"/>
          </a:xfrm>
        </p:spPr>
        <p:txBody>
          <a:bodyPr/>
          <a:lstStyle/>
          <a:p>
            <a:pPr marL="0" indent="0" eaLnBrk="1" hangingPunct="1">
              <a:spcBef>
                <a:spcPct val="0"/>
              </a:spcBef>
              <a:buNone/>
            </a:pPr>
            <a:r>
              <a:rPr lang="en-US" sz="2000" dirty="0">
                <a:latin typeface="Calibri" charset="0"/>
                <a:ea typeface="MS PGothic" charset="0"/>
              </a:rPr>
              <a:t>Figure 23.10</a:t>
            </a:r>
            <a:endParaRPr lang="en-IN" sz="2000" dirty="0">
              <a:latin typeface="Calibri" charset="0"/>
              <a:ea typeface="MS PGothic"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196" b="2475"/>
          <a:stretch/>
        </p:blipFill>
        <p:spPr>
          <a:xfrm>
            <a:off x="2290912" y="1704109"/>
            <a:ext cx="6516624" cy="4488872"/>
          </a:xfrm>
          <a:prstGeom prst="rect">
            <a:avLst/>
          </a:prstGeom>
        </p:spPr>
      </p:pic>
      <p:sp>
        <p:nvSpPr>
          <p:cNvPr id="33" name="Content Placeholder 8"/>
          <p:cNvSpPr>
            <a:spLocks noGrp="1"/>
          </p:cNvSpPr>
          <p:nvPr>
            <p:ph sz="quarter" idx="16"/>
          </p:nvPr>
        </p:nvSpPr>
        <p:spPr>
          <a:xfrm>
            <a:off x="7456470" y="2224091"/>
            <a:ext cx="1192713" cy="189974"/>
          </a:xfrm>
        </p:spPr>
        <p:txBody>
          <a:bodyPr anchor="ctr"/>
          <a:lstStyle/>
          <a:p>
            <a:pPr marL="0" indent="0" eaLnBrk="1" hangingPunct="1">
              <a:spcBef>
                <a:spcPct val="0"/>
              </a:spcBef>
              <a:buNone/>
            </a:pPr>
            <a:r>
              <a:rPr lang="en-US" sz="880" b="1" dirty="0">
                <a:latin typeface="Calibri" charset="0"/>
                <a:ea typeface="MS PGothic" charset="0"/>
              </a:rPr>
              <a:t>Loading at the source</a:t>
            </a:r>
            <a:endParaRPr lang="en-IN" sz="880" b="1" dirty="0">
              <a:latin typeface="Calibri" charset="0"/>
              <a:ea typeface="MS PGothic" charset="0"/>
            </a:endParaRPr>
          </a:p>
        </p:txBody>
      </p:sp>
      <p:sp>
        <p:nvSpPr>
          <p:cNvPr id="34" name="Content Placeholder 11"/>
          <p:cNvSpPr>
            <a:spLocks noGrp="1"/>
          </p:cNvSpPr>
          <p:nvPr>
            <p:ph sz="quarter" idx="17"/>
          </p:nvPr>
        </p:nvSpPr>
        <p:spPr>
          <a:xfrm>
            <a:off x="7343625" y="2417988"/>
            <a:ext cx="262199" cy="157004"/>
          </a:xfrm>
        </p:spPr>
        <p:txBody>
          <a:bodyPr/>
          <a:lstStyle/>
          <a:p>
            <a:pPr marL="228600" indent="-228600">
              <a:buClr>
                <a:schemeClr val="bg1"/>
              </a:buClr>
              <a:buFont typeface="+mj-lt"/>
              <a:buAutoNum type="arabicPeriod"/>
            </a:pPr>
            <a:r>
              <a:rPr lang="en-US" sz="850" b="1" dirty="0"/>
              <a:t> </a:t>
            </a:r>
            <a:endParaRPr lang="en-GB" sz="850" b="1" dirty="0"/>
          </a:p>
        </p:txBody>
      </p:sp>
      <p:sp>
        <p:nvSpPr>
          <p:cNvPr id="35" name="Content Placeholder 13"/>
          <p:cNvSpPr>
            <a:spLocks noGrp="1"/>
          </p:cNvSpPr>
          <p:nvPr>
            <p:ph sz="quarter" idx="18"/>
          </p:nvPr>
        </p:nvSpPr>
        <p:spPr>
          <a:xfrm>
            <a:off x="7468374" y="2431926"/>
            <a:ext cx="1323738" cy="490396"/>
          </a:xfrm>
        </p:spPr>
        <p:txBody>
          <a:bodyPr/>
          <a:lstStyle/>
          <a:p>
            <a:pPr marL="0" indent="0">
              <a:lnSpc>
                <a:spcPct val="90000"/>
              </a:lnSpc>
              <a:spcBef>
                <a:spcPts val="0"/>
              </a:spcBef>
              <a:buNone/>
            </a:pPr>
            <a:r>
              <a:rPr lang="en-IN" sz="850" dirty="0">
                <a:latin typeface="Calibri" charset="0"/>
                <a:ea typeface="MS PGothic" charset="0"/>
              </a:rPr>
              <a:t>Solutes (sugars produced in photosynthesis) enter a sieve tube by active transport.</a:t>
            </a:r>
          </a:p>
        </p:txBody>
      </p:sp>
      <p:sp>
        <p:nvSpPr>
          <p:cNvPr id="36" name="Content Placeholder 15"/>
          <p:cNvSpPr>
            <a:spLocks noGrp="1"/>
          </p:cNvSpPr>
          <p:nvPr>
            <p:ph sz="quarter" idx="19"/>
          </p:nvPr>
        </p:nvSpPr>
        <p:spPr>
          <a:xfrm>
            <a:off x="7337076" y="2980286"/>
            <a:ext cx="259944" cy="190959"/>
          </a:xfrm>
        </p:spPr>
        <p:txBody>
          <a:bodyPr/>
          <a:lstStyle/>
          <a:p>
            <a:pPr marL="228600" indent="-228600">
              <a:buClr>
                <a:schemeClr val="bg1"/>
              </a:buClr>
              <a:buFont typeface="+mj-lt"/>
              <a:buAutoNum type="arabicPeriod" startAt="2"/>
            </a:pPr>
            <a:r>
              <a:rPr lang="en-US" sz="850" b="1" dirty="0"/>
              <a:t> </a:t>
            </a:r>
            <a:endParaRPr lang="en-GB" sz="850" b="1" dirty="0"/>
          </a:p>
        </p:txBody>
      </p:sp>
      <p:sp>
        <p:nvSpPr>
          <p:cNvPr id="37" name="Content Placeholder 17"/>
          <p:cNvSpPr>
            <a:spLocks noGrp="1"/>
          </p:cNvSpPr>
          <p:nvPr>
            <p:ph sz="quarter" idx="20"/>
          </p:nvPr>
        </p:nvSpPr>
        <p:spPr>
          <a:xfrm>
            <a:off x="7462820" y="2994967"/>
            <a:ext cx="1460544" cy="495300"/>
          </a:xfrm>
        </p:spPr>
        <p:txBody>
          <a:bodyPr/>
          <a:lstStyle/>
          <a:p>
            <a:pPr marL="0" indent="0">
              <a:lnSpc>
                <a:spcPct val="90000"/>
              </a:lnSpc>
              <a:spcBef>
                <a:spcPts val="0"/>
              </a:spcBef>
              <a:buNone/>
            </a:pPr>
            <a:r>
              <a:rPr lang="en-IN" sz="850" dirty="0">
                <a:latin typeface="Calibri" charset="0"/>
                <a:ea typeface="MS PGothic" charset="0"/>
              </a:rPr>
              <a:t>Water enters the sieve tube from the xylem by osmosis, increasing pressure in the sieve tube.</a:t>
            </a:r>
          </a:p>
        </p:txBody>
      </p:sp>
      <p:sp>
        <p:nvSpPr>
          <p:cNvPr id="38" name="Content Placeholder 19"/>
          <p:cNvSpPr>
            <a:spLocks noGrp="1"/>
          </p:cNvSpPr>
          <p:nvPr>
            <p:ph sz="quarter" idx="21"/>
          </p:nvPr>
        </p:nvSpPr>
        <p:spPr>
          <a:xfrm>
            <a:off x="7463002" y="3665532"/>
            <a:ext cx="1135606" cy="263185"/>
          </a:xfrm>
        </p:spPr>
        <p:txBody>
          <a:bodyPr anchor="ctr"/>
          <a:lstStyle/>
          <a:p>
            <a:pPr marL="0" indent="0" eaLnBrk="1" hangingPunct="1">
              <a:lnSpc>
                <a:spcPct val="90000"/>
              </a:lnSpc>
              <a:spcBef>
                <a:spcPct val="0"/>
              </a:spcBef>
              <a:buNone/>
            </a:pPr>
            <a:r>
              <a:rPr lang="de-DE" sz="860" b="1" dirty="0">
                <a:latin typeface="Calibri" charset="0"/>
                <a:ea typeface="MS PGothic" charset="0"/>
              </a:rPr>
              <a:t>Phloem transport in sieve tube</a:t>
            </a:r>
            <a:endParaRPr lang="en-IN" sz="860" b="1" dirty="0">
              <a:latin typeface="Calibri" charset="0"/>
              <a:ea typeface="MS PGothic" charset="0"/>
            </a:endParaRPr>
          </a:p>
        </p:txBody>
      </p:sp>
      <p:sp>
        <p:nvSpPr>
          <p:cNvPr id="39" name="Content Placeholder 21"/>
          <p:cNvSpPr>
            <a:spLocks noGrp="1"/>
          </p:cNvSpPr>
          <p:nvPr>
            <p:ph sz="quarter" idx="22"/>
          </p:nvPr>
        </p:nvSpPr>
        <p:spPr>
          <a:xfrm>
            <a:off x="7345613" y="3922082"/>
            <a:ext cx="165405" cy="179759"/>
          </a:xfrm>
        </p:spPr>
        <p:txBody>
          <a:bodyPr/>
          <a:lstStyle/>
          <a:p>
            <a:pPr marL="228600" indent="-228600">
              <a:buClr>
                <a:schemeClr val="bg1"/>
              </a:buClr>
              <a:buFont typeface="+mj-lt"/>
              <a:buAutoNum type="arabicPeriod" startAt="3"/>
            </a:pPr>
            <a:r>
              <a:rPr lang="en-US" sz="850" b="1" dirty="0"/>
              <a:t> </a:t>
            </a:r>
            <a:endParaRPr lang="en-GB" sz="850" b="1" dirty="0"/>
          </a:p>
        </p:txBody>
      </p:sp>
      <p:sp>
        <p:nvSpPr>
          <p:cNvPr id="40" name="Content Placeholder 23"/>
          <p:cNvSpPr>
            <a:spLocks noGrp="1"/>
          </p:cNvSpPr>
          <p:nvPr>
            <p:ph sz="quarter" idx="23"/>
          </p:nvPr>
        </p:nvSpPr>
        <p:spPr>
          <a:xfrm>
            <a:off x="7464389" y="3931508"/>
            <a:ext cx="1320655" cy="335029"/>
          </a:xfrm>
        </p:spPr>
        <p:txBody>
          <a:bodyPr/>
          <a:lstStyle/>
          <a:p>
            <a:pPr marL="0" indent="0">
              <a:lnSpc>
                <a:spcPct val="90000"/>
              </a:lnSpc>
              <a:spcBef>
                <a:spcPts val="0"/>
              </a:spcBef>
              <a:buNone/>
            </a:pPr>
            <a:r>
              <a:rPr lang="en-IN" sz="850" dirty="0">
                <a:latin typeface="Calibri" charset="0"/>
                <a:ea typeface="MS PGothic" charset="0"/>
              </a:rPr>
              <a:t>Pressure pushes the solutes toward the sink.</a:t>
            </a:r>
          </a:p>
        </p:txBody>
      </p:sp>
      <p:sp>
        <p:nvSpPr>
          <p:cNvPr id="41" name="Content Placeholder 25"/>
          <p:cNvSpPr>
            <a:spLocks noGrp="1"/>
          </p:cNvSpPr>
          <p:nvPr>
            <p:ph sz="quarter" idx="24"/>
          </p:nvPr>
        </p:nvSpPr>
        <p:spPr>
          <a:xfrm>
            <a:off x="7465903" y="4737323"/>
            <a:ext cx="1184827" cy="163417"/>
          </a:xfrm>
        </p:spPr>
        <p:txBody>
          <a:bodyPr anchor="ctr"/>
          <a:lstStyle/>
          <a:p>
            <a:pPr marL="0" indent="0" eaLnBrk="1" hangingPunct="1">
              <a:spcBef>
                <a:spcPct val="0"/>
              </a:spcBef>
              <a:buNone/>
            </a:pPr>
            <a:r>
              <a:rPr lang="en-US" sz="870" b="1" dirty="0">
                <a:latin typeface="Calibri" charset="0"/>
                <a:ea typeface="MS PGothic" charset="0"/>
              </a:rPr>
              <a:t>Unloading at the sink</a:t>
            </a:r>
            <a:endParaRPr lang="en-IN" sz="870" b="1" dirty="0">
              <a:latin typeface="Calibri" charset="0"/>
              <a:ea typeface="MS PGothic" charset="0"/>
            </a:endParaRPr>
          </a:p>
        </p:txBody>
      </p:sp>
      <p:sp>
        <p:nvSpPr>
          <p:cNvPr id="42" name="Content Placeholder 27"/>
          <p:cNvSpPr>
            <a:spLocks noGrp="1"/>
          </p:cNvSpPr>
          <p:nvPr>
            <p:ph sz="quarter" idx="25"/>
          </p:nvPr>
        </p:nvSpPr>
        <p:spPr>
          <a:xfrm>
            <a:off x="7344494" y="4903121"/>
            <a:ext cx="235028" cy="189185"/>
          </a:xfrm>
        </p:spPr>
        <p:txBody>
          <a:bodyPr/>
          <a:lstStyle/>
          <a:p>
            <a:pPr marL="228600" indent="-228600">
              <a:buClr>
                <a:schemeClr val="bg1"/>
              </a:buClr>
              <a:buFont typeface="+mj-lt"/>
              <a:buAutoNum type="arabicPeriod" startAt="4"/>
            </a:pPr>
            <a:r>
              <a:rPr lang="en-US" sz="850" b="1" dirty="0"/>
              <a:t> </a:t>
            </a:r>
            <a:endParaRPr lang="en-GB" sz="850" b="1" dirty="0"/>
          </a:p>
        </p:txBody>
      </p:sp>
      <p:sp>
        <p:nvSpPr>
          <p:cNvPr id="43" name="Content Placeholder 29"/>
          <p:cNvSpPr>
            <a:spLocks noGrp="1"/>
          </p:cNvSpPr>
          <p:nvPr>
            <p:ph sz="quarter" idx="26"/>
          </p:nvPr>
        </p:nvSpPr>
        <p:spPr>
          <a:xfrm>
            <a:off x="7463393" y="4916616"/>
            <a:ext cx="1509423" cy="609600"/>
          </a:xfrm>
        </p:spPr>
        <p:txBody>
          <a:bodyPr/>
          <a:lstStyle/>
          <a:p>
            <a:pPr marL="0" indent="0">
              <a:lnSpc>
                <a:spcPct val="90000"/>
              </a:lnSpc>
              <a:spcBef>
                <a:spcPts val="0"/>
              </a:spcBef>
              <a:buNone/>
            </a:pPr>
            <a:r>
              <a:rPr lang="en-IN" sz="870" dirty="0">
                <a:latin typeface="Calibri" charset="0"/>
                <a:ea typeface="MS PGothic" charset="0"/>
              </a:rPr>
              <a:t>As the sink is reached, solutes are unloaded by facilitated diffusion or active transport into the sink cells.</a:t>
            </a:r>
            <a:endParaRPr lang="en-GB" sz="870" dirty="0">
              <a:latin typeface="Calibri" charset="0"/>
              <a:ea typeface="MS PGothic" charset="0"/>
            </a:endParaRPr>
          </a:p>
        </p:txBody>
      </p:sp>
      <p:sp>
        <p:nvSpPr>
          <p:cNvPr id="44" name="Content Placeholder 31"/>
          <p:cNvSpPr>
            <a:spLocks noGrp="1"/>
          </p:cNvSpPr>
          <p:nvPr>
            <p:ph sz="quarter" idx="27"/>
          </p:nvPr>
        </p:nvSpPr>
        <p:spPr>
          <a:xfrm>
            <a:off x="7335752" y="5464778"/>
            <a:ext cx="179223" cy="213899"/>
          </a:xfrm>
        </p:spPr>
        <p:txBody>
          <a:bodyPr/>
          <a:lstStyle/>
          <a:p>
            <a:pPr marL="228600" indent="-228600">
              <a:buClr>
                <a:schemeClr val="bg1"/>
              </a:buClr>
              <a:buFont typeface="+mj-lt"/>
              <a:buAutoNum type="arabicPeriod" startAt="5"/>
            </a:pPr>
            <a:r>
              <a:rPr lang="en-US" sz="850" b="1" dirty="0"/>
              <a:t> </a:t>
            </a:r>
            <a:endParaRPr lang="en-GB" sz="850" b="1" dirty="0"/>
          </a:p>
        </p:txBody>
      </p:sp>
      <p:sp>
        <p:nvSpPr>
          <p:cNvPr id="45" name="Content Placeholder 33"/>
          <p:cNvSpPr>
            <a:spLocks noGrp="1"/>
          </p:cNvSpPr>
          <p:nvPr>
            <p:ph sz="quarter" idx="28"/>
          </p:nvPr>
        </p:nvSpPr>
        <p:spPr>
          <a:xfrm>
            <a:off x="7459324" y="5475446"/>
            <a:ext cx="1394280" cy="554182"/>
          </a:xfrm>
        </p:spPr>
        <p:txBody>
          <a:bodyPr/>
          <a:lstStyle/>
          <a:p>
            <a:pPr marL="0" indent="0">
              <a:lnSpc>
                <a:spcPct val="90000"/>
              </a:lnSpc>
              <a:spcBef>
                <a:spcPts val="0"/>
              </a:spcBef>
              <a:buNone/>
            </a:pPr>
            <a:r>
              <a:rPr lang="en-IN" sz="850" dirty="0">
                <a:latin typeface="Calibri" charset="0"/>
                <a:ea typeface="MS PGothic" charset="0"/>
              </a:rPr>
              <a:t>Water moves out of the pholem to the xylem by osmosis, decreasing pressure in the sieve tube.</a:t>
            </a:r>
          </a:p>
        </p:txBody>
      </p:sp>
      <p:sp>
        <p:nvSpPr>
          <p:cNvPr id="21" name="Content Placeholder 12"/>
          <p:cNvSpPr>
            <a:spLocks noGrp="1"/>
          </p:cNvSpPr>
          <p:nvPr>
            <p:ph sz="quarter" idx="30"/>
          </p:nvPr>
        </p:nvSpPr>
        <p:spPr>
          <a:xfrm>
            <a:off x="5071287" y="6191713"/>
            <a:ext cx="1027387" cy="204994"/>
          </a:xfrm>
        </p:spPr>
        <p:txBody>
          <a:bodyPr anchor="ctr"/>
          <a:lstStyle/>
          <a:p>
            <a:pPr marL="0" indent="0" algn="ctr">
              <a:buNone/>
            </a:pPr>
            <a:r>
              <a:rPr lang="en-US" sz="700" dirty="0"/>
              <a:t>©Ingram Publishing RF</a:t>
            </a:r>
            <a:endParaRPr lang="en-IN" sz="7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60457" y="179224"/>
            <a:ext cx="4223086" cy="709714"/>
          </a:xfrm>
        </p:spPr>
        <p:txBody>
          <a:bodyPr/>
          <a:lstStyle/>
          <a:p>
            <a:pPr eaLnBrk="1" hangingPunct="1"/>
            <a:r>
              <a:rPr lang="en-US" sz="4000" dirty="0">
                <a:latin typeface="Calibri" charset="0"/>
                <a:ea typeface="MS PGothic" charset="0"/>
              </a:rPr>
              <a:t>Xylem and phloem</a:t>
            </a:r>
            <a:endParaRPr lang="en-IN" sz="4000" dirty="0">
              <a:latin typeface="Calibri" charset="0"/>
              <a:ea typeface="MS PGothic" charset="0"/>
            </a:endParaRPr>
          </a:p>
        </p:txBody>
      </p:sp>
      <p:sp>
        <p:nvSpPr>
          <p:cNvPr id="4" name="Content Placeholder 3"/>
          <p:cNvSpPr>
            <a:spLocks noGrp="1"/>
          </p:cNvSpPr>
          <p:nvPr>
            <p:ph sz="quarter" idx="12"/>
          </p:nvPr>
        </p:nvSpPr>
        <p:spPr>
          <a:xfrm>
            <a:off x="329451" y="1941288"/>
            <a:ext cx="3172867" cy="1193800"/>
          </a:xfrm>
        </p:spPr>
        <p:txBody>
          <a:bodyPr/>
          <a:lstStyle/>
          <a:p>
            <a:pPr marL="0" indent="0" eaLnBrk="1" hangingPunct="1">
              <a:spcBef>
                <a:spcPct val="0"/>
              </a:spcBef>
              <a:buNone/>
            </a:pPr>
            <a:r>
              <a:rPr lang="en-US" sz="2400" dirty="0">
                <a:latin typeface="Calibri" charset="0"/>
                <a:ea typeface="MS PGothic" charset="0"/>
              </a:rPr>
              <a:t>This figure summarizes xylem and phloem transport. </a:t>
            </a:r>
            <a:endParaRPr lang="en-IN" sz="2400" dirty="0">
              <a:latin typeface="Calibri" charset="0"/>
              <a:ea typeface="MS PGothic" charset="0"/>
            </a:endParaRPr>
          </a:p>
        </p:txBody>
      </p:sp>
      <p:sp>
        <p:nvSpPr>
          <p:cNvPr id="5" name="Content Placeholder 4"/>
          <p:cNvSpPr>
            <a:spLocks noGrp="1"/>
          </p:cNvSpPr>
          <p:nvPr>
            <p:ph sz="quarter" idx="13"/>
          </p:nvPr>
        </p:nvSpPr>
        <p:spPr>
          <a:xfrm>
            <a:off x="7056811" y="6454837"/>
            <a:ext cx="1480167" cy="323729"/>
          </a:xfrm>
        </p:spPr>
        <p:txBody>
          <a:bodyPr/>
          <a:lstStyle/>
          <a:p>
            <a:pPr marL="0" indent="0" eaLnBrk="1" hangingPunct="1">
              <a:spcBef>
                <a:spcPct val="0"/>
              </a:spcBef>
              <a:buNone/>
            </a:pPr>
            <a:r>
              <a:rPr lang="en-US" sz="2000" dirty="0">
                <a:latin typeface="Calibri" charset="0"/>
                <a:ea typeface="MS PGothic" charset="0"/>
              </a:rPr>
              <a:t>Figure 23.14</a:t>
            </a:r>
            <a:endParaRPr lang="en-IN" sz="2000" dirty="0">
              <a:latin typeface="Calibri" charset="0"/>
              <a:ea typeface="MS PGothic"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937"/>
          <a:stretch/>
        </p:blipFill>
        <p:spPr>
          <a:xfrm>
            <a:off x="3735268" y="1422400"/>
            <a:ext cx="4526280" cy="480821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5941" y="137916"/>
            <a:ext cx="4223086" cy="691720"/>
          </a:xfrm>
        </p:spPr>
        <p:txBody>
          <a:bodyPr/>
          <a:lstStyle/>
          <a:p>
            <a:pPr eaLnBrk="1" hangingPunct="1"/>
            <a:r>
              <a:rPr lang="en-US" sz="4000" dirty="0">
                <a:latin typeface="Calibri" charset="0"/>
                <a:ea typeface="MS PGothic" charset="0"/>
              </a:rPr>
              <a:t>Phloem parasites</a:t>
            </a:r>
            <a:endParaRPr lang="en-IN" sz="4000" dirty="0">
              <a:latin typeface="Calibri" charset="0"/>
              <a:ea typeface="MS PGothic" charset="0"/>
            </a:endParaRPr>
          </a:p>
        </p:txBody>
      </p:sp>
      <p:sp>
        <p:nvSpPr>
          <p:cNvPr id="7" name="Content Placeholder 6"/>
          <p:cNvSpPr>
            <a:spLocks noGrp="1"/>
          </p:cNvSpPr>
          <p:nvPr>
            <p:ph sz="quarter" idx="13"/>
          </p:nvPr>
        </p:nvSpPr>
        <p:spPr>
          <a:xfrm>
            <a:off x="635" y="6459124"/>
            <a:ext cx="1522730" cy="378652"/>
          </a:xfrm>
        </p:spPr>
        <p:txBody>
          <a:bodyPr/>
          <a:lstStyle/>
          <a:p>
            <a:pPr marL="0" indent="0" eaLnBrk="1" hangingPunct="1">
              <a:spcBef>
                <a:spcPct val="0"/>
              </a:spcBef>
              <a:buNone/>
            </a:pPr>
            <a:r>
              <a:rPr lang="en-US" sz="2000" dirty="0">
                <a:latin typeface="Calibri" charset="0"/>
                <a:ea typeface="MS PGothic" charset="0"/>
              </a:rPr>
              <a:t>Section 23.4</a:t>
            </a:r>
            <a:endParaRPr lang="en-IN" sz="2000" dirty="0">
              <a:latin typeface="Calibri" charset="0"/>
              <a:ea typeface="MS PGothic" charset="0"/>
            </a:endParaRPr>
          </a:p>
        </p:txBody>
      </p:sp>
      <p:sp>
        <p:nvSpPr>
          <p:cNvPr id="4" name="Content Placeholder 3"/>
          <p:cNvSpPr>
            <a:spLocks noGrp="1"/>
          </p:cNvSpPr>
          <p:nvPr>
            <p:ph sz="quarter" idx="12"/>
          </p:nvPr>
        </p:nvSpPr>
        <p:spPr>
          <a:xfrm>
            <a:off x="309517" y="1946811"/>
            <a:ext cx="2785941" cy="3619131"/>
          </a:xfrm>
        </p:spPr>
        <p:txBody>
          <a:bodyPr/>
          <a:lstStyle/>
          <a:p>
            <a:pPr marL="0" indent="0" eaLnBrk="1" hangingPunct="1">
              <a:spcBef>
                <a:spcPct val="0"/>
              </a:spcBef>
              <a:buNone/>
            </a:pPr>
            <a:r>
              <a:rPr lang="en-US" sz="2400" dirty="0">
                <a:latin typeface="Calibri" charset="0"/>
                <a:ea typeface="MS PGothic" charset="0"/>
              </a:rPr>
              <a:t>Parasitic plants tap into the vascular tissue of other plants. Mistletoe roots push through the epidermis of this tree, connecting to its xylem and phloem. </a:t>
            </a:r>
            <a:endParaRPr lang="en-IN" sz="2400" dirty="0">
              <a:latin typeface="Calibri" charset="0"/>
              <a:ea typeface="MS PGothic" charset="0"/>
            </a:endParaRPr>
          </a:p>
        </p:txBody>
      </p:sp>
      <p:sp>
        <p:nvSpPr>
          <p:cNvPr id="9" name="Content Placeholder 8"/>
          <p:cNvSpPr>
            <a:spLocks noGrp="1"/>
          </p:cNvSpPr>
          <p:nvPr>
            <p:ph sz="quarter" idx="15"/>
          </p:nvPr>
        </p:nvSpPr>
        <p:spPr>
          <a:xfrm>
            <a:off x="7155371" y="6459448"/>
            <a:ext cx="1490599" cy="354053"/>
          </a:xfrm>
        </p:spPr>
        <p:txBody>
          <a:bodyPr/>
          <a:lstStyle/>
          <a:p>
            <a:pPr marL="0" indent="0" eaLnBrk="1" hangingPunct="1">
              <a:spcBef>
                <a:spcPct val="0"/>
              </a:spcBef>
              <a:buNone/>
            </a:pPr>
            <a:r>
              <a:rPr lang="en-US" sz="2000" dirty="0">
                <a:latin typeface="Calibri" charset="0"/>
                <a:ea typeface="MS PGothic" charset="0"/>
              </a:rPr>
              <a:t>Figure 23.11</a:t>
            </a:r>
            <a:endParaRPr lang="en-IN" sz="2000" dirty="0">
              <a:latin typeface="Calibri" charset="0"/>
              <a:ea typeface="MS PGothic"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211" b="4479"/>
          <a:stretch/>
        </p:blipFill>
        <p:spPr>
          <a:xfrm>
            <a:off x="3358132" y="2293495"/>
            <a:ext cx="5483170" cy="3342807"/>
          </a:xfrm>
          <a:prstGeom prst="rect">
            <a:avLst/>
          </a:prstGeom>
        </p:spPr>
      </p:pic>
      <p:sp>
        <p:nvSpPr>
          <p:cNvPr id="8" name="Content Placeholder 7"/>
          <p:cNvSpPr>
            <a:spLocks noGrp="1"/>
          </p:cNvSpPr>
          <p:nvPr>
            <p:ph sz="quarter" idx="14"/>
          </p:nvPr>
        </p:nvSpPr>
        <p:spPr>
          <a:xfrm>
            <a:off x="5409623" y="5610895"/>
            <a:ext cx="1385455" cy="239748"/>
          </a:xfrm>
        </p:spPr>
        <p:txBody>
          <a:bodyPr/>
          <a:lstStyle/>
          <a:p>
            <a:pPr marL="0" indent="0">
              <a:buNone/>
            </a:pPr>
            <a:r>
              <a:rPr lang="en-IN" sz="980" dirty="0"/>
              <a:t>©Mark Boulton/Alamy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60457" y="145206"/>
            <a:ext cx="4223086" cy="709714"/>
          </a:xfrm>
        </p:spPr>
        <p:txBody>
          <a:bodyPr/>
          <a:lstStyle/>
          <a:p>
            <a:pPr eaLnBrk="1" hangingPunct="1"/>
            <a:r>
              <a:rPr lang="en-US" sz="4000" dirty="0">
                <a:latin typeface="Calibri" charset="0"/>
                <a:ea typeface="MS PGothic" charset="0"/>
              </a:rPr>
              <a:t>Clicker question #4</a:t>
            </a:r>
            <a:endParaRPr lang="en-IN" sz="4000" dirty="0">
              <a:latin typeface="Calibri" charset="0"/>
              <a:ea typeface="MS PGothic" charset="0"/>
            </a:endParaRPr>
          </a:p>
        </p:txBody>
      </p:sp>
      <p:sp>
        <p:nvSpPr>
          <p:cNvPr id="3" name="Content Placeholder 2"/>
          <p:cNvSpPr>
            <a:spLocks noGrp="1"/>
          </p:cNvSpPr>
          <p:nvPr>
            <p:ph sz="quarter" idx="12"/>
          </p:nvPr>
        </p:nvSpPr>
        <p:spPr>
          <a:xfrm>
            <a:off x="3276645" y="1502059"/>
            <a:ext cx="5733053" cy="3870041"/>
          </a:xfrm>
        </p:spPr>
        <p:txBody>
          <a:bodyPr/>
          <a:lstStyle/>
          <a:p>
            <a:pPr marL="0" indent="0" eaLnBrk="1" hangingPunct="1">
              <a:spcBef>
                <a:spcPct val="0"/>
              </a:spcBef>
              <a:spcAft>
                <a:spcPts val="2800"/>
              </a:spcAft>
              <a:buNone/>
            </a:pPr>
            <a:r>
              <a:rPr lang="en-US" sz="2400" dirty="0">
                <a:latin typeface="Calibri" charset="0"/>
                <a:ea typeface="MS PGothic" charset="0"/>
              </a:rPr>
              <a:t>Throughout a growing season, a plant uses up to 1,000 liters (or kg) of water to produce just one kilogram of tissue. What happens to most of the remaining 999 kg of water?</a:t>
            </a:r>
          </a:p>
          <a:p>
            <a:pPr marL="306000" indent="-306000" eaLnBrk="1" hangingPunct="1">
              <a:spcBef>
                <a:spcPct val="0"/>
              </a:spcBef>
              <a:buFontTx/>
              <a:buAutoNum type="alphaUcPeriod"/>
            </a:pPr>
            <a:r>
              <a:rPr lang="en-US" sz="2400" dirty="0">
                <a:latin typeface="Calibri" charset="0"/>
                <a:ea typeface="MS PGothic" charset="0"/>
              </a:rPr>
              <a:t> It fills the cytoplasm of the plant’s cells.</a:t>
            </a:r>
          </a:p>
          <a:p>
            <a:pPr marL="306000" indent="-306000" eaLnBrk="1" hangingPunct="1">
              <a:spcBef>
                <a:spcPct val="0"/>
              </a:spcBef>
              <a:buFontTx/>
              <a:buAutoNum type="alphaUcPeriod"/>
            </a:pPr>
            <a:r>
              <a:rPr lang="en-US" sz="2400" dirty="0">
                <a:latin typeface="Calibri" charset="0"/>
                <a:ea typeface="MS PGothic" charset="0"/>
              </a:rPr>
              <a:t> It is consumed in photosynthesis.</a:t>
            </a:r>
          </a:p>
          <a:p>
            <a:pPr marL="306000" indent="-306000" eaLnBrk="1" hangingPunct="1">
              <a:spcBef>
                <a:spcPct val="0"/>
              </a:spcBef>
              <a:buFontTx/>
              <a:buAutoNum type="alphaUcPeriod"/>
            </a:pPr>
            <a:r>
              <a:rPr lang="en-US" sz="2400" dirty="0">
                <a:latin typeface="Calibri" charset="0"/>
                <a:ea typeface="MS PGothic" charset="0"/>
              </a:rPr>
              <a:t> It evaporates.</a:t>
            </a:r>
          </a:p>
          <a:p>
            <a:pPr marL="306000" indent="-306000" eaLnBrk="1" hangingPunct="1">
              <a:spcBef>
                <a:spcPct val="0"/>
              </a:spcBef>
              <a:buFontTx/>
              <a:buAutoNum type="alphaUcPeriod"/>
            </a:pPr>
            <a:r>
              <a:rPr lang="en-US" sz="2400" dirty="0">
                <a:latin typeface="Calibri" charset="0"/>
                <a:ea typeface="MS PGothic" charset="0"/>
              </a:rPr>
              <a:t> It passes back through roots into the soil.</a:t>
            </a:r>
          </a:p>
          <a:p>
            <a:pPr marL="306000" indent="-306000" eaLnBrk="1" hangingPunct="1">
              <a:spcBef>
                <a:spcPct val="0"/>
              </a:spcBef>
              <a:buFontTx/>
              <a:buAutoNum type="alphaUcPeriod"/>
            </a:pPr>
            <a:r>
              <a:rPr lang="en-US" sz="2400" dirty="0">
                <a:latin typeface="Calibri" charset="0"/>
                <a:ea typeface="MS PGothic" charset="0"/>
              </a:rPr>
              <a:t> It enters the phloem.</a:t>
            </a:r>
            <a:endParaRPr lang="en-IN" sz="2400" dirty="0">
              <a:latin typeface="Calibri" charset="0"/>
              <a:ea typeface="MS PGothic" charset="0"/>
            </a:endParaRPr>
          </a:p>
        </p:txBody>
      </p:sp>
      <p:pic>
        <p:nvPicPr>
          <p:cNvPr id="624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9085" y="165642"/>
            <a:ext cx="6183021" cy="709714"/>
          </a:xfrm>
        </p:spPr>
        <p:txBody>
          <a:bodyPr/>
          <a:lstStyle/>
          <a:p>
            <a:pPr eaLnBrk="1" hangingPunct="1"/>
            <a:r>
              <a:rPr lang="en-US" sz="4000" dirty="0">
                <a:latin typeface="Calibri" charset="0"/>
                <a:ea typeface="MS PGothic" charset="0"/>
              </a:rPr>
              <a:t>Clicker question #4, solution</a:t>
            </a:r>
            <a:endParaRPr lang="en-IN" sz="4000" dirty="0">
              <a:latin typeface="Calibri" charset="0"/>
              <a:ea typeface="MS PGothic" charset="0"/>
            </a:endParaRPr>
          </a:p>
        </p:txBody>
      </p:sp>
      <p:sp>
        <p:nvSpPr>
          <p:cNvPr id="4" name="Content Placeholder 3"/>
          <p:cNvSpPr>
            <a:spLocks noGrp="1"/>
          </p:cNvSpPr>
          <p:nvPr>
            <p:ph sz="quarter" idx="12"/>
          </p:nvPr>
        </p:nvSpPr>
        <p:spPr>
          <a:xfrm>
            <a:off x="3285844" y="1492762"/>
            <a:ext cx="5739094" cy="2507738"/>
          </a:xfrm>
        </p:spPr>
        <p:txBody>
          <a:bodyPr/>
          <a:lstStyle/>
          <a:p>
            <a:pPr marL="0" indent="0" eaLnBrk="1" hangingPunct="1">
              <a:spcBef>
                <a:spcPct val="0"/>
              </a:spcBef>
              <a:spcAft>
                <a:spcPts val="2500"/>
              </a:spcAft>
              <a:buNone/>
            </a:pPr>
            <a:r>
              <a:rPr lang="en-US" sz="2400" dirty="0">
                <a:latin typeface="Calibri" charset="0"/>
                <a:ea typeface="MS PGothic" charset="0"/>
              </a:rPr>
              <a:t>Throughout a growing season, a plant uses up to 1,000 liters (or kg) of water to produce just one kilogram of tissue. What happens to most of the remaining 999 kg of water?</a:t>
            </a:r>
          </a:p>
          <a:p>
            <a:pPr marL="360000" indent="-360000" eaLnBrk="1" hangingPunct="1">
              <a:spcBef>
                <a:spcPct val="0"/>
              </a:spcBef>
              <a:buFont typeface="+mj-lt"/>
              <a:buAutoNum type="alphaUcPeriod" startAt="3"/>
            </a:pPr>
            <a:r>
              <a:rPr lang="en-US" sz="2400" dirty="0">
                <a:latin typeface="Calibri" charset="0"/>
                <a:ea typeface="MS PGothic" charset="0"/>
              </a:rPr>
              <a:t>It evaporates.</a:t>
            </a:r>
            <a:endParaRPr lang="en-IN" sz="2400" dirty="0">
              <a:latin typeface="Calibri" charset="0"/>
              <a:ea typeface="MS PGothic" charset="0"/>
            </a:endParaRPr>
          </a:p>
        </p:txBody>
      </p:sp>
      <p:pic>
        <p:nvPicPr>
          <p:cNvPr id="6349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457" y="101248"/>
            <a:ext cx="4223086" cy="780685"/>
          </a:xfrm>
        </p:spPr>
        <p:txBody>
          <a:bodyPr/>
          <a:lstStyle/>
          <a:p>
            <a:pPr eaLnBrk="1" hangingPunct="1"/>
            <a:r>
              <a:rPr lang="en-US" sz="4000" dirty="0">
                <a:latin typeface="Calibri" charset="0"/>
                <a:ea typeface="MS PGothic" charset="0"/>
              </a:rPr>
              <a:t>Clicker question #5</a:t>
            </a:r>
            <a:endParaRPr lang="en-IN" sz="4000" dirty="0">
              <a:latin typeface="Calibri" charset="0"/>
              <a:ea typeface="MS PGothic" charset="0"/>
            </a:endParaRPr>
          </a:p>
        </p:txBody>
      </p:sp>
      <p:sp>
        <p:nvSpPr>
          <p:cNvPr id="4" name="Content Placeholder 3"/>
          <p:cNvSpPr>
            <a:spLocks noGrp="1"/>
          </p:cNvSpPr>
          <p:nvPr>
            <p:ph sz="quarter" idx="12"/>
          </p:nvPr>
        </p:nvSpPr>
        <p:spPr>
          <a:xfrm>
            <a:off x="3285948" y="1498073"/>
            <a:ext cx="5764390" cy="3507512"/>
          </a:xfrm>
        </p:spPr>
        <p:txBody>
          <a:bodyPr/>
          <a:lstStyle/>
          <a:p>
            <a:pPr marL="0" indent="0" eaLnBrk="1" hangingPunct="1">
              <a:spcBef>
                <a:spcPct val="0"/>
              </a:spcBef>
              <a:spcAft>
                <a:spcPts val="2700"/>
              </a:spcAft>
              <a:buNone/>
            </a:pPr>
            <a:r>
              <a:rPr lang="en-US" sz="2400" dirty="0">
                <a:latin typeface="Calibri" charset="0"/>
                <a:ea typeface="MS PGothic" charset="0"/>
              </a:rPr>
              <a:t>A potato tuber stores starches for a potato plant. When the rate of photosynthesis is low (that is, during the winter), the plant uses the sugars stored in potato tubers to survive. In the winter, the tuber is mainly </a:t>
            </a:r>
          </a:p>
          <a:p>
            <a:pPr marL="306000" indent="-306000" eaLnBrk="1" hangingPunct="1">
              <a:spcBef>
                <a:spcPct val="0"/>
              </a:spcBef>
              <a:buFontTx/>
              <a:buAutoNum type="alphaUcPeriod"/>
            </a:pPr>
            <a:r>
              <a:rPr lang="en-US" sz="2400" dirty="0">
                <a:latin typeface="Calibri" charset="0"/>
                <a:ea typeface="MS PGothic" charset="0"/>
              </a:rPr>
              <a:t> a source of phloem sap.</a:t>
            </a:r>
          </a:p>
          <a:p>
            <a:pPr marL="306000" indent="-306000" eaLnBrk="1" hangingPunct="1">
              <a:spcBef>
                <a:spcPct val="0"/>
              </a:spcBef>
              <a:buFontTx/>
              <a:buAutoNum type="alphaUcPeriod"/>
            </a:pPr>
            <a:r>
              <a:rPr lang="en-US" sz="2400" dirty="0">
                <a:latin typeface="Calibri" charset="0"/>
                <a:ea typeface="MS PGothic" charset="0"/>
              </a:rPr>
              <a:t> a sink for phloem sap. </a:t>
            </a:r>
          </a:p>
          <a:p>
            <a:pPr marL="306000" indent="-306000" eaLnBrk="1" hangingPunct="1">
              <a:spcBef>
                <a:spcPct val="0"/>
              </a:spcBef>
              <a:buFontTx/>
              <a:buAutoNum type="alphaUcPeriod"/>
            </a:pPr>
            <a:r>
              <a:rPr lang="en-US" sz="2400" dirty="0">
                <a:latin typeface="Calibri" charset="0"/>
                <a:ea typeface="MS PGothic" charset="0"/>
              </a:rPr>
              <a:t> a photosynthetic tissue.</a:t>
            </a:r>
            <a:endParaRPr lang="en-IN" sz="2400" dirty="0">
              <a:latin typeface="Calibri" charset="0"/>
              <a:ea typeface="MS PGothic" charset="0"/>
            </a:endParaRPr>
          </a:p>
        </p:txBody>
      </p:sp>
      <p:pic>
        <p:nvPicPr>
          <p:cNvPr id="645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273" y="38518"/>
            <a:ext cx="7481455" cy="586541"/>
          </a:xfrm>
        </p:spPr>
        <p:txBody>
          <a:bodyPr/>
          <a:lstStyle/>
          <a:p>
            <a:pPr eaLnBrk="1" hangingPunct="1"/>
            <a:r>
              <a:rPr lang="en-US" sz="4000" dirty="0">
                <a:latin typeface="Calibri" charset="0"/>
                <a:ea typeface="MS PGothic" charset="0"/>
              </a:rPr>
              <a:t>Essential elements: micronutrients</a:t>
            </a:r>
            <a:endParaRPr lang="en-IN" sz="4000" dirty="0">
              <a:latin typeface="Calibri" charset="0"/>
              <a:ea typeface="MS PGothic" charset="0"/>
            </a:endParaRPr>
          </a:p>
        </p:txBody>
      </p:sp>
      <p:sp>
        <p:nvSpPr>
          <p:cNvPr id="6" name="Content Placeholder 5"/>
          <p:cNvSpPr>
            <a:spLocks noGrp="1"/>
          </p:cNvSpPr>
          <p:nvPr>
            <p:ph sz="quarter" idx="13"/>
          </p:nvPr>
        </p:nvSpPr>
        <p:spPr>
          <a:xfrm>
            <a:off x="-308" y="6455121"/>
            <a:ext cx="1480167" cy="323729"/>
          </a:xfrm>
        </p:spPr>
        <p:txBody>
          <a:bodyPr/>
          <a:lstStyle/>
          <a:p>
            <a:pPr marL="0" indent="0" eaLnBrk="1" hangingPunct="1">
              <a:spcBef>
                <a:spcPct val="0"/>
              </a:spcBef>
              <a:buNone/>
            </a:pPr>
            <a:r>
              <a:rPr lang="en-US" sz="2000" dirty="0">
                <a:latin typeface="Calibri" charset="0"/>
                <a:ea typeface="MS PGothic" charset="0"/>
              </a:rPr>
              <a:t>Section 23.1</a:t>
            </a:r>
            <a:endParaRPr lang="en-IN" sz="2000" dirty="0">
              <a:latin typeface="Calibri" charset="0"/>
              <a:ea typeface="MS PGothic" charset="0"/>
            </a:endParaRPr>
          </a:p>
        </p:txBody>
      </p:sp>
      <p:sp>
        <p:nvSpPr>
          <p:cNvPr id="5" name="Content Placeholder 4"/>
          <p:cNvSpPr>
            <a:spLocks noGrp="1"/>
          </p:cNvSpPr>
          <p:nvPr>
            <p:ph sz="quarter" idx="12"/>
          </p:nvPr>
        </p:nvSpPr>
        <p:spPr>
          <a:xfrm>
            <a:off x="571138" y="1375057"/>
            <a:ext cx="5109935" cy="896920"/>
          </a:xfrm>
        </p:spPr>
        <p:txBody>
          <a:bodyPr/>
          <a:lstStyle/>
          <a:p>
            <a:pPr marL="0" indent="0" eaLnBrk="1" hangingPunct="1">
              <a:spcBef>
                <a:spcPct val="0"/>
              </a:spcBef>
              <a:buNone/>
            </a:pPr>
            <a:r>
              <a:rPr lang="en-US" sz="2400" b="1" dirty="0">
                <a:latin typeface="Calibri" charset="0"/>
                <a:ea typeface="MS PGothic" charset="0"/>
              </a:rPr>
              <a:t>Micronutrients</a:t>
            </a:r>
            <a:r>
              <a:rPr lang="en-US" sz="2400" dirty="0">
                <a:latin typeface="Calibri" charset="0"/>
                <a:ea typeface="MS PGothic" charset="0"/>
              </a:rPr>
              <a:t> are required in much smaller amounts.</a:t>
            </a:r>
            <a:endParaRPr lang="en-IN" sz="2400" b="1" dirty="0">
              <a:latin typeface="Calibri" charset="0"/>
              <a:ea typeface="MS PGothic" charset="0"/>
            </a:endParaRPr>
          </a:p>
        </p:txBody>
      </p:sp>
      <p:sp>
        <p:nvSpPr>
          <p:cNvPr id="7" name="Content Placeholder 6"/>
          <p:cNvSpPr>
            <a:spLocks noGrp="1"/>
          </p:cNvSpPr>
          <p:nvPr>
            <p:ph sz="quarter" idx="14"/>
          </p:nvPr>
        </p:nvSpPr>
        <p:spPr>
          <a:xfrm>
            <a:off x="6909081" y="6477528"/>
            <a:ext cx="1956048" cy="304028"/>
          </a:xfrm>
        </p:spPr>
        <p:txBody>
          <a:bodyPr/>
          <a:lstStyle/>
          <a:p>
            <a:pPr marL="0" indent="0" eaLnBrk="1" hangingPunct="1">
              <a:spcBef>
                <a:spcPct val="0"/>
              </a:spcBef>
              <a:buNone/>
            </a:pPr>
            <a:r>
              <a:rPr lang="en-US" sz="1800" dirty="0">
                <a:latin typeface="Calibri" charset="0"/>
                <a:ea typeface="MS PGothic" charset="0"/>
              </a:rPr>
              <a:t>Figures 23.1, 23.2</a:t>
            </a:r>
            <a:endParaRPr lang="en-IN" sz="1800" dirty="0">
              <a:latin typeface="Calibri" charset="0"/>
              <a:ea typeface="MS PGothic" charset="0"/>
            </a:endParaRPr>
          </a:p>
        </p:txBody>
      </p:sp>
      <mc:AlternateContent xmlns:mc="http://schemas.openxmlformats.org/markup-compatibility/2006" xmlns:a14="http://schemas.microsoft.com/office/drawing/2010/main">
        <mc:Choice Requires="a14">
          <p:graphicFrame>
            <p:nvGraphicFramePr>
              <p:cNvPr id="13" name="Table Placeholder 13">
                <a:extLst>
                  <a:ext uri="{FF2B5EF4-FFF2-40B4-BE49-F238E27FC236}">
                    <a16:creationId xmlns:a16="http://schemas.microsoft.com/office/drawing/2014/main" id="{9B2BBB8E-E937-4E80-99C1-A41004EB2F58}"/>
                  </a:ext>
                </a:extLst>
              </p:cNvPr>
              <p:cNvGraphicFramePr>
                <a:graphicFrameLocks/>
              </p:cNvGraphicFramePr>
              <p:nvPr>
                <p:extLst>
                  <p:ext uri="{D42A27DB-BD31-4B8C-83A1-F6EECF244321}">
                    <p14:modId xmlns:p14="http://schemas.microsoft.com/office/powerpoint/2010/main" val="688622068"/>
                  </p:ext>
                </p:extLst>
              </p:nvPr>
            </p:nvGraphicFramePr>
            <p:xfrm>
              <a:off x="2209004" y="2841415"/>
              <a:ext cx="6543951" cy="1871914"/>
            </p:xfrm>
            <a:graphic>
              <a:graphicData uri="http://schemas.openxmlformats.org/drawingml/2006/table">
                <a:tbl>
                  <a:tblPr firstRow="1" bandRow="1">
                    <a:tableStyleId>{2D5ABB26-0587-4C30-8999-92F81FD0307C}</a:tableStyleId>
                  </a:tblPr>
                  <a:tblGrid>
                    <a:gridCol w="1029496">
                      <a:extLst>
                        <a:ext uri="{9D8B030D-6E8A-4147-A177-3AD203B41FA5}">
                          <a16:colId xmlns:a16="http://schemas.microsoft.com/office/drawing/2014/main" val="20000"/>
                        </a:ext>
                      </a:extLst>
                    </a:gridCol>
                    <a:gridCol w="746760">
                      <a:extLst>
                        <a:ext uri="{9D8B030D-6E8A-4147-A177-3AD203B41FA5}">
                          <a16:colId xmlns:a16="http://schemas.microsoft.com/office/drawing/2014/main" val="20001"/>
                        </a:ext>
                      </a:extLst>
                    </a:gridCol>
                    <a:gridCol w="672710">
                      <a:extLst>
                        <a:ext uri="{9D8B030D-6E8A-4147-A177-3AD203B41FA5}">
                          <a16:colId xmlns:a16="http://schemas.microsoft.com/office/drawing/2014/main" val="20002"/>
                        </a:ext>
                      </a:extLst>
                    </a:gridCol>
                    <a:gridCol w="4094985">
                      <a:extLst>
                        <a:ext uri="{9D8B030D-6E8A-4147-A177-3AD203B41FA5}">
                          <a16:colId xmlns:a16="http://schemas.microsoft.com/office/drawing/2014/main" val="20003"/>
                        </a:ext>
                      </a:extLst>
                    </a:gridCol>
                  </a:tblGrid>
                  <a:tr h="251667">
                    <a:tc>
                      <a:txBody>
                        <a:bodyPr/>
                        <a:lstStyle/>
                        <a:p>
                          <a:pPr marL="0" indent="60325"/>
                          <a:r>
                            <a:rPr lang="en-US" sz="800" b="1" u="none" strike="noStrike" kern="1200" baseline="0" dirty="0"/>
                            <a:t>Macronutrients</a:t>
                          </a:r>
                          <a:endParaRPr lang="en-GB" sz="800" b="1" dirty="0"/>
                        </a:p>
                      </a:txBody>
                      <a:tcPr marL="36000" marR="36000" marT="17646" marB="17646"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dirty="0"/>
                            <a:t>Form Taken Up by Plants</a:t>
                          </a:r>
                        </a:p>
                      </a:txBody>
                      <a:tcPr marL="36000" marR="36000" marT="17646" marB="1764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dirty="0"/>
                            <a:t>Percent Dry Weight</a:t>
                          </a:r>
                        </a:p>
                      </a:txBody>
                      <a:tcPr marL="36000" marR="36000" marT="17646" marB="1764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GB" sz="800" b="1" dirty="0"/>
                            <a:t>Selected Functions</a:t>
                          </a:r>
                        </a:p>
                      </a:txBody>
                      <a:tcPr marL="36000" marR="36000" marT="17646" marB="17646"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1743">
                    <a:tc>
                      <a:txBody>
                        <a:bodyPr/>
                        <a:lstStyle/>
                        <a:p>
                          <a:pPr marL="0" indent="60325"/>
                          <a:r>
                            <a:rPr lang="en-GB" sz="800" dirty="0"/>
                            <a:t>Carbon (C)</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b>
                                  <m:sSubPr>
                                    <m:ctrlPr>
                                      <a:rPr lang="en-GB" sz="800" i="1" smtClean="0">
                                        <a:latin typeface="Cambria Math" panose="02040503050406030204" pitchFamily="18" charset="0"/>
                                      </a:rPr>
                                    </m:ctrlPr>
                                  </m:sSubPr>
                                  <m:e>
                                    <m:r>
                                      <m:rPr>
                                        <m:sty m:val="p"/>
                                      </m:rPr>
                                      <a:rPr lang="en-US" sz="800" smtClean="0">
                                        <a:latin typeface="Cambria Math" panose="02040503050406030204" pitchFamily="18" charset="0"/>
                                      </a:rPr>
                                      <m:t>CO</m:t>
                                    </m:r>
                                  </m:e>
                                  <m:sub>
                                    <m:r>
                                      <a:rPr lang="en-US" sz="800" smtClean="0">
                                        <a:latin typeface="Cambria Math" panose="02040503050406030204" pitchFamily="18" charset="0"/>
                                      </a:rPr>
                                      <m:t>2</m:t>
                                    </m:r>
                                  </m:sub>
                                </m:sSub>
                              </m:oMath>
                            </m:oMathPara>
                          </a14:m>
                          <a:endParaRPr lang="en-GB" sz="800" i="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45</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1743">
                    <a:tc>
                      <a:txBody>
                        <a:bodyPr/>
                        <a:lstStyle/>
                        <a:p>
                          <a:pPr marL="0" indent="60325"/>
                          <a:r>
                            <a:rPr lang="en-GB" sz="800" dirty="0"/>
                            <a:t>Oxygen (O)</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 xmlns:m="http://schemas.openxmlformats.org/officeDocument/2006/math">
                              <m:r>
                                <m:rPr>
                                  <m:sty m:val="p"/>
                                </m:rPr>
                                <a:rPr lang="en-US" sz="800" smtClean="0">
                                  <a:latin typeface="Cambria Math" panose="02040503050406030204" pitchFamily="18" charset="0"/>
                                </a:rPr>
                                <m:t>H</m:t>
                              </m:r>
                              <m:r>
                                <a:rPr lang="en-US" sz="800" baseline="-25000" smtClean="0">
                                  <a:latin typeface="Cambria Math" panose="02040503050406030204" pitchFamily="18" charset="0"/>
                                </a:rPr>
                                <m:t>2</m:t>
                              </m:r>
                              <m:r>
                                <m:rPr>
                                  <m:sty m:val="p"/>
                                </m:rPr>
                                <a:rPr lang="en-US" sz="800" smtClean="0">
                                  <a:latin typeface="Cambria Math" panose="02040503050406030204" pitchFamily="18" charset="0"/>
                                </a:rPr>
                                <m:t>O</m:t>
                              </m:r>
                            </m:oMath>
                          </a14:m>
                          <a:r>
                            <a:rPr lang="en-US" sz="800" dirty="0"/>
                            <a:t>, </a:t>
                          </a:r>
                          <a14:m>
                            <m:oMath xmlns:m="http://schemas.openxmlformats.org/officeDocument/2006/math">
                              <m:sSub>
                                <m:sSubPr>
                                  <m:ctrlPr>
                                    <a:rPr lang="en-US" sz="800" i="1" dirty="0" smtClean="0">
                                      <a:latin typeface="Cambria Math" panose="02040503050406030204" pitchFamily="18" charset="0"/>
                                    </a:rPr>
                                  </m:ctrlPr>
                                </m:sSubPr>
                                <m:e>
                                  <m:r>
                                    <m:rPr>
                                      <m:sty m:val="p"/>
                                    </m:rPr>
                                    <a:rPr lang="en-US" sz="800" dirty="0" smtClean="0">
                                      <a:latin typeface="Cambria Math" panose="02040503050406030204" pitchFamily="18" charset="0"/>
                                    </a:rPr>
                                    <m:t>O</m:t>
                                  </m:r>
                                </m:e>
                                <m:sub>
                                  <m:r>
                                    <a:rPr lang="en-US" sz="800" dirty="0" smtClean="0">
                                      <a:latin typeface="Cambria Math" panose="02040503050406030204" pitchFamily="18" charset="0"/>
                                    </a:rPr>
                                    <m:t>2</m:t>
                                  </m:r>
                                </m:sub>
                              </m:sSub>
                            </m:oMath>
                          </a14:m>
                          <a:r>
                            <a:rPr lang="en-US" sz="800" dirty="0"/>
                            <a:t>, </a:t>
                          </a:r>
                          <a14:m>
                            <m:oMath xmlns:m="http://schemas.openxmlformats.org/officeDocument/2006/math">
                              <m:sSub>
                                <m:sSubPr>
                                  <m:ctrlPr>
                                    <a:rPr lang="en-US" sz="800" i="1" dirty="0" smtClean="0">
                                      <a:latin typeface="Cambria Math" panose="02040503050406030204" pitchFamily="18" charset="0"/>
                                    </a:rPr>
                                  </m:ctrlPr>
                                </m:sSubPr>
                                <m:e>
                                  <m:r>
                                    <m:rPr>
                                      <m:sty m:val="p"/>
                                    </m:rPr>
                                    <a:rPr lang="en-US" sz="800" dirty="0" smtClean="0">
                                      <a:latin typeface="Cambria Math" panose="02040503050406030204" pitchFamily="18" charset="0"/>
                                    </a:rPr>
                                    <m:t>CO</m:t>
                                  </m:r>
                                </m:e>
                                <m:sub>
                                  <m:r>
                                    <a:rPr lang="en-US" sz="800" dirty="0" smtClean="0">
                                      <a:latin typeface="Cambria Math" panose="02040503050406030204" pitchFamily="18" charset="0"/>
                                    </a:rPr>
                                    <m:t>2</m:t>
                                  </m:r>
                                </m:sub>
                              </m:sSub>
                            </m:oMath>
                          </a14:m>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45</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41743">
                    <a:tc>
                      <a:txBody>
                        <a:bodyPr/>
                        <a:lstStyle/>
                        <a:p>
                          <a:pPr marL="0" indent="60325"/>
                          <a:r>
                            <a:rPr lang="en-GB" sz="800" dirty="0"/>
                            <a:t>Hydrogen (H)</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r>
                                  <m:rPr>
                                    <m:sty m:val="p"/>
                                  </m:rPr>
                                  <a:rPr lang="en-US" sz="800" smtClean="0">
                                    <a:latin typeface="Cambria Math" panose="02040503050406030204" pitchFamily="18" charset="0"/>
                                  </a:rPr>
                                  <m:t>H</m:t>
                                </m:r>
                                <m:r>
                                  <a:rPr lang="en-US" sz="800" baseline="-25000" smtClean="0">
                                    <a:latin typeface="Cambria Math" panose="02040503050406030204" pitchFamily="18" charset="0"/>
                                  </a:rPr>
                                  <m:t>2</m:t>
                                </m:r>
                                <m:r>
                                  <m:rPr>
                                    <m:sty m:val="p"/>
                                  </m:rPr>
                                  <a:rPr lang="en-US" sz="800" smtClean="0">
                                    <a:latin typeface="Cambria Math" panose="02040503050406030204" pitchFamily="18" charset="0"/>
                                  </a:rPr>
                                  <m:t>O</m:t>
                                </m:r>
                              </m:oMath>
                            </m:oMathPara>
                          </a14:m>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6</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49516">
                    <a:tc>
                      <a:txBody>
                        <a:bodyPr/>
                        <a:lstStyle/>
                        <a:p>
                          <a:pPr marL="0" indent="60325"/>
                          <a:r>
                            <a:rPr lang="en-GB" sz="800" dirty="0"/>
                            <a:t>Nitrogen (N)</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NO</m:t>
                                    </m:r>
                                  </m:e>
                                  <m:sub>
                                    <m:r>
                                      <a:rPr lang="en-US" sz="800" smtClean="0">
                                        <a:latin typeface="Cambria Math" panose="02040503050406030204" pitchFamily="18" charset="0"/>
                                      </a:rPr>
                                      <m:t>3</m:t>
                                    </m:r>
                                  </m:sub>
                                  <m:sup>
                                    <m:r>
                                      <a:rPr lang="en-US" sz="800" smtClean="0">
                                        <a:latin typeface="Cambria Math" panose="02040503050406030204" pitchFamily="18" charset="0"/>
                                      </a:rPr>
                                      <m:t>−</m:t>
                                    </m:r>
                                  </m:sup>
                                </m:sSubSup>
                                <m:r>
                                  <a:rPr lang="en-US" sz="800" smtClean="0">
                                    <a:latin typeface="Cambria Math" panose="02040503050406030204" pitchFamily="18" charset="0"/>
                                  </a:rPr>
                                  <m:t>,</m:t>
                                </m:r>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NH</m:t>
                                    </m:r>
                                  </m:e>
                                  <m:sub>
                                    <m:r>
                                      <a:rPr lang="en-US" sz="800" smtClean="0">
                                        <a:latin typeface="Cambria Math" panose="02040503050406030204" pitchFamily="18" charset="0"/>
                                      </a:rPr>
                                      <m:t>4</m:t>
                                    </m:r>
                                  </m:sub>
                                  <m:sup>
                                    <m:r>
                                      <a:rPr lang="en-US" sz="800" smtClean="0">
                                        <a:latin typeface="Cambria Math" panose="02040503050406030204" pitchFamily="18" charset="0"/>
                                      </a:rPr>
                                      <m:t>+</m:t>
                                    </m:r>
                                  </m:sup>
                                </m:sSubSup>
                              </m:oMath>
                            </m:oMathPara>
                          </a14:m>
                          <a:endParaRPr lang="en-GB" sz="800" i="0" baseline="300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1.5</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amino acids, coenzymes, chlorophyll, ATP</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41743">
                    <a:tc>
                      <a:txBody>
                        <a:bodyPr/>
                        <a:lstStyle/>
                        <a:p>
                          <a:pPr marL="0" indent="60325"/>
                          <a:r>
                            <a:rPr lang="en-GB" sz="800" dirty="0"/>
                            <a:t>Potassium (K)</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K</m:t>
                                    </m:r>
                                  </m:e>
                                  <m:sup>
                                    <m:r>
                                      <a:rPr lang="en-US" sz="800" smtClean="0">
                                        <a:latin typeface="Cambria Math" panose="02040503050406030204" pitchFamily="18" charset="0"/>
                                      </a:rPr>
                                      <m:t>+</m:t>
                                    </m:r>
                                  </m:sup>
                                </m:sSup>
                              </m:oMath>
                            </m:oMathPara>
                          </a14:m>
                          <a:endParaRPr lang="en-GB" sz="800" i="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1.0</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Controls opening and closing of stomata, activates enzymes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51667">
                    <a:tc>
                      <a:txBody>
                        <a:bodyPr/>
                        <a:lstStyle/>
                        <a:p>
                          <a:pPr marL="0" indent="60325"/>
                          <a:r>
                            <a:rPr lang="en-GB" sz="800" dirty="0"/>
                            <a:t>Calcium (Ca)</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Ca</m:t>
                                    </m:r>
                                  </m:e>
                                  <m:sup>
                                    <m:r>
                                      <a:rPr lang="en-US" sz="800" smtClean="0">
                                        <a:latin typeface="Cambria Math" panose="02040503050406030204" pitchFamily="18" charset="0"/>
                                      </a:rPr>
                                      <m:t>2+</m:t>
                                    </m:r>
                                  </m:sup>
                                </m:sSup>
                              </m:oMath>
                            </m:oMathPara>
                          </a14:m>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0.5</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Cell wall component, activates enzymes, second messenger in signal transduction, maintains membranes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6540">
                    <a:tc>
                      <a:txBody>
                        <a:bodyPr/>
                        <a:lstStyle/>
                        <a:p>
                          <a:pPr marL="0" indent="60325"/>
                          <a:r>
                            <a:rPr lang="en-GB" sz="800" dirty="0"/>
                            <a:t>Magnesium (Mg)</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Mg</m:t>
                                    </m:r>
                                  </m:e>
                                  <m:sup>
                                    <m:r>
                                      <a:rPr lang="en-US" sz="800" smtClean="0">
                                        <a:latin typeface="Cambria Math" panose="02040503050406030204" pitchFamily="18" charset="0"/>
                                      </a:rPr>
                                      <m:t>2+</m:t>
                                    </m:r>
                                  </m:sup>
                                </m:sSup>
                              </m:oMath>
                            </m:oMathPara>
                          </a14:m>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0.2</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chlorophyll, activates enzymes, participates in protein synthesis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2568">
                    <a:tc>
                      <a:txBody>
                        <a:bodyPr/>
                        <a:lstStyle/>
                        <a:p>
                          <a:pPr marL="0" indent="60325"/>
                          <a:r>
                            <a:rPr lang="en-GB" sz="800" dirty="0"/>
                            <a:t>Phosphorus (P)</a:t>
                          </a:r>
                          <a:endParaRPr lang="en-GB" sz="800" i="0" dirty="0"/>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 xmlns:m="http://schemas.openxmlformats.org/officeDocument/2006/math">
                              <m:sSub>
                                <m:sSubPr>
                                  <m:ctrlPr>
                                    <a:rPr lang="en-US" sz="800" i="1" smtClean="0">
                                      <a:latin typeface="Cambria Math" panose="02040503050406030204" pitchFamily="18" charset="0"/>
                                    </a:rPr>
                                  </m:ctrlPr>
                                </m:sSubPr>
                                <m:e>
                                  <m:r>
                                    <m:rPr>
                                      <m:sty m:val="p"/>
                                    </m:rPr>
                                    <a:rPr lang="en-US" sz="800" smtClean="0">
                                      <a:latin typeface="Cambria Math" panose="02040503050406030204" pitchFamily="18" charset="0"/>
                                    </a:rPr>
                                    <m:t>H</m:t>
                                  </m:r>
                                </m:e>
                                <m:sub>
                                  <m:r>
                                    <a:rPr lang="en-US" sz="800" smtClean="0">
                                      <a:latin typeface="Cambria Math" panose="02040503050406030204" pitchFamily="18" charset="0"/>
                                    </a:rPr>
                                    <m:t>2</m:t>
                                  </m:r>
                                </m:sub>
                              </m:sSub>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PO</m:t>
                                  </m:r>
                                </m:e>
                                <m:sub>
                                  <m:r>
                                    <a:rPr lang="en-US" sz="800" smtClean="0">
                                      <a:latin typeface="Cambria Math" panose="02040503050406030204" pitchFamily="18" charset="0"/>
                                    </a:rPr>
                                    <m:t>4</m:t>
                                  </m:r>
                                </m:sub>
                                <m:sup>
                                  <m:r>
                                    <a:rPr lang="en-US" sz="800" smtClean="0">
                                      <a:latin typeface="Cambria Math" panose="02040503050406030204" pitchFamily="18" charset="0"/>
                                    </a:rPr>
                                    <m:t>−</m:t>
                                  </m:r>
                                </m:sup>
                              </m:sSubSup>
                            </m:oMath>
                          </a14:m>
                          <a:r>
                            <a:rPr lang="en-US" sz="800" dirty="0"/>
                            <a:t>, </a:t>
                          </a:r>
                          <a14:m>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HPO</m:t>
                                  </m:r>
                                </m:e>
                                <m:sub>
                                  <m:r>
                                    <a:rPr lang="en-US" sz="800" smtClean="0">
                                      <a:latin typeface="Cambria Math" panose="02040503050406030204" pitchFamily="18" charset="0"/>
                                    </a:rPr>
                                    <m:t>4</m:t>
                                  </m:r>
                                </m:sub>
                                <m:sup>
                                  <m:r>
                                    <a:rPr lang="en-US" sz="800" smtClean="0">
                                      <a:latin typeface="Cambria Math" panose="02040503050406030204" pitchFamily="18" charset="0"/>
                                    </a:rPr>
                                    <m:t>2−</m:t>
                                  </m:r>
                                </m:sup>
                              </m:sSubSup>
                            </m:oMath>
                          </a14:m>
                          <a:endParaRPr lang="en-GB" sz="800" i="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0.2</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sugar phosphates, ATP, coenzymes, phospholipids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42888">
                    <a:tc>
                      <a:txBody>
                        <a:bodyPr/>
                        <a:lstStyle/>
                        <a:p>
                          <a:pPr marL="0" indent="60325"/>
                          <a:r>
                            <a:rPr lang="en-GB" sz="800" dirty="0"/>
                            <a:t>Sulfur (S)</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SO</m:t>
                                    </m:r>
                                  </m:e>
                                  <m:sub>
                                    <m:r>
                                      <a:rPr lang="en-US" sz="800" smtClean="0">
                                        <a:latin typeface="Cambria Math" panose="02040503050406030204" pitchFamily="18" charset="0"/>
                                      </a:rPr>
                                      <m:t>4</m:t>
                                    </m:r>
                                  </m:sub>
                                  <m:sup>
                                    <m:r>
                                      <a:rPr lang="en-US" sz="800" smtClean="0">
                                        <a:latin typeface="Cambria Math" panose="02040503050406030204" pitchFamily="18" charset="0"/>
                                      </a:rPr>
                                      <m:t>2−</m:t>
                                    </m:r>
                                  </m:sup>
                                </m:sSubSup>
                              </m:oMath>
                            </m:oMathPara>
                          </a14:m>
                          <a:endParaRPr lang="en-GB" sz="800" i="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800" dirty="0"/>
                            <a:t>0.1</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cysteine and methionine (amino acids), coenzyme A</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mc:Choice>
        <mc:Fallback xmlns="">
          <p:graphicFrame>
            <p:nvGraphicFramePr>
              <p:cNvPr id="13" name="Table Placeholder 13">
                <a:extLst>
                  <a:ext uri="{FF2B5EF4-FFF2-40B4-BE49-F238E27FC236}">
                    <a16:creationId xmlns:a16="http://schemas.microsoft.com/office/drawing/2014/main" id="{9B2BBB8E-E937-4E80-99C1-A41004EB2F58}"/>
                  </a:ext>
                </a:extLst>
              </p:cNvPr>
              <p:cNvGraphicFramePr>
                <a:graphicFrameLocks/>
              </p:cNvGraphicFramePr>
              <p:nvPr>
                <p:extLst>
                  <p:ext uri="{D42A27DB-BD31-4B8C-83A1-F6EECF244321}">
                    <p14:modId xmlns:p14="http://schemas.microsoft.com/office/powerpoint/2010/main" val="688622068"/>
                  </p:ext>
                </p:extLst>
              </p:nvPr>
            </p:nvGraphicFramePr>
            <p:xfrm>
              <a:off x="2209004" y="2841415"/>
              <a:ext cx="6543951" cy="1871914"/>
            </p:xfrm>
            <a:graphic>
              <a:graphicData uri="http://schemas.openxmlformats.org/drawingml/2006/table">
                <a:tbl>
                  <a:tblPr firstRow="1" bandRow="1">
                    <a:tableStyleId>{2D5ABB26-0587-4C30-8999-92F81FD0307C}</a:tableStyleId>
                  </a:tblPr>
                  <a:tblGrid>
                    <a:gridCol w="1029496">
                      <a:extLst>
                        <a:ext uri="{9D8B030D-6E8A-4147-A177-3AD203B41FA5}">
                          <a16:colId xmlns:a16="http://schemas.microsoft.com/office/drawing/2014/main" val="20000"/>
                        </a:ext>
                      </a:extLst>
                    </a:gridCol>
                    <a:gridCol w="746760">
                      <a:extLst>
                        <a:ext uri="{9D8B030D-6E8A-4147-A177-3AD203B41FA5}">
                          <a16:colId xmlns:a16="http://schemas.microsoft.com/office/drawing/2014/main" val="20001"/>
                        </a:ext>
                      </a:extLst>
                    </a:gridCol>
                    <a:gridCol w="672710">
                      <a:extLst>
                        <a:ext uri="{9D8B030D-6E8A-4147-A177-3AD203B41FA5}">
                          <a16:colId xmlns:a16="http://schemas.microsoft.com/office/drawing/2014/main" val="20002"/>
                        </a:ext>
                      </a:extLst>
                    </a:gridCol>
                    <a:gridCol w="4094985">
                      <a:extLst>
                        <a:ext uri="{9D8B030D-6E8A-4147-A177-3AD203B41FA5}">
                          <a16:colId xmlns:a16="http://schemas.microsoft.com/office/drawing/2014/main" val="20003"/>
                        </a:ext>
                      </a:extLst>
                    </a:gridCol>
                  </a:tblGrid>
                  <a:tr h="279132">
                    <a:tc>
                      <a:txBody>
                        <a:bodyPr/>
                        <a:lstStyle/>
                        <a:p>
                          <a:pPr marL="0" indent="60325"/>
                          <a:r>
                            <a:rPr lang="en-US" sz="800" b="1" u="none" strike="noStrike" kern="1200" baseline="0" dirty="0"/>
                            <a:t>Macronutrients</a:t>
                          </a:r>
                          <a:endParaRPr lang="en-GB" sz="800" b="1" dirty="0"/>
                        </a:p>
                      </a:txBody>
                      <a:tcPr marL="36000" marR="36000" marT="17646" marB="17646"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dirty="0"/>
                            <a:t>Form Taken Up by Plants</a:t>
                          </a:r>
                        </a:p>
                      </a:txBody>
                      <a:tcPr marL="36000" marR="36000" marT="17646" marB="1764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dirty="0"/>
                            <a:t>Percent Dry Weight</a:t>
                          </a:r>
                        </a:p>
                      </a:txBody>
                      <a:tcPr marL="36000" marR="36000" marT="17646" marB="1764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GB" sz="800" b="1" dirty="0"/>
                            <a:t>Selected Functions</a:t>
                          </a:r>
                        </a:p>
                      </a:txBody>
                      <a:tcPr marL="36000" marR="36000" marT="17646" marB="17646"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7212">
                    <a:tc>
                      <a:txBody>
                        <a:bodyPr/>
                        <a:lstStyle/>
                        <a:p>
                          <a:pPr marL="0" indent="60325"/>
                          <a:r>
                            <a:rPr lang="en-GB" sz="800" dirty="0"/>
                            <a:t>Carbon (C)</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8211" t="-180769" r="-637398" b="-938462"/>
                          </a:stretch>
                        </a:blipFill>
                      </a:tcPr>
                    </a:tc>
                    <a:tc>
                      <a:txBody>
                        <a:bodyPr/>
                        <a:lstStyle/>
                        <a:p>
                          <a:r>
                            <a:rPr lang="en-US" sz="800" dirty="0"/>
                            <a:t>45</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7212">
                    <a:tc>
                      <a:txBody>
                        <a:bodyPr/>
                        <a:lstStyle/>
                        <a:p>
                          <a:pPr marL="0" indent="60325"/>
                          <a:r>
                            <a:rPr lang="en-GB" sz="800" dirty="0"/>
                            <a:t>Oxygen (O)</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8211" t="-280769" r="-637398" b="-838462"/>
                          </a:stretch>
                        </a:blipFill>
                      </a:tcPr>
                    </a:tc>
                    <a:tc>
                      <a:txBody>
                        <a:bodyPr/>
                        <a:lstStyle/>
                        <a:p>
                          <a:r>
                            <a:rPr lang="en-US" sz="800" dirty="0"/>
                            <a:t>45</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7212">
                    <a:tc>
                      <a:txBody>
                        <a:bodyPr/>
                        <a:lstStyle/>
                        <a:p>
                          <a:pPr marL="0" indent="60325"/>
                          <a:r>
                            <a:rPr lang="en-GB" sz="800" dirty="0"/>
                            <a:t>Hydrogen (H)</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8211" t="-380769" r="-637398" b="-738462"/>
                          </a:stretch>
                        </a:blipFill>
                      </a:tcPr>
                    </a:tc>
                    <a:tc>
                      <a:txBody>
                        <a:bodyPr/>
                        <a:lstStyle/>
                        <a:p>
                          <a:r>
                            <a:rPr lang="en-US" sz="800" dirty="0"/>
                            <a:t>6</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organic compounds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57212">
                    <a:tc>
                      <a:txBody>
                        <a:bodyPr/>
                        <a:lstStyle/>
                        <a:p>
                          <a:pPr marL="0" indent="60325"/>
                          <a:r>
                            <a:rPr lang="en-GB" sz="800" dirty="0"/>
                            <a:t>Nitrogen (N)</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8211" t="-500000" r="-637398" b="-668000"/>
                          </a:stretch>
                        </a:blipFill>
                      </a:tcPr>
                    </a:tc>
                    <a:tc>
                      <a:txBody>
                        <a:bodyPr/>
                        <a:lstStyle/>
                        <a:p>
                          <a:r>
                            <a:rPr lang="en-US" sz="800" dirty="0"/>
                            <a:t>1.5</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amino acids, coenzymes, chlorophyll, ATP</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57212">
                    <a:tc>
                      <a:txBody>
                        <a:bodyPr/>
                        <a:lstStyle/>
                        <a:p>
                          <a:pPr marL="0" indent="60325"/>
                          <a:r>
                            <a:rPr lang="en-GB" sz="800" dirty="0"/>
                            <a:t>Potassium (K)</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8211" t="-576923" r="-637398" b="-542308"/>
                          </a:stretch>
                        </a:blipFill>
                      </a:tcPr>
                    </a:tc>
                    <a:tc>
                      <a:txBody>
                        <a:bodyPr/>
                        <a:lstStyle/>
                        <a:p>
                          <a:r>
                            <a:rPr lang="en-US" sz="800" dirty="0"/>
                            <a:t>1.0</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Controls opening and closing of stomata, activates enzymes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9132">
                    <a:tc>
                      <a:txBody>
                        <a:bodyPr/>
                        <a:lstStyle/>
                        <a:p>
                          <a:pPr marL="0" indent="60325"/>
                          <a:r>
                            <a:rPr lang="en-GB" sz="800" dirty="0"/>
                            <a:t>Calcium (Ca)</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8211" t="-382609" r="-637398" b="-206522"/>
                          </a:stretch>
                        </a:blipFill>
                      </a:tcPr>
                    </a:tc>
                    <a:tc>
                      <a:txBody>
                        <a:bodyPr/>
                        <a:lstStyle/>
                        <a:p>
                          <a:r>
                            <a:rPr lang="en-US" sz="800" dirty="0"/>
                            <a:t>0.5</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Cell wall component, activates enzymes, second messenger in signal transduction, maintains membranes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6540">
                    <a:tc>
                      <a:txBody>
                        <a:bodyPr/>
                        <a:lstStyle/>
                        <a:p>
                          <a:pPr marL="0" indent="60325"/>
                          <a:r>
                            <a:rPr lang="en-GB" sz="800" dirty="0"/>
                            <a:t>Magnesium (Mg)</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8211" t="-716129" r="-637398" b="-206452"/>
                          </a:stretch>
                        </a:blipFill>
                      </a:tcPr>
                    </a:tc>
                    <a:tc>
                      <a:txBody>
                        <a:bodyPr/>
                        <a:lstStyle/>
                        <a:p>
                          <a:r>
                            <a:rPr lang="en-US" sz="800" dirty="0"/>
                            <a:t>0.2</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chlorophyll, activates enzymes, participates in protein synthesis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2568">
                    <a:tc>
                      <a:txBody>
                        <a:bodyPr/>
                        <a:lstStyle/>
                        <a:p>
                          <a:pPr marL="0" indent="60325"/>
                          <a:r>
                            <a:rPr lang="en-GB" sz="800" dirty="0"/>
                            <a:t>Phosphorus (P)</a:t>
                          </a:r>
                          <a:endParaRPr lang="en-GB" sz="800" i="0" dirty="0"/>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8211" t="-843333" r="-637398" b="-113333"/>
                          </a:stretch>
                        </a:blipFill>
                      </a:tcPr>
                    </a:tc>
                    <a:tc>
                      <a:txBody>
                        <a:bodyPr/>
                        <a:lstStyle/>
                        <a:p>
                          <a:r>
                            <a:rPr lang="en-US" sz="800" dirty="0"/>
                            <a:t>0.2</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nucleic acids, sugar phosphates, ATP, coenzymes, phospholipids</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58482">
                    <a:tc>
                      <a:txBody>
                        <a:bodyPr/>
                        <a:lstStyle/>
                        <a:p>
                          <a:pPr marL="0" indent="60325"/>
                          <a:r>
                            <a:rPr lang="en-GB" sz="800" dirty="0"/>
                            <a:t>Sulfur (S)</a:t>
                          </a:r>
                        </a:p>
                      </a:txBody>
                      <a:tcPr marL="36000" marR="36000" marT="17646" marB="1764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38211" t="-1088462" r="-637398" b="-30769"/>
                          </a:stretch>
                        </a:blipFill>
                      </a:tcPr>
                    </a:tc>
                    <a:tc>
                      <a:txBody>
                        <a:bodyPr/>
                        <a:lstStyle/>
                        <a:p>
                          <a:r>
                            <a:rPr lang="en-US" sz="800" dirty="0"/>
                            <a:t>0.1</a:t>
                          </a:r>
                          <a:endParaRPr lang="en-GB" sz="800" dirty="0"/>
                        </a:p>
                      </a:txBody>
                      <a:tcPr marL="36000" marR="36000" marT="17646" marB="1764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dirty="0"/>
                            <a:t>Part of cysteine and methionine (amino acids), coenzyme A</a:t>
                          </a:r>
                        </a:p>
                      </a:txBody>
                      <a:tcPr marL="36000" marR="36000" marT="17646" marB="17646">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5" name="Table Placeholder 1">
                <a:extLst>
                  <a:ext uri="{FF2B5EF4-FFF2-40B4-BE49-F238E27FC236}">
                    <a16:creationId xmlns:a16="http://schemas.microsoft.com/office/drawing/2014/main" id="{BFFD0D11-54FB-426C-AE82-93D2D7FA30EB}"/>
                  </a:ext>
                </a:extLst>
              </p:cNvPr>
              <p:cNvGraphicFramePr>
                <a:graphicFrameLocks/>
              </p:cNvGraphicFramePr>
              <p:nvPr>
                <p:extLst>
                  <p:ext uri="{D42A27DB-BD31-4B8C-83A1-F6EECF244321}">
                    <p14:modId xmlns:p14="http://schemas.microsoft.com/office/powerpoint/2010/main" val="3237761491"/>
                  </p:ext>
                </p:extLst>
              </p:nvPr>
            </p:nvGraphicFramePr>
            <p:xfrm>
              <a:off x="2209005" y="4712758"/>
              <a:ext cx="6543951" cy="1730472"/>
            </p:xfrm>
            <a:graphic>
              <a:graphicData uri="http://schemas.openxmlformats.org/drawingml/2006/table">
                <a:tbl>
                  <a:tblPr firstRow="1" bandRow="1">
                    <a:tableStyleId>{5C22544A-7EE6-4342-B048-85BDC9FD1C3A}</a:tableStyleId>
                  </a:tblPr>
                  <a:tblGrid>
                    <a:gridCol w="973823">
                      <a:extLst>
                        <a:ext uri="{9D8B030D-6E8A-4147-A177-3AD203B41FA5}">
                          <a16:colId xmlns:a16="http://schemas.microsoft.com/office/drawing/2014/main" val="3063089031"/>
                        </a:ext>
                      </a:extLst>
                    </a:gridCol>
                    <a:gridCol w="749092">
                      <a:extLst>
                        <a:ext uri="{9D8B030D-6E8A-4147-A177-3AD203B41FA5}">
                          <a16:colId xmlns:a16="http://schemas.microsoft.com/office/drawing/2014/main" val="2261660522"/>
                        </a:ext>
                      </a:extLst>
                    </a:gridCol>
                    <a:gridCol w="685800">
                      <a:extLst>
                        <a:ext uri="{9D8B030D-6E8A-4147-A177-3AD203B41FA5}">
                          <a16:colId xmlns:a16="http://schemas.microsoft.com/office/drawing/2014/main" val="2015535576"/>
                        </a:ext>
                      </a:extLst>
                    </a:gridCol>
                    <a:gridCol w="4135236">
                      <a:extLst>
                        <a:ext uri="{9D8B030D-6E8A-4147-A177-3AD203B41FA5}">
                          <a16:colId xmlns:a16="http://schemas.microsoft.com/office/drawing/2014/main" val="4082857431"/>
                        </a:ext>
                      </a:extLst>
                    </a:gridCol>
                  </a:tblGrid>
                  <a:tr h="320186">
                    <a:tc>
                      <a:txBody>
                        <a:bodyPr/>
                        <a:lstStyle/>
                        <a:p>
                          <a:r>
                            <a:rPr lang="en-GB" sz="800" dirty="0">
                              <a:solidFill>
                                <a:schemeClr val="tx1"/>
                              </a:solidFill>
                            </a:rPr>
                            <a:t>Micronutrients</a:t>
                          </a:r>
                          <a:endParaRPr lang="en-US" sz="800" dirty="0">
                            <a:solidFill>
                              <a:schemeClr val="tx1"/>
                            </a:solidFill>
                          </a:endParaRPr>
                        </a:p>
                      </a:txBody>
                      <a:tcPr marL="83127" marR="83127" marT="39380" marB="3938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Form Taken Up by Plants</a:t>
                          </a:r>
                        </a:p>
                      </a:txBody>
                      <a:tcPr marL="83127" marR="83127" marT="39380" marB="393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Percent</a:t>
                          </a:r>
                          <a:br>
                            <a:rPr lang="en-GB" sz="800" dirty="0">
                              <a:solidFill>
                                <a:schemeClr val="tx1"/>
                              </a:solidFill>
                            </a:rPr>
                          </a:br>
                          <a:r>
                            <a:rPr lang="en-GB" sz="800" dirty="0">
                              <a:solidFill>
                                <a:schemeClr val="tx1"/>
                              </a:solidFill>
                            </a:rPr>
                            <a:t>Dry Weight</a:t>
                          </a:r>
                        </a:p>
                      </a:txBody>
                      <a:tcPr marL="83127" marR="83127" marT="39380" marB="393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solidFill>
                                <a:schemeClr val="tx1"/>
                              </a:solidFill>
                            </a:rPr>
                            <a:t>Selected Functions</a:t>
                          </a:r>
                          <a:endParaRPr lang="en-US" sz="800" dirty="0">
                            <a:solidFill>
                              <a:schemeClr val="tx1"/>
                            </a:solidFill>
                          </a:endParaRPr>
                        </a:p>
                      </a:txBody>
                      <a:tcPr marL="83127" marR="83127" marT="39380" marB="3938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9706075"/>
                      </a:ext>
                    </a:extLst>
                  </a:tr>
                  <a:tr h="199473">
                    <a:tc>
                      <a:txBody>
                        <a:bodyPr/>
                        <a:lstStyle/>
                        <a:p>
                          <a:r>
                            <a:rPr lang="en-GB" sz="800" dirty="0"/>
                            <a:t>Chlorine (CI)</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i="0" smtClean="0">
                                        <a:latin typeface="Cambria Math" panose="02040503050406030204" pitchFamily="18" charset="0"/>
                                      </a:rPr>
                                      <m:t>C</m:t>
                                    </m:r>
                                    <m:r>
                                      <m:rPr>
                                        <m:sty m:val="p"/>
                                      </m:rPr>
                                      <a:rPr lang="en-US" sz="800" b="0" i="0" smtClean="0">
                                        <a:latin typeface="Cambria Math" panose="02040503050406030204" pitchFamily="18" charset="0"/>
                                      </a:rPr>
                                      <m:t>l</m:t>
                                    </m:r>
                                  </m:e>
                                  <m:sup>
                                    <m:r>
                                      <a:rPr lang="en-US" sz="800" i="0" smtClean="0">
                                        <a:latin typeface="Cambria Math" panose="02040503050406030204" pitchFamily="18" charset="0"/>
                                      </a:rPr>
                                      <m:t>−</m:t>
                                    </m:r>
                                  </m:sup>
                                </m:sSup>
                              </m:oMath>
                            </m:oMathPara>
                          </a14:m>
                          <a:endParaRPr lang="en-GB" sz="800" i="0" dirty="0"/>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0.01</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Water balance</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636292"/>
                      </a:ext>
                    </a:extLst>
                  </a:tr>
                  <a:tr h="199473">
                    <a:tc>
                      <a:txBody>
                        <a:bodyPr/>
                        <a:lstStyle/>
                        <a:p>
                          <a:r>
                            <a:rPr lang="en-GB" sz="800" dirty="0"/>
                            <a:t>Iron (Fe)</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Fe</m:t>
                                  </m:r>
                                </m:e>
                                <m:sup>
                                  <m:r>
                                    <a:rPr lang="en-US" sz="800" smtClean="0">
                                      <a:latin typeface="Cambria Math" panose="02040503050406030204" pitchFamily="18" charset="0"/>
                                    </a:rPr>
                                    <m:t>3+</m:t>
                                  </m:r>
                                </m:sup>
                              </m:sSup>
                            </m:oMath>
                          </a14:m>
                          <a:r>
                            <a:rPr lang="en-GB" sz="800" dirty="0"/>
                            <a:t>, </a:t>
                          </a:r>
                          <a14:m>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Fe</m:t>
                                  </m:r>
                                </m:e>
                                <m:sup>
                                  <m:r>
                                    <a:rPr lang="en-US" sz="800" smtClean="0">
                                      <a:latin typeface="Cambria Math" panose="02040503050406030204" pitchFamily="18" charset="0"/>
                                    </a:rPr>
                                    <m:t>2+</m:t>
                                  </m:r>
                                </m:sup>
                              </m:sSup>
                            </m:oMath>
                          </a14:m>
                          <a:endParaRPr lang="en-GB" sz="800" i="0" dirty="0"/>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0.01</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Chlorophyll synthesis, cofactor for enzymes, part of electron carriers</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6343655"/>
                      </a:ext>
                    </a:extLst>
                  </a:tr>
                  <a:tr h="201297">
                    <a:tc>
                      <a:txBody>
                        <a:bodyPr/>
                        <a:lstStyle/>
                        <a:p>
                          <a:r>
                            <a:rPr lang="en-GB" sz="800" dirty="0"/>
                            <a:t>Boron (B)</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i="0" smtClean="0">
                                        <a:latin typeface="Cambria Math" panose="02040503050406030204" pitchFamily="18" charset="0"/>
                                      </a:rPr>
                                      <m:t>BO</m:t>
                                    </m:r>
                                  </m:e>
                                  <m:sub>
                                    <m:r>
                                      <a:rPr lang="en-US" sz="800" i="0" smtClean="0">
                                        <a:latin typeface="Cambria Math" panose="02040503050406030204" pitchFamily="18" charset="0"/>
                                      </a:rPr>
                                      <m:t>3</m:t>
                                    </m:r>
                                  </m:sub>
                                  <m:sup>
                                    <m:r>
                                      <a:rPr lang="en-US" sz="800" i="0" smtClean="0">
                                        <a:latin typeface="Cambria Math" panose="02040503050406030204" pitchFamily="18" charset="0"/>
                                      </a:rPr>
                                      <m:t>−</m:t>
                                    </m:r>
                                  </m:sup>
                                </m:sSubSup>
                                <m:r>
                                  <a:rPr lang="en-US" sz="800" i="0" smtClean="0">
                                    <a:latin typeface="Cambria Math" panose="02040503050406030204" pitchFamily="18" charset="0"/>
                                  </a:rPr>
                                  <m:t>,</m:t>
                                </m:r>
                                <m:sSub>
                                  <m:sSubPr>
                                    <m:ctrlPr>
                                      <a:rPr lang="en-US" sz="800" i="1" smtClean="0">
                                        <a:latin typeface="Cambria Math" panose="02040503050406030204" pitchFamily="18" charset="0"/>
                                      </a:rPr>
                                    </m:ctrlPr>
                                  </m:sSubPr>
                                  <m:e>
                                    <m:r>
                                      <m:rPr>
                                        <m:sty m:val="p"/>
                                      </m:rPr>
                                      <a:rPr lang="en-US" sz="800" i="0" smtClean="0">
                                        <a:latin typeface="Cambria Math" panose="02040503050406030204" pitchFamily="18" charset="0"/>
                                      </a:rPr>
                                      <m:t>B</m:t>
                                    </m:r>
                                  </m:e>
                                  <m:sub>
                                    <m:r>
                                      <a:rPr lang="en-US" sz="800" i="0" smtClean="0">
                                        <a:latin typeface="Cambria Math" panose="02040503050406030204" pitchFamily="18" charset="0"/>
                                      </a:rPr>
                                      <m:t>4</m:t>
                                    </m:r>
                                  </m:sub>
                                </m:sSub>
                                <m:sSubSup>
                                  <m:sSubSupPr>
                                    <m:ctrlPr>
                                      <a:rPr lang="en-US" sz="800" i="1" smtClean="0">
                                        <a:latin typeface="Cambria Math" panose="02040503050406030204" pitchFamily="18" charset="0"/>
                                      </a:rPr>
                                    </m:ctrlPr>
                                  </m:sSubSupPr>
                                  <m:e>
                                    <m:r>
                                      <m:rPr>
                                        <m:sty m:val="p"/>
                                      </m:rPr>
                                      <a:rPr lang="en-US" sz="800" b="0" i="0" smtClean="0">
                                        <a:latin typeface="Cambria Math" panose="02040503050406030204" pitchFamily="18" charset="0"/>
                                      </a:rPr>
                                      <m:t>O</m:t>
                                    </m:r>
                                  </m:e>
                                  <m:sub>
                                    <m:r>
                                      <a:rPr lang="en-US" sz="800" b="0" i="1" smtClean="0">
                                        <a:latin typeface="Cambria Math" panose="02040503050406030204" pitchFamily="18" charset="0"/>
                                      </a:rPr>
                                      <m:t>7</m:t>
                                    </m:r>
                                  </m:sub>
                                  <m:sup>
                                    <m:r>
                                      <a:rPr lang="en-US" sz="800" b="0" i="1" smtClean="0">
                                        <a:latin typeface="Cambria Math" panose="02040503050406030204" pitchFamily="18" charset="0"/>
                                      </a:rPr>
                                      <m:t>2−</m:t>
                                    </m:r>
                                  </m:sup>
                                </m:sSubSup>
                              </m:oMath>
                            </m:oMathPara>
                          </a14:m>
                          <a:endParaRPr lang="en-GB" sz="800" i="0" dirty="0"/>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0.002</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Growth of pollen tubes, sugar transport, regulates certain enzymes</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774355"/>
                      </a:ext>
                    </a:extLst>
                  </a:tr>
                  <a:tr h="199473">
                    <a:tc>
                      <a:txBody>
                        <a:bodyPr/>
                        <a:lstStyle/>
                        <a:p>
                          <a:r>
                            <a:rPr lang="en-GB" sz="800" dirty="0"/>
                            <a:t>Zinc (Zn)</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Zn</m:t>
                                    </m:r>
                                  </m:e>
                                  <m:sup>
                                    <m:r>
                                      <a:rPr lang="en-US" sz="800" smtClean="0">
                                        <a:latin typeface="Cambria Math" panose="02040503050406030204" pitchFamily="18" charset="0"/>
                                      </a:rPr>
                                      <m:t>2+</m:t>
                                    </m:r>
                                  </m:sup>
                                </m:sSup>
                              </m:oMath>
                            </m:oMathPara>
                          </a14:m>
                          <a:endParaRPr lang="en-GB" sz="800" i="0" dirty="0"/>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0.002</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Hormone synthesis, activates enzymes, stabilizes ribosomes</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977940"/>
                      </a:ext>
                    </a:extLst>
                  </a:tr>
                  <a:tr h="199473">
                    <a:tc>
                      <a:txBody>
                        <a:bodyPr/>
                        <a:lstStyle/>
                        <a:p>
                          <a:r>
                            <a:rPr lang="en-GB" sz="800" dirty="0"/>
                            <a:t>Manganese (</a:t>
                          </a:r>
                          <a:r>
                            <a:rPr lang="en-GB" sz="800" dirty="0" err="1"/>
                            <a:t>Mn</a:t>
                          </a:r>
                          <a:r>
                            <a:rPr lang="en-GB" sz="800" dirty="0"/>
                            <a:t>)</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Mn</m:t>
                                    </m:r>
                                  </m:e>
                                  <m:sup>
                                    <m:r>
                                      <a:rPr lang="en-US" sz="800" smtClean="0">
                                        <a:latin typeface="Cambria Math" panose="02040503050406030204" pitchFamily="18" charset="0"/>
                                      </a:rPr>
                                      <m:t>2+</m:t>
                                    </m:r>
                                  </m:sup>
                                </m:sSup>
                              </m:oMath>
                            </m:oMathPara>
                          </a14:m>
                          <a:endParaRPr lang="en-GB" sz="800" dirty="0"/>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0.005</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Activates enzymes, electron transfer, photosynthesis</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5416249"/>
                      </a:ext>
                    </a:extLst>
                  </a:tr>
                  <a:tr h="199473">
                    <a:tc>
                      <a:txBody>
                        <a:bodyPr/>
                        <a:lstStyle/>
                        <a:p>
                          <a:r>
                            <a:rPr lang="en-GB" sz="800" dirty="0"/>
                            <a:t>Copper (Cu)</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left"/>
                              </m:oMathParaPr>
                              <m:oMath xmlns:m="http://schemas.openxmlformats.org/officeDocument/2006/math">
                                <m:sSup>
                                  <m:sSupPr>
                                    <m:ctrlPr>
                                      <a:rPr lang="en-GB" sz="800" i="1" smtClean="0">
                                        <a:latin typeface="Cambria Math" panose="02040503050406030204" pitchFamily="18" charset="0"/>
                                      </a:rPr>
                                    </m:ctrlPr>
                                  </m:sSupPr>
                                  <m:e>
                                    <m:r>
                                      <m:rPr>
                                        <m:sty m:val="p"/>
                                      </m:rPr>
                                      <a:rPr lang="en-US" sz="800" smtClean="0">
                                        <a:latin typeface="Cambria Math" panose="02040503050406030204" pitchFamily="18" charset="0"/>
                                      </a:rPr>
                                      <m:t>C</m:t>
                                    </m:r>
                                    <m:r>
                                      <m:rPr>
                                        <m:sty m:val="p"/>
                                      </m:rPr>
                                      <a:rPr lang="en-US" sz="800" b="0" i="0" smtClean="0">
                                        <a:latin typeface="Cambria Math" panose="02040503050406030204" pitchFamily="18" charset="0"/>
                                      </a:rPr>
                                      <m:t>u</m:t>
                                    </m:r>
                                  </m:e>
                                  <m:sup>
                                    <m:r>
                                      <a:rPr lang="en-US" sz="800" smtClean="0">
                                        <a:latin typeface="Cambria Math" panose="02040503050406030204" pitchFamily="18" charset="0"/>
                                      </a:rPr>
                                      <m:t>2+</m:t>
                                    </m:r>
                                  </m:sup>
                                </m:sSup>
                              </m:oMath>
                            </m:oMathPara>
                          </a14:m>
                          <a:endParaRPr lang="en-US" sz="800" dirty="0"/>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t>0.0006</a:t>
                          </a:r>
                          <a:endParaRPr lang="en-GB" sz="800" dirty="0"/>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Part of plastid pigments, lignin synthesis, activates enzymes</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946952"/>
                      </a:ext>
                    </a:extLst>
                  </a:tr>
                  <a:tr h="200731">
                    <a:tc>
                      <a:txBody>
                        <a:bodyPr/>
                        <a:lstStyle/>
                        <a:p>
                          <a:r>
                            <a:rPr lang="en-GB" sz="800" dirty="0"/>
                            <a:t>Molybdenum (Mo)</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Sup>
                                  <m:sSubSupPr>
                                    <m:ctrlPr>
                                      <a:rPr lang="en-GB" sz="800" i="1" smtClean="0">
                                        <a:latin typeface="Cambria Math" panose="02040503050406030204" pitchFamily="18" charset="0"/>
                                      </a:rPr>
                                    </m:ctrlPr>
                                  </m:sSubSupPr>
                                  <m:e>
                                    <m:r>
                                      <m:rPr>
                                        <m:sty m:val="p"/>
                                      </m:rPr>
                                      <a:rPr lang="en-US" sz="800" smtClean="0">
                                        <a:latin typeface="Cambria Math" panose="02040503050406030204" pitchFamily="18" charset="0"/>
                                      </a:rPr>
                                      <m:t>MoO</m:t>
                                    </m:r>
                                  </m:e>
                                  <m:sub>
                                    <m:r>
                                      <a:rPr lang="en-US" sz="800" smtClean="0">
                                        <a:latin typeface="Cambria Math" panose="02040503050406030204" pitchFamily="18" charset="0"/>
                                      </a:rPr>
                                      <m:t>4</m:t>
                                    </m:r>
                                  </m:sub>
                                  <m:sup>
                                    <m:r>
                                      <a:rPr lang="en-US" sz="800" smtClean="0">
                                        <a:latin typeface="Cambria Math" panose="02040503050406030204" pitchFamily="18" charset="0"/>
                                      </a:rPr>
                                      <m:t>2−</m:t>
                                    </m:r>
                                  </m:sup>
                                </m:sSubSup>
                              </m:oMath>
                            </m:oMathPara>
                          </a14:m>
                          <a:endParaRPr lang="en-GB" sz="800" i="0" dirty="0"/>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t>0.00001</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Nitrate reduction</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93969"/>
                      </a:ext>
                    </a:extLst>
                  </a:tr>
                </a:tbl>
              </a:graphicData>
            </a:graphic>
          </p:graphicFrame>
        </mc:Choice>
        <mc:Fallback xmlns="">
          <p:graphicFrame>
            <p:nvGraphicFramePr>
              <p:cNvPr id="15" name="Table Placeholder 1">
                <a:extLst>
                  <a:ext uri="{FF2B5EF4-FFF2-40B4-BE49-F238E27FC236}">
                    <a16:creationId xmlns:a16="http://schemas.microsoft.com/office/drawing/2014/main" id="{BFFD0D11-54FB-426C-AE82-93D2D7FA30EB}"/>
                  </a:ext>
                </a:extLst>
              </p:cNvPr>
              <p:cNvGraphicFramePr>
                <a:graphicFrameLocks/>
              </p:cNvGraphicFramePr>
              <p:nvPr>
                <p:extLst>
                  <p:ext uri="{D42A27DB-BD31-4B8C-83A1-F6EECF244321}">
                    <p14:modId xmlns:p14="http://schemas.microsoft.com/office/powerpoint/2010/main" val="3237761491"/>
                  </p:ext>
                </p:extLst>
              </p:nvPr>
            </p:nvGraphicFramePr>
            <p:xfrm>
              <a:off x="2209005" y="4712758"/>
              <a:ext cx="6543951" cy="1730472"/>
            </p:xfrm>
            <a:graphic>
              <a:graphicData uri="http://schemas.openxmlformats.org/drawingml/2006/table">
                <a:tbl>
                  <a:tblPr firstRow="1" bandRow="1">
                    <a:tableStyleId>{5C22544A-7EE6-4342-B048-85BDC9FD1C3A}</a:tableStyleId>
                  </a:tblPr>
                  <a:tblGrid>
                    <a:gridCol w="973823">
                      <a:extLst>
                        <a:ext uri="{9D8B030D-6E8A-4147-A177-3AD203B41FA5}">
                          <a16:colId xmlns:a16="http://schemas.microsoft.com/office/drawing/2014/main" val="3063089031"/>
                        </a:ext>
                      </a:extLst>
                    </a:gridCol>
                    <a:gridCol w="749092">
                      <a:extLst>
                        <a:ext uri="{9D8B030D-6E8A-4147-A177-3AD203B41FA5}">
                          <a16:colId xmlns:a16="http://schemas.microsoft.com/office/drawing/2014/main" val="2261660522"/>
                        </a:ext>
                      </a:extLst>
                    </a:gridCol>
                    <a:gridCol w="685800">
                      <a:extLst>
                        <a:ext uri="{9D8B030D-6E8A-4147-A177-3AD203B41FA5}">
                          <a16:colId xmlns:a16="http://schemas.microsoft.com/office/drawing/2014/main" val="2015535576"/>
                        </a:ext>
                      </a:extLst>
                    </a:gridCol>
                    <a:gridCol w="4135236">
                      <a:extLst>
                        <a:ext uri="{9D8B030D-6E8A-4147-A177-3AD203B41FA5}">
                          <a16:colId xmlns:a16="http://schemas.microsoft.com/office/drawing/2014/main" val="4082857431"/>
                        </a:ext>
                      </a:extLst>
                    </a:gridCol>
                  </a:tblGrid>
                  <a:tr h="322600">
                    <a:tc>
                      <a:txBody>
                        <a:bodyPr/>
                        <a:lstStyle/>
                        <a:p>
                          <a:r>
                            <a:rPr lang="en-GB" sz="800" dirty="0">
                              <a:solidFill>
                                <a:schemeClr val="tx1"/>
                              </a:solidFill>
                            </a:rPr>
                            <a:t>Micronutrients</a:t>
                          </a:r>
                          <a:endParaRPr lang="en-US" sz="800" dirty="0">
                            <a:solidFill>
                              <a:schemeClr val="tx1"/>
                            </a:solidFill>
                          </a:endParaRPr>
                        </a:p>
                      </a:txBody>
                      <a:tcPr marL="83127" marR="83127" marT="39380" marB="3938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Form Taken Up by Plants</a:t>
                          </a:r>
                        </a:p>
                      </a:txBody>
                      <a:tcPr marL="83127" marR="83127" marT="39380" marB="393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800" dirty="0">
                              <a:solidFill>
                                <a:schemeClr val="tx1"/>
                              </a:solidFill>
                            </a:rPr>
                            <a:t>Percent</a:t>
                          </a:r>
                          <a:br>
                            <a:rPr lang="en-GB" sz="800" dirty="0">
                              <a:solidFill>
                                <a:schemeClr val="tx1"/>
                              </a:solidFill>
                            </a:rPr>
                          </a:br>
                          <a:r>
                            <a:rPr lang="en-GB" sz="800" dirty="0">
                              <a:solidFill>
                                <a:schemeClr val="tx1"/>
                              </a:solidFill>
                            </a:rPr>
                            <a:t>Dry Weight</a:t>
                          </a:r>
                        </a:p>
                      </a:txBody>
                      <a:tcPr marL="83127" marR="83127" marT="39380" marB="3938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solidFill>
                                <a:schemeClr val="tx1"/>
                              </a:solidFill>
                            </a:rPr>
                            <a:t>Selected Functions</a:t>
                          </a:r>
                          <a:endParaRPr lang="en-US" sz="800" dirty="0">
                            <a:solidFill>
                              <a:schemeClr val="tx1"/>
                            </a:solidFill>
                          </a:endParaRPr>
                        </a:p>
                      </a:txBody>
                      <a:tcPr marL="83127" marR="83127" marT="39380" marB="3938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9706075"/>
                      </a:ext>
                    </a:extLst>
                  </a:tr>
                  <a:tr h="200680">
                    <a:tc>
                      <a:txBody>
                        <a:bodyPr/>
                        <a:lstStyle/>
                        <a:p>
                          <a:r>
                            <a:rPr lang="en-GB" sz="800" dirty="0"/>
                            <a:t>Chlorine (CI)</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0894" t="-163636" r="-644715" b="-615152"/>
                          </a:stretch>
                        </a:blipFill>
                      </a:tcPr>
                    </a:tc>
                    <a:tc>
                      <a:txBody>
                        <a:bodyPr/>
                        <a:lstStyle/>
                        <a:p>
                          <a:r>
                            <a:rPr lang="en-US" sz="800" dirty="0"/>
                            <a:t>0.01</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Water balance</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636292"/>
                      </a:ext>
                    </a:extLst>
                  </a:tr>
                  <a:tr h="200680">
                    <a:tc>
                      <a:txBody>
                        <a:bodyPr/>
                        <a:lstStyle/>
                        <a:p>
                          <a:r>
                            <a:rPr lang="en-GB" sz="800" dirty="0"/>
                            <a:t>Iron (Fe)</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0894" t="-263636" r="-644715" b="-515152"/>
                          </a:stretch>
                        </a:blipFill>
                      </a:tcPr>
                    </a:tc>
                    <a:tc>
                      <a:txBody>
                        <a:bodyPr/>
                        <a:lstStyle/>
                        <a:p>
                          <a:r>
                            <a:rPr lang="en-US" sz="800" dirty="0"/>
                            <a:t>0.01</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Chlorophyll synthesis, cofactor for enzymes, part of electron carriers</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6343655"/>
                      </a:ext>
                    </a:extLst>
                  </a:tr>
                  <a:tr h="202522">
                    <a:tc>
                      <a:txBody>
                        <a:bodyPr/>
                        <a:lstStyle/>
                        <a:p>
                          <a:r>
                            <a:rPr lang="en-GB" sz="800" dirty="0"/>
                            <a:t>Boron (B)</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0894" t="-363636" r="-644715" b="-415152"/>
                          </a:stretch>
                        </a:blipFill>
                      </a:tcPr>
                    </a:tc>
                    <a:tc>
                      <a:txBody>
                        <a:bodyPr/>
                        <a:lstStyle/>
                        <a:p>
                          <a:r>
                            <a:rPr lang="en-US" sz="800" dirty="0"/>
                            <a:t>0.002</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Growth of pollen tubes, sugar transport, regulates certain enzymes</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774355"/>
                      </a:ext>
                    </a:extLst>
                  </a:tr>
                  <a:tr h="200680">
                    <a:tc>
                      <a:txBody>
                        <a:bodyPr/>
                        <a:lstStyle/>
                        <a:p>
                          <a:r>
                            <a:rPr lang="en-GB" sz="800" dirty="0"/>
                            <a:t>Zinc (Zn)</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0894" t="-463636" r="-644715" b="-315152"/>
                          </a:stretch>
                        </a:blipFill>
                      </a:tcPr>
                    </a:tc>
                    <a:tc>
                      <a:txBody>
                        <a:bodyPr/>
                        <a:lstStyle/>
                        <a:p>
                          <a:r>
                            <a:rPr lang="en-US" sz="800" dirty="0"/>
                            <a:t>0.002</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Hormone synthesis, activates enzymes, stabilizes ribosomes</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977940"/>
                      </a:ext>
                    </a:extLst>
                  </a:tr>
                  <a:tr h="200680">
                    <a:tc>
                      <a:txBody>
                        <a:bodyPr/>
                        <a:lstStyle/>
                        <a:p>
                          <a:r>
                            <a:rPr lang="en-GB" sz="800" dirty="0"/>
                            <a:t>Manganese (</a:t>
                          </a:r>
                          <a:r>
                            <a:rPr lang="en-GB" sz="800" dirty="0" err="1"/>
                            <a:t>Mn</a:t>
                          </a:r>
                          <a:r>
                            <a:rPr lang="en-GB" sz="800" dirty="0"/>
                            <a:t>)</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0894" t="-563636" r="-644715" b="-215152"/>
                          </a:stretch>
                        </a:blipFill>
                      </a:tcPr>
                    </a:tc>
                    <a:tc>
                      <a:txBody>
                        <a:bodyPr/>
                        <a:lstStyle/>
                        <a:p>
                          <a:r>
                            <a:rPr lang="en-US" sz="800" dirty="0"/>
                            <a:t>0.005</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Activates enzymes, electron transfer, photosynthesis</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5416249"/>
                      </a:ext>
                    </a:extLst>
                  </a:tr>
                  <a:tr h="200680">
                    <a:tc>
                      <a:txBody>
                        <a:bodyPr/>
                        <a:lstStyle/>
                        <a:p>
                          <a:r>
                            <a:rPr lang="en-GB" sz="800" dirty="0"/>
                            <a:t>Copper (Cu)</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0894" t="-663636" r="-644715" b="-115152"/>
                          </a:stretch>
                        </a:blip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t>0.0006</a:t>
                          </a:r>
                          <a:endParaRPr lang="en-GB" sz="800" dirty="0"/>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Part of plastid pigments, lignin synthesis, activates enzymes</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946952"/>
                      </a:ext>
                    </a:extLst>
                  </a:tr>
                  <a:tr h="201950">
                    <a:tc>
                      <a:txBody>
                        <a:bodyPr/>
                        <a:lstStyle/>
                        <a:p>
                          <a:r>
                            <a:rPr lang="en-GB" sz="800" dirty="0"/>
                            <a:t>Molybdenum (Mo)</a:t>
                          </a:r>
                          <a:endParaRPr lang="en-US" sz="800" dirty="0"/>
                        </a:p>
                      </a:txBody>
                      <a:tcPr marL="83127" marR="83127" marT="39380" marB="3938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0894" t="-763636" r="-644715" b="-15152"/>
                          </a:stretch>
                        </a:blipFill>
                      </a:tcPr>
                    </a:tc>
                    <a:tc>
                      <a:txBody>
                        <a:bodyPr/>
                        <a:lstStyle/>
                        <a:p>
                          <a:r>
                            <a:rPr lang="en-US" sz="800" dirty="0"/>
                            <a:t>0.00001</a:t>
                          </a:r>
                        </a:p>
                      </a:txBody>
                      <a:tcPr marL="83127" marR="83127" marT="39380" marB="393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800" dirty="0"/>
                            <a:t>Nitrate reduction</a:t>
                          </a:r>
                          <a:endParaRPr lang="en-US" sz="800" dirty="0"/>
                        </a:p>
                      </a:txBody>
                      <a:tcPr marL="83127" marR="83127" marT="39380" marB="393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93969"/>
                      </a:ext>
                    </a:extLst>
                  </a:tr>
                </a:tbl>
              </a:graphicData>
            </a:graphic>
          </p:graphicFrame>
        </mc:Fallback>
      </mc:AlternateContent>
      <p:pic>
        <p:nvPicPr>
          <p:cNvPr id="8" name="Picture 7">
            <a:extLst>
              <a:ext uri="{FF2B5EF4-FFF2-40B4-BE49-F238E27FC236}">
                <a16:creationId xmlns:a16="http://schemas.microsoft.com/office/drawing/2014/main" id="{B9154513-D3BE-416B-B497-575CDFB3230A}"/>
              </a:ext>
            </a:extLst>
          </p:cNvPr>
          <p:cNvPicPr>
            <a:picLocks noChangeAspect="1"/>
          </p:cNvPicPr>
          <p:nvPr/>
        </p:nvPicPr>
        <p:blipFill>
          <a:blip r:embed="rId5"/>
          <a:stretch>
            <a:fillRect/>
          </a:stretch>
        </p:blipFill>
        <p:spPr>
          <a:xfrm>
            <a:off x="1034764" y="2202757"/>
            <a:ext cx="1133183" cy="4128886"/>
          </a:xfrm>
          <a:prstGeom prst="rect">
            <a:avLst/>
          </a:prstGeom>
        </p:spPr>
      </p:pic>
      <p:pic>
        <p:nvPicPr>
          <p:cNvPr id="14" name="Picture 2">
            <a:extLst>
              <a:ext uri="{FF2B5EF4-FFF2-40B4-BE49-F238E27FC236}">
                <a16:creationId xmlns:a16="http://schemas.microsoft.com/office/drawing/2014/main" id="{028E2A8A-E3BA-4CB4-87A0-23AAACCF3C94}"/>
              </a:ext>
            </a:extLst>
          </p:cNvPr>
          <p:cNvPicPr>
            <a:picLocks noChangeAspect="1"/>
          </p:cNvPicPr>
          <p:nvPr/>
        </p:nvPicPr>
        <p:blipFill>
          <a:blip r:embed="rId6"/>
          <a:stretch>
            <a:fillRect/>
          </a:stretch>
        </p:blipFill>
        <p:spPr bwMode="auto">
          <a:xfrm>
            <a:off x="6489431" y="2154225"/>
            <a:ext cx="2375698" cy="1378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3972"/>
          <a:stretch/>
        </p:blipFill>
        <p:spPr>
          <a:xfrm>
            <a:off x="6426376" y="533399"/>
            <a:ext cx="2322576" cy="1393227"/>
          </a:xfrm>
          <a:prstGeom prst="rect">
            <a:avLst/>
          </a:prstGeom>
        </p:spPr>
      </p:pic>
      <p:sp>
        <p:nvSpPr>
          <p:cNvPr id="11" name="Content Placeholder 10"/>
          <p:cNvSpPr>
            <a:spLocks noGrp="1"/>
          </p:cNvSpPr>
          <p:nvPr>
            <p:ph sz="quarter" idx="17"/>
          </p:nvPr>
        </p:nvSpPr>
        <p:spPr>
          <a:xfrm>
            <a:off x="6659593" y="1884020"/>
            <a:ext cx="1803625" cy="136503"/>
          </a:xfrm>
        </p:spPr>
        <p:txBody>
          <a:bodyPr/>
          <a:lstStyle/>
          <a:p>
            <a:pPr marL="0" indent="0">
              <a:buNone/>
            </a:pPr>
            <a:r>
              <a:rPr lang="en-GB" sz="660" baseline="-25000" dirty="0"/>
              <a:t>(both): ©1991 Regents University of California Statewide IPM Project</a:t>
            </a:r>
            <a:endParaRPr lang="en-IN" sz="660" baseline="-25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490" y="103538"/>
            <a:ext cx="6183021" cy="780685"/>
          </a:xfrm>
        </p:spPr>
        <p:txBody>
          <a:bodyPr/>
          <a:lstStyle/>
          <a:p>
            <a:pPr eaLnBrk="1" hangingPunct="1"/>
            <a:r>
              <a:rPr lang="en-US" sz="4000" dirty="0">
                <a:latin typeface="Calibri" charset="0"/>
                <a:ea typeface="MS PGothic" charset="0"/>
              </a:rPr>
              <a:t>Clicker question #5, solution</a:t>
            </a:r>
            <a:endParaRPr lang="en-IN" sz="4000" dirty="0">
              <a:latin typeface="Calibri" charset="0"/>
              <a:ea typeface="MS PGothic" charset="0"/>
            </a:endParaRPr>
          </a:p>
        </p:txBody>
      </p:sp>
      <p:sp>
        <p:nvSpPr>
          <p:cNvPr id="4" name="Content Placeholder 3"/>
          <p:cNvSpPr>
            <a:spLocks noGrp="1"/>
          </p:cNvSpPr>
          <p:nvPr>
            <p:ph sz="quarter" idx="12"/>
          </p:nvPr>
        </p:nvSpPr>
        <p:spPr>
          <a:xfrm>
            <a:off x="3292453" y="1498829"/>
            <a:ext cx="5734866" cy="2635245"/>
          </a:xfrm>
        </p:spPr>
        <p:txBody>
          <a:bodyPr/>
          <a:lstStyle/>
          <a:p>
            <a:pPr marL="0" indent="0" eaLnBrk="1" hangingPunct="1">
              <a:spcBef>
                <a:spcPct val="0"/>
              </a:spcBef>
              <a:spcAft>
                <a:spcPts val="2800"/>
              </a:spcAft>
              <a:buNone/>
            </a:pPr>
            <a:r>
              <a:rPr lang="en-US" sz="2400" dirty="0">
                <a:latin typeface="Calibri" charset="0"/>
                <a:ea typeface="MS PGothic" charset="0"/>
              </a:rPr>
              <a:t>A potato tuber stores starches for a potato plant. When the rate of photosynthesis is low (that is, during the winter), the plant uses the sugars stored in potato tubers to survive. In the winter, the tuber is mainly </a:t>
            </a:r>
          </a:p>
          <a:p>
            <a:pPr eaLnBrk="1" hangingPunct="1">
              <a:spcBef>
                <a:spcPct val="0"/>
              </a:spcBef>
              <a:buFontTx/>
              <a:buAutoNum type="alphaUcPeriod"/>
            </a:pPr>
            <a:r>
              <a:rPr lang="en-US" sz="2400" dirty="0">
                <a:latin typeface="Calibri" charset="0"/>
                <a:ea typeface="MS PGothic" charset="0"/>
              </a:rPr>
              <a:t> a source of phloem sap.</a:t>
            </a:r>
            <a:endParaRPr lang="en-IN" sz="2400" dirty="0">
              <a:latin typeface="Calibri" charset="0"/>
              <a:ea typeface="MS PGothic" charset="0"/>
            </a:endParaRPr>
          </a:p>
        </p:txBody>
      </p:sp>
      <p:pic>
        <p:nvPicPr>
          <p:cNvPr id="6554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500188"/>
            <a:ext cx="2290762" cy="340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8296" y="10964"/>
            <a:ext cx="7007409" cy="944628"/>
          </a:xfrm>
        </p:spPr>
        <p:txBody>
          <a:bodyPr/>
          <a:lstStyle/>
          <a:p>
            <a:pPr eaLnBrk="1" hangingPunct="1"/>
            <a:r>
              <a:rPr lang="en-US" sz="4000" dirty="0">
                <a:latin typeface="Calibri" charset="0"/>
                <a:ea typeface="MS PGothic" charset="0"/>
              </a:rPr>
              <a:t>23.3 to 23.4 Mastering concepts</a:t>
            </a:r>
            <a:endParaRPr lang="en-IN" sz="4000" dirty="0">
              <a:latin typeface="Calibri" charset="0"/>
              <a:ea typeface="MS PGothic" charset="0"/>
            </a:endParaRPr>
          </a:p>
        </p:txBody>
      </p:sp>
      <p:sp>
        <p:nvSpPr>
          <p:cNvPr id="3" name="Content Placeholder 2"/>
          <p:cNvSpPr>
            <a:spLocks noGrp="1"/>
          </p:cNvSpPr>
          <p:nvPr>
            <p:ph sz="quarter" idx="12"/>
          </p:nvPr>
        </p:nvSpPr>
        <p:spPr>
          <a:xfrm>
            <a:off x="3751305" y="3170464"/>
            <a:ext cx="4645395" cy="1193800"/>
          </a:xfrm>
        </p:spPr>
        <p:txBody>
          <a:bodyPr/>
          <a:lstStyle/>
          <a:p>
            <a:pPr marL="0" indent="0">
              <a:spcBef>
                <a:spcPct val="0"/>
              </a:spcBef>
              <a:buNone/>
            </a:pPr>
            <a:r>
              <a:rPr lang="en-US" sz="2400" dirty="0">
                <a:latin typeface="Calibri" charset="0"/>
                <a:ea typeface="MS PGothic" charset="0"/>
              </a:rPr>
              <a:t>Explain the pressure flow theory of phloem transport.</a:t>
            </a:r>
            <a:endParaRPr lang="en-IN" sz="2400" dirty="0">
              <a:latin typeface="Calibri" charset="0"/>
              <a:ea typeface="MS PGothic" charset="0"/>
            </a:endParaRPr>
          </a:p>
        </p:txBody>
      </p:sp>
      <p:pic>
        <p:nvPicPr>
          <p:cNvPr id="5" name="Picture 4"/>
          <p:cNvPicPr>
            <a:picLocks noChangeAspect="1"/>
          </p:cNvPicPr>
          <p:nvPr/>
        </p:nvPicPr>
        <p:blipFill rotWithShape="1">
          <a:blip r:embed="rId3"/>
          <a:srcRect t="5981" b="3571"/>
          <a:stretch/>
        </p:blipFill>
        <p:spPr>
          <a:xfrm>
            <a:off x="134543" y="2457451"/>
            <a:ext cx="3618133" cy="2324100"/>
          </a:xfrm>
          <a:prstGeom prst="rect">
            <a:avLst/>
          </a:prstGeom>
        </p:spPr>
      </p:pic>
      <p:sp>
        <p:nvSpPr>
          <p:cNvPr id="4" name="Content Placeholder 3"/>
          <p:cNvSpPr>
            <a:spLocks noGrp="1"/>
          </p:cNvSpPr>
          <p:nvPr>
            <p:ph sz="quarter" idx="13"/>
          </p:nvPr>
        </p:nvSpPr>
        <p:spPr>
          <a:xfrm>
            <a:off x="1354007" y="4748095"/>
            <a:ext cx="1205468" cy="164912"/>
          </a:xfrm>
        </p:spPr>
        <p:txBody>
          <a:bodyPr/>
          <a:lstStyle/>
          <a:p>
            <a:pPr marL="0" indent="0">
              <a:buNone/>
            </a:pPr>
            <a:r>
              <a:rPr lang="en-IN" sz="540" dirty="0"/>
              <a:t>©Matauw/iStock/Getty Images RF</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9795" y="158978"/>
            <a:ext cx="5620929" cy="1143001"/>
          </a:xfrm>
        </p:spPr>
        <p:txBody>
          <a:bodyPr/>
          <a:lstStyle/>
          <a:p>
            <a:pPr lvl="0" eaLnBrk="1" hangingPunct="1"/>
            <a:r>
              <a:rPr lang="en-US" sz="3200" b="1" dirty="0">
                <a:solidFill>
                  <a:prstClr val="black"/>
                </a:solidFill>
                <a:latin typeface="Calibri" charset="0"/>
                <a:ea typeface="MS PGothic" charset="0"/>
              </a:rPr>
              <a:t>Investigating life: </a:t>
            </a:r>
            <a:br>
              <a:rPr lang="en-US" sz="3200" b="1" dirty="0">
                <a:solidFill>
                  <a:prstClr val="black"/>
                </a:solidFill>
                <a:latin typeface="Calibri" charset="0"/>
                <a:ea typeface="MS PGothic" charset="0"/>
              </a:rPr>
            </a:br>
            <a:r>
              <a:rPr lang="en-US" sz="4000" dirty="0">
                <a:solidFill>
                  <a:prstClr val="black"/>
                </a:solidFill>
                <a:latin typeface="Calibri" charset="0"/>
                <a:ea typeface="MS PGothic" charset="0"/>
              </a:rPr>
              <a:t>The hidden cost of traps</a:t>
            </a:r>
          </a:p>
        </p:txBody>
      </p:sp>
      <p:sp>
        <p:nvSpPr>
          <p:cNvPr id="6" name="Content Placeholder 5"/>
          <p:cNvSpPr>
            <a:spLocks noGrp="1"/>
          </p:cNvSpPr>
          <p:nvPr>
            <p:ph sz="quarter" idx="14"/>
          </p:nvPr>
        </p:nvSpPr>
        <p:spPr>
          <a:xfrm>
            <a:off x="-1183" y="6457802"/>
            <a:ext cx="1541852" cy="333670"/>
          </a:xfrm>
        </p:spPr>
        <p:txBody>
          <a:bodyPr/>
          <a:lstStyle/>
          <a:p>
            <a:pPr marL="0" indent="0" eaLnBrk="1" hangingPunct="1">
              <a:spcBef>
                <a:spcPct val="0"/>
              </a:spcBef>
              <a:buNone/>
            </a:pPr>
            <a:r>
              <a:rPr lang="en-US" sz="2000" dirty="0">
                <a:latin typeface="Calibri" charset="0"/>
                <a:ea typeface="MS PGothic" charset="0"/>
              </a:rPr>
              <a:t>Section 23.5</a:t>
            </a:r>
            <a:endParaRPr lang="en-IN" sz="2000" dirty="0">
              <a:latin typeface="Calibri" charset="0"/>
              <a:ea typeface="MS PGothic" charset="0"/>
            </a:endParaRPr>
          </a:p>
        </p:txBody>
      </p:sp>
      <p:sp>
        <p:nvSpPr>
          <p:cNvPr id="4" name="Content Placeholder 3"/>
          <p:cNvSpPr>
            <a:spLocks noGrp="1"/>
          </p:cNvSpPr>
          <p:nvPr>
            <p:ph sz="quarter" idx="12"/>
          </p:nvPr>
        </p:nvSpPr>
        <p:spPr>
          <a:xfrm>
            <a:off x="328167" y="2168861"/>
            <a:ext cx="2796033" cy="2814919"/>
          </a:xfrm>
        </p:spPr>
        <p:txBody>
          <a:bodyPr/>
          <a:lstStyle/>
          <a:p>
            <a:pPr marL="0" indent="0" eaLnBrk="1" hangingPunct="1">
              <a:spcBef>
                <a:spcPct val="0"/>
              </a:spcBef>
              <a:buNone/>
            </a:pPr>
            <a:r>
              <a:rPr lang="en-US" sz="2400" dirty="0">
                <a:latin typeface="Calibri" charset="0"/>
                <a:ea typeface="MS PGothic" charset="0"/>
              </a:rPr>
              <a:t>Carnivorous plants have modified leaves that trap invertebrate prey, which provide nutrients that the soil lacks. </a:t>
            </a:r>
            <a:endParaRPr lang="en-IN" sz="2400" dirty="0">
              <a:latin typeface="Calibri" charset="0"/>
              <a:ea typeface="MS PGothic" charset="0"/>
            </a:endParaRPr>
          </a:p>
        </p:txBody>
      </p:sp>
      <p:sp>
        <p:nvSpPr>
          <p:cNvPr id="8" name="Content Placeholder 12"/>
          <p:cNvSpPr>
            <a:spLocks noGrp="1"/>
          </p:cNvSpPr>
          <p:nvPr>
            <p:ph sz="quarter" idx="30"/>
          </p:nvPr>
        </p:nvSpPr>
        <p:spPr>
          <a:xfrm>
            <a:off x="6940420" y="6509276"/>
            <a:ext cx="1758282" cy="311345"/>
          </a:xfrm>
        </p:spPr>
        <p:txBody>
          <a:bodyPr anchor="ctr"/>
          <a:lstStyle/>
          <a:p>
            <a:pPr marL="0" indent="0" algn="ctr" eaLnBrk="1" hangingPunct="1">
              <a:spcBef>
                <a:spcPct val="0"/>
              </a:spcBef>
              <a:buNone/>
            </a:pPr>
            <a:r>
              <a:rPr lang="en-US" sz="2000" dirty="0">
                <a:latin typeface="Calibri" charset="0"/>
                <a:ea typeface="MS PGothic" charset="0"/>
              </a:rPr>
              <a:t>Figure 23.12</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858" b="5094"/>
          <a:stretch/>
        </p:blipFill>
        <p:spPr>
          <a:xfrm>
            <a:off x="3505008" y="2233534"/>
            <a:ext cx="5007012" cy="3717561"/>
          </a:xfrm>
          <a:prstGeom prst="rect">
            <a:avLst/>
          </a:prstGeom>
        </p:spPr>
      </p:pic>
      <p:sp>
        <p:nvSpPr>
          <p:cNvPr id="5" name="Content Placeholder 4"/>
          <p:cNvSpPr>
            <a:spLocks noGrp="1"/>
          </p:cNvSpPr>
          <p:nvPr>
            <p:ph sz="quarter" idx="13"/>
          </p:nvPr>
        </p:nvSpPr>
        <p:spPr>
          <a:xfrm>
            <a:off x="4799197" y="5968193"/>
            <a:ext cx="2622205" cy="267545"/>
          </a:xfrm>
        </p:spPr>
        <p:txBody>
          <a:bodyPr/>
          <a:lstStyle/>
          <a:p>
            <a:pPr marL="0" indent="0">
              <a:buNone/>
            </a:pPr>
            <a:r>
              <a:rPr lang="en-US" sz="1050" dirty="0"/>
              <a:t>©Ed Reschke/Photolibrary/Getty Images</a:t>
            </a:r>
            <a:endParaRPr lang="en-IN" sz="105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71339" y="147598"/>
            <a:ext cx="6801323" cy="1143000"/>
          </a:xfrm>
        </p:spPr>
        <p:txBody>
          <a:bodyPr/>
          <a:lstStyle/>
          <a:p>
            <a:pPr lvl="0" eaLnBrk="1" hangingPunct="1"/>
            <a:r>
              <a:rPr lang="en-US" sz="3200" b="1" dirty="0">
                <a:solidFill>
                  <a:prstClr val="black"/>
                </a:solidFill>
                <a:latin typeface="Calibri" charset="0"/>
                <a:ea typeface="MS PGothic" charset="0"/>
              </a:rPr>
              <a:t>Investigating life: </a:t>
            </a:r>
            <a:br>
              <a:rPr lang="en-US" sz="3200" b="1" dirty="0">
                <a:solidFill>
                  <a:prstClr val="black"/>
                </a:solidFill>
                <a:latin typeface="Calibri" charset="0"/>
                <a:ea typeface="MS PGothic" charset="0"/>
              </a:rPr>
            </a:br>
            <a:r>
              <a:rPr lang="en-US" sz="4000" dirty="0">
                <a:solidFill>
                  <a:prstClr val="black"/>
                </a:solidFill>
                <a:latin typeface="Calibri" charset="0"/>
                <a:ea typeface="MS PGothic" charset="0"/>
              </a:rPr>
              <a:t>When are traps advantageous?</a:t>
            </a:r>
          </a:p>
        </p:txBody>
      </p:sp>
      <p:sp>
        <p:nvSpPr>
          <p:cNvPr id="10" name="Content Placeholder 9"/>
          <p:cNvSpPr>
            <a:spLocks noGrp="1"/>
          </p:cNvSpPr>
          <p:nvPr>
            <p:ph sz="quarter" idx="14"/>
          </p:nvPr>
        </p:nvSpPr>
        <p:spPr>
          <a:xfrm>
            <a:off x="4518" y="6457649"/>
            <a:ext cx="1469607" cy="334431"/>
          </a:xfrm>
        </p:spPr>
        <p:txBody>
          <a:bodyPr/>
          <a:lstStyle/>
          <a:p>
            <a:pPr marL="0" indent="0" eaLnBrk="1" hangingPunct="1">
              <a:spcBef>
                <a:spcPct val="0"/>
              </a:spcBef>
              <a:buNone/>
            </a:pPr>
            <a:r>
              <a:rPr lang="en-US" sz="2000" dirty="0">
                <a:latin typeface="Calibri" charset="0"/>
                <a:ea typeface="MS PGothic" charset="0"/>
              </a:rPr>
              <a:t>Section 23.5</a:t>
            </a:r>
            <a:endParaRPr lang="en-IN" sz="2000" dirty="0">
              <a:latin typeface="Calibri" charset="0"/>
              <a:ea typeface="MS PGothic" charset="0"/>
            </a:endParaRPr>
          </a:p>
        </p:txBody>
      </p:sp>
      <p:sp>
        <p:nvSpPr>
          <p:cNvPr id="8" name="Content Placeholder 7"/>
          <p:cNvSpPr>
            <a:spLocks noGrp="1"/>
          </p:cNvSpPr>
          <p:nvPr>
            <p:ph sz="quarter" idx="12"/>
          </p:nvPr>
        </p:nvSpPr>
        <p:spPr>
          <a:xfrm>
            <a:off x="327199" y="2166998"/>
            <a:ext cx="2622205" cy="3096411"/>
          </a:xfrm>
        </p:spPr>
        <p:txBody>
          <a:bodyPr/>
          <a:lstStyle/>
          <a:p>
            <a:pPr marL="0" indent="0" eaLnBrk="1" hangingPunct="1">
              <a:spcBef>
                <a:spcPct val="0"/>
              </a:spcBef>
              <a:buNone/>
            </a:pPr>
            <a:r>
              <a:rPr lang="en-US" sz="2400" dirty="0">
                <a:latin typeface="Calibri" charset="0"/>
                <a:ea typeface="MS PGothic" charset="0"/>
              </a:rPr>
              <a:t>But larger traps mean less surface area for photosynthesis. So traps are only advantageous in sunny habitats with nutrient-poor soils.</a:t>
            </a:r>
            <a:endParaRPr lang="en-IN" sz="2400" dirty="0">
              <a:latin typeface="Calibri" charset="0"/>
              <a:ea typeface="MS PGothic" charset="0"/>
            </a:endParaRPr>
          </a:p>
        </p:txBody>
      </p:sp>
      <p:sp>
        <p:nvSpPr>
          <p:cNvPr id="12" name="Content Placeholder 11"/>
          <p:cNvSpPr>
            <a:spLocks noGrp="1"/>
          </p:cNvSpPr>
          <p:nvPr>
            <p:ph sz="quarter" idx="15"/>
          </p:nvPr>
        </p:nvSpPr>
        <p:spPr>
          <a:xfrm>
            <a:off x="7069138" y="6457950"/>
            <a:ext cx="1524000" cy="351014"/>
          </a:xfrm>
        </p:spPr>
        <p:txBody>
          <a:bodyPr/>
          <a:lstStyle/>
          <a:p>
            <a:pPr marL="0" indent="0" eaLnBrk="1" hangingPunct="1">
              <a:spcBef>
                <a:spcPct val="0"/>
              </a:spcBef>
              <a:buNone/>
            </a:pPr>
            <a:r>
              <a:rPr lang="en-US" sz="2000" dirty="0">
                <a:latin typeface="Calibri" charset="0"/>
                <a:ea typeface="MS PGothic" charset="0"/>
              </a:rPr>
              <a:t>Figure 23.12</a:t>
            </a:r>
            <a:endParaRPr lang="en-IN" sz="2000" dirty="0">
              <a:latin typeface="Calibri" charset="0"/>
              <a:ea typeface="MS PGothic"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820" b="5483"/>
          <a:stretch/>
        </p:blipFill>
        <p:spPr>
          <a:xfrm>
            <a:off x="3478008" y="1888761"/>
            <a:ext cx="5007012" cy="3702570"/>
          </a:xfrm>
          <a:prstGeom prst="rect">
            <a:avLst/>
          </a:prstGeom>
        </p:spPr>
      </p:pic>
      <p:sp>
        <p:nvSpPr>
          <p:cNvPr id="9" name="Content Placeholder 8"/>
          <p:cNvSpPr>
            <a:spLocks noGrp="1"/>
          </p:cNvSpPr>
          <p:nvPr>
            <p:ph sz="quarter" idx="13"/>
          </p:nvPr>
        </p:nvSpPr>
        <p:spPr>
          <a:xfrm>
            <a:off x="4774012" y="5622221"/>
            <a:ext cx="2622205" cy="356102"/>
          </a:xfrm>
        </p:spPr>
        <p:txBody>
          <a:bodyPr/>
          <a:lstStyle/>
          <a:p>
            <a:pPr marL="0" indent="0">
              <a:buNone/>
            </a:pPr>
            <a:r>
              <a:rPr lang="en-US" sz="1050" dirty="0"/>
              <a:t>©Ed Reschke/Photolibrary/Getty Images</a:t>
            </a:r>
            <a:endParaRPr lang="en-IN" sz="105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49303" y="139728"/>
            <a:ext cx="4645395" cy="1143000"/>
          </a:xfrm>
        </p:spPr>
        <p:txBody>
          <a:bodyPr/>
          <a:lstStyle/>
          <a:p>
            <a:pPr lvl="0" eaLnBrk="1" hangingPunct="1"/>
            <a:r>
              <a:rPr lang="en-US" sz="3200" b="1" dirty="0">
                <a:solidFill>
                  <a:prstClr val="black"/>
                </a:solidFill>
                <a:latin typeface="Calibri" charset="0"/>
                <a:ea typeface="MS PGothic" charset="0"/>
              </a:rPr>
              <a:t>Investigating life: </a:t>
            </a:r>
            <a:br>
              <a:rPr lang="en-US" sz="3200" b="1" dirty="0">
                <a:solidFill>
                  <a:prstClr val="black"/>
                </a:solidFill>
                <a:latin typeface="Calibri" charset="0"/>
                <a:ea typeface="MS PGothic" charset="0"/>
              </a:rPr>
            </a:br>
            <a:r>
              <a:rPr lang="en-US" sz="4000" dirty="0">
                <a:solidFill>
                  <a:prstClr val="black"/>
                </a:solidFill>
                <a:latin typeface="Calibri" charset="0"/>
                <a:ea typeface="MS PGothic" charset="0"/>
              </a:rPr>
              <a:t>Analyzing the data</a:t>
            </a:r>
          </a:p>
        </p:txBody>
      </p:sp>
      <p:sp>
        <p:nvSpPr>
          <p:cNvPr id="5" name="Content Placeholder 4"/>
          <p:cNvSpPr>
            <a:spLocks noGrp="1"/>
          </p:cNvSpPr>
          <p:nvPr>
            <p:ph sz="quarter" idx="13"/>
          </p:nvPr>
        </p:nvSpPr>
        <p:spPr>
          <a:xfrm>
            <a:off x="-5071" y="6457270"/>
            <a:ext cx="1480167" cy="356102"/>
          </a:xfrm>
        </p:spPr>
        <p:txBody>
          <a:bodyPr/>
          <a:lstStyle/>
          <a:p>
            <a:pPr marL="0" indent="0" eaLnBrk="1" hangingPunct="1">
              <a:spcBef>
                <a:spcPct val="0"/>
              </a:spcBef>
              <a:buNone/>
            </a:pPr>
            <a:r>
              <a:rPr lang="en-US" sz="2000" dirty="0">
                <a:latin typeface="Calibri" charset="0"/>
                <a:ea typeface="MS PGothic" charset="0"/>
              </a:rPr>
              <a:t>Section 23.5</a:t>
            </a:r>
            <a:endParaRPr lang="en-IN" sz="2000" dirty="0">
              <a:latin typeface="Calibri" charset="0"/>
              <a:ea typeface="MS PGothic" charset="0"/>
            </a:endParaRPr>
          </a:p>
        </p:txBody>
      </p:sp>
      <p:sp>
        <p:nvSpPr>
          <p:cNvPr id="4" name="Content Placeholder 3"/>
          <p:cNvSpPr>
            <a:spLocks noGrp="1"/>
          </p:cNvSpPr>
          <p:nvPr>
            <p:ph sz="quarter" idx="12"/>
          </p:nvPr>
        </p:nvSpPr>
        <p:spPr>
          <a:xfrm>
            <a:off x="319607" y="2154051"/>
            <a:ext cx="2791894" cy="3096411"/>
          </a:xfrm>
        </p:spPr>
        <p:txBody>
          <a:bodyPr/>
          <a:lstStyle/>
          <a:p>
            <a:pPr marL="0" indent="0" eaLnBrk="1" hangingPunct="1">
              <a:spcBef>
                <a:spcPct val="0"/>
              </a:spcBef>
              <a:buNone/>
            </a:pPr>
            <a:r>
              <a:rPr lang="en-US" sz="2400" dirty="0">
                <a:latin typeface="Calibri" charset="0"/>
                <a:ea typeface="MS PGothic" charset="0"/>
              </a:rPr>
              <a:t>In nutrient-rich soils, pitcher plants invest more energy in producing photosynthetic tissue (called keels) and less energy producing traps. </a:t>
            </a:r>
            <a:endParaRPr lang="en-IN" sz="2400" dirty="0">
              <a:latin typeface="Calibri" charset="0"/>
              <a:ea typeface="MS PGothic" charset="0"/>
            </a:endParaRPr>
          </a:p>
        </p:txBody>
      </p:sp>
      <p:sp>
        <p:nvSpPr>
          <p:cNvPr id="6" name="Content Placeholder 5"/>
          <p:cNvSpPr>
            <a:spLocks noGrp="1"/>
          </p:cNvSpPr>
          <p:nvPr>
            <p:ph sz="quarter" idx="14"/>
          </p:nvPr>
        </p:nvSpPr>
        <p:spPr>
          <a:xfrm>
            <a:off x="7063389" y="6440226"/>
            <a:ext cx="1541852" cy="444115"/>
          </a:xfrm>
        </p:spPr>
        <p:txBody>
          <a:bodyPr/>
          <a:lstStyle/>
          <a:p>
            <a:pPr marL="0" indent="0" eaLnBrk="1" hangingPunct="1">
              <a:spcBef>
                <a:spcPct val="0"/>
              </a:spcBef>
              <a:buNone/>
            </a:pPr>
            <a:r>
              <a:rPr lang="en-US" sz="2000" dirty="0">
                <a:latin typeface="Calibri" charset="0"/>
                <a:ea typeface="MS PGothic" charset="0"/>
              </a:rPr>
              <a:t>Figure 23.13</a:t>
            </a:r>
          </a:p>
        </p:txBody>
      </p:sp>
      <p:pic>
        <p:nvPicPr>
          <p:cNvPr id="2" name="Picture 1" descr="Graph shows an increase in keel size and a decrease in trap size as the nutrient content of the soil increases.&#10;Red box emphasizes high N and low P."/>
          <p:cNvPicPr>
            <a:picLocks noChangeAspect="1"/>
          </p:cNvPicPr>
          <p:nvPr/>
        </p:nvPicPr>
        <p:blipFill rotWithShape="1">
          <a:blip r:embed="rId3">
            <a:extLst>
              <a:ext uri="{28A0092B-C50C-407E-A947-70E740481C1C}">
                <a14:useLocalDpi xmlns:a14="http://schemas.microsoft.com/office/drawing/2010/main" val="0"/>
              </a:ext>
            </a:extLst>
          </a:blip>
          <a:srcRect t="5393"/>
          <a:stretch/>
        </p:blipFill>
        <p:spPr>
          <a:xfrm>
            <a:off x="4370131" y="1785048"/>
            <a:ext cx="4572000" cy="429661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14377" y="156160"/>
            <a:ext cx="1112071" cy="645195"/>
          </a:xfrm>
        </p:spPr>
        <p:txBody>
          <a:bodyPr/>
          <a:lstStyle/>
          <a:p>
            <a:pPr eaLnBrk="1" hangingPunct="1"/>
            <a:r>
              <a:rPr lang="en-US" sz="4000" dirty="0">
                <a:latin typeface="Calibri" charset="0"/>
                <a:ea typeface="MS PGothic" charset="0"/>
              </a:rPr>
              <a:t>Soil</a:t>
            </a:r>
            <a:endParaRPr lang="en-GB" sz="4000" dirty="0">
              <a:latin typeface="Calibri" charset="0"/>
              <a:ea typeface="MS PGothic" charset="0"/>
            </a:endParaRPr>
          </a:p>
        </p:txBody>
      </p:sp>
      <p:sp>
        <p:nvSpPr>
          <p:cNvPr id="6" name="Content Placeholder 1"/>
          <p:cNvSpPr>
            <a:spLocks noGrp="1"/>
          </p:cNvSpPr>
          <p:nvPr>
            <p:ph sz="quarter" idx="14"/>
          </p:nvPr>
        </p:nvSpPr>
        <p:spPr>
          <a:xfrm>
            <a:off x="453" y="6456801"/>
            <a:ext cx="1752600" cy="401199"/>
          </a:xfrm>
        </p:spPr>
        <p:txBody>
          <a:bodyPr/>
          <a:lstStyle/>
          <a:p>
            <a:pPr marL="0" indent="0" eaLnBrk="1" hangingPunct="1">
              <a:spcBef>
                <a:spcPct val="0"/>
              </a:spcBef>
              <a:buNone/>
            </a:pPr>
            <a:r>
              <a:rPr lang="en-US" sz="2000" dirty="0">
                <a:latin typeface="Calibri" charset="0"/>
                <a:ea typeface="MS PGothic" charset="0"/>
              </a:rPr>
              <a:t>Section 23.1</a:t>
            </a:r>
          </a:p>
        </p:txBody>
      </p:sp>
      <p:sp>
        <p:nvSpPr>
          <p:cNvPr id="5" name="Content Placeholder 2"/>
          <p:cNvSpPr>
            <a:spLocks noGrp="1"/>
          </p:cNvSpPr>
          <p:nvPr>
            <p:ph sz="quarter" idx="13"/>
          </p:nvPr>
        </p:nvSpPr>
        <p:spPr>
          <a:xfrm>
            <a:off x="580262" y="1556018"/>
            <a:ext cx="2622205" cy="1229360"/>
          </a:xfrm>
        </p:spPr>
        <p:txBody>
          <a:bodyPr/>
          <a:lstStyle/>
          <a:p>
            <a:pPr marL="0" indent="0" eaLnBrk="1" hangingPunct="1">
              <a:spcBef>
                <a:spcPct val="0"/>
              </a:spcBef>
              <a:buNone/>
            </a:pPr>
            <a:r>
              <a:rPr lang="en-US" sz="2400" dirty="0">
                <a:latin typeface="Calibri" charset="0"/>
                <a:ea typeface="MS PGothic" charset="0"/>
              </a:rPr>
              <a:t>Plant roots absorb nutrients from the soil. </a:t>
            </a:r>
          </a:p>
        </p:txBody>
      </p:sp>
      <p:sp>
        <p:nvSpPr>
          <p:cNvPr id="13" name="Content Placeholder 3"/>
          <p:cNvSpPr>
            <a:spLocks noGrp="1"/>
          </p:cNvSpPr>
          <p:nvPr>
            <p:ph sz="quarter" idx="19"/>
          </p:nvPr>
        </p:nvSpPr>
        <p:spPr>
          <a:xfrm>
            <a:off x="7265498" y="6457611"/>
            <a:ext cx="1462439" cy="400389"/>
          </a:xfrm>
        </p:spPr>
        <p:txBody>
          <a:bodyPr/>
          <a:lstStyle/>
          <a:p>
            <a:pPr marL="0" indent="0" eaLnBrk="1" hangingPunct="1">
              <a:spcBef>
                <a:spcPct val="0"/>
              </a:spcBef>
              <a:buNone/>
            </a:pPr>
            <a:r>
              <a:rPr lang="en-US" sz="2000" dirty="0">
                <a:latin typeface="Calibri" charset="0"/>
                <a:ea typeface="MS PGothic" charset="0"/>
              </a:rPr>
              <a:t>Figure 23.3</a:t>
            </a:r>
            <a:endParaRPr lang="en-GB" sz="2000" dirty="0">
              <a:latin typeface="Calibri" charset="0"/>
              <a:ea typeface="MS PGothic"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81" t="4598" r="-381" b="3672"/>
          <a:stretch/>
        </p:blipFill>
        <p:spPr>
          <a:xfrm>
            <a:off x="3283349" y="1314087"/>
            <a:ext cx="3997879" cy="4712666"/>
          </a:xfrm>
          <a:prstGeom prst="rect">
            <a:avLst/>
          </a:prstGeom>
        </p:spPr>
      </p:pic>
      <p:sp>
        <p:nvSpPr>
          <p:cNvPr id="9" name="Content Placeholder 4"/>
          <p:cNvSpPr>
            <a:spLocks noGrp="1"/>
          </p:cNvSpPr>
          <p:nvPr>
            <p:ph sz="quarter" idx="17"/>
          </p:nvPr>
        </p:nvSpPr>
        <p:spPr>
          <a:xfrm>
            <a:off x="4461494" y="6056714"/>
            <a:ext cx="1690370" cy="273753"/>
          </a:xfrm>
        </p:spPr>
        <p:txBody>
          <a:bodyPr/>
          <a:lstStyle/>
          <a:p>
            <a:pPr marL="0" indent="0">
              <a:buNone/>
            </a:pPr>
            <a:r>
              <a:rPr lang="en-GB" sz="790" dirty="0"/>
              <a:t>©Stramyk/iStock/Getty Images RF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85567" y="119639"/>
            <a:ext cx="3172867" cy="709714"/>
          </a:xfrm>
        </p:spPr>
        <p:txBody>
          <a:bodyPr/>
          <a:lstStyle/>
          <a:p>
            <a:pPr eaLnBrk="1" hangingPunct="1"/>
            <a:r>
              <a:rPr lang="en-US" sz="4000" dirty="0">
                <a:latin typeface="Calibri" charset="0"/>
                <a:ea typeface="MS PGothic" charset="0"/>
              </a:rPr>
              <a:t>What is soil?</a:t>
            </a:r>
            <a:endParaRPr lang="en-GB" sz="4000" dirty="0">
              <a:latin typeface="Calibri" charset="0"/>
              <a:ea typeface="MS PGothic" charset="0"/>
            </a:endParaRPr>
          </a:p>
        </p:txBody>
      </p:sp>
      <p:sp>
        <p:nvSpPr>
          <p:cNvPr id="4" name="Content Placeholder 3"/>
          <p:cNvSpPr>
            <a:spLocks noGrp="1"/>
          </p:cNvSpPr>
          <p:nvPr>
            <p:ph sz="quarter" idx="12"/>
          </p:nvPr>
        </p:nvSpPr>
        <p:spPr>
          <a:xfrm>
            <a:off x="112" y="6456341"/>
            <a:ext cx="1815876" cy="401660"/>
          </a:xfrm>
        </p:spPr>
        <p:txBody>
          <a:bodyPr/>
          <a:lstStyle/>
          <a:p>
            <a:pPr marL="0" indent="0" eaLnBrk="1" hangingPunct="1">
              <a:spcBef>
                <a:spcPct val="0"/>
              </a:spcBef>
              <a:buNone/>
            </a:pPr>
            <a:r>
              <a:rPr lang="en-US" sz="2000" dirty="0">
                <a:latin typeface="Calibri" charset="0"/>
                <a:ea typeface="MS PGothic" charset="0"/>
              </a:rPr>
              <a:t>Section 23.1</a:t>
            </a:r>
          </a:p>
        </p:txBody>
      </p:sp>
      <p:sp>
        <p:nvSpPr>
          <p:cNvPr id="7" name="Content Placeholder 6"/>
          <p:cNvSpPr>
            <a:spLocks noGrp="1"/>
          </p:cNvSpPr>
          <p:nvPr>
            <p:ph sz="quarter" idx="15"/>
          </p:nvPr>
        </p:nvSpPr>
        <p:spPr>
          <a:xfrm>
            <a:off x="570669" y="1548844"/>
            <a:ext cx="2361045" cy="1952308"/>
          </a:xfrm>
        </p:spPr>
        <p:txBody>
          <a:bodyPr/>
          <a:lstStyle/>
          <a:p>
            <a:pPr marL="0" indent="0" eaLnBrk="1" hangingPunct="1">
              <a:spcBef>
                <a:spcPct val="0"/>
              </a:spcBef>
              <a:buNone/>
            </a:pPr>
            <a:r>
              <a:rPr lang="en-US" sz="2400" b="1" dirty="0">
                <a:latin typeface="Calibri" charset="0"/>
                <a:ea typeface="MS PGothic" charset="0"/>
              </a:rPr>
              <a:t>Soil</a:t>
            </a:r>
            <a:r>
              <a:rPr lang="en-US" sz="2400" dirty="0">
                <a:latin typeface="Calibri" charset="0"/>
                <a:ea typeface="MS PGothic" charset="0"/>
              </a:rPr>
              <a:t> is a complex mixture of rock particles, organic matter, air, and water.</a:t>
            </a:r>
            <a:r>
              <a:rPr lang="en-US" sz="2400" b="1" dirty="0">
                <a:latin typeface="Calibri" charset="0"/>
                <a:ea typeface="MS PGothic" charset="0"/>
              </a:rPr>
              <a:t> </a:t>
            </a:r>
          </a:p>
        </p:txBody>
      </p:sp>
      <p:sp>
        <p:nvSpPr>
          <p:cNvPr id="8" name="Content Placeholder 7"/>
          <p:cNvSpPr>
            <a:spLocks noGrp="1"/>
          </p:cNvSpPr>
          <p:nvPr>
            <p:ph sz="quarter" idx="16"/>
          </p:nvPr>
        </p:nvSpPr>
        <p:spPr>
          <a:xfrm>
            <a:off x="7268041" y="6454500"/>
            <a:ext cx="1378368" cy="403500"/>
          </a:xfrm>
        </p:spPr>
        <p:txBody>
          <a:bodyPr/>
          <a:lstStyle/>
          <a:p>
            <a:pPr marL="0" indent="0" eaLnBrk="1" hangingPunct="1">
              <a:spcBef>
                <a:spcPct val="0"/>
              </a:spcBef>
              <a:buNone/>
            </a:pPr>
            <a:r>
              <a:rPr lang="en-US" sz="2000" dirty="0">
                <a:latin typeface="Calibri" charset="0"/>
                <a:ea typeface="MS PGothic" charset="0"/>
              </a:rPr>
              <a:t>Figure 23.3</a:t>
            </a:r>
            <a:endParaRPr lang="en-GB"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078" b="2469"/>
          <a:stretch/>
        </p:blipFill>
        <p:spPr>
          <a:xfrm>
            <a:off x="3573523" y="1473200"/>
            <a:ext cx="3997879" cy="4749800"/>
          </a:xfrm>
          <a:prstGeom prst="rect">
            <a:avLst/>
          </a:prstGeom>
        </p:spPr>
      </p:pic>
      <p:sp>
        <p:nvSpPr>
          <p:cNvPr id="5" name="Content Placeholder 4"/>
          <p:cNvSpPr>
            <a:spLocks noGrp="1"/>
          </p:cNvSpPr>
          <p:nvPr>
            <p:ph sz="quarter" idx="13"/>
          </p:nvPr>
        </p:nvSpPr>
        <p:spPr>
          <a:xfrm>
            <a:off x="4772921" y="6188296"/>
            <a:ext cx="1650796" cy="217045"/>
          </a:xfrm>
        </p:spPr>
        <p:txBody>
          <a:bodyPr/>
          <a:lstStyle/>
          <a:p>
            <a:pPr marL="0" indent="0">
              <a:buNone/>
            </a:pPr>
            <a:r>
              <a:rPr lang="en-GB" sz="800" dirty="0"/>
              <a:t>©Stramyk/iStock/Getty Images RF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1339" y="129495"/>
            <a:ext cx="6801323" cy="709714"/>
          </a:xfrm>
        </p:spPr>
        <p:txBody>
          <a:bodyPr/>
          <a:lstStyle/>
          <a:p>
            <a:pPr eaLnBrk="1" hangingPunct="1"/>
            <a:r>
              <a:rPr lang="en-US" sz="4000" dirty="0">
                <a:latin typeface="Calibri" charset="0"/>
                <a:ea typeface="MS PGothic" charset="0"/>
              </a:rPr>
              <a:t>Soil is home to many organisms</a:t>
            </a:r>
            <a:endParaRPr lang="en-GB" sz="4000" dirty="0">
              <a:latin typeface="Calibri" charset="0"/>
              <a:ea typeface="MS PGothic" charset="0"/>
            </a:endParaRPr>
          </a:p>
        </p:txBody>
      </p:sp>
      <p:sp>
        <p:nvSpPr>
          <p:cNvPr id="8" name="Content Placeholder 7"/>
          <p:cNvSpPr>
            <a:spLocks noGrp="1"/>
          </p:cNvSpPr>
          <p:nvPr>
            <p:ph sz="quarter" idx="16"/>
          </p:nvPr>
        </p:nvSpPr>
        <p:spPr>
          <a:xfrm>
            <a:off x="3857" y="6456674"/>
            <a:ext cx="1588176" cy="401326"/>
          </a:xfrm>
        </p:spPr>
        <p:txBody>
          <a:bodyPr/>
          <a:lstStyle/>
          <a:p>
            <a:pPr marL="0" indent="0" eaLnBrk="1" hangingPunct="1">
              <a:spcBef>
                <a:spcPct val="0"/>
              </a:spcBef>
              <a:buNone/>
            </a:pPr>
            <a:r>
              <a:rPr lang="en-US" sz="2000" dirty="0">
                <a:latin typeface="Calibri" charset="0"/>
                <a:ea typeface="MS PGothic" charset="0"/>
              </a:rPr>
              <a:t>Section 23.1</a:t>
            </a:r>
          </a:p>
        </p:txBody>
      </p:sp>
      <p:sp>
        <p:nvSpPr>
          <p:cNvPr id="4" name="Content Placeholder 3"/>
          <p:cNvSpPr>
            <a:spLocks noGrp="1"/>
          </p:cNvSpPr>
          <p:nvPr>
            <p:ph sz="quarter" idx="12"/>
          </p:nvPr>
        </p:nvSpPr>
        <p:spPr>
          <a:xfrm>
            <a:off x="571870" y="1557020"/>
            <a:ext cx="2658624" cy="2233930"/>
          </a:xfrm>
        </p:spPr>
        <p:txBody>
          <a:bodyPr/>
          <a:lstStyle/>
          <a:p>
            <a:pPr marL="0" indent="0" eaLnBrk="1" hangingPunct="1">
              <a:spcBef>
                <a:spcPct val="0"/>
              </a:spcBef>
              <a:buNone/>
            </a:pPr>
            <a:r>
              <a:rPr lang="en-US" sz="2400" dirty="0">
                <a:latin typeface="Calibri" charset="0"/>
                <a:ea typeface="MS PGothic" charset="0"/>
              </a:rPr>
              <a:t>Many organisms live in the soil, decomposing organic matter and releasing inorganic nutrients. </a:t>
            </a:r>
          </a:p>
        </p:txBody>
      </p:sp>
      <p:sp>
        <p:nvSpPr>
          <p:cNvPr id="5" name="Content Placeholder 4"/>
          <p:cNvSpPr>
            <a:spLocks noGrp="1"/>
          </p:cNvSpPr>
          <p:nvPr>
            <p:ph sz="quarter" idx="13"/>
          </p:nvPr>
        </p:nvSpPr>
        <p:spPr>
          <a:xfrm>
            <a:off x="7304613" y="6456059"/>
            <a:ext cx="1500724" cy="401941"/>
          </a:xfrm>
        </p:spPr>
        <p:txBody>
          <a:bodyPr/>
          <a:lstStyle/>
          <a:p>
            <a:pPr marL="0" indent="0" eaLnBrk="1" hangingPunct="1">
              <a:spcBef>
                <a:spcPct val="0"/>
              </a:spcBef>
              <a:buNone/>
            </a:pPr>
            <a:r>
              <a:rPr lang="en-US" sz="2000" dirty="0">
                <a:latin typeface="Calibri" charset="0"/>
                <a:ea typeface="MS PGothic" charset="0"/>
              </a:rPr>
              <a:t>Figure 23.3</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885" b="3713"/>
          <a:stretch/>
        </p:blipFill>
        <p:spPr>
          <a:xfrm>
            <a:off x="3900056" y="1323975"/>
            <a:ext cx="3997879" cy="4695825"/>
          </a:xfrm>
          <a:prstGeom prst="rect">
            <a:avLst/>
          </a:prstGeom>
        </p:spPr>
      </p:pic>
      <p:sp>
        <p:nvSpPr>
          <p:cNvPr id="7" name="Content Placeholder 6"/>
          <p:cNvSpPr>
            <a:spLocks noGrp="1"/>
          </p:cNvSpPr>
          <p:nvPr>
            <p:ph sz="quarter" idx="15"/>
          </p:nvPr>
        </p:nvSpPr>
        <p:spPr>
          <a:xfrm>
            <a:off x="5097775" y="6042990"/>
            <a:ext cx="1773888" cy="239833"/>
          </a:xfrm>
        </p:spPr>
        <p:txBody>
          <a:bodyPr/>
          <a:lstStyle/>
          <a:p>
            <a:pPr marL="0" indent="0">
              <a:buNone/>
            </a:pPr>
            <a:r>
              <a:rPr lang="en-GB" sz="800" dirty="0"/>
              <a:t>©Stramyk/iStock/Getty Images RF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33273" y="157345"/>
            <a:ext cx="3490154" cy="780687"/>
          </a:xfrm>
        </p:spPr>
        <p:txBody>
          <a:bodyPr/>
          <a:lstStyle/>
          <a:p>
            <a:pPr eaLnBrk="1" hangingPunct="1"/>
            <a:r>
              <a:rPr lang="en-US" sz="4000" dirty="0">
                <a:latin typeface="Calibri" charset="0"/>
                <a:ea typeface="MS PGothic" charset="0"/>
              </a:rPr>
              <a:t>Soil layers: litter</a:t>
            </a:r>
            <a:endParaRPr lang="en-GB" sz="4000" dirty="0">
              <a:latin typeface="Calibri" charset="0"/>
              <a:ea typeface="MS PGothic" charset="0"/>
            </a:endParaRPr>
          </a:p>
        </p:txBody>
      </p:sp>
      <p:sp>
        <p:nvSpPr>
          <p:cNvPr id="9" name="Content Placeholder 8"/>
          <p:cNvSpPr>
            <a:spLocks noGrp="1"/>
          </p:cNvSpPr>
          <p:nvPr>
            <p:ph sz="quarter" idx="16"/>
          </p:nvPr>
        </p:nvSpPr>
        <p:spPr>
          <a:xfrm>
            <a:off x="5875" y="6458871"/>
            <a:ext cx="1667826" cy="399130"/>
          </a:xfrm>
        </p:spPr>
        <p:txBody>
          <a:bodyPr/>
          <a:lstStyle/>
          <a:p>
            <a:pPr marL="0" indent="0" eaLnBrk="1" hangingPunct="1">
              <a:spcBef>
                <a:spcPct val="0"/>
              </a:spcBef>
              <a:buNone/>
            </a:pPr>
            <a:r>
              <a:rPr lang="en-US" sz="2000" dirty="0">
                <a:latin typeface="Calibri" charset="0"/>
                <a:ea typeface="MS PGothic" charset="0"/>
              </a:rPr>
              <a:t>Section 23.1</a:t>
            </a:r>
          </a:p>
        </p:txBody>
      </p:sp>
      <p:sp>
        <p:nvSpPr>
          <p:cNvPr id="7" name="Content Placeholder 6"/>
          <p:cNvSpPr>
            <a:spLocks noGrp="1"/>
          </p:cNvSpPr>
          <p:nvPr>
            <p:ph sz="quarter" idx="15"/>
          </p:nvPr>
        </p:nvSpPr>
        <p:spPr>
          <a:xfrm>
            <a:off x="572453" y="1551940"/>
            <a:ext cx="2597150" cy="2029460"/>
          </a:xfrm>
        </p:spPr>
        <p:txBody>
          <a:bodyPr/>
          <a:lstStyle/>
          <a:p>
            <a:pPr marL="0" indent="0" eaLnBrk="1" hangingPunct="1">
              <a:spcBef>
                <a:spcPct val="0"/>
              </a:spcBef>
              <a:buNone/>
            </a:pPr>
            <a:r>
              <a:rPr lang="en-US" sz="2400" dirty="0">
                <a:latin typeface="Calibri" charset="0"/>
                <a:ea typeface="MS PGothic" charset="0"/>
              </a:rPr>
              <a:t>Lying on the soil’s surface is litter, which consists of decomposing leaves and stems. </a:t>
            </a:r>
          </a:p>
        </p:txBody>
      </p:sp>
      <p:sp>
        <p:nvSpPr>
          <p:cNvPr id="10" name="Content Placeholder 9"/>
          <p:cNvSpPr>
            <a:spLocks noGrp="1"/>
          </p:cNvSpPr>
          <p:nvPr>
            <p:ph sz="quarter" idx="14"/>
          </p:nvPr>
        </p:nvSpPr>
        <p:spPr>
          <a:xfrm>
            <a:off x="7272578" y="6463410"/>
            <a:ext cx="1501294" cy="394590"/>
          </a:xfrm>
        </p:spPr>
        <p:txBody>
          <a:bodyPr/>
          <a:lstStyle/>
          <a:p>
            <a:pPr marL="0" indent="0" eaLnBrk="1" hangingPunct="1">
              <a:spcBef>
                <a:spcPct val="0"/>
              </a:spcBef>
              <a:buNone/>
            </a:pPr>
            <a:r>
              <a:rPr lang="en-US" sz="2000" dirty="0">
                <a:latin typeface="Calibri" charset="0"/>
                <a:ea typeface="MS PGothic" charset="0"/>
              </a:rPr>
              <a:t>Figure 23.3</a:t>
            </a:r>
          </a:p>
        </p:txBody>
      </p:sp>
      <p:pic>
        <p:nvPicPr>
          <p:cNvPr id="2" name="Picture 1" descr="The arrow points to the litter layer of the so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167" y="1248705"/>
            <a:ext cx="4888992" cy="4773168"/>
          </a:xfrm>
          <a:prstGeom prst="rect">
            <a:avLst/>
          </a:prstGeom>
        </p:spPr>
      </p:pic>
      <p:sp>
        <p:nvSpPr>
          <p:cNvPr id="5" name="Content Placeholder 4"/>
          <p:cNvSpPr>
            <a:spLocks noGrp="1"/>
          </p:cNvSpPr>
          <p:nvPr>
            <p:ph sz="quarter" idx="13"/>
          </p:nvPr>
        </p:nvSpPr>
        <p:spPr>
          <a:xfrm>
            <a:off x="4816576" y="5982813"/>
            <a:ext cx="1650798" cy="349554"/>
          </a:xfrm>
        </p:spPr>
        <p:txBody>
          <a:bodyPr/>
          <a:lstStyle/>
          <a:p>
            <a:pPr marL="0" indent="0">
              <a:buNone/>
            </a:pPr>
            <a:r>
              <a:rPr lang="en-GB" sz="800" dirty="0"/>
              <a:t>©Stramyk/iStock/Getty Images RF</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4480</TotalTime>
  <Words>3723</Words>
  <Application>Microsoft Macintosh PowerPoint</Application>
  <PresentationFormat>On-screen Show (4:3)</PresentationFormat>
  <Paragraphs>655</Paragraphs>
  <Slides>54</Slides>
  <Notes>54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54</vt:i4>
      </vt:variant>
    </vt:vector>
  </HeadingPairs>
  <TitlesOfParts>
    <vt:vector size="60" baseType="lpstr">
      <vt:lpstr>Arial</vt:lpstr>
      <vt:lpstr>Calibri</vt:lpstr>
      <vt:lpstr>Cambria Math</vt:lpstr>
      <vt:lpstr>Office Theme</vt:lpstr>
      <vt:lpstr>2_Office Theme</vt:lpstr>
      <vt:lpstr>1_Office Theme</vt:lpstr>
      <vt:lpstr>Chapter 23</vt:lpstr>
      <vt:lpstr>Plants require 16 essential elements</vt:lpstr>
      <vt:lpstr>16 essential elements</vt:lpstr>
      <vt:lpstr>Essential elements: macronutrients</vt:lpstr>
      <vt:lpstr>Essential elements: micronutrients</vt:lpstr>
      <vt:lpstr>Soil</vt:lpstr>
      <vt:lpstr>What is soil?</vt:lpstr>
      <vt:lpstr>Soil is home to many organisms</vt:lpstr>
      <vt:lpstr>Soil layers: litter</vt:lpstr>
      <vt:lpstr>Soil layers: humus</vt:lpstr>
      <vt:lpstr>Soil layers: A horizon</vt:lpstr>
      <vt:lpstr>Soil layers: B horizon</vt:lpstr>
      <vt:lpstr>Soil layers: C horizon</vt:lpstr>
      <vt:lpstr>Soil layers: bedrock</vt:lpstr>
      <vt:lpstr>Plants obtain nutrients from soil and air</vt:lpstr>
      <vt:lpstr>How plants obtain nutrients: nodules</vt:lpstr>
      <vt:lpstr>How plants obtain nutrients: roots</vt:lpstr>
      <vt:lpstr>How plants obtain nutrients: gas exchange</vt:lpstr>
      <vt:lpstr>Clicker question #1</vt:lpstr>
      <vt:lpstr>Clicker question #1, solution</vt:lpstr>
      <vt:lpstr>Clicker question #2</vt:lpstr>
      <vt:lpstr>Clicker question #2, solution</vt:lpstr>
      <vt:lpstr>21.1 Mastering concepts</vt:lpstr>
      <vt:lpstr>Vascular tissue transports substances</vt:lpstr>
      <vt:lpstr>Vascular tissue transport: xylem</vt:lpstr>
      <vt:lpstr>Xylem transports water and minerals</vt:lpstr>
      <vt:lpstr>Xylem and water transport: transpiration</vt:lpstr>
      <vt:lpstr>Xylem and water transport: diffusion</vt:lpstr>
      <vt:lpstr>Xylem transports water into tissues</vt:lpstr>
      <vt:lpstr>Xylem and water transport: Casparian strip</vt:lpstr>
      <vt:lpstr>Xylem and water transport: stomata</vt:lpstr>
      <vt:lpstr>Xylem and water transport: guard cells</vt:lpstr>
      <vt:lpstr>Clicker question #3</vt:lpstr>
      <vt:lpstr>Clicker question #3, solution</vt:lpstr>
      <vt:lpstr>23.2 Mastering concepts</vt:lpstr>
      <vt:lpstr>Phloem pushes sugars</vt:lpstr>
      <vt:lpstr>Phloem and sugar transport: sources</vt:lpstr>
      <vt:lpstr>Phloem and sugar transport: sinks</vt:lpstr>
      <vt:lpstr>Phloem and sugar transport: pressure flow</vt:lpstr>
      <vt:lpstr>Phloem and sugar transport: pathway of sugar flow</vt:lpstr>
      <vt:lpstr>Phloem receives water from the xylem</vt:lpstr>
      <vt:lpstr>Pressure pushes sugars towards the sink</vt:lpstr>
      <vt:lpstr>Sugars are deposited in the sink </vt:lpstr>
      <vt:lpstr>Why fruits are sweet</vt:lpstr>
      <vt:lpstr>Xylem and phloem</vt:lpstr>
      <vt:lpstr>Phloem parasites</vt:lpstr>
      <vt:lpstr>Clicker question #4</vt:lpstr>
      <vt:lpstr>Clicker question #4, solution</vt:lpstr>
      <vt:lpstr>Clicker question #5</vt:lpstr>
      <vt:lpstr>Clicker question #5, solution</vt:lpstr>
      <vt:lpstr>23.3 to 23.4 Mastering concepts</vt:lpstr>
      <vt:lpstr>Investigating life:  The hidden cost of traps</vt:lpstr>
      <vt:lpstr>Investigating life:  When are traps advantageous?</vt:lpstr>
      <vt:lpstr>Investigating life:  Analyzing the data</vt:lpstr>
    </vt:vector>
  </TitlesOfParts>
  <Company>University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23</dc:title>
  <dc:creator>Matthew Taylor</dc:creator>
  <cp:lastModifiedBy>Microsoft Office User</cp:lastModifiedBy>
  <cp:revision>621</cp:revision>
  <dcterms:created xsi:type="dcterms:W3CDTF">2011-08-23T13:44:14Z</dcterms:created>
  <dcterms:modified xsi:type="dcterms:W3CDTF">2020-04-03T16:31:42Z</dcterms:modified>
</cp:coreProperties>
</file>