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0" r:id="rId2"/>
  </p:sldMasterIdLst>
  <p:notesMasterIdLst>
    <p:notesMasterId r:id="rId77"/>
  </p:notesMasterIdLst>
  <p:handoutMasterIdLst>
    <p:handoutMasterId r:id="rId78"/>
  </p:handoutMasterIdLst>
  <p:sldIdLst>
    <p:sldId id="256" r:id="rId3"/>
    <p:sldId id="258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437" r:id="rId17"/>
    <p:sldId id="448" r:id="rId18"/>
    <p:sldId id="449" r:id="rId19"/>
    <p:sldId id="425" r:id="rId20"/>
    <p:sldId id="427" r:id="rId21"/>
    <p:sldId id="418" r:id="rId22"/>
    <p:sldId id="354" r:id="rId23"/>
    <p:sldId id="356" r:id="rId24"/>
    <p:sldId id="355" r:id="rId25"/>
    <p:sldId id="360" r:id="rId26"/>
    <p:sldId id="357" r:id="rId27"/>
    <p:sldId id="358" r:id="rId28"/>
    <p:sldId id="450" r:id="rId29"/>
    <p:sldId id="451" r:id="rId30"/>
    <p:sldId id="361" r:id="rId31"/>
    <p:sldId id="362" r:id="rId32"/>
    <p:sldId id="363" r:id="rId33"/>
    <p:sldId id="422" r:id="rId34"/>
    <p:sldId id="424" r:id="rId35"/>
    <p:sldId id="416" r:id="rId36"/>
    <p:sldId id="365" r:id="rId37"/>
    <p:sldId id="366" r:id="rId38"/>
    <p:sldId id="364" r:id="rId39"/>
    <p:sldId id="367" r:id="rId40"/>
    <p:sldId id="369" r:id="rId41"/>
    <p:sldId id="368" r:id="rId42"/>
    <p:sldId id="370" r:id="rId43"/>
    <p:sldId id="371" r:id="rId44"/>
    <p:sldId id="372" r:id="rId45"/>
    <p:sldId id="373" r:id="rId46"/>
    <p:sldId id="374" r:id="rId47"/>
    <p:sldId id="454" r:id="rId48"/>
    <p:sldId id="375" r:id="rId49"/>
    <p:sldId id="376" r:id="rId50"/>
    <p:sldId id="377" r:id="rId51"/>
    <p:sldId id="419" r:id="rId52"/>
    <p:sldId id="421" r:id="rId53"/>
    <p:sldId id="415" r:id="rId54"/>
    <p:sldId id="381" r:id="rId55"/>
    <p:sldId id="378" r:id="rId56"/>
    <p:sldId id="379" r:id="rId57"/>
    <p:sldId id="382" r:id="rId58"/>
    <p:sldId id="383" r:id="rId59"/>
    <p:sldId id="455" r:id="rId60"/>
    <p:sldId id="384" r:id="rId61"/>
    <p:sldId id="456" r:id="rId62"/>
    <p:sldId id="457" r:id="rId63"/>
    <p:sldId id="458" r:id="rId64"/>
    <p:sldId id="459" r:id="rId65"/>
    <p:sldId id="460" r:id="rId66"/>
    <p:sldId id="461" r:id="rId67"/>
    <p:sldId id="387" r:id="rId68"/>
    <p:sldId id="388" r:id="rId69"/>
    <p:sldId id="389" r:id="rId70"/>
    <p:sldId id="431" r:id="rId71"/>
    <p:sldId id="433" r:id="rId72"/>
    <p:sldId id="414" r:id="rId73"/>
    <p:sldId id="409" r:id="rId74"/>
    <p:sldId id="445" r:id="rId75"/>
    <p:sldId id="447" r:id="rId7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921"/>
    <a:srgbClr val="DECA7D"/>
    <a:srgbClr val="FFE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9" autoAdjust="0"/>
    <p:restoredTop sz="94274" autoAdjust="0"/>
  </p:normalViewPr>
  <p:slideViewPr>
    <p:cSldViewPr snapToGrid="0" snapToObjects="1">
      <p:cViewPr varScale="1">
        <p:scale>
          <a:sx n="123" d="100"/>
          <a:sy n="123" d="100"/>
        </p:scale>
        <p:origin x="864" y="192"/>
      </p:cViewPr>
      <p:guideLst>
        <p:guide orient="horz" pos="4248"/>
        <p:guide pos="1056"/>
      </p:guideLst>
    </p:cSldViewPr>
  </p:slideViewPr>
  <p:outlineViewPr>
    <p:cViewPr>
      <p:scale>
        <a:sx n="33" d="100"/>
        <a:sy n="33" d="100"/>
      </p:scale>
      <p:origin x="0" y="-7745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50" d="100"/>
        <a:sy n="150" d="100"/>
      </p:scale>
      <p:origin x="0" y="-25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E58EDC-F1F4-5345-84EB-0CF87426BB6E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5656FA-F602-6C4D-B951-7D52888DA9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820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193D28-DA26-E749-87D0-BD9F4E7BE304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B7E9EB-3359-9E40-B81C-C77284E480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1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9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08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0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9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3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72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17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70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4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3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88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12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06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7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86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88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94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81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42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2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13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47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73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85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18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98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37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81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2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682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98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45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92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773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338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574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512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95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065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51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255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426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8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561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977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114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88478A4B-564A-EC41-91A1-167017D8531B}" type="slidenum">
              <a:rPr lang="en-US" sz="1200"/>
              <a:pPr/>
              <a:t>55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76791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347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11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5216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0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023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129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809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172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5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87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197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650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866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147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4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344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454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128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074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130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8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1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7E9EB-3359-9E40-B81C-C77284E4806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5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A385-D136-DC48-84D6-CB1705391364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5651F-E20C-D446-9653-7189679F2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80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19400" y="2095500"/>
            <a:ext cx="2552700" cy="381000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4838700"/>
            <a:ext cx="3379622" cy="507365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57200" y="5746750"/>
            <a:ext cx="2445106" cy="50736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572000" y="4851400"/>
            <a:ext cx="3352800" cy="5969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4813300" y="5651500"/>
            <a:ext cx="2565400" cy="488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457200" y="6464300"/>
            <a:ext cx="1600200" cy="215900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7010400" y="6464300"/>
            <a:ext cx="1524000" cy="393700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04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933475"/>
            <a:ext cx="5626100" cy="4191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7200" y="2370872"/>
            <a:ext cx="5219700" cy="430331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63550" y="2820425"/>
            <a:ext cx="5626100" cy="51435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57200" y="3357001"/>
            <a:ext cx="5740400" cy="4318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463550" y="3814202"/>
            <a:ext cx="5956300" cy="3984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457200" y="4236379"/>
            <a:ext cx="4864100" cy="426575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57200" y="4682421"/>
            <a:ext cx="4864100" cy="420688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57200" y="5114925"/>
            <a:ext cx="4619625" cy="3429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457200" y="5468495"/>
            <a:ext cx="4733925" cy="31591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2"/>
          </p:nvPr>
        </p:nvSpPr>
        <p:spPr>
          <a:xfrm>
            <a:off x="463550" y="5804678"/>
            <a:ext cx="4857750" cy="321486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60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49DB-3F72-F74F-AFA7-D88B083A0D30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4D7B7-2514-CB45-8493-32863D994B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E6E4B-E445-3244-A2B9-8421F51A9D05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C493-2B48-1F49-87E3-C53D4FB4F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3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942C-A44D-2E4C-9C07-9734A8790DBE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0D0EA-7850-F14D-ACD6-5972FEC383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7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E0F45-3F94-1A4C-8038-7E6C0D9793E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A0C97-A435-D249-8EC3-C8F456AE17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1EC15-0569-5642-90A7-A557824EE8A3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82543-09C8-7F4D-A6DF-3EB33FF7E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70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674F-D956-F74C-9692-78259EEB7ABF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0C186-2340-4D4B-ACB9-93CA86A97E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65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812E-4FB6-D644-99B4-7A818D0C78AA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25E31-3220-0146-A372-C0AC4AACF9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5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39A10-E5A0-964C-B9EF-E50614DBB9DB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D6D5-1A1A-7645-B2DD-5E7C23CFC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A385-D136-DC48-84D6-CB1705391364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5651F-E20C-D446-9653-7189679F2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60004" y="1570020"/>
            <a:ext cx="6612396" cy="549311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065540" y="2198653"/>
            <a:ext cx="6801323" cy="55890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831273" y="2903666"/>
            <a:ext cx="7481455" cy="59603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909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049E-B279-EB43-82A4-7657B1D74F65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F1012-5478-314B-980B-0024E0709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8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A385-D136-DC48-84D6-CB1705391364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5651F-E20C-D446-9653-7189679F2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8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7A385-D136-DC48-84D6-CB1705391364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5651F-E20C-D446-9653-7189679F2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60004" y="1570020"/>
            <a:ext cx="6612396" cy="549311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065540" y="2198653"/>
            <a:ext cx="6801323" cy="55890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831273" y="2903666"/>
            <a:ext cx="7481455" cy="59603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682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70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795443" y="1156106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4"/>
          </p:nvPr>
        </p:nvSpPr>
        <p:spPr>
          <a:xfrm>
            <a:off x="4468668" y="1155357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5"/>
          </p:nvPr>
        </p:nvSpPr>
        <p:spPr>
          <a:xfrm>
            <a:off x="2795442" y="1448811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6"/>
          </p:nvPr>
        </p:nvSpPr>
        <p:spPr>
          <a:xfrm>
            <a:off x="2823150" y="1746685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4513406" y="1753612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8"/>
          </p:nvPr>
        </p:nvSpPr>
        <p:spPr>
          <a:xfrm>
            <a:off x="2816226" y="2051486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506483" y="2048022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0"/>
          </p:nvPr>
        </p:nvSpPr>
        <p:spPr>
          <a:xfrm>
            <a:off x="2840474" y="2584889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1"/>
          </p:nvPr>
        </p:nvSpPr>
        <p:spPr>
          <a:xfrm>
            <a:off x="2847400" y="2882763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2"/>
          </p:nvPr>
        </p:nvSpPr>
        <p:spPr>
          <a:xfrm>
            <a:off x="4537658" y="2889690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3"/>
          </p:nvPr>
        </p:nvSpPr>
        <p:spPr>
          <a:xfrm>
            <a:off x="2850869" y="3177173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4"/>
          </p:nvPr>
        </p:nvSpPr>
        <p:spPr>
          <a:xfrm>
            <a:off x="4541128" y="3194490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5"/>
          </p:nvPr>
        </p:nvSpPr>
        <p:spPr>
          <a:xfrm>
            <a:off x="2073216" y="3513146"/>
            <a:ext cx="5251299" cy="27974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7" name="Content Placeholder 13"/>
          <p:cNvSpPr>
            <a:spLocks noGrp="1"/>
          </p:cNvSpPr>
          <p:nvPr>
            <p:ph sz="quarter" idx="26"/>
          </p:nvPr>
        </p:nvSpPr>
        <p:spPr>
          <a:xfrm>
            <a:off x="2080142" y="3821411"/>
            <a:ext cx="5251299" cy="27974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683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95550"/>
            <a:ext cx="3665538" cy="44564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318000" y="1609566"/>
            <a:ext cx="4210050" cy="247968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5"/>
          </p:nvPr>
        </p:nvSpPr>
        <p:spPr>
          <a:xfrm>
            <a:off x="4318000" y="1955800"/>
            <a:ext cx="4273550" cy="10620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318000" y="3403600"/>
            <a:ext cx="4273550" cy="280988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able Placeholder 14"/>
          <p:cNvSpPr>
            <a:spLocks noGrp="1"/>
          </p:cNvSpPr>
          <p:nvPr>
            <p:ph type="tbl" sz="quarter" idx="17"/>
          </p:nvPr>
        </p:nvSpPr>
        <p:spPr>
          <a:xfrm>
            <a:off x="4318000" y="3821113"/>
            <a:ext cx="4273550" cy="1103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4327053" y="5003924"/>
            <a:ext cx="4210050" cy="304511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53804" y="6337343"/>
            <a:ext cx="2009775" cy="45243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0"/>
          </p:nvPr>
        </p:nvSpPr>
        <p:spPr>
          <a:xfrm>
            <a:off x="7424737" y="6436582"/>
            <a:ext cx="1719263" cy="35029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090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95550"/>
            <a:ext cx="2701636" cy="44564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66" name="Content Placeholder 65"/>
          <p:cNvSpPr>
            <a:spLocks noGrp="1"/>
          </p:cNvSpPr>
          <p:nvPr>
            <p:ph sz="quarter" idx="16"/>
          </p:nvPr>
        </p:nvSpPr>
        <p:spPr>
          <a:xfrm>
            <a:off x="5353050" y="1543050"/>
            <a:ext cx="835025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68" name="Content Placeholder 67"/>
          <p:cNvSpPr>
            <a:spLocks noGrp="1"/>
          </p:cNvSpPr>
          <p:nvPr>
            <p:ph sz="quarter" idx="17"/>
          </p:nvPr>
        </p:nvSpPr>
        <p:spPr>
          <a:xfrm>
            <a:off x="6248400" y="1543050"/>
            <a:ext cx="822325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0" name="Content Placeholder 69"/>
          <p:cNvSpPr>
            <a:spLocks noGrp="1"/>
          </p:cNvSpPr>
          <p:nvPr>
            <p:ph sz="quarter" idx="18"/>
          </p:nvPr>
        </p:nvSpPr>
        <p:spPr>
          <a:xfrm>
            <a:off x="3409950" y="1820863"/>
            <a:ext cx="782638" cy="71120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2" name="Content Placeholder 71"/>
          <p:cNvSpPr>
            <a:spLocks noGrp="1"/>
          </p:cNvSpPr>
          <p:nvPr>
            <p:ph sz="quarter" idx="19"/>
          </p:nvPr>
        </p:nvSpPr>
        <p:spPr>
          <a:xfrm>
            <a:off x="4235450" y="1820863"/>
            <a:ext cx="1036638" cy="752475"/>
          </a:xfrm>
        </p:spPr>
        <p:txBody>
          <a:bodyPr/>
          <a:lstStyle>
            <a:lvl1pPr marL="137160" indent="-137160"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Content Placeholder 73"/>
          <p:cNvSpPr>
            <a:spLocks noGrp="1"/>
          </p:cNvSpPr>
          <p:nvPr>
            <p:ph sz="quarter" idx="20"/>
          </p:nvPr>
        </p:nvSpPr>
        <p:spPr>
          <a:xfrm>
            <a:off x="5353050" y="1820863"/>
            <a:ext cx="835025" cy="269875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Content Placeholder 75"/>
          <p:cNvSpPr>
            <a:spLocks noGrp="1"/>
          </p:cNvSpPr>
          <p:nvPr>
            <p:ph sz="quarter" idx="21"/>
          </p:nvPr>
        </p:nvSpPr>
        <p:spPr>
          <a:xfrm>
            <a:off x="6248400" y="1820863"/>
            <a:ext cx="822325" cy="752475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8" name="Content Placeholder 77"/>
          <p:cNvSpPr>
            <a:spLocks noGrp="1"/>
          </p:cNvSpPr>
          <p:nvPr>
            <p:ph sz="quarter" idx="22"/>
          </p:nvPr>
        </p:nvSpPr>
        <p:spPr>
          <a:xfrm>
            <a:off x="3390900" y="2682875"/>
            <a:ext cx="801688" cy="746125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0" name="Content Placeholder 79"/>
          <p:cNvSpPr>
            <a:spLocks noGrp="1"/>
          </p:cNvSpPr>
          <p:nvPr>
            <p:ph sz="quarter" idx="23"/>
          </p:nvPr>
        </p:nvSpPr>
        <p:spPr>
          <a:xfrm>
            <a:off x="4235450" y="2682875"/>
            <a:ext cx="1036638" cy="746125"/>
          </a:xfrm>
        </p:spPr>
        <p:txBody>
          <a:bodyPr/>
          <a:lstStyle>
            <a:lvl1pPr marL="137160" indent="-137160">
              <a:defRPr sz="800"/>
            </a:lvl1pPr>
            <a:lvl2pPr marL="137160" indent="-137160">
              <a:defRPr sz="800"/>
            </a:lvl2pPr>
            <a:lvl3pPr marL="137160" indent="-137160">
              <a:defRPr sz="800"/>
            </a:lvl3pPr>
            <a:lvl4pPr marL="137160" indent="-137160">
              <a:defRPr sz="800"/>
            </a:lvl4pPr>
            <a:lvl5pPr marL="137160" indent="-137160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2" name="Content Placeholder 81"/>
          <p:cNvSpPr>
            <a:spLocks noGrp="1"/>
          </p:cNvSpPr>
          <p:nvPr>
            <p:ph sz="quarter" idx="24"/>
          </p:nvPr>
        </p:nvSpPr>
        <p:spPr>
          <a:xfrm>
            <a:off x="5353050" y="2682875"/>
            <a:ext cx="835025" cy="746125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4" name="Content Placeholder 83"/>
          <p:cNvSpPr>
            <a:spLocks noGrp="1"/>
          </p:cNvSpPr>
          <p:nvPr>
            <p:ph sz="quarter" idx="25"/>
          </p:nvPr>
        </p:nvSpPr>
        <p:spPr>
          <a:xfrm>
            <a:off x="6248400" y="2682875"/>
            <a:ext cx="822325" cy="746125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6" name="Content Placeholder 85"/>
          <p:cNvSpPr>
            <a:spLocks noGrp="1"/>
          </p:cNvSpPr>
          <p:nvPr>
            <p:ph sz="quarter" idx="26"/>
          </p:nvPr>
        </p:nvSpPr>
        <p:spPr>
          <a:xfrm>
            <a:off x="3409950" y="3589338"/>
            <a:ext cx="782638" cy="792162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8" name="Content Placeholder 87"/>
          <p:cNvSpPr>
            <a:spLocks noGrp="1"/>
          </p:cNvSpPr>
          <p:nvPr>
            <p:ph sz="quarter" idx="27"/>
          </p:nvPr>
        </p:nvSpPr>
        <p:spPr>
          <a:xfrm>
            <a:off x="4235450" y="3589338"/>
            <a:ext cx="1036638" cy="731837"/>
          </a:xfrm>
        </p:spPr>
        <p:txBody>
          <a:bodyPr/>
          <a:lstStyle>
            <a:lvl1pPr marL="137160" indent="-137160">
              <a:defRPr sz="800"/>
            </a:lvl1pPr>
            <a:lvl2pPr marL="137160" indent="-137160">
              <a:defRPr sz="800"/>
            </a:lvl2pPr>
            <a:lvl3pPr marL="137160" indent="-137160">
              <a:defRPr sz="800"/>
            </a:lvl3pPr>
            <a:lvl4pPr marL="137160" indent="-137160">
              <a:defRPr sz="800"/>
            </a:lvl4pPr>
            <a:lvl5pPr marL="137160" indent="-137160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Content Placeholder 89"/>
          <p:cNvSpPr>
            <a:spLocks noGrp="1"/>
          </p:cNvSpPr>
          <p:nvPr>
            <p:ph sz="quarter" idx="28"/>
          </p:nvPr>
        </p:nvSpPr>
        <p:spPr>
          <a:xfrm>
            <a:off x="5353050" y="3589338"/>
            <a:ext cx="835025" cy="73183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2" name="Content Placeholder 91"/>
          <p:cNvSpPr>
            <a:spLocks noGrp="1"/>
          </p:cNvSpPr>
          <p:nvPr>
            <p:ph sz="quarter" idx="29"/>
          </p:nvPr>
        </p:nvSpPr>
        <p:spPr>
          <a:xfrm>
            <a:off x="6248400" y="3589338"/>
            <a:ext cx="822325" cy="73183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4" name="Content Placeholder 93"/>
          <p:cNvSpPr>
            <a:spLocks noGrp="1"/>
          </p:cNvSpPr>
          <p:nvPr>
            <p:ph sz="quarter" idx="30"/>
          </p:nvPr>
        </p:nvSpPr>
        <p:spPr>
          <a:xfrm>
            <a:off x="3390900" y="4473575"/>
            <a:ext cx="801688" cy="715963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6" name="Content Placeholder 95"/>
          <p:cNvSpPr>
            <a:spLocks noGrp="1"/>
          </p:cNvSpPr>
          <p:nvPr>
            <p:ph sz="quarter" idx="31"/>
          </p:nvPr>
        </p:nvSpPr>
        <p:spPr>
          <a:xfrm>
            <a:off x="4235450" y="4473575"/>
            <a:ext cx="1036638" cy="715963"/>
          </a:xfrm>
        </p:spPr>
        <p:txBody>
          <a:bodyPr/>
          <a:lstStyle>
            <a:lvl1pPr marL="137160" indent="-13716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8" name="Content Placeholder 97"/>
          <p:cNvSpPr>
            <a:spLocks noGrp="1"/>
          </p:cNvSpPr>
          <p:nvPr>
            <p:ph sz="quarter" idx="32"/>
          </p:nvPr>
        </p:nvSpPr>
        <p:spPr>
          <a:xfrm>
            <a:off x="5353050" y="4473575"/>
            <a:ext cx="835025" cy="71596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00" name="Content Placeholder 99"/>
          <p:cNvSpPr>
            <a:spLocks noGrp="1"/>
          </p:cNvSpPr>
          <p:nvPr>
            <p:ph sz="quarter" idx="33"/>
          </p:nvPr>
        </p:nvSpPr>
        <p:spPr>
          <a:xfrm>
            <a:off x="6248400" y="4473575"/>
            <a:ext cx="822325" cy="71596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02" name="Content Placeholder 101"/>
          <p:cNvSpPr>
            <a:spLocks noGrp="1"/>
          </p:cNvSpPr>
          <p:nvPr>
            <p:ph sz="quarter" idx="34"/>
          </p:nvPr>
        </p:nvSpPr>
        <p:spPr>
          <a:xfrm>
            <a:off x="4625975" y="5364163"/>
            <a:ext cx="3070225" cy="161925"/>
          </a:xfrm>
        </p:spPr>
        <p:txBody>
          <a:bodyPr/>
          <a:lstStyle>
            <a:lvl1pPr marL="0" indent="0">
              <a:buNone/>
              <a:defRPr sz="600"/>
            </a:lvl1pPr>
            <a:lvl2pPr marL="457200" indent="0">
              <a:buNone/>
              <a:defRPr sz="600"/>
            </a:lvl2pPr>
            <a:lvl3pPr marL="914400" indent="0">
              <a:buNone/>
              <a:defRPr sz="600"/>
            </a:lvl3pPr>
            <a:lvl4pPr marL="1371600" indent="0">
              <a:buNone/>
              <a:defRPr sz="600"/>
            </a:lvl4pPr>
            <a:lvl5pPr marL="1828800" indent="0">
              <a:buNone/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Content Placeholder 105"/>
          <p:cNvSpPr>
            <a:spLocks noGrp="1"/>
          </p:cNvSpPr>
          <p:nvPr>
            <p:ph sz="quarter" idx="35"/>
          </p:nvPr>
        </p:nvSpPr>
        <p:spPr>
          <a:xfrm>
            <a:off x="0" y="6457950"/>
            <a:ext cx="1808163" cy="40005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10" name="Content Placeholder 109"/>
          <p:cNvSpPr>
            <a:spLocks noGrp="1"/>
          </p:cNvSpPr>
          <p:nvPr>
            <p:ph sz="quarter" idx="36"/>
          </p:nvPr>
        </p:nvSpPr>
        <p:spPr>
          <a:xfrm>
            <a:off x="7221538" y="6457950"/>
            <a:ext cx="1392237" cy="4000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2" name="Content Placeholder 111"/>
          <p:cNvSpPr>
            <a:spLocks noGrp="1"/>
          </p:cNvSpPr>
          <p:nvPr>
            <p:ph sz="quarter" idx="37"/>
          </p:nvPr>
        </p:nvSpPr>
        <p:spPr>
          <a:xfrm>
            <a:off x="3400425" y="1543050"/>
            <a:ext cx="792163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254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76191" y="2429091"/>
            <a:ext cx="4137181" cy="575830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11683" y="6465747"/>
            <a:ext cx="2433814" cy="392254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7239000" y="6464300"/>
            <a:ext cx="1637234" cy="39654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6021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200" y="1977885"/>
            <a:ext cx="4157663" cy="45657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86228" y="2599510"/>
            <a:ext cx="4157663" cy="44726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5356225" y="1820888"/>
            <a:ext cx="3519488" cy="2190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8"/>
          </p:nvPr>
        </p:nvSpPr>
        <p:spPr>
          <a:xfrm>
            <a:off x="5356225" y="2278063"/>
            <a:ext cx="3519488" cy="2308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0" y="6107912"/>
            <a:ext cx="3519488" cy="4265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0"/>
          </p:nvPr>
        </p:nvSpPr>
        <p:spPr>
          <a:xfrm>
            <a:off x="5559427" y="5921375"/>
            <a:ext cx="3584575" cy="5080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020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0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19400" y="2095500"/>
            <a:ext cx="2552700" cy="381000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4838700"/>
            <a:ext cx="3379622" cy="507365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57200" y="5746750"/>
            <a:ext cx="2445106" cy="507365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572000" y="4851400"/>
            <a:ext cx="3352800" cy="5969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4813300" y="5651500"/>
            <a:ext cx="2565400" cy="488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457200" y="6464300"/>
            <a:ext cx="1600200" cy="215900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7010400" y="6464300"/>
            <a:ext cx="1524000" cy="393700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45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80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933475"/>
            <a:ext cx="5626100" cy="4191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7200" y="2370872"/>
            <a:ext cx="5219700" cy="430331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63550" y="2820425"/>
            <a:ext cx="5626100" cy="51435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57200" y="3357001"/>
            <a:ext cx="5740400" cy="4318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463550" y="3814202"/>
            <a:ext cx="5956300" cy="3984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>
          <a:xfrm>
            <a:off x="457200" y="4236379"/>
            <a:ext cx="4864100" cy="426575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457200" y="4682421"/>
            <a:ext cx="4864100" cy="420688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57200" y="5114925"/>
            <a:ext cx="4619625" cy="3429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457200" y="5468495"/>
            <a:ext cx="4733925" cy="31591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2"/>
          </p:nvPr>
        </p:nvSpPr>
        <p:spPr>
          <a:xfrm>
            <a:off x="463550" y="5804678"/>
            <a:ext cx="4857750" cy="321486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524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49DB-3F72-F74F-AFA7-D88B083A0D30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4D7B7-2514-CB45-8493-32863D994B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00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E6E4B-E445-3244-A2B9-8421F51A9D05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C493-2B48-1F49-87E3-C53D4FB4F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81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942C-A44D-2E4C-9C07-9734A8790DBE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0D0EA-7850-F14D-ACD6-5972FEC383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29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E0F45-3F94-1A4C-8038-7E6C0D9793E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A0C97-A435-D249-8EC3-C8F456AE17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53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1EC15-0569-5642-90A7-A557824EE8A3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82543-09C8-7F4D-A6DF-3EB33FF7E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55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674F-D956-F74C-9692-78259EEB7ABF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0C186-2340-4D4B-ACB9-93CA86A97E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70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812E-4FB6-D644-99B4-7A818D0C78AA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25E31-3220-0146-A372-C0AC4AACF9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2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39A10-E5A0-964C-B9EF-E50614DBB9DB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D6D5-1A1A-7645-B2DD-5E7C23CFC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19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049E-B279-EB43-82A4-7657B1D74F65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F1012-5478-314B-980B-0024E07097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9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A58-E8A5-D444-8D9A-703E368CF8D7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8F80-3007-574D-A3AA-39BD30E8F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2795443" y="1156106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4"/>
          </p:nvPr>
        </p:nvSpPr>
        <p:spPr>
          <a:xfrm>
            <a:off x="4468668" y="1155357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5"/>
          </p:nvPr>
        </p:nvSpPr>
        <p:spPr>
          <a:xfrm>
            <a:off x="2795442" y="1448811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6"/>
          </p:nvPr>
        </p:nvSpPr>
        <p:spPr>
          <a:xfrm>
            <a:off x="2823150" y="1746685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7"/>
          </p:nvPr>
        </p:nvSpPr>
        <p:spPr>
          <a:xfrm>
            <a:off x="4513406" y="1753612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8"/>
          </p:nvPr>
        </p:nvSpPr>
        <p:spPr>
          <a:xfrm>
            <a:off x="2816226" y="2051486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506483" y="2048022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0"/>
          </p:nvPr>
        </p:nvSpPr>
        <p:spPr>
          <a:xfrm>
            <a:off x="2840474" y="2584889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1"/>
          </p:nvPr>
        </p:nvSpPr>
        <p:spPr>
          <a:xfrm>
            <a:off x="2847400" y="2882763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3" name="Content Placeholder 13"/>
          <p:cNvSpPr>
            <a:spLocks noGrp="1"/>
          </p:cNvSpPr>
          <p:nvPr>
            <p:ph sz="quarter" idx="22"/>
          </p:nvPr>
        </p:nvSpPr>
        <p:spPr>
          <a:xfrm>
            <a:off x="4537658" y="2889690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3"/>
          </p:nvPr>
        </p:nvSpPr>
        <p:spPr>
          <a:xfrm>
            <a:off x="2850869" y="3177173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4"/>
          </p:nvPr>
        </p:nvSpPr>
        <p:spPr>
          <a:xfrm>
            <a:off x="4541128" y="3194490"/>
            <a:ext cx="1673225" cy="27974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5"/>
          </p:nvPr>
        </p:nvSpPr>
        <p:spPr>
          <a:xfrm>
            <a:off x="2073216" y="3513146"/>
            <a:ext cx="5251299" cy="27974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7" name="Content Placeholder 13"/>
          <p:cNvSpPr>
            <a:spLocks noGrp="1"/>
          </p:cNvSpPr>
          <p:nvPr>
            <p:ph sz="quarter" idx="26"/>
          </p:nvPr>
        </p:nvSpPr>
        <p:spPr>
          <a:xfrm>
            <a:off x="2080142" y="3821411"/>
            <a:ext cx="5251299" cy="27974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04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95550"/>
            <a:ext cx="3665538" cy="44564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318000" y="1609566"/>
            <a:ext cx="4210050" cy="247968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5"/>
          </p:nvPr>
        </p:nvSpPr>
        <p:spPr>
          <a:xfrm>
            <a:off x="4318000" y="1955800"/>
            <a:ext cx="4273550" cy="10620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318000" y="3403600"/>
            <a:ext cx="4273550" cy="280988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able Placeholder 14"/>
          <p:cNvSpPr>
            <a:spLocks noGrp="1"/>
          </p:cNvSpPr>
          <p:nvPr>
            <p:ph type="tbl" sz="quarter" idx="17"/>
          </p:nvPr>
        </p:nvSpPr>
        <p:spPr>
          <a:xfrm>
            <a:off x="4318000" y="3821113"/>
            <a:ext cx="4273550" cy="1103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4327053" y="5003924"/>
            <a:ext cx="4210050" cy="304511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53804" y="6337343"/>
            <a:ext cx="2009775" cy="45243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0"/>
          </p:nvPr>
        </p:nvSpPr>
        <p:spPr>
          <a:xfrm>
            <a:off x="7424737" y="6436582"/>
            <a:ext cx="1719263" cy="35029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24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95550"/>
            <a:ext cx="2701636" cy="44564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66" name="Content Placeholder 65"/>
          <p:cNvSpPr>
            <a:spLocks noGrp="1"/>
          </p:cNvSpPr>
          <p:nvPr>
            <p:ph sz="quarter" idx="16"/>
          </p:nvPr>
        </p:nvSpPr>
        <p:spPr>
          <a:xfrm>
            <a:off x="5353050" y="1543050"/>
            <a:ext cx="835025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68" name="Content Placeholder 67"/>
          <p:cNvSpPr>
            <a:spLocks noGrp="1"/>
          </p:cNvSpPr>
          <p:nvPr>
            <p:ph sz="quarter" idx="17"/>
          </p:nvPr>
        </p:nvSpPr>
        <p:spPr>
          <a:xfrm>
            <a:off x="6248400" y="1543050"/>
            <a:ext cx="822325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0" name="Content Placeholder 69"/>
          <p:cNvSpPr>
            <a:spLocks noGrp="1"/>
          </p:cNvSpPr>
          <p:nvPr>
            <p:ph sz="quarter" idx="18"/>
          </p:nvPr>
        </p:nvSpPr>
        <p:spPr>
          <a:xfrm>
            <a:off x="3409950" y="1820863"/>
            <a:ext cx="782638" cy="71120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2" name="Content Placeholder 71"/>
          <p:cNvSpPr>
            <a:spLocks noGrp="1"/>
          </p:cNvSpPr>
          <p:nvPr>
            <p:ph sz="quarter" idx="19"/>
          </p:nvPr>
        </p:nvSpPr>
        <p:spPr>
          <a:xfrm>
            <a:off x="4235450" y="1820863"/>
            <a:ext cx="1036638" cy="752475"/>
          </a:xfrm>
        </p:spPr>
        <p:txBody>
          <a:bodyPr/>
          <a:lstStyle>
            <a:lvl1pPr marL="137160" indent="-137160"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Content Placeholder 73"/>
          <p:cNvSpPr>
            <a:spLocks noGrp="1"/>
          </p:cNvSpPr>
          <p:nvPr>
            <p:ph sz="quarter" idx="20"/>
          </p:nvPr>
        </p:nvSpPr>
        <p:spPr>
          <a:xfrm>
            <a:off x="5353050" y="1820863"/>
            <a:ext cx="835025" cy="269875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Content Placeholder 75"/>
          <p:cNvSpPr>
            <a:spLocks noGrp="1"/>
          </p:cNvSpPr>
          <p:nvPr>
            <p:ph sz="quarter" idx="21"/>
          </p:nvPr>
        </p:nvSpPr>
        <p:spPr>
          <a:xfrm>
            <a:off x="6248400" y="1820863"/>
            <a:ext cx="822325" cy="752475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8" name="Content Placeholder 77"/>
          <p:cNvSpPr>
            <a:spLocks noGrp="1"/>
          </p:cNvSpPr>
          <p:nvPr>
            <p:ph sz="quarter" idx="22"/>
          </p:nvPr>
        </p:nvSpPr>
        <p:spPr>
          <a:xfrm>
            <a:off x="3390900" y="2682875"/>
            <a:ext cx="801688" cy="746125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0" name="Content Placeholder 79"/>
          <p:cNvSpPr>
            <a:spLocks noGrp="1"/>
          </p:cNvSpPr>
          <p:nvPr>
            <p:ph sz="quarter" idx="23"/>
          </p:nvPr>
        </p:nvSpPr>
        <p:spPr>
          <a:xfrm>
            <a:off x="4235450" y="2682875"/>
            <a:ext cx="1036638" cy="746125"/>
          </a:xfrm>
        </p:spPr>
        <p:txBody>
          <a:bodyPr/>
          <a:lstStyle>
            <a:lvl1pPr marL="137160" indent="-137160">
              <a:defRPr sz="800"/>
            </a:lvl1pPr>
            <a:lvl2pPr marL="137160" indent="-137160">
              <a:defRPr sz="800"/>
            </a:lvl2pPr>
            <a:lvl3pPr marL="137160" indent="-137160">
              <a:defRPr sz="800"/>
            </a:lvl3pPr>
            <a:lvl4pPr marL="137160" indent="-137160">
              <a:defRPr sz="800"/>
            </a:lvl4pPr>
            <a:lvl5pPr marL="137160" indent="-137160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2" name="Content Placeholder 81"/>
          <p:cNvSpPr>
            <a:spLocks noGrp="1"/>
          </p:cNvSpPr>
          <p:nvPr>
            <p:ph sz="quarter" idx="24"/>
          </p:nvPr>
        </p:nvSpPr>
        <p:spPr>
          <a:xfrm>
            <a:off x="5353050" y="2682875"/>
            <a:ext cx="835025" cy="746125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4" name="Content Placeholder 83"/>
          <p:cNvSpPr>
            <a:spLocks noGrp="1"/>
          </p:cNvSpPr>
          <p:nvPr>
            <p:ph sz="quarter" idx="25"/>
          </p:nvPr>
        </p:nvSpPr>
        <p:spPr>
          <a:xfrm>
            <a:off x="6248400" y="2682875"/>
            <a:ext cx="822325" cy="746125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6" name="Content Placeholder 85"/>
          <p:cNvSpPr>
            <a:spLocks noGrp="1"/>
          </p:cNvSpPr>
          <p:nvPr>
            <p:ph sz="quarter" idx="26"/>
          </p:nvPr>
        </p:nvSpPr>
        <p:spPr>
          <a:xfrm>
            <a:off x="3409950" y="3589338"/>
            <a:ext cx="782638" cy="792162"/>
          </a:xfrm>
        </p:spPr>
        <p:txBody>
          <a:bodyPr/>
          <a:lstStyle>
            <a:lvl1pPr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8" name="Content Placeholder 87"/>
          <p:cNvSpPr>
            <a:spLocks noGrp="1"/>
          </p:cNvSpPr>
          <p:nvPr>
            <p:ph sz="quarter" idx="27"/>
          </p:nvPr>
        </p:nvSpPr>
        <p:spPr>
          <a:xfrm>
            <a:off x="4235450" y="3589338"/>
            <a:ext cx="1036638" cy="731837"/>
          </a:xfrm>
        </p:spPr>
        <p:txBody>
          <a:bodyPr/>
          <a:lstStyle>
            <a:lvl1pPr marL="137160" indent="-137160">
              <a:defRPr sz="800"/>
            </a:lvl1pPr>
            <a:lvl2pPr marL="137160" indent="-137160">
              <a:defRPr sz="800"/>
            </a:lvl2pPr>
            <a:lvl3pPr marL="137160" indent="-137160">
              <a:defRPr sz="800"/>
            </a:lvl3pPr>
            <a:lvl4pPr marL="137160" indent="-137160">
              <a:defRPr sz="800"/>
            </a:lvl4pPr>
            <a:lvl5pPr marL="137160" indent="-137160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Content Placeholder 89"/>
          <p:cNvSpPr>
            <a:spLocks noGrp="1"/>
          </p:cNvSpPr>
          <p:nvPr>
            <p:ph sz="quarter" idx="28"/>
          </p:nvPr>
        </p:nvSpPr>
        <p:spPr>
          <a:xfrm>
            <a:off x="5353050" y="3589338"/>
            <a:ext cx="835025" cy="73183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2" name="Content Placeholder 91"/>
          <p:cNvSpPr>
            <a:spLocks noGrp="1"/>
          </p:cNvSpPr>
          <p:nvPr>
            <p:ph sz="quarter" idx="29"/>
          </p:nvPr>
        </p:nvSpPr>
        <p:spPr>
          <a:xfrm>
            <a:off x="6248400" y="3589338"/>
            <a:ext cx="822325" cy="73183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4" name="Content Placeholder 93"/>
          <p:cNvSpPr>
            <a:spLocks noGrp="1"/>
          </p:cNvSpPr>
          <p:nvPr>
            <p:ph sz="quarter" idx="30"/>
          </p:nvPr>
        </p:nvSpPr>
        <p:spPr>
          <a:xfrm>
            <a:off x="3390900" y="4473575"/>
            <a:ext cx="801688" cy="715963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96" name="Content Placeholder 95"/>
          <p:cNvSpPr>
            <a:spLocks noGrp="1"/>
          </p:cNvSpPr>
          <p:nvPr>
            <p:ph sz="quarter" idx="31"/>
          </p:nvPr>
        </p:nvSpPr>
        <p:spPr>
          <a:xfrm>
            <a:off x="4235450" y="4473575"/>
            <a:ext cx="1036638" cy="715963"/>
          </a:xfrm>
        </p:spPr>
        <p:txBody>
          <a:bodyPr/>
          <a:lstStyle>
            <a:lvl1pPr marL="137160" indent="-13716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8" name="Content Placeholder 97"/>
          <p:cNvSpPr>
            <a:spLocks noGrp="1"/>
          </p:cNvSpPr>
          <p:nvPr>
            <p:ph sz="quarter" idx="32"/>
          </p:nvPr>
        </p:nvSpPr>
        <p:spPr>
          <a:xfrm>
            <a:off x="5353050" y="4473575"/>
            <a:ext cx="835025" cy="71596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00" name="Content Placeholder 99"/>
          <p:cNvSpPr>
            <a:spLocks noGrp="1"/>
          </p:cNvSpPr>
          <p:nvPr>
            <p:ph sz="quarter" idx="33"/>
          </p:nvPr>
        </p:nvSpPr>
        <p:spPr>
          <a:xfrm>
            <a:off x="6248400" y="4473575"/>
            <a:ext cx="822325" cy="71596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02" name="Content Placeholder 101"/>
          <p:cNvSpPr>
            <a:spLocks noGrp="1"/>
          </p:cNvSpPr>
          <p:nvPr>
            <p:ph sz="quarter" idx="34"/>
          </p:nvPr>
        </p:nvSpPr>
        <p:spPr>
          <a:xfrm>
            <a:off x="4625975" y="5364163"/>
            <a:ext cx="3070225" cy="161925"/>
          </a:xfrm>
        </p:spPr>
        <p:txBody>
          <a:bodyPr/>
          <a:lstStyle>
            <a:lvl1pPr marL="0" indent="0">
              <a:buNone/>
              <a:defRPr sz="600"/>
            </a:lvl1pPr>
            <a:lvl2pPr marL="457200" indent="0">
              <a:buNone/>
              <a:defRPr sz="600"/>
            </a:lvl2pPr>
            <a:lvl3pPr marL="914400" indent="0">
              <a:buNone/>
              <a:defRPr sz="600"/>
            </a:lvl3pPr>
            <a:lvl4pPr marL="1371600" indent="0">
              <a:buNone/>
              <a:defRPr sz="600"/>
            </a:lvl4pPr>
            <a:lvl5pPr marL="1828800" indent="0">
              <a:buNone/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6" name="Content Placeholder 105"/>
          <p:cNvSpPr>
            <a:spLocks noGrp="1"/>
          </p:cNvSpPr>
          <p:nvPr>
            <p:ph sz="quarter" idx="35"/>
          </p:nvPr>
        </p:nvSpPr>
        <p:spPr>
          <a:xfrm>
            <a:off x="0" y="6457950"/>
            <a:ext cx="1808163" cy="40005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10" name="Content Placeholder 109"/>
          <p:cNvSpPr>
            <a:spLocks noGrp="1"/>
          </p:cNvSpPr>
          <p:nvPr>
            <p:ph sz="quarter" idx="36"/>
          </p:nvPr>
        </p:nvSpPr>
        <p:spPr>
          <a:xfrm>
            <a:off x="7221538" y="6457950"/>
            <a:ext cx="1392237" cy="40005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2" name="Content Placeholder 111"/>
          <p:cNvSpPr>
            <a:spLocks noGrp="1"/>
          </p:cNvSpPr>
          <p:nvPr>
            <p:ph sz="quarter" idx="37"/>
          </p:nvPr>
        </p:nvSpPr>
        <p:spPr>
          <a:xfrm>
            <a:off x="3400425" y="1543050"/>
            <a:ext cx="792163" cy="196850"/>
          </a:xfrm>
        </p:spPr>
        <p:txBody>
          <a:bodyPr/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2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10916"/>
            <a:ext cx="3646487" cy="39290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1176" y="2048755"/>
            <a:ext cx="3757613" cy="37941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31360" y="2485436"/>
            <a:ext cx="3840163" cy="33849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31800" y="2911475"/>
            <a:ext cx="3776663" cy="31591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57200" y="3305175"/>
            <a:ext cx="3814763" cy="3937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431800" y="3814763"/>
            <a:ext cx="3840163" cy="38893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431800" y="4253353"/>
            <a:ext cx="3776663" cy="39528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7"/>
          </p:nvPr>
        </p:nvSpPr>
        <p:spPr>
          <a:xfrm>
            <a:off x="557213" y="4711700"/>
            <a:ext cx="3835400" cy="40322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8"/>
          </p:nvPr>
        </p:nvSpPr>
        <p:spPr>
          <a:xfrm>
            <a:off x="431800" y="5149688"/>
            <a:ext cx="3840163" cy="38417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9"/>
          </p:nvPr>
        </p:nvSpPr>
        <p:spPr>
          <a:xfrm>
            <a:off x="650875" y="5586414"/>
            <a:ext cx="3741738" cy="35193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0"/>
          </p:nvPr>
        </p:nvSpPr>
        <p:spPr>
          <a:xfrm>
            <a:off x="346075" y="5938838"/>
            <a:ext cx="3563938" cy="35718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21"/>
          </p:nvPr>
        </p:nvSpPr>
        <p:spPr>
          <a:xfrm>
            <a:off x="4540250" y="1547813"/>
            <a:ext cx="4057650" cy="350837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22"/>
          </p:nvPr>
        </p:nvSpPr>
        <p:spPr>
          <a:xfrm>
            <a:off x="4540250" y="2003425"/>
            <a:ext cx="4057650" cy="42545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3"/>
          </p:nvPr>
        </p:nvSpPr>
        <p:spPr>
          <a:xfrm>
            <a:off x="4624388" y="2502723"/>
            <a:ext cx="4062412" cy="39211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/>
          </p:nvPr>
        </p:nvSpPr>
        <p:spPr>
          <a:xfrm>
            <a:off x="4629150" y="2952589"/>
            <a:ext cx="4057650" cy="393700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sz="quarter" idx="25"/>
          </p:nvPr>
        </p:nvSpPr>
        <p:spPr>
          <a:xfrm>
            <a:off x="4540250" y="3457575"/>
            <a:ext cx="3984625" cy="357188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26"/>
          </p:nvPr>
        </p:nvSpPr>
        <p:spPr>
          <a:xfrm>
            <a:off x="4640263" y="3860857"/>
            <a:ext cx="4046537" cy="2381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sz="quarter" idx="27"/>
          </p:nvPr>
        </p:nvSpPr>
        <p:spPr>
          <a:xfrm>
            <a:off x="4791869" y="4111271"/>
            <a:ext cx="3727450" cy="218060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Content Placeholder 41"/>
          <p:cNvSpPr>
            <a:spLocks noGrp="1"/>
          </p:cNvSpPr>
          <p:nvPr>
            <p:ph sz="quarter" idx="28"/>
          </p:nvPr>
        </p:nvSpPr>
        <p:spPr>
          <a:xfrm>
            <a:off x="4540250" y="4329113"/>
            <a:ext cx="4057650" cy="284162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sz="quarter" idx="29"/>
          </p:nvPr>
        </p:nvSpPr>
        <p:spPr>
          <a:xfrm>
            <a:off x="4624388" y="4648200"/>
            <a:ext cx="4157662" cy="195263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sz="quarter" idx="30"/>
          </p:nvPr>
        </p:nvSpPr>
        <p:spPr>
          <a:xfrm>
            <a:off x="4624388" y="4924425"/>
            <a:ext cx="4405312" cy="2254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sz="quarter" idx="31"/>
          </p:nvPr>
        </p:nvSpPr>
        <p:spPr>
          <a:xfrm>
            <a:off x="4792663" y="5162550"/>
            <a:ext cx="4141787" cy="37147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 hasCustomPrompt="1"/>
          </p:nvPr>
        </p:nvSpPr>
        <p:spPr>
          <a:xfrm>
            <a:off x="4953000" y="5586413"/>
            <a:ext cx="1866900" cy="265934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 err="1"/>
              <a:t>fdfdf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33"/>
          </p:nvPr>
        </p:nvSpPr>
        <p:spPr>
          <a:xfrm>
            <a:off x="4640263" y="5904735"/>
            <a:ext cx="4310062" cy="282575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8782050" y="1611313"/>
            <a:ext cx="361950" cy="817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5"/>
          </p:nvPr>
        </p:nvSpPr>
        <p:spPr>
          <a:xfrm>
            <a:off x="8782050" y="2616200"/>
            <a:ext cx="692150" cy="611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64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76191" y="2429091"/>
            <a:ext cx="4137181" cy="575830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11683" y="6465747"/>
            <a:ext cx="2433814" cy="392254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7239000" y="6464300"/>
            <a:ext cx="1637234" cy="39654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7347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57200" y="1977885"/>
            <a:ext cx="4157663" cy="45657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86228" y="2599510"/>
            <a:ext cx="4157663" cy="44726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5356225" y="1820888"/>
            <a:ext cx="3519488" cy="219025"/>
          </a:xfrm>
        </p:spPr>
        <p:txBody>
          <a:bodyPr/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8"/>
          </p:nvPr>
        </p:nvSpPr>
        <p:spPr>
          <a:xfrm>
            <a:off x="5356225" y="2278063"/>
            <a:ext cx="3519488" cy="2308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/>
          </p:nvPr>
        </p:nvSpPr>
        <p:spPr>
          <a:xfrm>
            <a:off x="0" y="6107912"/>
            <a:ext cx="3519488" cy="4265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0"/>
          </p:nvPr>
        </p:nvSpPr>
        <p:spPr>
          <a:xfrm>
            <a:off x="5559427" y="5921375"/>
            <a:ext cx="3584575" cy="5080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27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498D5D-6316-C543-8D06-605F7A98CBA8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A3E4D3-1F30-E94E-BA23-003E393C6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22-</a:t>
            </a:r>
            <a:fld id="{BAD1839A-78C6-AD46-AA23-1A57797F916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0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altLang="en-US" sz="800" dirty="0"/>
              <a:t> No reproduction or further distribution permitted without the prior written consent of McGraw-Hill Education.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2" r:id="rId2"/>
    <p:sldLayoutId id="2147483782" r:id="rId3"/>
    <p:sldLayoutId id="2147483799" r:id="rId4"/>
    <p:sldLayoutId id="2147483796" r:id="rId5"/>
    <p:sldLayoutId id="2147483797" r:id="rId6"/>
    <p:sldLayoutId id="2147483820" r:id="rId7"/>
    <p:sldLayoutId id="2147483795" r:id="rId8"/>
    <p:sldLayoutId id="2147483798" r:id="rId9"/>
    <p:sldLayoutId id="2147483794" r:id="rId10"/>
    <p:sldLayoutId id="2147483793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498D5D-6316-C543-8D06-605F7A98CBA8}" type="datetime1">
              <a:rPr lang="en-US"/>
              <a:pPr>
                <a:defRPr/>
              </a:pPr>
              <a:t>4/3/20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A3E4D3-1F30-E94E-BA23-003E393C6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22-</a:t>
            </a:r>
            <a:fld id="{BAD1839A-78C6-AD46-AA23-1A57797F916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41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1536" y="599127"/>
            <a:ext cx="5620928" cy="780685"/>
          </a:xfrm>
        </p:spPr>
        <p:txBody>
          <a:bodyPr/>
          <a:lstStyle/>
          <a:p>
            <a:pPr eaLnBrk="1" hangingPunct="1"/>
            <a:r>
              <a:rPr lang="en-US" sz="6000" dirty="0"/>
              <a:t>Chapter 22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564823" y="1404915"/>
            <a:ext cx="6011269" cy="549311"/>
          </a:xfrm>
        </p:spPr>
        <p:txBody>
          <a:bodyPr/>
          <a:lstStyle/>
          <a:p>
            <a:pPr algn="ctr"/>
            <a:r>
              <a:rPr lang="en-US" sz="4000" dirty="0"/>
              <a:t>Plant Form and Function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2130"/>
          <a:stretch/>
        </p:blipFill>
        <p:spPr>
          <a:xfrm>
            <a:off x="1600466" y="2290812"/>
            <a:ext cx="6368511" cy="39671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102960" y="6284964"/>
            <a:ext cx="1345606" cy="83948"/>
          </a:xfrm>
        </p:spPr>
        <p:txBody>
          <a:bodyPr anchor="ctr"/>
          <a:lstStyle/>
          <a:p>
            <a:pPr algn="ctr"/>
            <a:r>
              <a:rPr lang="en-US" sz="660" dirty="0"/>
              <a:t>©Gustavo Gilabert/Corbis SABA</a:t>
            </a:r>
            <a:endParaRPr lang="en-GB" sz="660" dirty="0"/>
          </a:p>
        </p:txBody>
      </p:sp>
      <p:pic>
        <p:nvPicPr>
          <p:cNvPr id="1536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239713"/>
            <a:ext cx="8112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Concepts and Investigations Biology, Fourth Edition by Mariëlle Hoefnagels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779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024653" y="6463247"/>
            <a:ext cx="5109935" cy="30586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800" dirty="0"/>
              <a:t>©McGraw-Hill Education. All rights reserved. Authorized only for instructor use in the classroom. </a:t>
            </a:r>
            <a:br>
              <a:rPr lang="en-US" altLang="en-US" sz="800" dirty="0"/>
            </a:br>
            <a:r>
              <a:rPr lang="en-US" altLang="en-US" sz="800" dirty="0"/>
              <a:t>No reproduction or further distribution permitted without the prior written consent of McGraw-Hill Education.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014"/>
            <a:ext cx="8229600" cy="1383030"/>
          </a:xfrm>
        </p:spPr>
        <p:txBody>
          <a:bodyPr anchor="t"/>
          <a:lstStyle/>
          <a:p>
            <a:pPr algn="l" eaLnBrk="1" hangingPunct="1"/>
            <a:r>
              <a:rPr lang="en-US" sz="4000" dirty="0"/>
              <a:t>Vegetative plant parts: functions of roots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0" y="6458272"/>
            <a:ext cx="1556169" cy="399727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70707" y="2429219"/>
            <a:ext cx="3842702" cy="909661"/>
          </a:xfrm>
        </p:spPr>
        <p:txBody>
          <a:bodyPr/>
          <a:lstStyle/>
          <a:p>
            <a:pPr eaLnBrk="1" hangingPunct="1"/>
            <a:r>
              <a:rPr lang="en-US" sz="1800" dirty="0"/>
              <a:t>Roots anchor the plant and absorb water and minerals that move via the stem to the leaves.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71500" y="3518102"/>
            <a:ext cx="3474720" cy="1014697"/>
          </a:xfrm>
        </p:spPr>
        <p:txBody>
          <a:bodyPr/>
          <a:lstStyle/>
          <a:p>
            <a:r>
              <a:rPr lang="en-US" sz="1800" dirty="0"/>
              <a:t>Later, we will explore how water, minerals, and sugars travel through plants.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7238628" y="6456361"/>
            <a:ext cx="1550073" cy="392115"/>
          </a:xfrm>
        </p:spPr>
        <p:txBody>
          <a:bodyPr/>
          <a:lstStyle/>
          <a:p>
            <a:pPr eaLnBrk="1" hangingPunct="1"/>
            <a:r>
              <a:rPr lang="en-US" sz="2000" dirty="0"/>
              <a:t>Figure 22.1</a:t>
            </a:r>
          </a:p>
        </p:txBody>
      </p:sp>
      <p:pic>
        <p:nvPicPr>
          <p:cNvPr id="8" name="Picture 7" descr="The bracket emphasizes the lateral root and taproot. ">
            <a:extLst>
              <a:ext uri="{FF2B5EF4-FFF2-40B4-BE49-F238E27FC236}">
                <a16:creationId xmlns:a16="http://schemas.microsoft.com/office/drawing/2014/main" id="{EAC79397-25F6-4CBD-A320-C9BC718E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93" y="934205"/>
            <a:ext cx="4191555" cy="5505092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707F8DD0-E3E7-4B4D-A050-48554A4AD0BE}"/>
              </a:ext>
            </a:extLst>
          </p:cNvPr>
          <p:cNvSpPr/>
          <p:nvPr/>
        </p:nvSpPr>
        <p:spPr>
          <a:xfrm>
            <a:off x="4481542" y="4572000"/>
            <a:ext cx="200953" cy="17416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058" y="259398"/>
            <a:ext cx="8229600" cy="1257300"/>
          </a:xfrm>
        </p:spPr>
        <p:txBody>
          <a:bodyPr anchor="t"/>
          <a:lstStyle/>
          <a:p>
            <a:pPr algn="l" eaLnBrk="1" hangingPunct="1"/>
            <a:r>
              <a:rPr lang="en-US" sz="4000" dirty="0"/>
              <a:t>Vegetative plant parts: nodes and internodes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17" y="6459397"/>
            <a:ext cx="1497583" cy="392254"/>
          </a:xfrm>
        </p:spPr>
        <p:txBody>
          <a:bodyPr/>
          <a:lstStyle/>
          <a:p>
            <a:r>
              <a:rPr lang="en-US" dirty="0"/>
              <a:t>Section 22.1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70710" y="2428033"/>
            <a:ext cx="4137181" cy="696754"/>
          </a:xfrm>
        </p:spPr>
        <p:txBody>
          <a:bodyPr/>
          <a:lstStyle/>
          <a:p>
            <a:pPr eaLnBrk="1" hangingPunct="1"/>
            <a:r>
              <a:rPr lang="en-US" dirty="0"/>
              <a:t>Leaves attach to stems at </a:t>
            </a:r>
            <a:r>
              <a:rPr lang="en-US" b="1" dirty="0">
                <a:solidFill>
                  <a:srgbClr val="FF0000"/>
                </a:solidFill>
              </a:rPr>
              <a:t>nodes</a:t>
            </a:r>
            <a:r>
              <a:rPr lang="en-US" dirty="0"/>
              <a:t>. Spaces between nodes are </a:t>
            </a:r>
            <a:r>
              <a:rPr lang="en-US" b="1" dirty="0"/>
              <a:t>internodes</a:t>
            </a:r>
            <a:r>
              <a:rPr lang="en-US" dirty="0"/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39000" y="6459537"/>
            <a:ext cx="1637234" cy="396548"/>
          </a:xfrm>
        </p:spPr>
        <p:txBody>
          <a:bodyPr/>
          <a:lstStyle/>
          <a:p>
            <a:pPr eaLnBrk="1" hangingPunct="1"/>
            <a:r>
              <a:rPr lang="en-US" dirty="0"/>
              <a:t>Figure 22.1</a:t>
            </a:r>
          </a:p>
        </p:txBody>
      </p:sp>
      <p:pic>
        <p:nvPicPr>
          <p:cNvPr id="7" name="Picture 6" descr="The red circle emphasizes the internode.&#10;The red circle emphasizes the node.">
            <a:extLst>
              <a:ext uri="{FF2B5EF4-FFF2-40B4-BE49-F238E27FC236}">
                <a16:creationId xmlns:a16="http://schemas.microsoft.com/office/drawing/2014/main" id="{ED08F505-406E-4564-8A2D-32AEED4A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04" y="954445"/>
            <a:ext cx="4191555" cy="550509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780A01A-1CDC-4B5C-A013-19782C4DE3F9}"/>
              </a:ext>
            </a:extLst>
          </p:cNvPr>
          <p:cNvSpPr/>
          <p:nvPr/>
        </p:nvSpPr>
        <p:spPr>
          <a:xfrm>
            <a:off x="4447708" y="2447776"/>
            <a:ext cx="647114" cy="267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64EC8B-A2D5-4B75-BFE6-19DC2FEF8FAC}"/>
              </a:ext>
            </a:extLst>
          </p:cNvPr>
          <p:cNvSpPr/>
          <p:nvPr/>
        </p:nvSpPr>
        <p:spPr>
          <a:xfrm>
            <a:off x="4489912" y="2144328"/>
            <a:ext cx="743135" cy="267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6810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parts: axillary buds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64961"/>
            <a:ext cx="1912620" cy="362559"/>
          </a:xfrm>
        </p:spPr>
        <p:txBody>
          <a:bodyPr/>
          <a:lstStyle/>
          <a:p>
            <a:pPr eaLnBrk="1" hangingPunct="1"/>
            <a:r>
              <a:rPr lang="en-US" dirty="0"/>
              <a:t>Section 22.1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71500" y="2436498"/>
            <a:ext cx="3936123" cy="915988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dirty="0"/>
              <a:t>Each node also features an </a:t>
            </a:r>
            <a:r>
              <a:rPr lang="en-US" b="1" dirty="0"/>
              <a:t>axillary bud</a:t>
            </a:r>
            <a:r>
              <a:rPr lang="en-US" dirty="0"/>
              <a:t>, an undeveloped shoot that could form </a:t>
            </a:r>
          </a:p>
          <a:p>
            <a:pPr eaLnBrk="1" hangingPunct="1">
              <a:spcBef>
                <a:spcPts val="0"/>
              </a:spcBef>
            </a:pPr>
            <a:r>
              <a:rPr lang="en-US" dirty="0"/>
              <a:t>a new branch or flower.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56463" y="6455102"/>
            <a:ext cx="1637234" cy="396548"/>
          </a:xfrm>
        </p:spPr>
        <p:txBody>
          <a:bodyPr/>
          <a:lstStyle/>
          <a:p>
            <a:pPr eaLnBrk="1" hangingPunct="1"/>
            <a:r>
              <a:rPr lang="en-US" dirty="0"/>
              <a:t>Figure 22.1</a:t>
            </a:r>
          </a:p>
        </p:txBody>
      </p:sp>
      <p:pic>
        <p:nvPicPr>
          <p:cNvPr id="2" name="Picture 1" descr="The red circle emphasizes the node.&#10;The red circle emphasizes the axillary bud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/>
          <a:stretch/>
        </p:blipFill>
        <p:spPr>
          <a:xfrm>
            <a:off x="4371978" y="1114424"/>
            <a:ext cx="4407408" cy="49548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1536" y="128530"/>
            <a:ext cx="5620929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Two types of plants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146" y="6459409"/>
            <a:ext cx="1828560" cy="392254"/>
          </a:xfrm>
        </p:spPr>
        <p:txBody>
          <a:bodyPr/>
          <a:lstStyle/>
          <a:p>
            <a:pPr eaLnBrk="1" hangingPunct="1"/>
            <a:r>
              <a:rPr lang="en-US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69841" y="1553284"/>
            <a:ext cx="3974788" cy="927379"/>
          </a:xfrm>
        </p:spPr>
        <p:txBody>
          <a:bodyPr/>
          <a:lstStyle/>
          <a:p>
            <a:pPr eaLnBrk="1" hangingPunct="1"/>
            <a:r>
              <a:rPr lang="en-US" dirty="0"/>
              <a:t>Biologists divide plants into two categories based on the characteristics of the stem.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869275" y="6462363"/>
            <a:ext cx="1981053" cy="327725"/>
          </a:xfrm>
        </p:spPr>
        <p:txBody>
          <a:bodyPr/>
          <a:lstStyle/>
          <a:p>
            <a:pPr eaLnBrk="1" hangingPunct="1"/>
            <a:r>
              <a:rPr lang="en-US" sz="1800" dirty="0"/>
              <a:t>Figures 22.1, 24.4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/>
          <a:stretch/>
        </p:blipFill>
        <p:spPr>
          <a:xfrm>
            <a:off x="922050" y="3022600"/>
            <a:ext cx="2996842" cy="3113931"/>
          </a:xfrm>
          <a:prstGeom prst="rect">
            <a:avLst/>
          </a:prstGeom>
        </p:spPr>
      </p:pic>
      <p:pic>
        <p:nvPicPr>
          <p:cNvPr id="2" name="Picture 1" descr="A tree with bark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>
            <a:off x="5327416" y="1219199"/>
            <a:ext cx="3083235" cy="49368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Herbaceous and woody plants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94" y="6458275"/>
            <a:ext cx="1591021" cy="392254"/>
          </a:xfrm>
        </p:spPr>
        <p:txBody>
          <a:bodyPr/>
          <a:lstStyle/>
          <a:p>
            <a:pPr eaLnBrk="1" hangingPunct="1"/>
            <a:r>
              <a:rPr lang="en-US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69841" y="1549615"/>
            <a:ext cx="4137181" cy="163332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150"/>
              </a:spcAft>
            </a:pPr>
            <a:r>
              <a:rPr lang="en-US" dirty="0"/>
              <a:t>A </a:t>
            </a:r>
            <a:r>
              <a:rPr lang="en-US" b="1" dirty="0"/>
              <a:t>herbaceous plant </a:t>
            </a:r>
            <a:r>
              <a:rPr lang="en-US" dirty="0"/>
              <a:t>has a green, soft stem. </a:t>
            </a:r>
          </a:p>
          <a:p>
            <a:pPr eaLnBrk="1" hangingPunct="1">
              <a:spcBef>
                <a:spcPts val="0"/>
              </a:spcBef>
              <a:spcAft>
                <a:spcPts val="2150"/>
              </a:spcAft>
            </a:pPr>
            <a:r>
              <a:rPr lang="en-US" dirty="0"/>
              <a:t>A </a:t>
            </a:r>
            <a:r>
              <a:rPr lang="en-US" b="1" dirty="0"/>
              <a:t>woody plant </a:t>
            </a:r>
            <a:r>
              <a:rPr lang="en-US" dirty="0"/>
              <a:t>is made of tough, bark-covered wood.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869033" y="6466606"/>
            <a:ext cx="2159000" cy="396548"/>
          </a:xfrm>
        </p:spPr>
        <p:txBody>
          <a:bodyPr/>
          <a:lstStyle/>
          <a:p>
            <a:pPr eaLnBrk="1" hangingPunct="1"/>
            <a:r>
              <a:rPr lang="en-US" sz="1800" dirty="0"/>
              <a:t>Figures 22.1, 24.4</a:t>
            </a:r>
          </a:p>
        </p:txBody>
      </p:sp>
      <p:pic>
        <p:nvPicPr>
          <p:cNvPr id="8" name="Picture 7" descr="A tree with bark is shown.&#10;The red arrow points to a woody plant with tough bark covering the stem.">
            <a:extLst>
              <a:ext uri="{FF2B5EF4-FFF2-40B4-BE49-F238E27FC236}">
                <a16:creationId xmlns:a16="http://schemas.microsoft.com/office/drawing/2014/main" id="{3B34A963-4EC6-4D5B-B954-447401935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/>
          <a:stretch/>
        </p:blipFill>
        <p:spPr>
          <a:xfrm>
            <a:off x="1140010" y="3095487"/>
            <a:ext cx="2996842" cy="3113931"/>
          </a:xfrm>
          <a:prstGeom prst="rect">
            <a:avLst/>
          </a:prstGeom>
        </p:spPr>
      </p:pic>
      <p:pic>
        <p:nvPicPr>
          <p:cNvPr id="10" name="Picture 9" descr="The red arrow points to a herbaceous plant with a soft, green stem. &#10;">
            <a:extLst>
              <a:ext uri="{FF2B5EF4-FFF2-40B4-BE49-F238E27FC236}">
                <a16:creationId xmlns:a16="http://schemas.microsoft.com/office/drawing/2014/main" id="{9EB41893-5D70-4A67-B748-BC83B5C1B0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>
            <a:off x="5548399" y="1348666"/>
            <a:ext cx="3083235" cy="49368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E024C5-E1D6-48BC-A61E-27867CBAC607}"/>
              </a:ext>
            </a:extLst>
          </p:cNvPr>
          <p:cNvCxnSpPr>
            <a:cxnSpLocks/>
          </p:cNvCxnSpPr>
          <p:nvPr/>
        </p:nvCxnSpPr>
        <p:spPr>
          <a:xfrm>
            <a:off x="1140010" y="5387926"/>
            <a:ext cx="10184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D03D1F-AA1A-4D19-92BF-4725E74B9E01}"/>
              </a:ext>
            </a:extLst>
          </p:cNvPr>
          <p:cNvCxnSpPr>
            <a:cxnSpLocks/>
          </p:cNvCxnSpPr>
          <p:nvPr/>
        </p:nvCxnSpPr>
        <p:spPr>
          <a:xfrm>
            <a:off x="4304714" y="1856935"/>
            <a:ext cx="1752899" cy="940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512" y="121952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parts: specialized stems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0"/>
          </p:nvPr>
        </p:nvSpPr>
        <p:spPr>
          <a:xfrm>
            <a:off x="-16" y="6454775"/>
            <a:ext cx="1552575" cy="342900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49490" y="1378553"/>
            <a:ext cx="3842702" cy="613604"/>
          </a:xfrm>
        </p:spPr>
        <p:txBody>
          <a:bodyPr/>
          <a:lstStyle/>
          <a:p>
            <a:pPr algn="ctr"/>
            <a:r>
              <a:rPr lang="en-US" sz="1800" dirty="0"/>
              <a:t>Natural selection produces stems, leaves, and roots with various forms.</a:t>
            </a:r>
            <a:endParaRPr lang="en-US" sz="18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1"/>
          </p:nvPr>
        </p:nvSpPr>
        <p:spPr>
          <a:xfrm>
            <a:off x="7212013" y="6462395"/>
            <a:ext cx="1371250" cy="347504"/>
          </a:xfrm>
        </p:spPr>
        <p:txBody>
          <a:bodyPr/>
          <a:lstStyle/>
          <a:p>
            <a:r>
              <a:rPr lang="en-US" sz="2000" dirty="0"/>
              <a:t>Figure 22.3</a:t>
            </a:r>
          </a:p>
        </p:txBody>
      </p:sp>
      <p:pic>
        <p:nvPicPr>
          <p:cNvPr id="18" name="Picture 17" descr="Specialized stems are shown. From left to right: a climbing stem, an underground nutrient storage stem, a water storage stem, and a defense stem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2615100"/>
            <a:ext cx="8448675" cy="20193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84636" y="2724149"/>
            <a:ext cx="1320339" cy="221457"/>
          </a:xfrm>
        </p:spPr>
        <p:txBody>
          <a:bodyPr/>
          <a:lstStyle/>
          <a:p>
            <a:pPr marL="118872" indent="-118872">
              <a:buFont typeface="+mj-lt"/>
              <a:buAutoNum type="alphaLcPeriod"/>
            </a:pPr>
            <a:r>
              <a:rPr lang="en-US" sz="1090" b="1" dirty="0"/>
              <a:t>Specialized stems</a:t>
            </a:r>
            <a:endParaRPr lang="en-GB" sz="109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305517" y="4503015"/>
            <a:ext cx="1002584" cy="514350"/>
          </a:xfrm>
        </p:spPr>
        <p:txBody>
          <a:bodyPr/>
          <a:lstStyle/>
          <a:p>
            <a:pPr>
              <a:lnSpc>
                <a:spcPts val="1125"/>
              </a:lnSpc>
              <a:spcBef>
                <a:spcPts val="0"/>
              </a:spcBef>
            </a:pPr>
            <a:r>
              <a:rPr lang="en-US" sz="1020" dirty="0"/>
              <a:t>Climbing (grape tendrils)</a:t>
            </a:r>
            <a:endParaRPr lang="en-GB" sz="102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423979" y="4505396"/>
            <a:ext cx="1829068" cy="431800"/>
          </a:xfrm>
        </p:spPr>
        <p:txBody>
          <a:bodyPr/>
          <a:lstStyle/>
          <a:p>
            <a:pPr>
              <a:lnSpc>
                <a:spcPts val="1100"/>
              </a:lnSpc>
            </a:pPr>
            <a:r>
              <a:rPr lang="en-US" sz="1030" dirty="0"/>
              <a:t>Underground nutrient storage </a:t>
            </a:r>
            <a:r>
              <a:rPr lang="en-US" sz="1000" dirty="0"/>
              <a:t>(iris rhizomes)</a:t>
            </a:r>
            <a:endParaRPr lang="en-GB" sz="10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4517730" y="4505709"/>
            <a:ext cx="973434" cy="347280"/>
          </a:xfrm>
        </p:spPr>
        <p:txBody>
          <a:bodyPr/>
          <a:lstStyle/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1020" dirty="0"/>
              <a:t>Water storage (cactus)</a:t>
            </a:r>
            <a:endParaRPr lang="en-GB" sz="102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6639822" y="4485008"/>
            <a:ext cx="2062853" cy="426575"/>
          </a:xfrm>
        </p:spPr>
        <p:txBody>
          <a:bodyPr/>
          <a:lstStyle/>
          <a:p>
            <a:r>
              <a:rPr lang="en-US" sz="1100" dirty="0"/>
              <a:t>Defense </a:t>
            </a:r>
          </a:p>
          <a:p>
            <a:pPr>
              <a:lnSpc>
                <a:spcPts val="700"/>
              </a:lnSpc>
            </a:pPr>
            <a:r>
              <a:rPr lang="en-US" sz="1030" dirty="0"/>
              <a:t>(honey locust thorns)</a:t>
            </a:r>
            <a:endParaRPr lang="en-GB" sz="103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9"/>
          </p:nvPr>
        </p:nvSpPr>
        <p:spPr>
          <a:xfrm>
            <a:off x="1433049" y="4884907"/>
            <a:ext cx="6474117" cy="178413"/>
          </a:xfrm>
        </p:spPr>
        <p:txBody>
          <a:bodyPr/>
          <a:lstStyle/>
          <a:p>
            <a:r>
              <a:rPr lang="en-US" sz="790" dirty="0"/>
              <a:t>(a, vine): ©Franz Krenn/Science Source; (a, iris): ©Dwight Kuhn; (a, cactus): ©G.C. Kelly/Science Source; (a, thorns): ©Kenneth W. Fink/Science Source</a:t>
            </a:r>
            <a:endParaRPr lang="en-GB" sz="79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747" y="128588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parts: specialized leaves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0"/>
          </p:nvPr>
        </p:nvSpPr>
        <p:spPr>
          <a:xfrm>
            <a:off x="-2706" y="6457950"/>
            <a:ext cx="1524000" cy="342900"/>
          </a:xfrm>
        </p:spPr>
        <p:txBody>
          <a:bodyPr/>
          <a:lstStyle/>
          <a:p>
            <a:r>
              <a:rPr lang="en-US" sz="2000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48499" y="1348193"/>
            <a:ext cx="3842702" cy="674964"/>
          </a:xfrm>
        </p:spPr>
        <p:txBody>
          <a:bodyPr/>
          <a:lstStyle/>
          <a:p>
            <a:pPr algn="ctr" eaLnBrk="1" hangingPunct="1"/>
            <a:r>
              <a:rPr lang="en-US" sz="1800" dirty="0"/>
              <a:t>Natural selection produces stems, leaves, and roots with various forms.</a:t>
            </a:r>
            <a:endParaRPr lang="en-US" sz="18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1"/>
          </p:nvPr>
        </p:nvSpPr>
        <p:spPr>
          <a:xfrm>
            <a:off x="7208705" y="6464354"/>
            <a:ext cx="1336762" cy="315913"/>
          </a:xfrm>
        </p:spPr>
        <p:txBody>
          <a:bodyPr/>
          <a:lstStyle/>
          <a:p>
            <a:r>
              <a:rPr lang="en-US" sz="2000" dirty="0"/>
              <a:t>Figure 22.3</a:t>
            </a:r>
          </a:p>
        </p:txBody>
      </p:sp>
      <p:pic>
        <p:nvPicPr>
          <p:cNvPr id="16" name="Picture 15" descr="Specialized leaves are shown. From left to right: nutrient storage leaves, leaves that attract pollinators, carnivorous leaves, and leaves that help the plant reproduce asexually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2734496"/>
            <a:ext cx="7667625" cy="25431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53415" y="2798199"/>
            <a:ext cx="1342085" cy="200901"/>
          </a:xfrm>
        </p:spPr>
        <p:txBody>
          <a:bodyPr/>
          <a:lstStyle/>
          <a:p>
            <a:pPr marL="118872" indent="-118872">
              <a:buFont typeface="+mj-lt"/>
              <a:buAutoNum type="alphaLcPeriod" startAt="2"/>
            </a:pPr>
            <a:r>
              <a:rPr lang="en-US" sz="1000" b="1" dirty="0"/>
              <a:t>Specialized leaves</a:t>
            </a:r>
            <a:endParaRPr lang="en-GB" sz="1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77216" y="5203398"/>
            <a:ext cx="976960" cy="405322"/>
          </a:xfrm>
        </p:spPr>
        <p:txBody>
          <a:bodyPr/>
          <a:lstStyle/>
          <a:p>
            <a:pPr>
              <a:lnSpc>
                <a:spcPts val="1000"/>
              </a:lnSpc>
            </a:pPr>
            <a:r>
              <a:rPr lang="en-US" sz="930" dirty="0"/>
              <a:t>Nutrient storage (onion)</a:t>
            </a:r>
            <a:endParaRPr lang="en-GB" sz="93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2224086" y="5203111"/>
            <a:ext cx="1412083" cy="319008"/>
          </a:xfrm>
        </p:spPr>
        <p:txBody>
          <a:bodyPr/>
          <a:lstStyle/>
          <a:p>
            <a:pPr>
              <a:lnSpc>
                <a:spcPts val="1000"/>
              </a:lnSpc>
            </a:pPr>
            <a:r>
              <a:rPr lang="en-US" sz="900" dirty="0"/>
              <a:t>Pollinator attraction (poinsettia)</a:t>
            </a:r>
            <a:endParaRPr lang="en-GB" sz="9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746893" y="5203111"/>
            <a:ext cx="961231" cy="299371"/>
          </a:xfrm>
        </p:spPr>
        <p:txBody>
          <a:bodyPr/>
          <a:lstStyle/>
          <a:p>
            <a:pPr>
              <a:lnSpc>
                <a:spcPts val="1026"/>
              </a:lnSpc>
            </a:pPr>
            <a:r>
              <a:rPr lang="en-US" sz="930" dirty="0"/>
              <a:t>Carnivory (Venus flytrap)</a:t>
            </a:r>
            <a:endParaRPr lang="en-GB" sz="93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5321300" y="5191670"/>
            <a:ext cx="1501053" cy="330449"/>
          </a:xfrm>
        </p:spPr>
        <p:txBody>
          <a:bodyPr/>
          <a:lstStyle/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960" dirty="0"/>
              <a:t>Asexual reproduction (kalanchöe)</a:t>
            </a:r>
            <a:endParaRPr lang="en-GB" sz="96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9"/>
          </p:nvPr>
        </p:nvSpPr>
        <p:spPr>
          <a:xfrm>
            <a:off x="1809871" y="5542183"/>
            <a:ext cx="5885561" cy="237467"/>
          </a:xfrm>
        </p:spPr>
        <p:txBody>
          <a:bodyPr/>
          <a:lstStyle/>
          <a:p>
            <a:r>
              <a:rPr lang="en-US" sz="710" dirty="0"/>
              <a:t>(b, onion): ©YAY Media AS/</a:t>
            </a:r>
            <a:r>
              <a:rPr lang="en-US" sz="710" dirty="0" err="1"/>
              <a:t>Alamy</a:t>
            </a:r>
            <a:r>
              <a:rPr lang="en-US" sz="710" dirty="0"/>
              <a:t> RF; (b, poinsettia): ©Design Pics/Don Hammond RF; (b, flytrap): ©Win Initiative/Getty Images RF; (b, kalanchoe)</a:t>
            </a:r>
            <a:endParaRPr lang="en-GB" sz="71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158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Vegetative plant parts: specialized roots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0"/>
          </p:nvPr>
        </p:nvSpPr>
        <p:spPr>
          <a:xfrm>
            <a:off x="3270" y="6456735"/>
            <a:ext cx="1476375" cy="342900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83117" y="1450176"/>
            <a:ext cx="3842702" cy="674964"/>
          </a:xfrm>
        </p:spPr>
        <p:txBody>
          <a:bodyPr/>
          <a:lstStyle/>
          <a:p>
            <a:pPr algn="ctr"/>
            <a:r>
              <a:rPr lang="en-US" sz="1800" dirty="0"/>
              <a:t>Natural selection produces stems, leaves, and roots with various forms.</a:t>
            </a:r>
            <a:endParaRPr lang="en-US" sz="18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1"/>
          </p:nvPr>
        </p:nvSpPr>
        <p:spPr>
          <a:xfrm>
            <a:off x="7212013" y="6455648"/>
            <a:ext cx="1371250" cy="347504"/>
          </a:xfrm>
        </p:spPr>
        <p:txBody>
          <a:bodyPr/>
          <a:lstStyle/>
          <a:p>
            <a:r>
              <a:rPr lang="en-US" sz="2000" dirty="0"/>
              <a:t>Figure 22.3</a:t>
            </a:r>
          </a:p>
        </p:txBody>
      </p:sp>
      <p:pic>
        <p:nvPicPr>
          <p:cNvPr id="17" name="Picture 16" descr="Specialized roots are shown. From left to right: nutrient storage roots, roots that absorb oxygen, roots that photosynthesize, and roots that are specialized for supporting the plan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705100"/>
            <a:ext cx="7677150" cy="22288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60507" y="2737645"/>
            <a:ext cx="1329549" cy="218280"/>
          </a:xfrm>
        </p:spPr>
        <p:txBody>
          <a:bodyPr/>
          <a:lstStyle/>
          <a:p>
            <a:pPr marL="91440" indent="-91440">
              <a:buFont typeface="+mj-lt"/>
              <a:buAutoNum type="alphaLcPeriod" startAt="3"/>
            </a:pPr>
            <a:r>
              <a:rPr lang="en-US" sz="1000" b="1" dirty="0"/>
              <a:t>Specialized roots</a:t>
            </a:r>
            <a:endParaRPr lang="en-GB" sz="1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75303" y="4872286"/>
            <a:ext cx="1077297" cy="360466"/>
          </a:xfrm>
        </p:spPr>
        <p:txBody>
          <a:bodyPr/>
          <a:lstStyle/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950" dirty="0"/>
              <a:t>Nutrient storage (carrot)</a:t>
            </a:r>
            <a:endParaRPr lang="en-GB" sz="95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2818607" y="4891334"/>
            <a:ext cx="1122362" cy="311697"/>
          </a:xfrm>
        </p:spPr>
        <p:txBody>
          <a:bodyPr/>
          <a:lstStyle/>
          <a:p>
            <a:pPr>
              <a:lnSpc>
                <a:spcPts val="1000"/>
              </a:lnSpc>
              <a:spcBef>
                <a:spcPts val="0"/>
              </a:spcBef>
            </a:pPr>
            <a:r>
              <a:rPr lang="en-US" sz="950" dirty="0"/>
              <a:t>Oxygen absorption (mangrove trees)</a:t>
            </a:r>
            <a:endParaRPr lang="en-GB" sz="95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696945" y="4872286"/>
            <a:ext cx="1178423" cy="329308"/>
          </a:xfrm>
        </p:spPr>
        <p:txBody>
          <a:bodyPr/>
          <a:lstStyle/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950" dirty="0"/>
              <a:t>Photosynthesis (orchid aerial roots)</a:t>
            </a:r>
            <a:endParaRPr lang="en-GB" sz="95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6341227" y="4892359"/>
            <a:ext cx="1831223" cy="309236"/>
          </a:xfrm>
        </p:spPr>
        <p:txBody>
          <a:bodyPr/>
          <a:lstStyle/>
          <a:p>
            <a:pPr>
              <a:lnSpc>
                <a:spcPts val="1000"/>
              </a:lnSpc>
              <a:spcBef>
                <a:spcPts val="0"/>
              </a:spcBef>
            </a:pPr>
            <a:r>
              <a:rPr lang="en-US" sz="950" dirty="0"/>
              <a:t>Support </a:t>
            </a:r>
          </a:p>
          <a:p>
            <a:pPr>
              <a:lnSpc>
                <a:spcPts val="1000"/>
              </a:lnSpc>
              <a:spcBef>
                <a:spcPts val="0"/>
              </a:spcBef>
            </a:pPr>
            <a:r>
              <a:rPr lang="en-US" sz="950" dirty="0"/>
              <a:t>(prop roots of screw pine)</a:t>
            </a:r>
            <a:endParaRPr lang="en-GB" sz="95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9"/>
          </p:nvPr>
        </p:nvSpPr>
        <p:spPr>
          <a:xfrm>
            <a:off x="815703" y="5218238"/>
            <a:ext cx="7585768" cy="162194"/>
          </a:xfrm>
        </p:spPr>
        <p:txBody>
          <a:bodyPr/>
          <a:lstStyle/>
          <a:p>
            <a:r>
              <a:rPr lang="en-US" sz="710" dirty="0"/>
              <a:t>(c, carrots): ©</a:t>
            </a:r>
            <a:r>
              <a:rPr lang="en-US" sz="710" dirty="0" err="1"/>
              <a:t>Huw</a:t>
            </a:r>
            <a:r>
              <a:rPr lang="en-US" sz="710" dirty="0"/>
              <a:t> Jones/</a:t>
            </a:r>
            <a:r>
              <a:rPr lang="en-US" sz="710" dirty="0" err="1"/>
              <a:t>Photolibrary</a:t>
            </a:r>
            <a:r>
              <a:rPr lang="en-US" sz="710" dirty="0"/>
              <a:t>/Getty Images; (c, mangrove): ©Tim Laman/Getty Images RF; (c, orchid): ©Settawut </a:t>
            </a:r>
            <a:r>
              <a:rPr lang="en-US" sz="710" dirty="0" err="1"/>
              <a:t>Visedbubpha</a:t>
            </a:r>
            <a:r>
              <a:rPr lang="en-US" sz="710" dirty="0"/>
              <a:t>/123R; (c, screw pine): ©Steven P. Lynch/McGraw-Hill Education</a:t>
            </a:r>
            <a:endParaRPr lang="en-GB" sz="7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42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539" y="1494066"/>
            <a:ext cx="5238976" cy="85724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Roots depend on shoots because shoots ____, which is transported to the roots.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3284538" y="2597916"/>
                <a:ext cx="4188317" cy="2012216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absorb water</a:t>
                </a:r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aseline="-25000" dirty="0"/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produce sugar</a:t>
                </a:r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aseline="-25000" dirty="0"/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All of the choices are correct.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3284538" y="2597916"/>
                <a:ext cx="4188317" cy="2012216"/>
              </a:xfrm>
              <a:blipFill rotWithShape="0">
                <a:blip r:embed="rId4"/>
                <a:stretch>
                  <a:fillRect l="-2329" t="-2727" b="-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77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53" y="158750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#1,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538" y="1493647"/>
            <a:ext cx="5221288" cy="81440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Roots depend on shoots because shoots ____, which is transported to the roots.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86125" y="2613596"/>
            <a:ext cx="2298246" cy="423518"/>
          </a:xfrm>
        </p:spPr>
        <p:txBody>
          <a:bodyPr/>
          <a:lstStyle/>
          <a:p>
            <a:pPr marL="274320" indent="-274320" eaLnBrk="1" hangingPunct="1">
              <a:spcBef>
                <a:spcPts val="0"/>
              </a:spcBef>
              <a:buFont typeface="+mj-lt"/>
              <a:buAutoNum type="alphaUcPeriod" startAt="3"/>
            </a:pPr>
            <a:r>
              <a:rPr lang="en-US" sz="2400" dirty="0"/>
              <a:t>produce sugar</a:t>
            </a:r>
          </a:p>
        </p:txBody>
      </p:sp>
      <p:pic>
        <p:nvPicPr>
          <p:cNvPr id="33797" name="Picture 8" descr="Red box appears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459"/>
            <a:ext cx="8229600" cy="562499"/>
          </a:xfrm>
        </p:spPr>
        <p:txBody>
          <a:bodyPr anchor="t"/>
          <a:lstStyle/>
          <a:p>
            <a:pPr eaLnBrk="1" hangingPunct="1"/>
            <a:r>
              <a:rPr lang="en-US" sz="4000" dirty="0"/>
              <a:t>Introduction: vegetative plant parts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0" y="6458462"/>
            <a:ext cx="1480185" cy="391210"/>
          </a:xfrm>
        </p:spPr>
        <p:txBody>
          <a:bodyPr/>
          <a:lstStyle/>
          <a:p>
            <a:r>
              <a:rPr lang="en-US" sz="2000" dirty="0"/>
              <a:t>Section 22.1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sz="quarter" idx="16"/>
          </p:nvPr>
        </p:nvSpPr>
        <p:spPr>
          <a:xfrm>
            <a:off x="1550719" y="1087093"/>
            <a:ext cx="5740400" cy="632199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sz="1800" dirty="0"/>
              <a:t>If asked to picture a plant, you probably wouldn’t think of unusual examples like a Venus flytrap or a</a:t>
            </a:r>
            <a:r>
              <a:rPr lang="en-US" sz="1800" baseline="0" dirty="0"/>
              <a:t> </a:t>
            </a:r>
            <a:r>
              <a:rPr lang="en-US" sz="1800" dirty="0"/>
              <a:t>barrel cactus.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82333" y="6457251"/>
            <a:ext cx="1346844" cy="386439"/>
          </a:xfrm>
        </p:spPr>
        <p:txBody>
          <a:bodyPr/>
          <a:lstStyle/>
          <a:p>
            <a:r>
              <a:rPr lang="en-US" sz="2000" dirty="0"/>
              <a:t>Figure 22.3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sz="quarter" idx="17"/>
          </p:nvPr>
        </p:nvSpPr>
        <p:spPr>
          <a:xfrm>
            <a:off x="1068479" y="5444516"/>
            <a:ext cx="1296265" cy="398463"/>
          </a:xfrm>
        </p:spPr>
        <p:txBody>
          <a:bodyPr/>
          <a:lstStyle/>
          <a:p>
            <a:pPr>
              <a:lnSpc>
                <a:spcPts val="1425"/>
              </a:lnSpc>
              <a:spcBef>
                <a:spcPts val="0"/>
              </a:spcBef>
            </a:pPr>
            <a:r>
              <a:rPr lang="en-US" sz="1400" dirty="0"/>
              <a:t>Carnivory </a:t>
            </a:r>
            <a:r>
              <a:rPr lang="en-US" sz="1350" dirty="0"/>
              <a:t>(Venus flytrap)</a:t>
            </a:r>
            <a:endParaRPr lang="en-GB" sz="1350" dirty="0"/>
          </a:p>
        </p:txBody>
      </p:sp>
      <p:pic>
        <p:nvPicPr>
          <p:cNvPr id="22" name="Picture 21" descr="Venus fly trap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12537"/>
          <a:stretch/>
        </p:blipFill>
        <p:spPr>
          <a:xfrm>
            <a:off x="808596" y="2232660"/>
            <a:ext cx="2724402" cy="327279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9759" y="5865023"/>
            <a:ext cx="1323975" cy="164788"/>
          </a:xfrm>
        </p:spPr>
        <p:txBody>
          <a:bodyPr/>
          <a:lstStyle/>
          <a:p>
            <a:pPr marL="0" indent="0">
              <a:buNone/>
            </a:pPr>
            <a:r>
              <a:rPr lang="en-US" sz="670" dirty="0"/>
              <a:t>©Win Initiative/Getty Images RF</a:t>
            </a:r>
            <a:endParaRPr lang="en-GB" sz="670" dirty="0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8"/>
          </p:nvPr>
        </p:nvSpPr>
        <p:spPr>
          <a:xfrm>
            <a:off x="4872823" y="5519983"/>
            <a:ext cx="1570054" cy="592434"/>
          </a:xfrm>
        </p:spPr>
        <p:txBody>
          <a:bodyPr/>
          <a:lstStyle/>
          <a:p>
            <a:pPr>
              <a:lnSpc>
                <a:spcPts val="2015"/>
              </a:lnSpc>
            </a:pPr>
            <a:r>
              <a:rPr lang="en-US" sz="1830" dirty="0"/>
              <a:t>Water storage (cactus)</a:t>
            </a:r>
            <a:endParaRPr lang="en-GB" sz="1830" dirty="0"/>
          </a:p>
        </p:txBody>
      </p:sp>
      <p:pic>
        <p:nvPicPr>
          <p:cNvPr id="24" name="Picture 23" descr="A cactus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" b="16916"/>
          <a:stretch/>
        </p:blipFill>
        <p:spPr>
          <a:xfrm>
            <a:off x="4841485" y="2152650"/>
            <a:ext cx="3867927" cy="341947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999955" y="6140371"/>
            <a:ext cx="1822590" cy="253111"/>
          </a:xfrm>
        </p:spPr>
        <p:txBody>
          <a:bodyPr/>
          <a:lstStyle/>
          <a:p>
            <a:r>
              <a:rPr lang="en-US" sz="960" dirty="0"/>
              <a:t>©G.C. Kelly/Science Source</a:t>
            </a:r>
            <a:endParaRPr lang="en-GB" sz="96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6156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22.1 Mastering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00848" y="3170795"/>
            <a:ext cx="5742917" cy="575830"/>
          </a:xfrm>
        </p:spPr>
        <p:txBody>
          <a:bodyPr/>
          <a:lstStyle/>
          <a:p>
            <a:r>
              <a:rPr lang="en-US" sz="2400" dirty="0"/>
              <a:t>What are the major parts of the plant body?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566" b="2563"/>
          <a:stretch/>
        </p:blipFill>
        <p:spPr>
          <a:xfrm>
            <a:off x="22035" y="2346960"/>
            <a:ext cx="3503364" cy="221234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21256" y="4510525"/>
            <a:ext cx="1105225" cy="151231"/>
          </a:xfrm>
        </p:spPr>
        <p:txBody>
          <a:bodyPr/>
          <a:lstStyle/>
          <a:p>
            <a:r>
              <a:rPr lang="en-US" sz="550" dirty="0"/>
              <a:t>©Gustavo Gilabert/Corbis SABA</a:t>
            </a:r>
            <a:endParaRPr lang="en-GB" sz="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788" y="122044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Plant cells build tissues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59238"/>
            <a:ext cx="1511206" cy="392254"/>
          </a:xfrm>
        </p:spPr>
        <p:txBody>
          <a:bodyPr/>
          <a:lstStyle/>
          <a:p>
            <a:r>
              <a:rPr lang="en-US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8788" y="2787650"/>
            <a:ext cx="4937674" cy="927379"/>
          </a:xfrm>
        </p:spPr>
        <p:txBody>
          <a:bodyPr/>
          <a:lstStyle/>
          <a:p>
            <a:pPr eaLnBrk="1" hangingPunct="1"/>
            <a:r>
              <a:rPr lang="en-US" dirty="0"/>
              <a:t>We’ve seen the organs and organ systems of plants. Now let’s zoom in and learn about the cells and tissues that make up these organs.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332822" y="6460649"/>
            <a:ext cx="1637234" cy="330676"/>
          </a:xfrm>
        </p:spPr>
        <p:txBody>
          <a:bodyPr/>
          <a:lstStyle/>
          <a:p>
            <a:r>
              <a:rPr lang="en-US" dirty="0"/>
              <a:t>Figure 22.1</a:t>
            </a:r>
          </a:p>
        </p:txBody>
      </p:sp>
      <p:pic>
        <p:nvPicPr>
          <p:cNvPr id="2" name="Picture 1" descr="The root and shoot system of a pepper plant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/>
          <a:stretch/>
        </p:blipFill>
        <p:spPr>
          <a:xfrm>
            <a:off x="5718658" y="1439917"/>
            <a:ext cx="2802941" cy="44486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6521" y="127153"/>
            <a:ext cx="8229600" cy="645195"/>
          </a:xfrm>
        </p:spPr>
        <p:txBody>
          <a:bodyPr anchor="t"/>
          <a:lstStyle/>
          <a:p>
            <a:r>
              <a:rPr lang="en-US" sz="4000" dirty="0"/>
              <a:t>Three main tissue types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60974"/>
            <a:ext cx="1455420" cy="392254"/>
          </a:xfrm>
        </p:spPr>
        <p:txBody>
          <a:bodyPr/>
          <a:lstStyle/>
          <a:p>
            <a:r>
              <a:rPr lang="en-US" dirty="0"/>
              <a:t>Section 22.2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71500" y="2605088"/>
            <a:ext cx="4137181" cy="1988438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/>
              <a:t>Plants have three main tissue types: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/>
              <a:t>Ground tissue </a:t>
            </a:r>
            <a:r>
              <a:rPr lang="en-US" dirty="0"/>
              <a:t>makes up most of the plant </a:t>
            </a:r>
            <a:r>
              <a:rPr lang="en-US" dirty="0">
                <a:solidFill>
                  <a:srgbClr val="FF0000"/>
                </a:solidFill>
              </a:rPr>
              <a:t>body</a:t>
            </a:r>
            <a:r>
              <a:rPr lang="en-US" dirty="0"/>
              <a:t>. 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/>
              <a:t>Vascular tissues </a:t>
            </a:r>
            <a:r>
              <a:rPr lang="en-US" dirty="0"/>
              <a:t>(</a:t>
            </a:r>
            <a:r>
              <a:rPr lang="en-US" b="1" dirty="0"/>
              <a:t>xylem</a:t>
            </a:r>
            <a:r>
              <a:rPr lang="en-US" dirty="0"/>
              <a:t> and </a:t>
            </a:r>
            <a:r>
              <a:rPr lang="en-US" b="1" dirty="0"/>
              <a:t>phloem</a:t>
            </a:r>
            <a:r>
              <a:rPr lang="en-US" dirty="0"/>
              <a:t>) transport materials within the plant. 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/>
              <a:t>Dermal tissue </a:t>
            </a:r>
            <a:r>
              <a:rPr lang="en-US" dirty="0"/>
              <a:t>covers the plant.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21525" y="6458827"/>
            <a:ext cx="1637234" cy="396548"/>
          </a:xfrm>
        </p:spPr>
        <p:txBody>
          <a:bodyPr/>
          <a:lstStyle/>
          <a:p>
            <a:pPr eaLnBrk="1" hangingPunct="1"/>
            <a:r>
              <a:rPr lang="en-US" dirty="0"/>
              <a:t>Figure 22.6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/>
          <a:stretch/>
        </p:blipFill>
        <p:spPr>
          <a:xfrm>
            <a:off x="4713497" y="1451429"/>
            <a:ext cx="3694786" cy="42536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487"/>
            <a:ext cx="8229600" cy="858753"/>
          </a:xfrm>
        </p:spPr>
        <p:txBody>
          <a:bodyPr anchor="t"/>
          <a:lstStyle/>
          <a:p>
            <a:pPr eaLnBrk="1" hangingPunct="1"/>
            <a:r>
              <a:rPr lang="en-US" sz="4000" dirty="0"/>
              <a:t>Ground tissue</a:t>
            </a:r>
          </a:p>
        </p:txBody>
      </p:sp>
      <p:sp>
        <p:nvSpPr>
          <p:cNvPr id="42" name="Content Placeholder 11"/>
          <p:cNvSpPr>
            <a:spLocks noGrp="1"/>
          </p:cNvSpPr>
          <p:nvPr>
            <p:ph sz="quarter" idx="34"/>
          </p:nvPr>
        </p:nvSpPr>
        <p:spPr>
          <a:xfrm>
            <a:off x="-547" y="6455350"/>
            <a:ext cx="1531443" cy="4026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Section 22.2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32" hasCustomPrompt="1"/>
          </p:nvPr>
        </p:nvSpPr>
        <p:spPr>
          <a:xfrm>
            <a:off x="501107" y="2596779"/>
            <a:ext cx="2522575" cy="1465634"/>
          </a:xfrm>
        </p:spPr>
        <p:txBody>
          <a:bodyPr/>
          <a:lstStyle>
            <a:lvl1pPr>
              <a:defRPr/>
            </a:lvl1pPr>
          </a:lstStyle>
          <a:p>
            <a:pPr marL="0" indent="0" eaLnBrk="1" hangingPunct="1">
              <a:buNone/>
            </a:pPr>
            <a:r>
              <a:rPr lang="en-US" sz="1800" dirty="0"/>
              <a:t>Ground tissue consists of three main cell types: </a:t>
            </a:r>
            <a:r>
              <a:rPr lang="en-US" sz="1800" b="1" dirty="0"/>
              <a:t>parenchyma</a:t>
            </a:r>
            <a:r>
              <a:rPr lang="en-US" sz="1800" dirty="0"/>
              <a:t>, </a:t>
            </a:r>
            <a:r>
              <a:rPr lang="en-US" sz="1800" b="1" dirty="0"/>
              <a:t>collenchyma</a:t>
            </a:r>
            <a:r>
              <a:rPr lang="en-US" sz="1800" dirty="0"/>
              <a:t>, and </a:t>
            </a:r>
            <a:r>
              <a:rPr lang="en-US" sz="1800" b="1" dirty="0"/>
              <a:t>sclerenchyma</a:t>
            </a:r>
            <a:r>
              <a:rPr lang="en-US" sz="1800" dirty="0"/>
              <a:t>. </a:t>
            </a:r>
          </a:p>
        </p:txBody>
      </p:sp>
      <p:sp>
        <p:nvSpPr>
          <p:cNvPr id="43" name="Content Placeholder 15"/>
          <p:cNvSpPr>
            <a:spLocks noGrp="1"/>
          </p:cNvSpPr>
          <p:nvPr>
            <p:ph sz="quarter" idx="35"/>
          </p:nvPr>
        </p:nvSpPr>
        <p:spPr>
          <a:xfrm>
            <a:off x="7225469" y="6460563"/>
            <a:ext cx="1461331" cy="3795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Figure 22.4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320228" y="1534035"/>
            <a:ext cx="740598" cy="191070"/>
          </a:xfrm>
        </p:spPr>
        <p:txBody>
          <a:bodyPr/>
          <a:lstStyle/>
          <a:p>
            <a:r>
              <a:rPr lang="en-GB" sz="850" b="1" dirty="0"/>
              <a:t>Cell Type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137230" y="1521211"/>
            <a:ext cx="821913" cy="237350"/>
          </a:xfrm>
        </p:spPr>
        <p:txBody>
          <a:bodyPr/>
          <a:lstStyle/>
          <a:p>
            <a:r>
              <a:rPr lang="en-GB" sz="900" b="1" dirty="0"/>
              <a:t>Description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240532" y="1527183"/>
            <a:ext cx="1004546" cy="244457"/>
          </a:xfrm>
        </p:spPr>
        <p:txBody>
          <a:bodyPr/>
          <a:lstStyle/>
          <a:p>
            <a:r>
              <a:rPr lang="en-GB" sz="900" b="1" dirty="0"/>
              <a:t>Alive at Maturity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6159346" y="1520041"/>
            <a:ext cx="825716" cy="192071"/>
          </a:xfrm>
        </p:spPr>
        <p:txBody>
          <a:bodyPr/>
          <a:lstStyle/>
          <a:p>
            <a:r>
              <a:rPr lang="en-GB" sz="900" b="1" dirty="0"/>
              <a:t>Functions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3320227" y="1739104"/>
            <a:ext cx="926102" cy="246060"/>
          </a:xfrm>
        </p:spPr>
        <p:txBody>
          <a:bodyPr/>
          <a:lstStyle/>
          <a:p>
            <a:r>
              <a:rPr lang="en-GB" sz="750" b="1" dirty="0"/>
              <a:t>Parenchyma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136765" y="1753798"/>
            <a:ext cx="1168659" cy="649398"/>
          </a:xfrm>
        </p:spPr>
        <p:txBody>
          <a:bodyPr/>
          <a:lstStyle/>
          <a:p>
            <a:pPr marL="57150" indent="-57150">
              <a:buFont typeface="Arial" panose="020B0604020202020204" pitchFamily="34" charset="0"/>
              <a:buChar char="•"/>
            </a:pPr>
            <a:r>
              <a:rPr lang="en-GB" sz="700" dirty="0"/>
              <a:t>Most abundant cell type in primary plant body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700" dirty="0"/>
              <a:t>Thin primary cell walls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700" dirty="0"/>
              <a:t>Unspecialized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700" dirty="0"/>
              <a:t>Can divide at maturity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8"/>
          </p:nvPr>
        </p:nvSpPr>
        <p:spPr>
          <a:xfrm>
            <a:off x="5547867" y="1744272"/>
            <a:ext cx="389875" cy="197142"/>
          </a:xfrm>
        </p:spPr>
        <p:txBody>
          <a:bodyPr/>
          <a:lstStyle/>
          <a:p>
            <a:r>
              <a:rPr lang="en-GB" sz="800" dirty="0"/>
              <a:t>Yes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9"/>
          </p:nvPr>
        </p:nvSpPr>
        <p:spPr>
          <a:xfrm>
            <a:off x="6168753" y="1753073"/>
            <a:ext cx="910119" cy="864396"/>
          </a:xfrm>
        </p:spPr>
        <p:txBody>
          <a:bodyPr/>
          <a:lstStyle/>
          <a:p>
            <a:pPr>
              <a:lnSpc>
                <a:spcPts val="700"/>
              </a:lnSpc>
            </a:pPr>
            <a:r>
              <a:rPr lang="en-GB" sz="650" dirty="0"/>
              <a:t>Make up most nonwoody tissues; carry out photosynthesis, respiration, gas exchange, secretion, wound repair, and storage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39" y="1744272"/>
            <a:ext cx="1810512" cy="841248"/>
          </a:xfrm>
          <a:prstGeom prst="rect">
            <a:avLst/>
          </a:prstGeom>
        </p:spPr>
      </p:pic>
      <p:sp>
        <p:nvSpPr>
          <p:cNvPr id="26" name="Content Placeholder 25"/>
          <p:cNvSpPr>
            <a:spLocks noGrp="1"/>
          </p:cNvSpPr>
          <p:nvPr>
            <p:ph sz="quarter" idx="20"/>
          </p:nvPr>
        </p:nvSpPr>
        <p:spPr>
          <a:xfrm>
            <a:off x="3320227" y="2635549"/>
            <a:ext cx="740598" cy="195263"/>
          </a:xfrm>
        </p:spPr>
        <p:txBody>
          <a:bodyPr/>
          <a:lstStyle/>
          <a:p>
            <a:r>
              <a:rPr lang="en-GB" sz="760" b="1" dirty="0"/>
              <a:t>Collenchyma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1"/>
          </p:nvPr>
        </p:nvSpPr>
        <p:spPr>
          <a:xfrm>
            <a:off x="4143465" y="2635549"/>
            <a:ext cx="971370" cy="424513"/>
          </a:xfrm>
        </p:spPr>
        <p:txBody>
          <a:bodyPr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GB" sz="700" dirty="0"/>
              <a:t>Elongated cells</a:t>
            </a:r>
          </a:p>
          <a:p>
            <a:pPr marL="60325" indent="-60325">
              <a:lnSpc>
                <a:spcPts val="800"/>
              </a:lnSpc>
              <a:buFont typeface="Arial" panose="020B0604020202020204" pitchFamily="34" charset="0"/>
              <a:buChar char="•"/>
            </a:pPr>
            <a:r>
              <a:rPr lang="en-GB" sz="700" dirty="0"/>
              <a:t>Unevenly thickened primary cell walls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22"/>
          </p:nvPr>
        </p:nvSpPr>
        <p:spPr>
          <a:xfrm>
            <a:off x="5565713" y="2646226"/>
            <a:ext cx="340459" cy="264171"/>
          </a:xfrm>
        </p:spPr>
        <p:txBody>
          <a:bodyPr/>
          <a:lstStyle/>
          <a:p>
            <a:r>
              <a:rPr lang="en-GB" sz="700" dirty="0"/>
              <a:t>Yes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3"/>
          </p:nvPr>
        </p:nvSpPr>
        <p:spPr>
          <a:xfrm>
            <a:off x="6152171" y="2636166"/>
            <a:ext cx="963612" cy="392112"/>
          </a:xfrm>
        </p:spPr>
        <p:txBody>
          <a:bodyPr/>
          <a:lstStyle/>
          <a:p>
            <a:r>
              <a:rPr lang="en-GB" sz="700" dirty="0"/>
              <a:t>Elastic support for growing stems and leaves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82" y="2636166"/>
            <a:ext cx="1804416" cy="859536"/>
          </a:xfrm>
          <a:prstGeom prst="rect">
            <a:avLst/>
          </a:prstGeom>
        </p:spPr>
      </p:pic>
      <p:sp>
        <p:nvSpPr>
          <p:cNvPr id="30" name="Content Placeholder 29"/>
          <p:cNvSpPr>
            <a:spLocks noGrp="1"/>
          </p:cNvSpPr>
          <p:nvPr>
            <p:ph sz="quarter" idx="24"/>
          </p:nvPr>
        </p:nvSpPr>
        <p:spPr>
          <a:xfrm>
            <a:off x="3322577" y="3527944"/>
            <a:ext cx="871643" cy="393700"/>
          </a:xfrm>
        </p:spPr>
        <p:txBody>
          <a:bodyPr/>
          <a:lstStyle/>
          <a:p>
            <a:r>
              <a:rPr lang="en-GB" sz="750" b="1" dirty="0"/>
              <a:t>Sclerenchyma:</a:t>
            </a:r>
          </a:p>
          <a:p>
            <a:pPr>
              <a:lnSpc>
                <a:spcPts val="500"/>
              </a:lnSpc>
            </a:pPr>
            <a:r>
              <a:rPr lang="en-GB" sz="750" b="1" dirty="0" err="1"/>
              <a:t>Fiber</a:t>
            </a:r>
            <a:endParaRPr lang="en-GB" sz="750" b="1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5"/>
          </p:nvPr>
        </p:nvSpPr>
        <p:spPr>
          <a:xfrm>
            <a:off x="4149020" y="3541438"/>
            <a:ext cx="1239875" cy="357188"/>
          </a:xfrm>
        </p:spPr>
        <p:txBody>
          <a:bodyPr/>
          <a:lstStyle/>
          <a:p>
            <a:pPr marL="47625" indent="-47625">
              <a:buFont typeface="Arial" panose="020B0604020202020204" pitchFamily="34" charset="0"/>
              <a:buChar char="•"/>
            </a:pPr>
            <a:r>
              <a:rPr lang="en-GB" sz="700" dirty="0"/>
              <a:t>Long, slender cells</a:t>
            </a:r>
          </a:p>
          <a:p>
            <a:pPr marL="47625" indent="-47625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700" dirty="0"/>
              <a:t>Thick secondary cell walls high in lignin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6"/>
          </p:nvPr>
        </p:nvSpPr>
        <p:spPr>
          <a:xfrm>
            <a:off x="5574335" y="3534294"/>
            <a:ext cx="323213" cy="238125"/>
          </a:xfrm>
        </p:spPr>
        <p:txBody>
          <a:bodyPr/>
          <a:lstStyle/>
          <a:p>
            <a:r>
              <a:rPr lang="en-GB" sz="700" dirty="0"/>
              <a:t>No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sz="quarter" idx="27"/>
          </p:nvPr>
        </p:nvSpPr>
        <p:spPr>
          <a:xfrm>
            <a:off x="6158521" y="3523495"/>
            <a:ext cx="848983" cy="500337"/>
          </a:xfrm>
        </p:spPr>
        <p:txBody>
          <a:bodyPr/>
          <a:lstStyle/>
          <a:p>
            <a:r>
              <a:rPr lang="en-GB" sz="700" dirty="0"/>
              <a:t>Inelastic support for nongrowing plant parts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00" y="3534294"/>
            <a:ext cx="1783080" cy="838200"/>
          </a:xfrm>
          <a:prstGeom prst="rect">
            <a:avLst/>
          </a:prstGeom>
        </p:spPr>
      </p:pic>
      <p:sp>
        <p:nvSpPr>
          <p:cNvPr id="34" name="Content Placeholder 33"/>
          <p:cNvSpPr>
            <a:spLocks noGrp="1"/>
          </p:cNvSpPr>
          <p:nvPr>
            <p:ph sz="quarter" idx="28"/>
          </p:nvPr>
        </p:nvSpPr>
        <p:spPr>
          <a:xfrm>
            <a:off x="3325588" y="4433347"/>
            <a:ext cx="883629" cy="284162"/>
          </a:xfrm>
        </p:spPr>
        <p:txBody>
          <a:bodyPr/>
          <a:lstStyle/>
          <a:p>
            <a:r>
              <a:rPr lang="en-GB" sz="730" b="1" dirty="0"/>
              <a:t>Sclerenchyma:</a:t>
            </a:r>
          </a:p>
          <a:p>
            <a:pPr>
              <a:lnSpc>
                <a:spcPts val="500"/>
              </a:lnSpc>
            </a:pPr>
            <a:r>
              <a:rPr lang="en-GB" sz="730" b="1" dirty="0"/>
              <a:t>Sclereid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sz="quarter" idx="29"/>
          </p:nvPr>
        </p:nvSpPr>
        <p:spPr>
          <a:xfrm>
            <a:off x="4145690" y="4465892"/>
            <a:ext cx="1190691" cy="458533"/>
          </a:xfrm>
        </p:spPr>
        <p:txBody>
          <a:bodyPr/>
          <a:lstStyle/>
          <a:p>
            <a:pPr marL="52388" indent="-52388">
              <a:lnSpc>
                <a:spcPts val="600"/>
              </a:lnSpc>
              <a:buFont typeface="Arial" panose="020B0604020202020204" pitchFamily="34" charset="0"/>
              <a:buChar char="•"/>
            </a:pPr>
            <a:r>
              <a:rPr lang="en-GB" sz="730" dirty="0"/>
              <a:t>Variable shapes, generally not elongated</a:t>
            </a:r>
          </a:p>
          <a:p>
            <a:pPr marL="52388" indent="-52388">
              <a:lnSpc>
                <a:spcPts val="600"/>
              </a:lnSpc>
              <a:buFont typeface="Arial" panose="020B0604020202020204" pitchFamily="34" charset="0"/>
              <a:buChar char="•"/>
            </a:pPr>
            <a:r>
              <a:rPr lang="en-GB" sz="730" dirty="0"/>
              <a:t>Thick secondary cell walls high in lignin</a:t>
            </a:r>
          </a:p>
        </p:txBody>
      </p:sp>
      <p:sp>
        <p:nvSpPr>
          <p:cNvPr id="36" name="Content Placeholder 35"/>
          <p:cNvSpPr>
            <a:spLocks noGrp="1"/>
          </p:cNvSpPr>
          <p:nvPr>
            <p:ph sz="quarter" idx="30"/>
          </p:nvPr>
        </p:nvSpPr>
        <p:spPr>
          <a:xfrm>
            <a:off x="5574335" y="4433347"/>
            <a:ext cx="334755" cy="225425"/>
          </a:xfrm>
        </p:spPr>
        <p:txBody>
          <a:bodyPr/>
          <a:lstStyle/>
          <a:p>
            <a:r>
              <a:rPr lang="en-GB" sz="700" dirty="0"/>
              <a:t>No</a:t>
            </a:r>
          </a:p>
        </p:txBody>
      </p:sp>
      <p:sp>
        <p:nvSpPr>
          <p:cNvPr id="37" name="Content Placeholder 36"/>
          <p:cNvSpPr>
            <a:spLocks noGrp="1"/>
          </p:cNvSpPr>
          <p:nvPr>
            <p:ph sz="quarter" idx="31"/>
          </p:nvPr>
        </p:nvSpPr>
        <p:spPr>
          <a:xfrm>
            <a:off x="6152171" y="4434391"/>
            <a:ext cx="901021" cy="371475"/>
          </a:xfrm>
        </p:spPr>
        <p:txBody>
          <a:bodyPr/>
          <a:lstStyle/>
          <a:p>
            <a:pPr>
              <a:lnSpc>
                <a:spcPts val="700"/>
              </a:lnSpc>
            </a:pPr>
            <a:r>
              <a:rPr lang="en-GB" sz="700" dirty="0"/>
              <a:t>Inelastic support for nongrowing plant parts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21" y="4477274"/>
            <a:ext cx="1828800" cy="813816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4560887" y="5327440"/>
            <a:ext cx="3300414" cy="224555"/>
          </a:xfrm>
        </p:spPr>
        <p:txBody>
          <a:bodyPr/>
          <a:lstStyle/>
          <a:p>
            <a:pPr lvl="0"/>
            <a:r>
              <a:rPr lang="en-GB" sz="540" dirty="0"/>
              <a:t>(parenchyma): ©Malcolm Park microimages/</a:t>
            </a:r>
            <a:r>
              <a:rPr lang="en-GB" sz="540" dirty="0" err="1"/>
              <a:t>Alamy</a:t>
            </a:r>
            <a:r>
              <a:rPr lang="en-GB" sz="540" dirty="0"/>
              <a:t>; (collenchyma): ©Biophoto Associates/Science Source; (fibers): ©Steven P. Lynch/McGraw-Hill Education; (sclereid): ©Garry Delong/Oxford Scientific/Getty Images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176" y="126142"/>
            <a:ext cx="8229600" cy="709714"/>
          </a:xfrm>
        </p:spPr>
        <p:txBody>
          <a:bodyPr/>
          <a:lstStyle/>
          <a:p>
            <a:pPr eaLnBrk="1" hangingPunct="1"/>
            <a:r>
              <a:rPr lang="en-US" sz="4000" dirty="0"/>
              <a:t>Functions of ground tissue</a:t>
            </a:r>
          </a:p>
        </p:txBody>
      </p:sp>
      <p:sp>
        <p:nvSpPr>
          <p:cNvPr id="57" name="Content Placeholder 11"/>
          <p:cNvSpPr>
            <a:spLocks noGrp="1"/>
          </p:cNvSpPr>
          <p:nvPr>
            <p:ph sz="quarter" idx="34"/>
          </p:nvPr>
        </p:nvSpPr>
        <p:spPr>
          <a:xfrm>
            <a:off x="7321" y="6457950"/>
            <a:ext cx="1642870" cy="400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96581" y="2589373"/>
            <a:ext cx="2657457" cy="1854568"/>
          </a:xfrm>
        </p:spPr>
        <p:txBody>
          <a:bodyPr/>
          <a:lstStyle/>
          <a:p>
            <a:pPr eaLnBrk="1" hangingPunct="1"/>
            <a:r>
              <a:rPr lang="en-US" sz="1800" dirty="0"/>
              <a:t>The cells that compose ground tissue are important sites of photosynthesis, respiration, storage, and support.</a:t>
            </a:r>
          </a:p>
        </p:txBody>
      </p:sp>
      <p:sp>
        <p:nvSpPr>
          <p:cNvPr id="58" name="Content Placeholder 15"/>
          <p:cNvSpPr>
            <a:spLocks noGrp="1"/>
          </p:cNvSpPr>
          <p:nvPr>
            <p:ph sz="quarter" idx="35"/>
          </p:nvPr>
        </p:nvSpPr>
        <p:spPr>
          <a:xfrm>
            <a:off x="7229475" y="6457628"/>
            <a:ext cx="1368425" cy="379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/>
            <a:r>
              <a:rPr lang="en-US" sz="2000" dirty="0"/>
              <a:t>Figure 22.4</a:t>
            </a:r>
          </a:p>
        </p:txBody>
      </p:sp>
      <p:sp>
        <p:nvSpPr>
          <p:cNvPr id="35" name="Content Placeholder 8"/>
          <p:cNvSpPr>
            <a:spLocks noGrp="1"/>
          </p:cNvSpPr>
          <p:nvPr>
            <p:ph sz="quarter" idx="12"/>
          </p:nvPr>
        </p:nvSpPr>
        <p:spPr>
          <a:xfrm>
            <a:off x="3487039" y="1833000"/>
            <a:ext cx="690687" cy="191070"/>
          </a:xfrm>
        </p:spPr>
        <p:txBody>
          <a:bodyPr/>
          <a:lstStyle/>
          <a:p>
            <a:r>
              <a:rPr lang="en-GB" sz="830" b="1" dirty="0"/>
              <a:t>Cell Type</a:t>
            </a:r>
          </a:p>
        </p:txBody>
      </p:sp>
      <p:sp>
        <p:nvSpPr>
          <p:cNvPr id="36" name="Content Placeholder 9"/>
          <p:cNvSpPr>
            <a:spLocks noGrp="1"/>
          </p:cNvSpPr>
          <p:nvPr>
            <p:ph sz="quarter" idx="13"/>
          </p:nvPr>
        </p:nvSpPr>
        <p:spPr>
          <a:xfrm>
            <a:off x="4208463" y="1822739"/>
            <a:ext cx="821913" cy="237350"/>
          </a:xfrm>
        </p:spPr>
        <p:txBody>
          <a:bodyPr/>
          <a:lstStyle/>
          <a:p>
            <a:r>
              <a:rPr lang="en-GB" sz="800" b="1" dirty="0"/>
              <a:t>Description</a:t>
            </a:r>
          </a:p>
        </p:txBody>
      </p:sp>
      <p:sp>
        <p:nvSpPr>
          <p:cNvPr id="37" name="Content Placeholder 10"/>
          <p:cNvSpPr>
            <a:spLocks noGrp="1"/>
          </p:cNvSpPr>
          <p:nvPr>
            <p:ph sz="quarter" idx="14"/>
          </p:nvPr>
        </p:nvSpPr>
        <p:spPr>
          <a:xfrm>
            <a:off x="5243645" y="1819185"/>
            <a:ext cx="1004546" cy="244457"/>
          </a:xfrm>
        </p:spPr>
        <p:txBody>
          <a:bodyPr/>
          <a:lstStyle/>
          <a:p>
            <a:r>
              <a:rPr lang="en-GB" sz="800" b="1" dirty="0"/>
              <a:t>Alive at Maturity</a:t>
            </a:r>
          </a:p>
        </p:txBody>
      </p:sp>
      <p:sp>
        <p:nvSpPr>
          <p:cNvPr id="38" name="Content Placeholder 11"/>
          <p:cNvSpPr>
            <a:spLocks noGrp="1"/>
          </p:cNvSpPr>
          <p:nvPr>
            <p:ph sz="quarter" idx="15"/>
          </p:nvPr>
        </p:nvSpPr>
        <p:spPr>
          <a:xfrm>
            <a:off x="6057634" y="1819502"/>
            <a:ext cx="825716" cy="192071"/>
          </a:xfrm>
        </p:spPr>
        <p:txBody>
          <a:bodyPr/>
          <a:lstStyle/>
          <a:p>
            <a:r>
              <a:rPr lang="en-GB" sz="800" b="1" dirty="0"/>
              <a:t>Functions</a:t>
            </a:r>
          </a:p>
        </p:txBody>
      </p:sp>
      <p:sp>
        <p:nvSpPr>
          <p:cNvPr id="39" name="Content Placeholder 12"/>
          <p:cNvSpPr>
            <a:spLocks noGrp="1"/>
          </p:cNvSpPr>
          <p:nvPr>
            <p:ph sz="quarter" idx="16"/>
          </p:nvPr>
        </p:nvSpPr>
        <p:spPr>
          <a:xfrm>
            <a:off x="3490121" y="2030147"/>
            <a:ext cx="926102" cy="246060"/>
          </a:xfrm>
        </p:spPr>
        <p:txBody>
          <a:bodyPr/>
          <a:lstStyle/>
          <a:p>
            <a:r>
              <a:rPr lang="en-GB" sz="700" b="1" dirty="0"/>
              <a:t>Parenchyma</a:t>
            </a:r>
          </a:p>
        </p:txBody>
      </p:sp>
      <p:sp>
        <p:nvSpPr>
          <p:cNvPr id="40" name="Content Placeholder 13"/>
          <p:cNvSpPr>
            <a:spLocks noGrp="1"/>
          </p:cNvSpPr>
          <p:nvPr>
            <p:ph sz="quarter" idx="17"/>
          </p:nvPr>
        </p:nvSpPr>
        <p:spPr>
          <a:xfrm>
            <a:off x="4239915" y="2044166"/>
            <a:ext cx="1168659" cy="649398"/>
          </a:xfrm>
        </p:spPr>
        <p:txBody>
          <a:bodyPr/>
          <a:lstStyle/>
          <a:p>
            <a:pPr marL="57150" indent="-57150">
              <a:buFont typeface="Arial" panose="020B0604020202020204" pitchFamily="34" charset="0"/>
              <a:buChar char="•"/>
            </a:pPr>
            <a:r>
              <a:rPr lang="en-GB" sz="600" dirty="0"/>
              <a:t>Most abundant cell type in primary plant body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Thin primary cell walls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Unspecialized</a:t>
            </a:r>
          </a:p>
          <a:p>
            <a:pPr marL="57150" indent="-57150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600" dirty="0"/>
              <a:t>Can divide at maturity</a:t>
            </a:r>
          </a:p>
        </p:txBody>
      </p:sp>
      <p:sp>
        <p:nvSpPr>
          <p:cNvPr id="41" name="Content Placeholder 23"/>
          <p:cNvSpPr>
            <a:spLocks noGrp="1"/>
          </p:cNvSpPr>
          <p:nvPr>
            <p:ph sz="quarter" idx="18"/>
          </p:nvPr>
        </p:nvSpPr>
        <p:spPr>
          <a:xfrm>
            <a:off x="5518338" y="2037461"/>
            <a:ext cx="389875" cy="197142"/>
          </a:xfrm>
        </p:spPr>
        <p:txBody>
          <a:bodyPr/>
          <a:lstStyle/>
          <a:p>
            <a:r>
              <a:rPr lang="en-GB" sz="700" dirty="0"/>
              <a:t>Yes</a:t>
            </a:r>
          </a:p>
        </p:txBody>
      </p:sp>
      <p:sp>
        <p:nvSpPr>
          <p:cNvPr id="42" name="Content Placeholder 24"/>
          <p:cNvSpPr>
            <a:spLocks noGrp="1"/>
          </p:cNvSpPr>
          <p:nvPr>
            <p:ph sz="quarter" idx="19"/>
          </p:nvPr>
        </p:nvSpPr>
        <p:spPr>
          <a:xfrm>
            <a:off x="6063984" y="2040447"/>
            <a:ext cx="910119" cy="864396"/>
          </a:xfrm>
        </p:spPr>
        <p:txBody>
          <a:bodyPr/>
          <a:lstStyle/>
          <a:p>
            <a:pPr>
              <a:lnSpc>
                <a:spcPts val="700"/>
              </a:lnSpc>
            </a:pPr>
            <a:r>
              <a:rPr lang="en-GB" sz="640" dirty="0"/>
              <a:t>Make up most nonwoody tissues; carry out photosynthesis, respiration, gas exchange, secretion, wound repair, and storage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23CA53-3D0E-40C3-809B-D8C86A0EF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78" y="2051209"/>
            <a:ext cx="1639033" cy="761571"/>
          </a:xfrm>
          <a:prstGeom prst="rect">
            <a:avLst/>
          </a:prstGeom>
        </p:spPr>
      </p:pic>
      <p:sp>
        <p:nvSpPr>
          <p:cNvPr id="43" name="Content Placeholder 25"/>
          <p:cNvSpPr>
            <a:spLocks noGrp="1"/>
          </p:cNvSpPr>
          <p:nvPr>
            <p:ph sz="quarter" idx="20"/>
          </p:nvPr>
        </p:nvSpPr>
        <p:spPr>
          <a:xfrm>
            <a:off x="3490121" y="2839664"/>
            <a:ext cx="740598" cy="195263"/>
          </a:xfrm>
        </p:spPr>
        <p:txBody>
          <a:bodyPr/>
          <a:lstStyle/>
          <a:p>
            <a:r>
              <a:rPr lang="en-GB" sz="700" b="1" dirty="0"/>
              <a:t>Collenchyma</a:t>
            </a:r>
          </a:p>
        </p:txBody>
      </p:sp>
      <p:sp>
        <p:nvSpPr>
          <p:cNvPr id="44" name="Content Placeholder 26"/>
          <p:cNvSpPr>
            <a:spLocks noGrp="1"/>
          </p:cNvSpPr>
          <p:nvPr>
            <p:ph sz="quarter" idx="21"/>
          </p:nvPr>
        </p:nvSpPr>
        <p:spPr>
          <a:xfrm>
            <a:off x="4230719" y="2838279"/>
            <a:ext cx="971370" cy="424513"/>
          </a:xfrm>
        </p:spPr>
        <p:txBody>
          <a:bodyPr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GB" sz="650" dirty="0"/>
              <a:t>Elongated cells</a:t>
            </a:r>
          </a:p>
          <a:p>
            <a:pPr marL="60325" indent="-60325">
              <a:lnSpc>
                <a:spcPts val="800"/>
              </a:lnSpc>
              <a:buFont typeface="Arial" panose="020B0604020202020204" pitchFamily="34" charset="0"/>
              <a:buChar char="•"/>
            </a:pPr>
            <a:r>
              <a:rPr lang="en-GB" sz="650" dirty="0"/>
              <a:t>Unevenly thickened primary cell walls</a:t>
            </a:r>
          </a:p>
        </p:txBody>
      </p:sp>
      <p:sp>
        <p:nvSpPr>
          <p:cNvPr id="45" name="Content Placeholder 27"/>
          <p:cNvSpPr>
            <a:spLocks noGrp="1"/>
          </p:cNvSpPr>
          <p:nvPr>
            <p:ph sz="quarter" idx="22"/>
          </p:nvPr>
        </p:nvSpPr>
        <p:spPr>
          <a:xfrm>
            <a:off x="5526318" y="2834026"/>
            <a:ext cx="340459" cy="264171"/>
          </a:xfrm>
        </p:spPr>
        <p:txBody>
          <a:bodyPr/>
          <a:lstStyle/>
          <a:p>
            <a:r>
              <a:rPr lang="en-GB" sz="600" dirty="0"/>
              <a:t>Yes</a:t>
            </a:r>
          </a:p>
        </p:txBody>
      </p:sp>
      <p:sp>
        <p:nvSpPr>
          <p:cNvPr id="46" name="Content Placeholder 28"/>
          <p:cNvSpPr>
            <a:spLocks noGrp="1"/>
          </p:cNvSpPr>
          <p:nvPr>
            <p:ph sz="quarter" idx="23"/>
          </p:nvPr>
        </p:nvSpPr>
        <p:spPr>
          <a:xfrm>
            <a:off x="6065392" y="2845342"/>
            <a:ext cx="963612" cy="392112"/>
          </a:xfrm>
        </p:spPr>
        <p:txBody>
          <a:bodyPr/>
          <a:lstStyle/>
          <a:p>
            <a:r>
              <a:rPr lang="en-GB" sz="700" dirty="0"/>
              <a:t>Elastic support for growing stems and leaves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E8FBAD-D501-4291-A819-A6F6BBF3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75" y="2854457"/>
            <a:ext cx="1617342" cy="770423"/>
          </a:xfrm>
          <a:prstGeom prst="rect">
            <a:avLst/>
          </a:prstGeom>
        </p:spPr>
      </p:pic>
      <p:sp>
        <p:nvSpPr>
          <p:cNvPr id="47" name="Content Placeholder 29"/>
          <p:cNvSpPr>
            <a:spLocks noGrp="1"/>
          </p:cNvSpPr>
          <p:nvPr>
            <p:ph sz="quarter" idx="24"/>
          </p:nvPr>
        </p:nvSpPr>
        <p:spPr>
          <a:xfrm>
            <a:off x="3485358" y="3644606"/>
            <a:ext cx="871643" cy="393700"/>
          </a:xfrm>
        </p:spPr>
        <p:txBody>
          <a:bodyPr/>
          <a:lstStyle/>
          <a:p>
            <a:r>
              <a:rPr lang="en-GB" sz="750" b="1" dirty="0"/>
              <a:t>Sclerenchyma:</a:t>
            </a:r>
          </a:p>
          <a:p>
            <a:pPr>
              <a:lnSpc>
                <a:spcPts val="500"/>
              </a:lnSpc>
            </a:pPr>
            <a:r>
              <a:rPr lang="en-GB" sz="750" b="1" dirty="0" err="1"/>
              <a:t>Fiber</a:t>
            </a:r>
            <a:endParaRPr lang="en-GB" sz="750" b="1" dirty="0"/>
          </a:p>
        </p:txBody>
      </p:sp>
      <p:sp>
        <p:nvSpPr>
          <p:cNvPr id="48" name="Content Placeholder 30"/>
          <p:cNvSpPr>
            <a:spLocks noGrp="1"/>
          </p:cNvSpPr>
          <p:nvPr>
            <p:ph sz="quarter" idx="25"/>
          </p:nvPr>
        </p:nvSpPr>
        <p:spPr>
          <a:xfrm>
            <a:off x="4235152" y="3655796"/>
            <a:ext cx="1239875" cy="357188"/>
          </a:xfrm>
        </p:spPr>
        <p:txBody>
          <a:bodyPr/>
          <a:lstStyle/>
          <a:p>
            <a:pPr marL="47625" indent="-47625">
              <a:buFont typeface="Arial" panose="020B0604020202020204" pitchFamily="34" charset="0"/>
              <a:buChar char="•"/>
            </a:pPr>
            <a:r>
              <a:rPr lang="en-GB" sz="680" dirty="0"/>
              <a:t>Long, slender cells</a:t>
            </a:r>
          </a:p>
          <a:p>
            <a:pPr marL="47625" indent="-47625">
              <a:lnSpc>
                <a:spcPts val="700"/>
              </a:lnSpc>
              <a:buFont typeface="Arial" panose="020B0604020202020204" pitchFamily="34" charset="0"/>
              <a:buChar char="•"/>
            </a:pPr>
            <a:r>
              <a:rPr lang="en-GB" sz="680" dirty="0"/>
              <a:t>Thick secondary cell walls high in lignin</a:t>
            </a:r>
          </a:p>
        </p:txBody>
      </p:sp>
      <p:sp>
        <p:nvSpPr>
          <p:cNvPr id="49" name="Content Placeholder 31"/>
          <p:cNvSpPr>
            <a:spLocks noGrp="1"/>
          </p:cNvSpPr>
          <p:nvPr>
            <p:ph sz="quarter" idx="26"/>
          </p:nvPr>
        </p:nvSpPr>
        <p:spPr>
          <a:xfrm>
            <a:off x="5532214" y="3653356"/>
            <a:ext cx="323213" cy="238125"/>
          </a:xfrm>
        </p:spPr>
        <p:txBody>
          <a:bodyPr/>
          <a:lstStyle/>
          <a:p>
            <a:r>
              <a:rPr lang="en-GB" sz="650" dirty="0"/>
              <a:t>No</a:t>
            </a:r>
          </a:p>
        </p:txBody>
      </p:sp>
      <p:sp>
        <p:nvSpPr>
          <p:cNvPr id="50" name="Content Placeholder 32"/>
          <p:cNvSpPr>
            <a:spLocks noGrp="1"/>
          </p:cNvSpPr>
          <p:nvPr>
            <p:ph sz="quarter" idx="27"/>
          </p:nvPr>
        </p:nvSpPr>
        <p:spPr>
          <a:xfrm>
            <a:off x="6065392" y="3650938"/>
            <a:ext cx="848983" cy="500337"/>
          </a:xfrm>
        </p:spPr>
        <p:txBody>
          <a:bodyPr/>
          <a:lstStyle/>
          <a:p>
            <a:r>
              <a:rPr lang="en-GB" sz="650" dirty="0"/>
              <a:t>Inelastic support for nongrowing plant parts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54C8BD4-D8C9-4C65-B1AA-4F4EF907B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73" y="3659980"/>
            <a:ext cx="1679744" cy="789623"/>
          </a:xfrm>
          <a:prstGeom prst="rect">
            <a:avLst/>
          </a:prstGeom>
        </p:spPr>
      </p:pic>
      <p:sp>
        <p:nvSpPr>
          <p:cNvPr id="51" name="Content Placeholder 33"/>
          <p:cNvSpPr>
            <a:spLocks noGrp="1"/>
          </p:cNvSpPr>
          <p:nvPr>
            <p:ph sz="quarter" idx="28"/>
          </p:nvPr>
        </p:nvSpPr>
        <p:spPr>
          <a:xfrm>
            <a:off x="3487208" y="4462991"/>
            <a:ext cx="743512" cy="284162"/>
          </a:xfrm>
        </p:spPr>
        <p:txBody>
          <a:bodyPr/>
          <a:lstStyle/>
          <a:p>
            <a:r>
              <a:rPr lang="en-GB" sz="730" b="1" dirty="0"/>
              <a:t>Sclerenchyma:</a:t>
            </a:r>
          </a:p>
          <a:p>
            <a:pPr>
              <a:lnSpc>
                <a:spcPts val="500"/>
              </a:lnSpc>
            </a:pPr>
            <a:r>
              <a:rPr lang="en-GB" sz="730" b="1" dirty="0"/>
              <a:t>Sclereid</a:t>
            </a:r>
          </a:p>
        </p:txBody>
      </p:sp>
      <p:sp>
        <p:nvSpPr>
          <p:cNvPr id="52" name="Content Placeholder 34"/>
          <p:cNvSpPr>
            <a:spLocks noGrp="1"/>
          </p:cNvSpPr>
          <p:nvPr>
            <p:ph sz="quarter" idx="29"/>
          </p:nvPr>
        </p:nvSpPr>
        <p:spPr>
          <a:xfrm>
            <a:off x="4239915" y="4498916"/>
            <a:ext cx="1089323" cy="458533"/>
          </a:xfrm>
        </p:spPr>
        <p:txBody>
          <a:bodyPr/>
          <a:lstStyle/>
          <a:p>
            <a:pPr marL="52388" indent="-52388">
              <a:lnSpc>
                <a:spcPts val="600"/>
              </a:lnSpc>
              <a:buFont typeface="Arial" panose="020B0604020202020204" pitchFamily="34" charset="0"/>
              <a:buChar char="•"/>
            </a:pPr>
            <a:r>
              <a:rPr lang="en-GB" sz="680" dirty="0"/>
              <a:t>Variable shapes, generally not elongated</a:t>
            </a:r>
          </a:p>
          <a:p>
            <a:pPr marL="52388" indent="-52388">
              <a:lnSpc>
                <a:spcPts val="600"/>
              </a:lnSpc>
              <a:buFont typeface="Arial" panose="020B0604020202020204" pitchFamily="34" charset="0"/>
              <a:buChar char="•"/>
            </a:pPr>
            <a:r>
              <a:rPr lang="en-GB" sz="680" dirty="0"/>
              <a:t>Thick secondary cell walls high in lignin</a:t>
            </a:r>
          </a:p>
        </p:txBody>
      </p:sp>
      <p:sp>
        <p:nvSpPr>
          <p:cNvPr id="53" name="Content Placeholder 35"/>
          <p:cNvSpPr>
            <a:spLocks noGrp="1"/>
          </p:cNvSpPr>
          <p:nvPr>
            <p:ph sz="quarter" idx="30"/>
          </p:nvPr>
        </p:nvSpPr>
        <p:spPr>
          <a:xfrm>
            <a:off x="5524688" y="4466959"/>
            <a:ext cx="334755" cy="225425"/>
          </a:xfrm>
        </p:spPr>
        <p:txBody>
          <a:bodyPr/>
          <a:lstStyle/>
          <a:p>
            <a:r>
              <a:rPr lang="en-GB" sz="700" dirty="0"/>
              <a:t>No</a:t>
            </a:r>
          </a:p>
        </p:txBody>
      </p:sp>
      <p:sp>
        <p:nvSpPr>
          <p:cNvPr id="54" name="Content Placeholder 36"/>
          <p:cNvSpPr>
            <a:spLocks noGrp="1"/>
          </p:cNvSpPr>
          <p:nvPr>
            <p:ph sz="quarter" idx="31"/>
          </p:nvPr>
        </p:nvSpPr>
        <p:spPr>
          <a:xfrm>
            <a:off x="6063984" y="4465877"/>
            <a:ext cx="901021" cy="371475"/>
          </a:xfrm>
        </p:spPr>
        <p:txBody>
          <a:bodyPr/>
          <a:lstStyle/>
          <a:p>
            <a:pPr>
              <a:lnSpc>
                <a:spcPts val="700"/>
              </a:lnSpc>
            </a:pPr>
            <a:r>
              <a:rPr lang="en-GB" sz="700" dirty="0"/>
              <a:t>Inelastic support for nongrowing plant parts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4C9901-2E4B-4864-A07D-38BAF749B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04" y="4495154"/>
            <a:ext cx="1722813" cy="766650"/>
          </a:xfrm>
          <a:prstGeom prst="rect">
            <a:avLst/>
          </a:prstGeom>
        </p:spPr>
      </p:pic>
      <p:sp>
        <p:nvSpPr>
          <p:cNvPr id="55" name="Content Placeholder 15"/>
          <p:cNvSpPr>
            <a:spLocks noGrp="1"/>
          </p:cNvSpPr>
          <p:nvPr>
            <p:ph sz="quarter" idx="10"/>
          </p:nvPr>
        </p:nvSpPr>
        <p:spPr>
          <a:xfrm>
            <a:off x="4609308" y="5283290"/>
            <a:ext cx="3000376" cy="241810"/>
          </a:xfrm>
        </p:spPr>
        <p:txBody>
          <a:bodyPr/>
          <a:lstStyle/>
          <a:p>
            <a:pPr lvl="0"/>
            <a:r>
              <a:rPr lang="en-GB" sz="500" dirty="0"/>
              <a:t>(parenchyma): ©Malcolm Park microimages/Alamy; (collenchyma): ©Biophoto Associates/Science Source; (fibers): ©Steven P. Lynch/McGraw-Hill Education; (sclereid): ©Garry Delong/Oxford Scientific/Getty Images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528" y="85000"/>
            <a:ext cx="5109935" cy="780685"/>
          </a:xfrm>
        </p:spPr>
        <p:txBody>
          <a:bodyPr/>
          <a:lstStyle/>
          <a:p>
            <a:pPr eaLnBrk="1" hangingPunct="1"/>
            <a:r>
              <a:rPr lang="en-US" sz="4000" dirty="0"/>
              <a:t>Vascular tissue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4"/>
          </p:nvPr>
        </p:nvSpPr>
        <p:spPr>
          <a:xfrm>
            <a:off x="0" y="6459287"/>
            <a:ext cx="1642269" cy="393700"/>
          </a:xfrm>
        </p:spPr>
        <p:txBody>
          <a:bodyPr/>
          <a:lstStyle/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1744" y="2598036"/>
            <a:ext cx="2490599" cy="1492066"/>
          </a:xfrm>
        </p:spPr>
        <p:txBody>
          <a:bodyPr/>
          <a:lstStyle/>
          <a:p>
            <a:pPr eaLnBrk="1" hangingPunct="1"/>
            <a:r>
              <a:rPr lang="en-US" sz="1800" dirty="0"/>
              <a:t>Vascular tissues transport water, minerals, carbohydrates, and other dissolved compounds. 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5"/>
          </p:nvPr>
        </p:nvSpPr>
        <p:spPr>
          <a:xfrm>
            <a:off x="7145860" y="6462059"/>
            <a:ext cx="1442470" cy="357188"/>
          </a:xfrm>
        </p:spPr>
        <p:txBody>
          <a:bodyPr/>
          <a:lstStyle/>
          <a:p>
            <a:pPr eaLnBrk="1" hangingPunct="1"/>
            <a:r>
              <a:rPr lang="en-US" sz="2000" dirty="0"/>
              <a:t>Figure 22.5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00167" y="1171142"/>
            <a:ext cx="899543" cy="344921"/>
          </a:xfrm>
        </p:spPr>
        <p:txBody>
          <a:bodyPr/>
          <a:lstStyle/>
          <a:p>
            <a:r>
              <a:rPr lang="en-GB" sz="1100" b="1" dirty="0"/>
              <a:t>Cell Type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244510" y="1171142"/>
            <a:ext cx="759756" cy="254314"/>
          </a:xfrm>
        </p:spPr>
        <p:txBody>
          <a:bodyPr/>
          <a:lstStyle/>
          <a:p>
            <a:r>
              <a:rPr lang="en-GB" sz="1100" b="1" dirty="0"/>
              <a:t>Functions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198348" y="1443832"/>
            <a:ext cx="764053" cy="203994"/>
          </a:xfrm>
        </p:spPr>
        <p:txBody>
          <a:bodyPr/>
          <a:lstStyle/>
          <a:p>
            <a:r>
              <a:rPr lang="en-GB" sz="1100" b="1" dirty="0"/>
              <a:t>XYLEM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265022" y="1692711"/>
            <a:ext cx="652134" cy="206375"/>
          </a:xfrm>
        </p:spPr>
        <p:txBody>
          <a:bodyPr/>
          <a:lstStyle/>
          <a:p>
            <a:r>
              <a:rPr lang="en-GB" sz="1000" b="1" dirty="0"/>
              <a:t>Tracheid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221397" y="1688241"/>
            <a:ext cx="1379303" cy="388937"/>
          </a:xfrm>
        </p:spPr>
        <p:txBody>
          <a:bodyPr/>
          <a:lstStyle/>
          <a:p>
            <a:r>
              <a:rPr lang="en-GB" sz="950" dirty="0"/>
              <a:t>Conduct water and minerals through pits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3269784" y="2708486"/>
            <a:ext cx="702933" cy="395287"/>
          </a:xfrm>
        </p:spPr>
        <p:txBody>
          <a:bodyPr/>
          <a:lstStyle/>
          <a:p>
            <a:pPr>
              <a:lnSpc>
                <a:spcPts val="1100"/>
              </a:lnSpc>
            </a:pPr>
            <a:r>
              <a:rPr lang="en-GB" sz="1000" b="1" dirty="0"/>
              <a:t>Vessel element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236255" y="2708486"/>
            <a:ext cx="1221570" cy="663364"/>
          </a:xfrm>
        </p:spPr>
        <p:txBody>
          <a:bodyPr/>
          <a:lstStyle/>
          <a:p>
            <a:pPr>
              <a:lnSpc>
                <a:spcPts val="1000"/>
              </a:lnSpc>
            </a:pPr>
            <a:r>
              <a:rPr lang="en-GB" sz="950" dirty="0"/>
              <a:t>Conduct water and minerals through pits and perforated end walls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3" y="1471613"/>
            <a:ext cx="2791737" cy="2212665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8"/>
          </p:nvPr>
        </p:nvSpPr>
        <p:spPr>
          <a:xfrm>
            <a:off x="3204604" y="3716974"/>
            <a:ext cx="714935" cy="224155"/>
          </a:xfrm>
        </p:spPr>
        <p:txBody>
          <a:bodyPr/>
          <a:lstStyle/>
          <a:p>
            <a:r>
              <a:rPr lang="en-GB" sz="1000" b="1" dirty="0"/>
              <a:t>PHLOEM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3269784" y="3953238"/>
            <a:ext cx="1000903" cy="515264"/>
          </a:xfrm>
        </p:spPr>
        <p:txBody>
          <a:bodyPr/>
          <a:lstStyle/>
          <a:p>
            <a:r>
              <a:rPr lang="en-GB" sz="1000" b="1" dirty="0"/>
              <a:t>Sieve tube element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0"/>
          </p:nvPr>
        </p:nvSpPr>
        <p:spPr>
          <a:xfrm>
            <a:off x="4238159" y="3959076"/>
            <a:ext cx="1213315" cy="696059"/>
          </a:xfrm>
        </p:spPr>
        <p:txBody>
          <a:bodyPr/>
          <a:lstStyle/>
          <a:p>
            <a:pPr>
              <a:lnSpc>
                <a:spcPts val="1100"/>
              </a:lnSpc>
            </a:pPr>
            <a:r>
              <a:rPr lang="en-GB" sz="960" dirty="0"/>
              <a:t>Conduct dissolved sucrose and other organic compounds through sieve plates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1"/>
          </p:nvPr>
        </p:nvSpPr>
        <p:spPr>
          <a:xfrm>
            <a:off x="3276628" y="4967130"/>
            <a:ext cx="872906" cy="350837"/>
          </a:xfrm>
        </p:spPr>
        <p:txBody>
          <a:bodyPr/>
          <a:lstStyle/>
          <a:p>
            <a:r>
              <a:rPr lang="en-GB" sz="1000" b="1" dirty="0"/>
              <a:t>Companion cell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4232396" y="4959351"/>
            <a:ext cx="1158753" cy="425450"/>
          </a:xfrm>
        </p:spPr>
        <p:txBody>
          <a:bodyPr/>
          <a:lstStyle/>
          <a:p>
            <a:r>
              <a:rPr lang="en-GB" sz="900" dirty="0"/>
              <a:t>Transfer materials into and out of</a:t>
            </a:r>
          </a:p>
          <a:p>
            <a:r>
              <a:rPr lang="en-GB" sz="900" dirty="0"/>
              <a:t>sieve tube elements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41" y="3758723"/>
            <a:ext cx="2694209" cy="2151710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sz="quarter" idx="23"/>
          </p:nvPr>
        </p:nvSpPr>
        <p:spPr>
          <a:xfrm>
            <a:off x="5004266" y="5923158"/>
            <a:ext cx="1675934" cy="161430"/>
          </a:xfrm>
        </p:spPr>
        <p:txBody>
          <a:bodyPr/>
          <a:lstStyle/>
          <a:p>
            <a:r>
              <a:rPr lang="en-GB" sz="730" dirty="0"/>
              <a:t>©Biophoto Associates/Science Source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828069" y="88920"/>
            <a:ext cx="7481455" cy="780685"/>
          </a:xfrm>
        </p:spPr>
        <p:txBody>
          <a:bodyPr/>
          <a:lstStyle/>
          <a:p>
            <a:pPr eaLnBrk="1" hangingPunct="1"/>
            <a:r>
              <a:rPr lang="en-US" sz="4000" dirty="0"/>
              <a:t>Vascular tissue: xylem</a:t>
            </a:r>
          </a:p>
        </p:txBody>
      </p:sp>
      <p:sp>
        <p:nvSpPr>
          <p:cNvPr id="26" name="Content Placeholder 18"/>
          <p:cNvSpPr>
            <a:spLocks noGrp="1"/>
          </p:cNvSpPr>
          <p:nvPr>
            <p:ph sz="quarter" idx="4294967295"/>
          </p:nvPr>
        </p:nvSpPr>
        <p:spPr>
          <a:xfrm>
            <a:off x="0" y="6459287"/>
            <a:ext cx="1642269" cy="3937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Section 22.2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497306" y="2282866"/>
            <a:ext cx="2490599" cy="290761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Xylem tissue transports water and minerals from the roots to other plant parts. It consists of long, narrow cells called </a:t>
            </a:r>
            <a:r>
              <a:rPr lang="en-US" sz="1800" b="1" dirty="0">
                <a:solidFill>
                  <a:srgbClr val="FF0000"/>
                </a:solidFill>
              </a:rPr>
              <a:t>tracheids</a:t>
            </a:r>
            <a:r>
              <a:rPr lang="en-US" sz="1800" dirty="0">
                <a:solidFill>
                  <a:schemeClr val="tx1"/>
                </a:solidFill>
              </a:rPr>
              <a:t> and wide, barrel-shaped cells called </a:t>
            </a:r>
            <a:r>
              <a:rPr lang="en-US" sz="1800" b="1" dirty="0">
                <a:solidFill>
                  <a:schemeClr val="tx1"/>
                </a:solidFill>
              </a:rPr>
              <a:t>vessel elements.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" name="Content Placeholder 19"/>
          <p:cNvSpPr>
            <a:spLocks noGrp="1"/>
          </p:cNvSpPr>
          <p:nvPr>
            <p:ph sz="quarter" idx="4294967295"/>
          </p:nvPr>
        </p:nvSpPr>
        <p:spPr>
          <a:xfrm>
            <a:off x="7145860" y="6462059"/>
            <a:ext cx="1442470" cy="357188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Figure 22.5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195404" y="1004449"/>
            <a:ext cx="899543" cy="34492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230" b="1" dirty="0"/>
              <a:t>Cell Type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/>
          </p:nvPr>
        </p:nvSpPr>
        <p:spPr>
          <a:xfrm>
            <a:off x="4292138" y="1018736"/>
            <a:ext cx="822788" cy="254314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Functions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207874" y="1315239"/>
            <a:ext cx="764053" cy="2039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XYLEM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3272164" y="1571266"/>
            <a:ext cx="707695" cy="2063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Tracheid 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338554" y="1584418"/>
            <a:ext cx="1379303" cy="3889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030" dirty="0"/>
              <a:t>Conduct water and minerals through pits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3269784" y="2708486"/>
            <a:ext cx="702933" cy="39528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None/>
            </a:pPr>
            <a:r>
              <a:rPr lang="en-GB" sz="1100" b="1" dirty="0"/>
              <a:t>Vessel element </a:t>
            </a:r>
          </a:p>
        </p:txBody>
      </p:sp>
      <p:sp>
        <p:nvSpPr>
          <p:cNvPr id="19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4317222" y="2722775"/>
            <a:ext cx="1212721" cy="6633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en-GB" sz="1030" dirty="0"/>
              <a:t>Conduct water and minerals through pits and perforated end walls</a:t>
            </a:r>
          </a:p>
        </p:txBody>
      </p:sp>
      <p:pic>
        <p:nvPicPr>
          <p:cNvPr id="2" name="Picture 1" descr="Red circle emphasizes the vessel elements.&#10;Red circle emphasizes the tracheids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31" y="1274093"/>
            <a:ext cx="3163562" cy="2426007"/>
          </a:xfrm>
          <a:prstGeom prst="rect">
            <a:avLst/>
          </a:prstGeom>
        </p:spPr>
      </p:pic>
      <p:sp>
        <p:nvSpPr>
          <p:cNvPr id="20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3204604" y="3812630"/>
            <a:ext cx="714935" cy="18525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PHLOEM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3274547" y="4045580"/>
            <a:ext cx="1000903" cy="4258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Sieve tube element </a:t>
            </a: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4294967295"/>
          </p:nvPr>
        </p:nvSpPr>
        <p:spPr>
          <a:xfrm>
            <a:off x="4338553" y="4082490"/>
            <a:ext cx="1379303" cy="69605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None/>
            </a:pPr>
            <a:r>
              <a:rPr lang="en-GB" sz="1030" dirty="0"/>
              <a:t>Conduct dissolved sucrose and other organic compounds through sieve plates</a:t>
            </a:r>
          </a:p>
        </p:txBody>
      </p:sp>
      <p:sp>
        <p:nvSpPr>
          <p:cNvPr id="23" name="Content Placeholder 15"/>
          <p:cNvSpPr>
            <a:spLocks noGrp="1"/>
          </p:cNvSpPr>
          <p:nvPr>
            <p:ph sz="quarter" idx="4294967295"/>
          </p:nvPr>
        </p:nvSpPr>
        <p:spPr>
          <a:xfrm>
            <a:off x="3276628" y="5180955"/>
            <a:ext cx="872906" cy="3508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Companion cell</a:t>
            </a:r>
          </a:p>
        </p:txBody>
      </p:sp>
      <p:sp>
        <p:nvSpPr>
          <p:cNvPr id="24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4322890" y="5177906"/>
            <a:ext cx="1311152" cy="53074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030" dirty="0"/>
              <a:t>Transfer materials into and out of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GB" sz="1030" dirty="0"/>
              <a:t>sieve tube elements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6"/>
          <a:stretch/>
        </p:blipFill>
        <p:spPr>
          <a:xfrm>
            <a:off x="5847025" y="3837290"/>
            <a:ext cx="3152922" cy="2352861"/>
          </a:xfrm>
          <a:prstGeom prst="rect">
            <a:avLst/>
          </a:prstGeom>
        </p:spPr>
      </p:pic>
      <p:sp>
        <p:nvSpPr>
          <p:cNvPr id="25" name="Content Placeholder 17"/>
          <p:cNvSpPr>
            <a:spLocks noGrp="1"/>
          </p:cNvSpPr>
          <p:nvPr>
            <p:ph sz="quarter" idx="4294967295"/>
          </p:nvPr>
        </p:nvSpPr>
        <p:spPr>
          <a:xfrm>
            <a:off x="5177782" y="6234087"/>
            <a:ext cx="2027880" cy="1614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800" dirty="0"/>
              <a:t>©Biophoto Associates/Science Source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31272" y="155016"/>
            <a:ext cx="7481455" cy="645195"/>
          </a:xfrm>
        </p:spPr>
        <p:txBody>
          <a:bodyPr/>
          <a:lstStyle/>
          <a:p>
            <a:pPr eaLnBrk="1" hangingPunct="1"/>
            <a:r>
              <a:rPr lang="en-US" sz="4000" dirty="0"/>
              <a:t>Vascular tissue: phloem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4294967295"/>
          </p:nvPr>
        </p:nvSpPr>
        <p:spPr>
          <a:xfrm>
            <a:off x="0" y="6459287"/>
            <a:ext cx="1642269" cy="3937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Section 22.2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497904" y="2604196"/>
            <a:ext cx="2531780" cy="198594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Phloem tissue transports dissolved organic compounds like sugars. </a:t>
            </a:r>
            <a:r>
              <a:rPr lang="en-US" sz="1800" b="1" dirty="0">
                <a:solidFill>
                  <a:schemeClr val="tx1"/>
                </a:solidFill>
              </a:rPr>
              <a:t>Sieve tube elements</a:t>
            </a:r>
            <a:r>
              <a:rPr lang="en-US" sz="1800" dirty="0">
                <a:solidFill>
                  <a:schemeClr val="tx1"/>
                </a:solidFill>
              </a:rPr>
              <a:t> are the conducting cells; they are separated by </a:t>
            </a:r>
            <a:r>
              <a:rPr lang="en-US" sz="1800" b="1" dirty="0">
                <a:solidFill>
                  <a:schemeClr val="tx1"/>
                </a:solidFill>
              </a:rPr>
              <a:t>sieve plates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Content Placeholder 19"/>
          <p:cNvSpPr>
            <a:spLocks noGrp="1"/>
          </p:cNvSpPr>
          <p:nvPr>
            <p:ph sz="quarter" idx="4294967295"/>
          </p:nvPr>
        </p:nvSpPr>
        <p:spPr>
          <a:xfrm>
            <a:off x="7145860" y="6462059"/>
            <a:ext cx="1442470" cy="357188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/>
              <a:t>Figure 22.5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195404" y="1073029"/>
            <a:ext cx="899543" cy="34492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230" b="1" dirty="0"/>
              <a:t>Cell Type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/>
          </p:nvPr>
        </p:nvSpPr>
        <p:spPr>
          <a:xfrm>
            <a:off x="4292138" y="1087316"/>
            <a:ext cx="822788" cy="254314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Functions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207874" y="1376199"/>
            <a:ext cx="764053" cy="20399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XYLEM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3272164" y="1647466"/>
            <a:ext cx="707695" cy="2063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Tracheid 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338554" y="1645378"/>
            <a:ext cx="1379303" cy="3889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040" dirty="0"/>
              <a:t>Conduct water and minerals through pits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3269784" y="2769446"/>
            <a:ext cx="702933" cy="39528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None/>
            </a:pPr>
            <a:r>
              <a:rPr lang="en-GB" sz="1100" b="1" dirty="0"/>
              <a:t>Vessel element 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4324842" y="2783735"/>
            <a:ext cx="1316820" cy="6633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en-GB" sz="1040" dirty="0"/>
              <a:t>Conduct water and minerals through pits and perforated end walls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90" y="1429230"/>
            <a:ext cx="2956560" cy="2407920"/>
          </a:xfrm>
          <a:prstGeom prst="rect">
            <a:avLst/>
          </a:prstGeom>
        </p:spPr>
      </p:pic>
      <p:sp>
        <p:nvSpPr>
          <p:cNvPr id="19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3204604" y="3873590"/>
            <a:ext cx="714935" cy="18525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PHLOEM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3274547" y="4125590"/>
            <a:ext cx="1000903" cy="4258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Sieve tube element </a:t>
            </a:r>
          </a:p>
        </p:txBody>
      </p:sp>
      <p:sp>
        <p:nvSpPr>
          <p:cNvPr id="21" name="Content Placeholder 14"/>
          <p:cNvSpPr>
            <a:spLocks noGrp="1"/>
          </p:cNvSpPr>
          <p:nvPr>
            <p:ph sz="quarter" idx="4294967295"/>
          </p:nvPr>
        </p:nvSpPr>
        <p:spPr>
          <a:xfrm>
            <a:off x="4330933" y="4151070"/>
            <a:ext cx="1379303" cy="69605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None/>
            </a:pPr>
            <a:r>
              <a:rPr lang="en-GB" sz="1040" dirty="0"/>
              <a:t>Conduct dissolved sucrose and other organic compounds through sieve plates</a:t>
            </a:r>
          </a:p>
        </p:txBody>
      </p:sp>
      <p:sp>
        <p:nvSpPr>
          <p:cNvPr id="22" name="Content Placeholder 15"/>
          <p:cNvSpPr>
            <a:spLocks noGrp="1"/>
          </p:cNvSpPr>
          <p:nvPr>
            <p:ph sz="quarter" idx="4294967295"/>
          </p:nvPr>
        </p:nvSpPr>
        <p:spPr>
          <a:xfrm>
            <a:off x="3276628" y="5241915"/>
            <a:ext cx="872906" cy="3508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Companion cell</a:t>
            </a:r>
          </a:p>
        </p:txBody>
      </p:sp>
      <p:sp>
        <p:nvSpPr>
          <p:cNvPr id="23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4322890" y="5272207"/>
            <a:ext cx="1311152" cy="425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en-GB" sz="1040" dirty="0"/>
              <a:t>Transfer materials into and out of</a:t>
            </a:r>
          </a:p>
          <a:p>
            <a:pPr marL="0" indent="0">
              <a:lnSpc>
                <a:spcPts val="1000"/>
              </a:lnSpc>
              <a:buNone/>
            </a:pPr>
            <a:r>
              <a:rPr lang="en-GB" sz="1040" dirty="0"/>
              <a:t>sieve tube elements</a:t>
            </a:r>
          </a:p>
        </p:txBody>
      </p:sp>
      <p:sp>
        <p:nvSpPr>
          <p:cNvPr id="24" name="Content Placeholder 17"/>
          <p:cNvSpPr>
            <a:spLocks noGrp="1"/>
          </p:cNvSpPr>
          <p:nvPr>
            <p:ph sz="quarter" idx="4294967295"/>
          </p:nvPr>
        </p:nvSpPr>
        <p:spPr>
          <a:xfrm>
            <a:off x="5177782" y="6296006"/>
            <a:ext cx="2027880" cy="1614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800" dirty="0"/>
              <a:t>©Biophoto Associates/Science Source</a:t>
            </a:r>
          </a:p>
        </p:txBody>
      </p:sp>
      <p:pic>
        <p:nvPicPr>
          <p:cNvPr id="27" name="Picture 26" descr="The sieve tube element is circled.">
            <a:extLst>
              <a:ext uri="{FF2B5EF4-FFF2-40B4-BE49-F238E27FC236}">
                <a16:creationId xmlns:a16="http://schemas.microsoft.com/office/drawing/2014/main" id="{2875A3DC-0156-45DA-BFFA-21149777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90" y="3934961"/>
            <a:ext cx="2956560" cy="236123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5E008CC-AE70-46A8-B337-488F7A7532EC}"/>
              </a:ext>
            </a:extLst>
          </p:cNvPr>
          <p:cNvSpPr/>
          <p:nvPr/>
        </p:nvSpPr>
        <p:spPr>
          <a:xfrm>
            <a:off x="7414154" y="5442839"/>
            <a:ext cx="785339" cy="374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43FE00-9CCE-44BF-8946-1C58517867DC}"/>
              </a:ext>
            </a:extLst>
          </p:cNvPr>
          <p:cNvSpPr/>
          <p:nvPr/>
        </p:nvSpPr>
        <p:spPr>
          <a:xfrm>
            <a:off x="7425877" y="5803209"/>
            <a:ext cx="785339" cy="194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7894"/>
            <a:ext cx="8229600" cy="858753"/>
          </a:xfrm>
        </p:spPr>
        <p:txBody>
          <a:bodyPr anchor="t"/>
          <a:lstStyle/>
          <a:p>
            <a:pPr eaLnBrk="1" hangingPunct="1"/>
            <a:r>
              <a:rPr lang="en-US" sz="4000" dirty="0"/>
              <a:t>Vascular tissue: phloem cells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0" y="6455273"/>
            <a:ext cx="1536255" cy="3813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26"/>
          </p:nvPr>
        </p:nvSpPr>
        <p:spPr>
          <a:xfrm>
            <a:off x="499684" y="2600889"/>
            <a:ext cx="2524186" cy="1062339"/>
          </a:xfrm>
        </p:spPr>
        <p:txBody>
          <a:bodyPr/>
          <a:lstStyle/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Companion</a:t>
            </a:r>
            <a:r>
              <a:rPr lang="en-US" sz="1800" b="1" dirty="0"/>
              <a:t> cells </a:t>
            </a:r>
            <a:r>
              <a:rPr lang="en-US" sz="1800" dirty="0"/>
              <a:t>transfer materials in and out of sieve tubes. 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4294967295"/>
          </p:nvPr>
        </p:nvSpPr>
        <p:spPr>
          <a:xfrm>
            <a:off x="7153275" y="6464151"/>
            <a:ext cx="1475466" cy="41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/>
            <a:r>
              <a:rPr lang="en-US" sz="2000" dirty="0"/>
              <a:t>Figure 22.5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56250" y="1078471"/>
            <a:ext cx="822905" cy="279745"/>
          </a:xfrm>
        </p:spPr>
        <p:txBody>
          <a:bodyPr/>
          <a:lstStyle/>
          <a:p>
            <a:r>
              <a:rPr lang="en-US" sz="1250" b="1" dirty="0"/>
              <a:t>Cell Type</a:t>
            </a:r>
            <a:endParaRPr lang="en-GB" sz="125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188911" y="1064493"/>
            <a:ext cx="944492" cy="231195"/>
          </a:xfrm>
        </p:spPr>
        <p:txBody>
          <a:bodyPr/>
          <a:lstStyle/>
          <a:p>
            <a:r>
              <a:rPr lang="en-US" sz="1350" b="1" dirty="0"/>
              <a:t>Functions</a:t>
            </a:r>
            <a:endParaRPr lang="en-GB" sz="135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3063393" y="1368204"/>
            <a:ext cx="671895" cy="279745"/>
          </a:xfrm>
        </p:spPr>
        <p:txBody>
          <a:bodyPr/>
          <a:lstStyle/>
          <a:p>
            <a:r>
              <a:rPr lang="en-US" sz="1300" b="1" dirty="0"/>
              <a:t>XYLEM</a:t>
            </a:r>
            <a:endParaRPr lang="en-GB" sz="13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3135118" y="1634906"/>
            <a:ext cx="813093" cy="279745"/>
          </a:xfrm>
        </p:spPr>
        <p:txBody>
          <a:bodyPr/>
          <a:lstStyle/>
          <a:p>
            <a:r>
              <a:rPr lang="en-US" sz="1130" b="1" dirty="0"/>
              <a:t>Tracheid</a:t>
            </a:r>
            <a:endParaRPr lang="en-GB" sz="113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201496" y="1646922"/>
            <a:ext cx="1673225" cy="409575"/>
          </a:xfrm>
        </p:spPr>
        <p:txBody>
          <a:bodyPr/>
          <a:lstStyle/>
          <a:p>
            <a:r>
              <a:rPr lang="en-US" sz="1050" dirty="0"/>
              <a:t>Conduct water and minerals through pits</a:t>
            </a:r>
            <a:endParaRPr lang="en-GB" sz="105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3140965" y="2758440"/>
            <a:ext cx="836613" cy="409575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sz="1100" b="1" dirty="0"/>
              <a:t>Vessel element</a:t>
            </a:r>
            <a:endParaRPr lang="en-GB" sz="11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9"/>
          </p:nvPr>
        </p:nvSpPr>
        <p:spPr>
          <a:xfrm>
            <a:off x="4196339" y="2763854"/>
            <a:ext cx="1347211" cy="659626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sz="1050" dirty="0"/>
              <a:t>Conduct water and minerals through pits and perforated end walls</a:t>
            </a:r>
            <a:endParaRPr lang="en-GB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"/>
          <a:stretch/>
        </p:blipFill>
        <p:spPr>
          <a:xfrm>
            <a:off x="5743047" y="1395136"/>
            <a:ext cx="3065673" cy="24384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20"/>
          </p:nvPr>
        </p:nvSpPr>
        <p:spPr>
          <a:xfrm>
            <a:off x="3066532" y="3874319"/>
            <a:ext cx="858629" cy="210177"/>
          </a:xfrm>
        </p:spPr>
        <p:txBody>
          <a:bodyPr/>
          <a:lstStyle/>
          <a:p>
            <a:r>
              <a:rPr lang="en-US" sz="1100" b="1" dirty="0"/>
              <a:t>PHLOEM</a:t>
            </a:r>
            <a:endParaRPr lang="en-GB" sz="1100" b="1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3148109" y="4140726"/>
            <a:ext cx="909542" cy="409575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sz="1100" b="1" dirty="0"/>
              <a:t>Sieve tube element</a:t>
            </a:r>
            <a:endParaRPr lang="en-GB" sz="1100" b="1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2"/>
          </p:nvPr>
        </p:nvSpPr>
        <p:spPr>
          <a:xfrm>
            <a:off x="4198437" y="4145126"/>
            <a:ext cx="1521114" cy="725589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sz="1050" dirty="0"/>
              <a:t>Conduct dissolved sucrose and other organic compounds through sieve plates</a:t>
            </a:r>
            <a:endParaRPr lang="en-GB" sz="105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3"/>
          </p:nvPr>
        </p:nvSpPr>
        <p:spPr>
          <a:xfrm>
            <a:off x="3140965" y="5253134"/>
            <a:ext cx="980185" cy="409575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US" sz="1100" b="1" dirty="0"/>
              <a:t>Companion cell</a:t>
            </a:r>
            <a:endParaRPr lang="en-GB" sz="1100" b="1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4"/>
          </p:nvPr>
        </p:nvSpPr>
        <p:spPr>
          <a:xfrm>
            <a:off x="4195147" y="5270769"/>
            <a:ext cx="1348403" cy="450533"/>
          </a:xfrm>
        </p:spPr>
        <p:txBody>
          <a:bodyPr/>
          <a:lstStyle/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1050" dirty="0"/>
              <a:t>Transfer materials into and out of </a:t>
            </a:r>
          </a:p>
          <a:p>
            <a:pPr>
              <a:lnSpc>
                <a:spcPts val="1100"/>
              </a:lnSpc>
              <a:spcBef>
                <a:spcPts val="0"/>
              </a:spcBef>
            </a:pPr>
            <a:r>
              <a:rPr lang="en-US" sz="1050" dirty="0"/>
              <a:t>sieve tube elements</a:t>
            </a:r>
            <a:endParaRPr lang="en-GB" sz="1050" baseline="30000" dirty="0"/>
          </a:p>
        </p:txBody>
      </p:sp>
      <p:pic>
        <p:nvPicPr>
          <p:cNvPr id="11" name="Picture 10" descr="The companion cells are circled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1"/>
          <a:stretch/>
        </p:blipFill>
        <p:spPr>
          <a:xfrm>
            <a:off x="5906085" y="3853615"/>
            <a:ext cx="2856916" cy="2432103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25"/>
          </p:nvPr>
        </p:nvSpPr>
        <p:spPr>
          <a:xfrm>
            <a:off x="5052044" y="6302873"/>
            <a:ext cx="2024603" cy="231195"/>
          </a:xfrm>
        </p:spPr>
        <p:txBody>
          <a:bodyPr/>
          <a:lstStyle/>
          <a:p>
            <a:r>
              <a:rPr lang="en-US" sz="800" dirty="0"/>
              <a:t>©Biophoto Associates/Science Source</a:t>
            </a:r>
            <a:endParaRPr lang="en-GB" sz="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9498"/>
            <a:ext cx="8229600" cy="561975"/>
          </a:xfrm>
        </p:spPr>
        <p:txBody>
          <a:bodyPr anchor="t"/>
          <a:lstStyle/>
          <a:p>
            <a:pPr eaLnBrk="1" hangingPunct="1"/>
            <a:r>
              <a:rPr lang="en-US" sz="4000" dirty="0"/>
              <a:t>Dermal tissues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-560" y="6461787"/>
            <a:ext cx="1504909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0490" y="2591435"/>
            <a:ext cx="2590883" cy="1399540"/>
          </a:xfrm>
        </p:spPr>
        <p:txBody>
          <a:bodyPr/>
          <a:lstStyle/>
          <a:p>
            <a:pPr eaLnBrk="1" hangingPunct="1"/>
            <a:r>
              <a:rPr lang="en-US" b="1" dirty="0"/>
              <a:t>Dermal tissue </a:t>
            </a:r>
            <a:r>
              <a:rPr lang="en-US" dirty="0"/>
              <a:t>covers the plant; it consists of the </a:t>
            </a:r>
            <a:r>
              <a:rPr lang="en-US" b="1" dirty="0"/>
              <a:t>epidermis</a:t>
            </a:r>
            <a:r>
              <a:rPr lang="en-US" dirty="0"/>
              <a:t>, which is coated with a waxy cuticle.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74218" y="6457199"/>
            <a:ext cx="1552575" cy="393700"/>
          </a:xfrm>
        </p:spPr>
        <p:txBody>
          <a:bodyPr/>
          <a:lstStyle/>
          <a:p>
            <a:pPr eaLnBrk="1" hangingPunct="1"/>
            <a:r>
              <a:rPr lang="en-US" sz="2000" dirty="0"/>
              <a:t>Figure 22.7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3906"/>
          <a:stretch/>
        </p:blipFill>
        <p:spPr>
          <a:xfrm>
            <a:off x="3091373" y="1790700"/>
            <a:ext cx="5018371" cy="384256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6763" y="5633269"/>
            <a:ext cx="2052637" cy="260228"/>
          </a:xfrm>
        </p:spPr>
        <p:txBody>
          <a:bodyPr/>
          <a:lstStyle/>
          <a:p>
            <a:r>
              <a:rPr lang="en-US" sz="860" dirty="0"/>
              <a:t>©Steven P. Lynch/McGraw-Hill Education</a:t>
            </a:r>
            <a:endParaRPr lang="en-GB" sz="86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344"/>
            <a:ext cx="8229600" cy="613486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8"/>
          </p:nvPr>
        </p:nvSpPr>
        <p:spPr>
          <a:xfrm>
            <a:off x="0" y="6450316"/>
            <a:ext cx="1600200" cy="382480"/>
          </a:xfrm>
        </p:spPr>
        <p:txBody>
          <a:bodyPr/>
          <a:lstStyle/>
          <a:p>
            <a:pPr eaLnBrk="1" hangingPunct="1"/>
            <a:r>
              <a:rPr lang="en-US" dirty="0"/>
              <a:t>Section 22.1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6199" y="1085646"/>
            <a:ext cx="6801323" cy="629967"/>
          </a:xfrm>
        </p:spPr>
        <p:txBody>
          <a:bodyPr/>
          <a:lstStyle/>
          <a:p>
            <a:pPr algn="ctr"/>
            <a:r>
              <a:rPr lang="en-US" sz="1800" dirty="0"/>
              <a:t>But like other flowering plants, these have roots, stems, leaves, flowers, fruits, and seeds. 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9"/>
          </p:nvPr>
        </p:nvSpPr>
        <p:spPr>
          <a:xfrm>
            <a:off x="7182333" y="6456905"/>
            <a:ext cx="1524000" cy="393580"/>
          </a:xfrm>
        </p:spPr>
        <p:txBody>
          <a:bodyPr/>
          <a:lstStyle/>
          <a:p>
            <a:pPr eaLnBrk="1" hangingPunct="1"/>
            <a:r>
              <a:rPr lang="en-US" dirty="0"/>
              <a:t>Figure 22.3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273175" y="5450121"/>
            <a:ext cx="1341438" cy="507365"/>
          </a:xfrm>
        </p:spPr>
        <p:txBody>
          <a:bodyPr/>
          <a:lstStyle/>
          <a:p>
            <a:pPr>
              <a:lnSpc>
                <a:spcPts val="1425"/>
              </a:lnSpc>
              <a:spcBef>
                <a:spcPts val="0"/>
              </a:spcBef>
            </a:pPr>
            <a:r>
              <a:rPr lang="en-US" sz="1350" dirty="0"/>
              <a:t>Carnivory (Venus flytrap)</a:t>
            </a:r>
            <a:endParaRPr lang="en-GB" sz="1350" dirty="0"/>
          </a:p>
        </p:txBody>
      </p:sp>
      <p:pic>
        <p:nvPicPr>
          <p:cNvPr id="35" name="Picture 34" descr="Venus fly trap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1" b="12853"/>
          <a:stretch/>
        </p:blipFill>
        <p:spPr>
          <a:xfrm>
            <a:off x="1016000" y="2228850"/>
            <a:ext cx="2724402" cy="32639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1696194" y="5864985"/>
            <a:ext cx="1374310" cy="161191"/>
          </a:xfrm>
        </p:spPr>
        <p:txBody>
          <a:bodyPr/>
          <a:lstStyle/>
          <a:p>
            <a:r>
              <a:rPr lang="en-US" sz="670" dirty="0"/>
              <a:t>©Win Initiative/Getty Images RF</a:t>
            </a:r>
            <a:endParaRPr lang="en-GB" sz="67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947347" y="5367729"/>
            <a:ext cx="1429641" cy="596900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670" dirty="0"/>
              <a:t>Water storage (cactus)</a:t>
            </a:r>
            <a:endParaRPr lang="en-GB" sz="1670" dirty="0"/>
          </a:p>
        </p:txBody>
      </p:sp>
      <p:pic>
        <p:nvPicPr>
          <p:cNvPr id="34" name="Picture 33" descr="A cactus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16613"/>
          <a:stretch/>
        </p:blipFill>
        <p:spPr>
          <a:xfrm>
            <a:off x="4929090" y="2314575"/>
            <a:ext cx="3516297" cy="3133725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5969687" y="5947962"/>
            <a:ext cx="1433619" cy="203174"/>
          </a:xfrm>
        </p:spPr>
        <p:txBody>
          <a:bodyPr/>
          <a:lstStyle/>
          <a:p>
            <a:r>
              <a:rPr lang="en-US" sz="880" dirty="0"/>
              <a:t>©G.C. Kelly/Science Source</a:t>
            </a:r>
            <a:endParaRPr lang="en-GB" sz="88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7845"/>
            <a:ext cx="8229600" cy="586541"/>
          </a:xfrm>
        </p:spPr>
        <p:txBody>
          <a:bodyPr anchor="t"/>
          <a:lstStyle/>
          <a:p>
            <a:pPr eaLnBrk="1" hangingPunct="1"/>
            <a:r>
              <a:rPr lang="en-US" sz="4000" dirty="0"/>
              <a:t>Cuticle and stomata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64090"/>
            <a:ext cx="1576618" cy="419310"/>
          </a:xfrm>
        </p:spPr>
        <p:txBody>
          <a:bodyPr/>
          <a:lstStyle/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0063" y="2597150"/>
            <a:ext cx="2525242" cy="2145826"/>
          </a:xfrm>
        </p:spPr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en-US" b="1" dirty="0"/>
              <a:t>cuticle </a:t>
            </a:r>
            <a:r>
              <a:rPr lang="en-US" dirty="0"/>
              <a:t>conserves water and protects the plant. Pores in the cuticle, called </a:t>
            </a:r>
            <a:r>
              <a:rPr lang="en-US" b="1" dirty="0">
                <a:solidFill>
                  <a:srgbClr val="FF0000"/>
                </a:solidFill>
              </a:rPr>
              <a:t>stomata</a:t>
            </a:r>
            <a:r>
              <a:rPr lang="en-US" dirty="0"/>
              <a:t>, allow leaves to exchange gases with the atmosphere.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165979" y="6462032"/>
            <a:ext cx="1482721" cy="406459"/>
          </a:xfrm>
        </p:spPr>
        <p:txBody>
          <a:bodyPr/>
          <a:lstStyle/>
          <a:p>
            <a:r>
              <a:rPr lang="en-US" sz="2000" dirty="0"/>
              <a:t>Figure 22.7</a:t>
            </a:r>
          </a:p>
        </p:txBody>
      </p:sp>
      <p:pic>
        <p:nvPicPr>
          <p:cNvPr id="2" name="Picture 1" descr="The red line points to the epidermis.&#10;The two red lines point to stomata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2430"/>
          <a:stretch/>
        </p:blipFill>
        <p:spPr>
          <a:xfrm>
            <a:off x="3025305" y="1638299"/>
            <a:ext cx="5520208" cy="43529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67228" y="5916638"/>
            <a:ext cx="2320636" cy="236571"/>
          </a:xfrm>
        </p:spPr>
        <p:txBody>
          <a:bodyPr/>
          <a:lstStyle/>
          <a:p>
            <a:r>
              <a:rPr lang="en-US" sz="960" dirty="0"/>
              <a:t>©Steven P. Lynch/McGraw-Hill Education</a:t>
            </a:r>
            <a:endParaRPr lang="en-GB" sz="96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214" y="122219"/>
            <a:ext cx="8229600" cy="586541"/>
          </a:xfrm>
        </p:spPr>
        <p:txBody>
          <a:bodyPr anchor="t"/>
          <a:lstStyle/>
          <a:p>
            <a:pPr eaLnBrk="1" hangingPunct="1"/>
            <a:r>
              <a:rPr lang="en-US" sz="4000" dirty="0"/>
              <a:t>Guard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57854"/>
            <a:ext cx="1552575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9885" y="2590742"/>
            <a:ext cx="2445106" cy="922335"/>
          </a:xfrm>
        </p:spPr>
        <p:txBody>
          <a:bodyPr/>
          <a:lstStyle/>
          <a:p>
            <a:r>
              <a:rPr lang="en-US" b="1" dirty="0"/>
              <a:t>Guard cells </a:t>
            </a:r>
            <a:r>
              <a:rPr lang="en-US" dirty="0"/>
              <a:t>surround each stoma and control its opening and closing.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240298" y="6463105"/>
            <a:ext cx="1488251" cy="381191"/>
          </a:xfrm>
        </p:spPr>
        <p:txBody>
          <a:bodyPr/>
          <a:lstStyle/>
          <a:p>
            <a:r>
              <a:rPr lang="en-US" sz="2000" dirty="0"/>
              <a:t>Figure 22.8</a:t>
            </a:r>
          </a:p>
        </p:txBody>
      </p:sp>
      <p:pic>
        <p:nvPicPr>
          <p:cNvPr id="2" name="Picture 1" descr="The red line points to the epidermis.&#10;The two red lines point to stomata.&#10;The two red lines point to the guard cell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b="3761"/>
          <a:stretch/>
        </p:blipFill>
        <p:spPr>
          <a:xfrm>
            <a:off x="3171825" y="1714500"/>
            <a:ext cx="5328316" cy="445441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21067" y="6168918"/>
            <a:ext cx="2552700" cy="236571"/>
          </a:xfrm>
        </p:spPr>
        <p:txBody>
          <a:bodyPr/>
          <a:lstStyle/>
          <a:p>
            <a:r>
              <a:rPr lang="en-US" sz="960" dirty="0"/>
              <a:t>©Steven P. Lynch/McGraw-Hill Education</a:t>
            </a:r>
            <a:endParaRPr lang="en-GB" sz="96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92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538" y="1499286"/>
            <a:ext cx="5620928" cy="1977108"/>
          </a:xfrm>
        </p:spPr>
        <p:txBody>
          <a:bodyPr/>
          <a:lstStyle/>
          <a:p>
            <a:pPr eaLnBrk="1" hangingPunct="1"/>
            <a:r>
              <a:rPr lang="en-US" sz="2400" dirty="0"/>
              <a:t>If you cut a stalk of celery and put the bottom of it in a glass of water containing red food coloring, the next morning the celery will be red. The food coloring is taken up through the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86201" y="3694721"/>
            <a:ext cx="2552700" cy="1925754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phloem.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stomata.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xylem.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epidermis.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ground tissue.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4" name="Title 1"/>
          <p:cNvSpPr>
            <a:spLocks noGrp="1"/>
          </p:cNvSpPr>
          <p:nvPr>
            <p:ph type="title"/>
          </p:nvPr>
        </p:nvSpPr>
        <p:spPr>
          <a:xfrm>
            <a:off x="2322910" y="147197"/>
            <a:ext cx="6114256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#2, solution</a:t>
            </a:r>
          </a:p>
        </p:txBody>
      </p:sp>
      <p:sp>
        <p:nvSpPr>
          <p:cNvPr id="48155" name="Content Placeholder 2"/>
          <p:cNvSpPr>
            <a:spLocks noGrp="1"/>
          </p:cNvSpPr>
          <p:nvPr>
            <p:ph idx="1"/>
          </p:nvPr>
        </p:nvSpPr>
        <p:spPr>
          <a:xfrm>
            <a:off x="3284538" y="1500188"/>
            <a:ext cx="5620928" cy="1977108"/>
          </a:xfrm>
        </p:spPr>
        <p:txBody>
          <a:bodyPr/>
          <a:lstStyle/>
          <a:p>
            <a:r>
              <a:rPr lang="en-US" sz="2400" dirty="0"/>
              <a:t>If you cut a stalk of celery and put the bottom of it in a glass of water containing red food coloring, the next morning the celery will be red. The food coloring is taken up through the</a:t>
            </a:r>
          </a:p>
        </p:txBody>
      </p:sp>
      <p:sp>
        <p:nvSpPr>
          <p:cNvPr id="48156" name="Content Placeholder 3"/>
          <p:cNvSpPr>
            <a:spLocks noGrp="1"/>
          </p:cNvSpPr>
          <p:nvPr>
            <p:ph sz="quarter" idx="13"/>
          </p:nvPr>
        </p:nvSpPr>
        <p:spPr>
          <a:xfrm>
            <a:off x="3287110" y="3698672"/>
            <a:ext cx="1464504" cy="500934"/>
          </a:xfrm>
        </p:spPr>
        <p:txBody>
          <a:bodyPr/>
          <a:lstStyle/>
          <a:p>
            <a:pPr marL="365760" indent="-365760" eaLnBrk="1" hangingPunct="1">
              <a:spcBef>
                <a:spcPts val="0"/>
              </a:spcBef>
              <a:buFont typeface="+mj-lt"/>
              <a:buAutoNum type="alphaUcPeriod" startAt="3"/>
            </a:pPr>
            <a:r>
              <a:rPr lang="en-US" sz="2400" dirty="0"/>
              <a:t>xylem.</a:t>
            </a:r>
          </a:p>
        </p:txBody>
      </p:sp>
      <p:pic>
        <p:nvPicPr>
          <p:cNvPr id="6" name="Picture 5" descr="Red box appears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6710" y="122648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22.2 Mastering concepts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405547" y="3147767"/>
            <a:ext cx="5631773" cy="816706"/>
          </a:xfrm>
        </p:spPr>
        <p:txBody>
          <a:bodyPr/>
          <a:lstStyle/>
          <a:p>
            <a:r>
              <a:rPr lang="en-US" sz="2400" dirty="0"/>
              <a:t>What are the functions of dermal tissue and vascular tissue?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" b="2292"/>
          <a:stretch/>
        </p:blipFill>
        <p:spPr>
          <a:xfrm>
            <a:off x="257089" y="1693068"/>
            <a:ext cx="2970957" cy="1850231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388978" y="3502692"/>
            <a:ext cx="759559" cy="124637"/>
          </a:xfrm>
        </p:spPr>
        <p:txBody>
          <a:bodyPr/>
          <a:lstStyle/>
          <a:p>
            <a:r>
              <a:rPr lang="en-US" sz="350" dirty="0"/>
              <a:t>©Gustavo </a:t>
            </a:r>
            <a:r>
              <a:rPr lang="en-US" sz="350" dirty="0" err="1"/>
              <a:t>Gilabert</a:t>
            </a:r>
            <a:r>
              <a:rPr lang="en-US" sz="350" dirty="0"/>
              <a:t>/Corbis SABA</a:t>
            </a:r>
            <a:endParaRPr lang="en-GB" sz="3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7286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Tissues build stems, leaves, and roots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5240" y="6459858"/>
            <a:ext cx="1585025" cy="419100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0" y="2780292"/>
            <a:ext cx="4051300" cy="1548565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The three tissue types make up the stems, leaves, and roots of the plant.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Let’s look at each of these organs, starting with the stem.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23045" y="6457950"/>
            <a:ext cx="1433289" cy="381191"/>
          </a:xfrm>
        </p:spPr>
        <p:txBody>
          <a:bodyPr/>
          <a:lstStyle/>
          <a:p>
            <a:r>
              <a:rPr lang="en-US" sz="2000" dirty="0"/>
              <a:t>Figure 22.6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"/>
          <a:stretch/>
        </p:blipFill>
        <p:spPr>
          <a:xfrm>
            <a:off x="4508500" y="1424940"/>
            <a:ext cx="4064265" cy="466753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6443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Tissue types found in a 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59509"/>
            <a:ext cx="1529994" cy="381000"/>
          </a:xfrm>
        </p:spPr>
        <p:txBody>
          <a:bodyPr/>
          <a:lstStyle/>
          <a:p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0" y="2787650"/>
            <a:ext cx="3797565" cy="2174819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220"/>
              </a:spcAft>
            </a:pPr>
            <a:r>
              <a:rPr lang="en-US" dirty="0"/>
              <a:t>Ground tissue occupies most of the </a:t>
            </a:r>
            <a:r>
              <a:rPr lang="en-US" b="1" dirty="0">
                <a:solidFill>
                  <a:srgbClr val="FF0000"/>
                </a:solidFill>
              </a:rPr>
              <a:t>stem</a:t>
            </a:r>
            <a:r>
              <a:rPr lang="en-US" dirty="0"/>
              <a:t> of a herbaceous plant. </a:t>
            </a:r>
          </a:p>
          <a:p>
            <a:pPr eaLnBrk="1" hangingPunct="1">
              <a:spcBef>
                <a:spcPts val="0"/>
              </a:spcBef>
              <a:spcAft>
                <a:spcPts val="2220"/>
              </a:spcAft>
            </a:pPr>
            <a:r>
              <a:rPr lang="en-US" dirty="0"/>
              <a:t>Vascular bundles are embedded in the ground tissue. </a:t>
            </a:r>
          </a:p>
          <a:p>
            <a:pPr eaLnBrk="1" hangingPunct="1">
              <a:spcBef>
                <a:spcPts val="0"/>
              </a:spcBef>
              <a:spcAft>
                <a:spcPts val="2220"/>
              </a:spcAft>
            </a:pPr>
            <a:r>
              <a:rPr lang="en-US" dirty="0"/>
              <a:t>Dermal tissue covers the stem.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27205" y="6449786"/>
            <a:ext cx="1433289" cy="419310"/>
          </a:xfrm>
        </p:spPr>
        <p:txBody>
          <a:bodyPr/>
          <a:lstStyle/>
          <a:p>
            <a:pPr eaLnBrk="1" hangingPunct="1"/>
            <a:r>
              <a:rPr lang="en-US" sz="2000" dirty="0"/>
              <a:t>Figure 22.6</a:t>
            </a:r>
          </a:p>
        </p:txBody>
      </p:sp>
      <p:pic>
        <p:nvPicPr>
          <p:cNvPr id="14" name="Picture 13" descr="Red arrow points to cross section of stem with vascular bundles forming a circular patter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838" y="1577975"/>
            <a:ext cx="4724400" cy="47815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880" y="123872"/>
            <a:ext cx="8229600" cy="1342535"/>
          </a:xfrm>
        </p:spPr>
        <p:txBody>
          <a:bodyPr anchor="t"/>
          <a:lstStyle/>
          <a:p>
            <a:pPr eaLnBrk="1" hangingPunct="1"/>
            <a:r>
              <a:rPr lang="en-US" sz="4000" dirty="0"/>
              <a:t>Arrangement of tissues differs in monocots and eudicots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0" y="6457950"/>
            <a:ext cx="1716735" cy="336934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984" y="1812200"/>
            <a:ext cx="3341040" cy="1116026"/>
          </a:xfrm>
        </p:spPr>
        <p:txBody>
          <a:bodyPr/>
          <a:lstStyle/>
          <a:p>
            <a:pPr eaLnBrk="1" hangingPunct="1"/>
            <a:r>
              <a:rPr lang="en-US" dirty="0"/>
              <a:t>Monocots and eudicots have different arrangements of vascular tissue and ground tissue in their stems.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7256463" y="6459682"/>
            <a:ext cx="1448102" cy="383886"/>
          </a:xfrm>
        </p:spPr>
        <p:txBody>
          <a:bodyPr/>
          <a:lstStyle/>
          <a:p>
            <a:pPr eaLnBrk="1" hangingPunct="1"/>
            <a:r>
              <a:rPr lang="en-US" sz="2000" dirty="0"/>
              <a:t>Figure 22.9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82" y="2048783"/>
            <a:ext cx="5583936" cy="386791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327448" y="2263311"/>
            <a:ext cx="984176" cy="110363"/>
          </a:xfrm>
        </p:spPr>
        <p:txBody>
          <a:bodyPr anchor="ctr"/>
          <a:lstStyle/>
          <a:p>
            <a:pPr marL="109728" indent="-109728">
              <a:buFont typeface="+mj-lt"/>
              <a:buAutoNum type="alphaLcPeriod"/>
            </a:pPr>
            <a:r>
              <a:rPr lang="en-US" sz="740" b="1" dirty="0"/>
              <a:t>Corn (monocot)</a:t>
            </a:r>
            <a:endParaRPr lang="en-GB" sz="74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330621" y="3987861"/>
            <a:ext cx="1076851" cy="110417"/>
          </a:xfrm>
        </p:spPr>
        <p:txBody>
          <a:bodyPr anchor="ctr"/>
          <a:lstStyle/>
          <a:p>
            <a:pPr marL="109728" indent="-109728">
              <a:buFont typeface="+mj-lt"/>
              <a:buAutoNum type="alphaLcPeriod" startAt="2"/>
            </a:pPr>
            <a:r>
              <a:rPr lang="en-US" sz="740" b="1" dirty="0"/>
              <a:t>Sunflower (eudicot)</a:t>
            </a:r>
            <a:endParaRPr lang="en-GB" sz="74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665929" y="5896645"/>
            <a:ext cx="3204583" cy="215173"/>
          </a:xfrm>
        </p:spPr>
        <p:txBody>
          <a:bodyPr/>
          <a:lstStyle/>
          <a:p>
            <a:r>
              <a:rPr lang="en-US" sz="540" dirty="0"/>
              <a:t>(a, stem): ©Steven P. Lynch/RF; (a, corn close up; b, both): ©Steven P. Lynch/McGraw-Hill Education</a:t>
            </a:r>
            <a:endParaRPr lang="en-GB" sz="54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60450" y="127773"/>
            <a:ext cx="8229600" cy="1257300"/>
          </a:xfrm>
        </p:spPr>
        <p:txBody>
          <a:bodyPr anchor="t"/>
          <a:lstStyle/>
          <a:p>
            <a:pPr eaLnBrk="1" hangingPunct="1"/>
            <a:r>
              <a:rPr lang="en-US" sz="4000" dirty="0"/>
              <a:t>Vascular bundles in monocot and eudicot stems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/>
          </p:nvPr>
        </p:nvSpPr>
        <p:spPr>
          <a:xfrm>
            <a:off x="0" y="6461569"/>
            <a:ext cx="1607665" cy="336934"/>
          </a:xfrm>
        </p:spPr>
        <p:txBody>
          <a:bodyPr/>
          <a:lstStyle/>
          <a:p>
            <a:r>
              <a:rPr lang="en-US" sz="2000" dirty="0"/>
              <a:t>Section 22.3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53649" y="2027833"/>
            <a:ext cx="3485650" cy="314999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In monocots, vascular bundles are scattered throughout the stem.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In eudicots, vascular bundles are arranged in a ring near the epidermis.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cortex</a:t>
            </a:r>
            <a:r>
              <a:rPr lang="en-US" b="1" dirty="0"/>
              <a:t> </a:t>
            </a:r>
            <a:r>
              <a:rPr lang="en-US" dirty="0"/>
              <a:t>is ground tissue that fills the space between the epidermis and vascular bundles. The </a:t>
            </a:r>
            <a:r>
              <a:rPr lang="en-US" b="1" dirty="0"/>
              <a:t>pith </a:t>
            </a:r>
            <a:r>
              <a:rPr lang="en-US" dirty="0"/>
              <a:t>occupies the center of the stem.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7"/>
          </p:nvPr>
        </p:nvSpPr>
        <p:spPr>
          <a:xfrm>
            <a:off x="7256463" y="6457950"/>
            <a:ext cx="1448102" cy="333959"/>
          </a:xfrm>
        </p:spPr>
        <p:txBody>
          <a:bodyPr/>
          <a:lstStyle/>
          <a:p>
            <a:r>
              <a:rPr lang="en-US" sz="2000" dirty="0"/>
              <a:t>Figure 22.9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90" y="1682130"/>
            <a:ext cx="5583936" cy="3867912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4444981" y="1862380"/>
            <a:ext cx="993794" cy="177740"/>
          </a:xfrm>
        </p:spPr>
        <p:txBody>
          <a:bodyPr/>
          <a:lstStyle/>
          <a:p>
            <a:pPr marL="109728" indent="-109728">
              <a:buFont typeface="+mj-lt"/>
              <a:buAutoNum type="alphaLcPeriod"/>
            </a:pPr>
            <a:r>
              <a:rPr lang="en-US" sz="740" b="1" dirty="0"/>
              <a:t>Corn (monocot)</a:t>
            </a:r>
            <a:endParaRPr lang="en-GB" sz="740" b="1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426406" y="3587511"/>
            <a:ext cx="1090949" cy="195612"/>
          </a:xfrm>
        </p:spPr>
        <p:txBody>
          <a:bodyPr/>
          <a:lstStyle/>
          <a:p>
            <a:pPr marL="109728" indent="-109728">
              <a:buFont typeface="+mj-lt"/>
              <a:buAutoNum type="alphaLcPeriod" startAt="2"/>
            </a:pPr>
            <a:r>
              <a:rPr lang="en-US" sz="740" b="1" dirty="0"/>
              <a:t>Sunflower (eudicot)</a:t>
            </a:r>
            <a:endParaRPr lang="en-GB" sz="740" b="1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4852645" y="5539405"/>
            <a:ext cx="3010244" cy="166070"/>
          </a:xfrm>
        </p:spPr>
        <p:txBody>
          <a:bodyPr/>
          <a:lstStyle/>
          <a:p>
            <a:r>
              <a:rPr lang="en-US" sz="540" dirty="0"/>
              <a:t>(a, stem): ©Steven P. Lynch/RF; (a, corn close up; b, both): ©Steven P. Lynch/McGraw-Hill Education</a:t>
            </a:r>
            <a:endParaRPr lang="en-GB" sz="54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343" y="124085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Tissues found in leaves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814" y="6463752"/>
            <a:ext cx="1522186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0" y="2779301"/>
            <a:ext cx="4127500" cy="197710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Ground tissue occupies most of a </a:t>
            </a:r>
            <a:r>
              <a:rPr lang="en-US" b="1" dirty="0"/>
              <a:t>leaf</a:t>
            </a:r>
            <a:r>
              <a:rPr lang="en-US" dirty="0"/>
              <a:t>. 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Vascular bundles are embedded in the ground tissue. 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Dermal tissue covers the leaf.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92963" y="6457950"/>
            <a:ext cx="1433289" cy="346537"/>
          </a:xfrm>
        </p:spPr>
        <p:txBody>
          <a:bodyPr/>
          <a:lstStyle/>
          <a:p>
            <a:pPr eaLnBrk="1" hangingPunct="1"/>
            <a:r>
              <a:rPr lang="en-US" sz="2000" dirty="0"/>
              <a:t>Figure 22.6</a:t>
            </a:r>
          </a:p>
        </p:txBody>
      </p:sp>
      <p:pic>
        <p:nvPicPr>
          <p:cNvPr id="2" name="Picture 1" descr="Red arrow points to the pattern of vascular tissue in leaves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76" y="1512522"/>
            <a:ext cx="4066384" cy="46760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893"/>
            <a:ext cx="8229600" cy="537637"/>
          </a:xfrm>
        </p:spPr>
        <p:txBody>
          <a:bodyPr anchor="t"/>
          <a:lstStyle/>
          <a:p>
            <a:r>
              <a:rPr lang="en-US" sz="3600" dirty="0"/>
              <a:t>Vegetative plant parts: modified leaves</a:t>
            </a:r>
            <a:endParaRPr lang="en-GB" sz="36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/>
          </p:nvPr>
        </p:nvSpPr>
        <p:spPr>
          <a:xfrm>
            <a:off x="-288" y="6455546"/>
            <a:ext cx="1454727" cy="402454"/>
          </a:xfrm>
        </p:spPr>
        <p:txBody>
          <a:bodyPr/>
          <a:lstStyle/>
          <a:p>
            <a:r>
              <a:rPr lang="en-US" dirty="0"/>
              <a:t>Section 22.1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28452" y="1092071"/>
            <a:ext cx="6183021" cy="691735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sz="1800" dirty="0"/>
              <a:t>Harsh environments have selected for adaptions in these plants, such as modified leaves.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7181850" y="6457950"/>
            <a:ext cx="1524000" cy="393700"/>
          </a:xfrm>
        </p:spPr>
        <p:txBody>
          <a:bodyPr/>
          <a:lstStyle/>
          <a:p>
            <a:r>
              <a:rPr lang="en-US" dirty="0"/>
              <a:t>Figure 22.3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785312" y="1783806"/>
            <a:ext cx="1440932" cy="381000"/>
          </a:xfrm>
        </p:spPr>
        <p:txBody>
          <a:bodyPr/>
          <a:lstStyle/>
          <a:p>
            <a:r>
              <a:rPr lang="en-US" sz="1400" dirty="0"/>
              <a:t>Modified leaves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1080850" y="5495277"/>
            <a:ext cx="1950580" cy="507365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sz="1480" dirty="0"/>
              <a:t>Pollinator attraction (poinsettia)</a:t>
            </a:r>
            <a:endParaRPr lang="en-GB" sz="1480" dirty="0"/>
          </a:p>
        </p:txBody>
      </p:sp>
      <p:pic>
        <p:nvPicPr>
          <p:cNvPr id="28" name="Picture 27" descr="Modified leaves of a poinsettia and a venus fly trap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b="12607"/>
          <a:stretch/>
        </p:blipFill>
        <p:spPr>
          <a:xfrm>
            <a:off x="787758" y="1965960"/>
            <a:ext cx="2996842" cy="360457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521882" y="5958844"/>
            <a:ext cx="1500022" cy="210690"/>
          </a:xfrm>
        </p:spPr>
        <p:txBody>
          <a:bodyPr/>
          <a:lstStyle/>
          <a:p>
            <a:r>
              <a:rPr lang="en-US" sz="790" dirty="0"/>
              <a:t>©Design Pics/Don Hammond RF</a:t>
            </a:r>
            <a:endParaRPr lang="en-GB" sz="79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5407995" y="5580716"/>
            <a:ext cx="1422224" cy="542636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sz="1490" dirty="0"/>
              <a:t>Carnivory (Venus flytrap)</a:t>
            </a:r>
          </a:p>
        </p:txBody>
      </p:sp>
      <p:pic>
        <p:nvPicPr>
          <p:cNvPr id="29" name="Picture 28" descr="Red arrows point from &quot;modified leaves&quot; to the specialized leaves of a poinsettia and a venus fly trap.  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b="12737"/>
          <a:stretch/>
        </p:blipFill>
        <p:spPr>
          <a:xfrm>
            <a:off x="5115569" y="2089150"/>
            <a:ext cx="2996842" cy="35687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5868741" y="6065600"/>
            <a:ext cx="1530350" cy="203106"/>
          </a:xfrm>
        </p:spPr>
        <p:txBody>
          <a:bodyPr/>
          <a:lstStyle/>
          <a:p>
            <a:r>
              <a:rPr lang="en-US" sz="760" dirty="0"/>
              <a:t>©Win Initiative/Getty Images RF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0852" y="126724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The structure of leaves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-6404" y="6457950"/>
            <a:ext cx="1518219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2729" y="1635767"/>
            <a:ext cx="6183021" cy="355600"/>
          </a:xfrm>
        </p:spPr>
        <p:txBody>
          <a:bodyPr/>
          <a:lstStyle/>
          <a:p>
            <a:r>
              <a:rPr lang="en-US" dirty="0"/>
              <a:t>Leaves are flattened </a:t>
            </a:r>
            <a:r>
              <a:rPr lang="en-US" b="1" dirty="0"/>
              <a:t>blades</a:t>
            </a:r>
            <a:r>
              <a:rPr lang="en-US" dirty="0"/>
              <a:t> supported with a stalklike </a:t>
            </a:r>
            <a:r>
              <a:rPr lang="en-US" b="1" dirty="0"/>
              <a:t>petiole</a:t>
            </a:r>
            <a:r>
              <a:rPr lang="en-US" dirty="0"/>
              <a:t>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143167" y="6463354"/>
            <a:ext cx="1564105" cy="370627"/>
          </a:xfrm>
        </p:spPr>
        <p:txBody>
          <a:bodyPr/>
          <a:lstStyle/>
          <a:p>
            <a:r>
              <a:rPr lang="en-US" sz="2000" dirty="0"/>
              <a:t>Figure 22.10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968383"/>
            <a:ext cx="7437120" cy="292608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3240" y="3052505"/>
            <a:ext cx="1126610" cy="260228"/>
          </a:xfrm>
        </p:spPr>
        <p:txBody>
          <a:bodyPr/>
          <a:lstStyle/>
          <a:p>
            <a:r>
              <a:rPr lang="en-US" sz="1300" b="1" dirty="0"/>
              <a:t>Simple leaf</a:t>
            </a:r>
            <a:endParaRPr lang="en-GB" sz="13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984008" y="3052283"/>
            <a:ext cx="1433289" cy="260359"/>
          </a:xfrm>
        </p:spPr>
        <p:txBody>
          <a:bodyPr/>
          <a:lstStyle/>
          <a:p>
            <a:r>
              <a:rPr lang="en-US" sz="1300" b="1" dirty="0"/>
              <a:t>Compound leaves</a:t>
            </a:r>
            <a:endParaRPr lang="en-GB" sz="13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6854" y="126702"/>
            <a:ext cx="8229600" cy="858754"/>
          </a:xfrm>
        </p:spPr>
        <p:txBody>
          <a:bodyPr anchor="t"/>
          <a:lstStyle/>
          <a:p>
            <a:pPr eaLnBrk="1" hangingPunct="1"/>
            <a:r>
              <a:rPr lang="en-US" sz="4000" dirty="0"/>
              <a:t>Simple vs. compound leaves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8482" y="6449787"/>
            <a:ext cx="1489505" cy="393700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4929" y="1640511"/>
            <a:ext cx="8229600" cy="692964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b="1" dirty="0"/>
              <a:t>Simple leaves </a:t>
            </a:r>
            <a:r>
              <a:rPr lang="en-US" dirty="0"/>
              <a:t>have </a:t>
            </a:r>
            <a:r>
              <a:rPr lang="en-US" dirty="0">
                <a:solidFill>
                  <a:srgbClr val="FF0000"/>
                </a:solidFill>
              </a:rPr>
              <a:t>undivided</a:t>
            </a:r>
            <a:r>
              <a:rPr lang="en-US" dirty="0"/>
              <a:t> blades.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b="1" dirty="0"/>
              <a:t>Compound leaves </a:t>
            </a:r>
            <a:r>
              <a:rPr lang="en-US" dirty="0"/>
              <a:t>are divided into leaflets attached to one petiole.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137569" y="6457950"/>
            <a:ext cx="1564105" cy="336934"/>
          </a:xfrm>
        </p:spPr>
        <p:txBody>
          <a:bodyPr/>
          <a:lstStyle/>
          <a:p>
            <a:pPr eaLnBrk="1" hangingPunct="1"/>
            <a:r>
              <a:rPr lang="en-US" sz="2000" dirty="0"/>
              <a:t>Figure 22.10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968383"/>
            <a:ext cx="7437120" cy="292608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3473" y="3092791"/>
            <a:ext cx="984176" cy="195514"/>
          </a:xfrm>
        </p:spPr>
        <p:txBody>
          <a:bodyPr anchor="ctr"/>
          <a:lstStyle/>
          <a:p>
            <a:r>
              <a:rPr lang="en-US" sz="1300" b="1" dirty="0"/>
              <a:t>Simple leaf</a:t>
            </a:r>
            <a:endParaRPr lang="en-GB" sz="13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986041" y="3094706"/>
            <a:ext cx="1576618" cy="195612"/>
          </a:xfrm>
        </p:spPr>
        <p:txBody>
          <a:bodyPr anchor="ctr"/>
          <a:lstStyle/>
          <a:p>
            <a:r>
              <a:rPr lang="en-US" sz="1300" b="1" dirty="0"/>
              <a:t>Compound leaves</a:t>
            </a:r>
            <a:endParaRPr lang="en-GB" sz="13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422" y="20532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Vein patterns on monocot and eudicot leaves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0" y="6464406"/>
            <a:ext cx="1582060" cy="370627"/>
          </a:xfrm>
        </p:spPr>
        <p:txBody>
          <a:bodyPr/>
          <a:lstStyle/>
          <a:p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1750" y="1610392"/>
            <a:ext cx="6801323" cy="572697"/>
          </a:xfrm>
        </p:spPr>
        <p:txBody>
          <a:bodyPr/>
          <a:lstStyle/>
          <a:p>
            <a:r>
              <a:rPr lang="en-US" b="1" dirty="0"/>
              <a:t>Veins </a:t>
            </a:r>
            <a:r>
              <a:rPr lang="en-US" dirty="0"/>
              <a:t>are vascular bundles inside leaves. Many monocots have parallel veins; most eudicots have </a:t>
            </a:r>
            <a:r>
              <a:rPr lang="en-US" dirty="0">
                <a:solidFill>
                  <a:srgbClr val="FF0000"/>
                </a:solidFill>
              </a:rPr>
              <a:t>netted</a:t>
            </a:r>
            <a:r>
              <a:rPr lang="en-US" dirty="0"/>
              <a:t> veins.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7165975" y="6457897"/>
            <a:ext cx="1592912" cy="367355"/>
          </a:xfrm>
        </p:spPr>
        <p:txBody>
          <a:bodyPr/>
          <a:lstStyle/>
          <a:p>
            <a:r>
              <a:rPr lang="en-US" sz="2000" dirty="0"/>
              <a:t>Figure 22.11</a:t>
            </a:r>
          </a:p>
        </p:txBody>
      </p:sp>
      <p:pic>
        <p:nvPicPr>
          <p:cNvPr id="2" name="Picture 1" descr="Red arrow points to the parallel vein pattern on a monocot leaf. &#10;Red arrow points to the netted vein pattern on an eudicot leaf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39" y="2892699"/>
            <a:ext cx="5931922" cy="245690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9424" y="3231506"/>
            <a:ext cx="1917881" cy="613604"/>
          </a:xfrm>
        </p:spPr>
        <p:txBody>
          <a:bodyPr/>
          <a:lstStyle/>
          <a:p>
            <a:pPr algn="ctr" eaLnBrk="1" hangingPunct="1"/>
            <a:r>
              <a:rPr lang="en-US" sz="1800" dirty="0"/>
              <a:t>Veins on typical monocot leaf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01132" y="3198942"/>
            <a:ext cx="1907708" cy="613912"/>
          </a:xfrm>
        </p:spPr>
        <p:txBody>
          <a:bodyPr/>
          <a:lstStyle/>
          <a:p>
            <a:pPr algn="ctr" eaLnBrk="1" hangingPunct="1"/>
            <a:r>
              <a:rPr lang="en-US" dirty="0"/>
              <a:t>Veins on typical eudicot leaf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013676" y="5355579"/>
            <a:ext cx="1380199" cy="286395"/>
          </a:xfrm>
        </p:spPr>
        <p:txBody>
          <a:bodyPr/>
          <a:lstStyle/>
          <a:p>
            <a:r>
              <a:rPr lang="en-US" sz="970" dirty="0"/>
              <a:t>(both): ©Dwight Kuhn</a:t>
            </a:r>
            <a:endParaRPr lang="en-GB" sz="97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7744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Mesophyll: the middle of a leaf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0" y="6469466"/>
            <a:ext cx="1466193" cy="346537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722" y="748305"/>
            <a:ext cx="3284537" cy="667091"/>
          </a:xfrm>
        </p:spPr>
        <p:txBody>
          <a:bodyPr/>
          <a:lstStyle/>
          <a:p>
            <a:pPr eaLnBrk="1" hangingPunct="1"/>
            <a:r>
              <a:rPr lang="en-US" dirty="0"/>
              <a:t>Leaf anatomy shown here is that of a eudicot plant.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7722" y="1415396"/>
            <a:ext cx="3284537" cy="159153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1800" dirty="0"/>
              <a:t>The ground tissue inside a leaf is called </a:t>
            </a:r>
            <a:r>
              <a:rPr lang="en-US" sz="1800" b="1" dirty="0"/>
              <a:t>mesophyll</a:t>
            </a:r>
            <a:r>
              <a:rPr lang="en-US" sz="1800" dirty="0"/>
              <a:t>, which consists of cells with abundant chloroplasts that produce </a:t>
            </a:r>
            <a:r>
              <a:rPr lang="en-US" sz="1800" dirty="0">
                <a:solidFill>
                  <a:srgbClr val="FF0000"/>
                </a:solidFill>
              </a:rPr>
              <a:t>sugars</a:t>
            </a:r>
            <a:r>
              <a:rPr lang="en-US" sz="1800" dirty="0"/>
              <a:t> by photosynthesis.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048500" y="6462305"/>
            <a:ext cx="1564105" cy="407690"/>
          </a:xfrm>
        </p:spPr>
        <p:txBody>
          <a:bodyPr/>
          <a:lstStyle/>
          <a:p>
            <a:pPr eaLnBrk="1" hangingPunct="1"/>
            <a:r>
              <a:rPr lang="en-US" sz="2000" dirty="0"/>
              <a:t>Figure 22.12</a:t>
            </a:r>
          </a:p>
        </p:txBody>
      </p:sp>
      <p:pic>
        <p:nvPicPr>
          <p:cNvPr id="10" name="Picture 9" descr="Leaf anatomy of a eudicot plant is shown.&#10;The red circle emphasizes the location of the mesophyll. 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b="1981"/>
          <a:stretch/>
        </p:blipFill>
        <p:spPr>
          <a:xfrm>
            <a:off x="2019636" y="2657022"/>
            <a:ext cx="6889077" cy="3657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66723" y="6260132"/>
            <a:ext cx="1433289" cy="195612"/>
          </a:xfrm>
        </p:spPr>
        <p:txBody>
          <a:bodyPr/>
          <a:lstStyle/>
          <a:p>
            <a:r>
              <a:rPr lang="en-US" sz="750" dirty="0"/>
              <a:t>©M. I. Walker/Science Source</a:t>
            </a:r>
            <a:endParaRPr lang="en-GB" sz="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6206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Stomata: locations of gas exchange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40349"/>
            <a:ext cx="1576618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5588" y="1273741"/>
            <a:ext cx="3060700" cy="92233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dirty="0"/>
              <a:t>When </a:t>
            </a:r>
            <a:r>
              <a:rPr lang="en-US" b="1" dirty="0"/>
              <a:t>stomata </a:t>
            </a:r>
            <a:r>
              <a:rPr lang="en-US" dirty="0"/>
              <a:t>are open, mesophyll cells exchange gases with the atmosphere.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66729" y="6440349"/>
            <a:ext cx="1676400" cy="419310"/>
          </a:xfrm>
        </p:spPr>
        <p:txBody>
          <a:bodyPr/>
          <a:lstStyle/>
          <a:p>
            <a:r>
              <a:rPr lang="en-US" sz="2000" dirty="0"/>
              <a:t>Figure 22.12</a:t>
            </a:r>
          </a:p>
        </p:txBody>
      </p:sp>
      <p:pic>
        <p:nvPicPr>
          <p:cNvPr id="2" name="Picture 1" descr="Leaf anatomy of a eudicot plant is shown.&#10;The red circle emphasizes the location of a stoma. &#10;The red circle emphasizes the exchange of gases that occurs at a stoma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b="1991"/>
          <a:stretch/>
        </p:blipFill>
        <p:spPr>
          <a:xfrm>
            <a:off x="1140819" y="2124076"/>
            <a:ext cx="7584081" cy="404268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197350" y="6166233"/>
            <a:ext cx="1585025" cy="177740"/>
          </a:xfrm>
        </p:spPr>
        <p:txBody>
          <a:bodyPr anchor="ctr"/>
          <a:lstStyle/>
          <a:p>
            <a:r>
              <a:rPr lang="en-US" sz="830" dirty="0"/>
              <a:t>©M. I. Walker/Science Source</a:t>
            </a:r>
            <a:endParaRPr lang="en-GB" sz="83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963" y="123307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/>
              <a:t>Mesophyll cells interact with vascular tissue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60712"/>
            <a:ext cx="1576618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8763" y="1372589"/>
            <a:ext cx="3258344" cy="572697"/>
          </a:xfrm>
        </p:spPr>
        <p:txBody>
          <a:bodyPr/>
          <a:lstStyle/>
          <a:p>
            <a:pPr eaLnBrk="1" hangingPunct="1"/>
            <a:r>
              <a:rPr lang="en-US" dirty="0"/>
              <a:t>Mesophyll cells also exchange materials with vascular tissues.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93923" y="6449786"/>
            <a:ext cx="1518219" cy="381191"/>
          </a:xfrm>
        </p:spPr>
        <p:txBody>
          <a:bodyPr/>
          <a:lstStyle/>
          <a:p>
            <a:r>
              <a:rPr lang="en-US" sz="2000" dirty="0"/>
              <a:t>Figure 22.12</a:t>
            </a:r>
          </a:p>
        </p:txBody>
      </p:sp>
      <p:pic>
        <p:nvPicPr>
          <p:cNvPr id="17" name="Picture 16" descr="Leaf anatomy of a eudicot plant is shown.&#10;The red circle emphasizes the location of the vascular tissue within the mesophyll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215" y="2135981"/>
            <a:ext cx="7724775" cy="39528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453286" y="6057519"/>
            <a:ext cx="1585025" cy="215065"/>
          </a:xfrm>
        </p:spPr>
        <p:txBody>
          <a:bodyPr/>
          <a:lstStyle/>
          <a:p>
            <a:r>
              <a:rPr lang="en-US" sz="830" dirty="0"/>
              <a:t>©M. I. Walker/Science Source</a:t>
            </a:r>
            <a:endParaRPr lang="en-GB" sz="83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8771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Monocot leaf structures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54298"/>
            <a:ext cx="1576618" cy="346537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1937" y="1370760"/>
            <a:ext cx="8518525" cy="629967"/>
          </a:xfrm>
        </p:spPr>
        <p:txBody>
          <a:bodyPr/>
          <a:lstStyle/>
          <a:p>
            <a:pPr eaLnBrk="1" hangingPunct="1"/>
            <a:r>
              <a:rPr lang="en-US" dirty="0"/>
              <a:t>Monocots have similar leaf anatomy to dicots. Note the prominent bundle sheath cells in this monocot leaf, surrounded by a layer of mesophyll.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02463" y="6450850"/>
            <a:ext cx="1518219" cy="381191"/>
          </a:xfrm>
        </p:spPr>
        <p:txBody>
          <a:bodyPr/>
          <a:lstStyle/>
          <a:p>
            <a:pPr eaLnBrk="1" hangingPunct="1"/>
            <a:r>
              <a:rPr lang="en-US" sz="2000" dirty="0"/>
              <a:t>Figure 22.12</a:t>
            </a:r>
          </a:p>
        </p:txBody>
      </p:sp>
      <p:pic>
        <p:nvPicPr>
          <p:cNvPr id="16" name="Picture 15" descr="Leaf anatomy of a monocot plant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2997"/>
          <a:stretch/>
        </p:blipFill>
        <p:spPr>
          <a:xfrm>
            <a:off x="548430" y="2425701"/>
            <a:ext cx="7550506" cy="33147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476396" y="5697566"/>
            <a:ext cx="1743528" cy="195514"/>
          </a:xfrm>
        </p:spPr>
        <p:txBody>
          <a:bodyPr/>
          <a:lstStyle/>
          <a:p>
            <a:r>
              <a:rPr lang="en-US" sz="700" dirty="0"/>
              <a:t>©Steven P. Lynch/McGraw-Hill Education</a:t>
            </a:r>
            <a:endParaRPr lang="en-GB" sz="7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249"/>
            <a:ext cx="8229600" cy="858754"/>
          </a:xfrm>
        </p:spPr>
        <p:txBody>
          <a:bodyPr anchor="t"/>
          <a:lstStyle/>
          <a:p>
            <a:pPr eaLnBrk="1" hangingPunct="1"/>
            <a:r>
              <a:rPr lang="en-US" sz="4000" dirty="0"/>
              <a:t>Tissues of the root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60559"/>
            <a:ext cx="1585025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00" y="2787650"/>
            <a:ext cx="4051300" cy="1350392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100"/>
              </a:spcAft>
            </a:pPr>
            <a:r>
              <a:rPr lang="en-US" dirty="0"/>
              <a:t>In a </a:t>
            </a:r>
            <a:r>
              <a:rPr lang="en-US" b="1" dirty="0"/>
              <a:t>root,</a:t>
            </a:r>
            <a:r>
              <a:rPr lang="en-US" dirty="0"/>
              <a:t> ground tissue surrounds a central core of vascular tissue. 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Dermal tissue forms the root epidermis.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85025" y="6455316"/>
            <a:ext cx="1433289" cy="381191"/>
          </a:xfrm>
        </p:spPr>
        <p:txBody>
          <a:bodyPr/>
          <a:lstStyle/>
          <a:p>
            <a:r>
              <a:rPr lang="en-US" sz="2000" dirty="0"/>
              <a:t>Figure 22.6</a:t>
            </a:r>
          </a:p>
        </p:txBody>
      </p:sp>
      <p:pic>
        <p:nvPicPr>
          <p:cNvPr id="8" name="Picture 7" descr="The red arrow points to the pattern of vascular tissue in the cross section of a root. 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57" y="1466850"/>
            <a:ext cx="4316342" cy="463336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7633" y="126156"/>
            <a:ext cx="6183021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Fibrous roots vs. taproots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0" y="6450233"/>
            <a:ext cx="1477633" cy="407690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649" y="1139552"/>
            <a:ext cx="7028440" cy="1350392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Roots might form a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fibrous</a:t>
            </a:r>
            <a:r>
              <a:rPr lang="en-US" b="1" dirty="0">
                <a:ea typeface="ＭＳ Ｐゴシック" charset="0"/>
                <a:cs typeface="ＭＳ Ｐゴシック" charset="0"/>
              </a:rPr>
              <a:t> root system </a:t>
            </a:r>
            <a:r>
              <a:rPr lang="en-US" dirty="0">
                <a:ea typeface="ＭＳ Ｐゴシック" charset="0"/>
                <a:cs typeface="ＭＳ Ｐゴシック" charset="0"/>
              </a:rPr>
              <a:t>or a </a:t>
            </a:r>
            <a:r>
              <a:rPr lang="en-US" b="1" dirty="0">
                <a:ea typeface="ＭＳ Ｐゴシック" charset="0"/>
                <a:cs typeface="ＭＳ Ｐゴシック" charset="0"/>
              </a:rPr>
              <a:t>taproot system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Fibrous roots are slender, shallow, and arise from the base of the stem.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Taproots are thick, deep, and have fewer branches than fibrous roots.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7075680" y="6457950"/>
            <a:ext cx="1592912" cy="367355"/>
          </a:xfrm>
        </p:spPr>
        <p:txBody>
          <a:bodyPr/>
          <a:lstStyle/>
          <a:p>
            <a:r>
              <a:rPr lang="en-US" sz="2000" dirty="0"/>
              <a:t>Figure 22.13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" y="2830828"/>
            <a:ext cx="6903720" cy="326644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137459" y="3039764"/>
            <a:ext cx="1184536" cy="121459"/>
          </a:xfrm>
        </p:spPr>
        <p:txBody>
          <a:bodyPr anchor="ctr"/>
          <a:lstStyle/>
          <a:p>
            <a:pPr marL="109728" indent="-109728">
              <a:buFont typeface="+mj-lt"/>
              <a:buAutoNum type="alphaLcPeriod"/>
            </a:pPr>
            <a:r>
              <a:rPr lang="en-US" sz="860" b="1" dirty="0"/>
              <a:t>Barley (monocot)</a:t>
            </a:r>
            <a:endParaRPr lang="en-GB" sz="86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4776205" y="2993174"/>
            <a:ext cx="1380199" cy="215173"/>
          </a:xfrm>
        </p:spPr>
        <p:txBody>
          <a:bodyPr/>
          <a:lstStyle/>
          <a:p>
            <a:pPr marL="109728" indent="-109728">
              <a:buFont typeface="+mj-lt"/>
              <a:buAutoNum type="alphaLcPeriod" startAt="2"/>
            </a:pPr>
            <a:r>
              <a:rPr lang="en-US" sz="740" b="1" dirty="0"/>
              <a:t>Buttercup (eudicot)</a:t>
            </a:r>
            <a:endParaRPr lang="en-GB" sz="74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04102" y="6041037"/>
            <a:ext cx="4111149" cy="215065"/>
          </a:xfrm>
        </p:spPr>
        <p:txBody>
          <a:bodyPr/>
          <a:lstStyle/>
          <a:p>
            <a:r>
              <a:rPr lang="en-US" sz="850" dirty="0"/>
              <a:t>(a): ©AI Telser/McGraw-Hill Education; (b): ©Ed Reschke/</a:t>
            </a:r>
            <a:r>
              <a:rPr lang="en-US" sz="850" dirty="0" err="1"/>
              <a:t>Photolibrary</a:t>
            </a:r>
            <a:r>
              <a:rPr lang="en-US" sz="850" dirty="0"/>
              <a:t>/Getty Images</a:t>
            </a:r>
            <a:endParaRPr lang="en-GB" sz="8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3264" y="130357"/>
            <a:ext cx="2383823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Root hairs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-1905" y="6460725"/>
            <a:ext cx="1734280" cy="397276"/>
          </a:xfrm>
        </p:spPr>
        <p:txBody>
          <a:bodyPr/>
          <a:lstStyle/>
          <a:p>
            <a:pPr eaLnBrk="1" hangingPunct="1"/>
            <a:r>
              <a:rPr lang="en-US" sz="2000" dirty="0"/>
              <a:t>Section 22.3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1815" y="1270695"/>
            <a:ext cx="6801323" cy="629967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dirty="0"/>
              <a:t>Near each root’s tip, </a:t>
            </a:r>
            <a:r>
              <a:rPr lang="en-US" b="1" dirty="0"/>
              <a:t>root hairs </a:t>
            </a:r>
            <a:r>
              <a:rPr lang="en-US" dirty="0"/>
              <a:t>are extensions of the epidermis that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dirty="0"/>
              <a:t>absorb water and minerals.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140959" y="6462502"/>
            <a:ext cx="1518219" cy="381191"/>
          </a:xfrm>
        </p:spPr>
        <p:txBody>
          <a:bodyPr/>
          <a:lstStyle/>
          <a:p>
            <a:pPr eaLnBrk="1" hangingPunct="1"/>
            <a:r>
              <a:rPr lang="en-US" sz="2000" dirty="0"/>
              <a:t>Figure 22.14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 b="2737"/>
          <a:stretch/>
        </p:blipFill>
        <p:spPr>
          <a:xfrm>
            <a:off x="2192636" y="2266950"/>
            <a:ext cx="4758729" cy="3781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614551" y="5993592"/>
            <a:ext cx="2109669" cy="236571"/>
          </a:xfrm>
        </p:spPr>
        <p:txBody>
          <a:bodyPr/>
          <a:lstStyle/>
          <a:p>
            <a:r>
              <a:rPr lang="en-US" sz="900" dirty="0"/>
              <a:t>©Dr. Jeremy Burgess/Science Source</a:t>
            </a:r>
            <a:endParaRPr lang="en-GB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0906"/>
            <a:ext cx="8229600" cy="1143000"/>
          </a:xfrm>
        </p:spPr>
        <p:txBody>
          <a:bodyPr/>
          <a:lstStyle/>
          <a:p>
            <a:r>
              <a:rPr lang="en-US" sz="3600" dirty="0"/>
              <a:t>Vegetative plant parts = nonreproductive plant parts</a:t>
            </a:r>
            <a:endParaRPr lang="en-GB" sz="360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-8674" y="6464300"/>
            <a:ext cx="1600200" cy="316099"/>
          </a:xfrm>
        </p:spPr>
        <p:txBody>
          <a:bodyPr/>
          <a:lstStyle/>
          <a:p>
            <a:pPr eaLnBrk="1" hangingPunct="1"/>
            <a:r>
              <a:rPr lang="en-US" dirty="0"/>
              <a:t>Section 22.1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10046" y="1184779"/>
            <a:ext cx="5620928" cy="692964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sz="1800" dirty="0"/>
              <a:t>This chapter explores the anatomy and physiology of </a:t>
            </a:r>
            <a:r>
              <a:rPr lang="en-US" sz="1800" b="1" dirty="0"/>
              <a:t>vegetative </a:t>
            </a:r>
            <a:r>
              <a:rPr lang="en-US" sz="1800" dirty="0"/>
              <a:t>(nonreproductive) plant parts.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9"/>
          </p:nvPr>
        </p:nvSpPr>
        <p:spPr>
          <a:xfrm>
            <a:off x="7182333" y="6457681"/>
            <a:ext cx="1385455" cy="357909"/>
          </a:xfrm>
        </p:spPr>
        <p:txBody>
          <a:bodyPr/>
          <a:lstStyle/>
          <a:p>
            <a:pPr eaLnBrk="1" hangingPunct="1"/>
            <a:r>
              <a:rPr lang="en-US" dirty="0"/>
              <a:t>Figure 22.3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591526" y="5570533"/>
            <a:ext cx="1341272" cy="507365"/>
          </a:xfrm>
        </p:spPr>
        <p:txBody>
          <a:bodyPr/>
          <a:lstStyle/>
          <a:p>
            <a:pPr>
              <a:lnSpc>
                <a:spcPts val="1400"/>
              </a:lnSpc>
              <a:spcBef>
                <a:spcPts val="0"/>
              </a:spcBef>
            </a:pPr>
            <a:r>
              <a:rPr lang="en-US" sz="1380" dirty="0"/>
              <a:t>Carnivory </a:t>
            </a:r>
            <a:r>
              <a:rPr lang="en-US" sz="1340" dirty="0"/>
              <a:t>(Venus flytrap)</a:t>
            </a:r>
            <a:endParaRPr lang="en-GB" sz="1340" dirty="0"/>
          </a:p>
        </p:txBody>
      </p:sp>
      <p:pic>
        <p:nvPicPr>
          <p:cNvPr id="30" name="Picture 29" descr="A venus fly trap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12724"/>
          <a:stretch/>
        </p:blipFill>
        <p:spPr>
          <a:xfrm>
            <a:off x="1321651" y="2316481"/>
            <a:ext cx="2724402" cy="330327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2002964" y="5983288"/>
            <a:ext cx="1371300" cy="161663"/>
          </a:xfrm>
        </p:spPr>
        <p:txBody>
          <a:bodyPr/>
          <a:lstStyle/>
          <a:p>
            <a:r>
              <a:rPr lang="en-US" sz="680" dirty="0"/>
              <a:t>©Win Initiative/Getty Images RF</a:t>
            </a:r>
            <a:endParaRPr lang="en-GB" sz="68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762500" y="5421602"/>
            <a:ext cx="1664737" cy="542636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680" dirty="0"/>
              <a:t>Water storage (cactus)</a:t>
            </a:r>
          </a:p>
        </p:txBody>
      </p:sp>
      <p:pic>
        <p:nvPicPr>
          <p:cNvPr id="31" name="Picture 30" descr="A cactus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 b="17345"/>
          <a:stretch/>
        </p:blipFill>
        <p:spPr>
          <a:xfrm>
            <a:off x="4747360" y="2386013"/>
            <a:ext cx="3516297" cy="3081337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5793906" y="5998247"/>
            <a:ext cx="1592912" cy="171374"/>
          </a:xfrm>
        </p:spPr>
        <p:txBody>
          <a:bodyPr/>
          <a:lstStyle/>
          <a:p>
            <a:r>
              <a:rPr lang="en-GB" sz="890" dirty="0"/>
              <a:t>©G.C.Kelly/Science Source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56497"/>
            <a:ext cx="5109935" cy="858753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918" y="1512940"/>
            <a:ext cx="4452937" cy="838486"/>
          </a:xfrm>
        </p:spPr>
        <p:txBody>
          <a:bodyPr/>
          <a:lstStyle/>
          <a:p>
            <a:pPr eaLnBrk="1" hangingPunct="1"/>
            <a:r>
              <a:rPr lang="en-US" sz="2400" dirty="0"/>
              <a:t>The cross section shown at right</a:t>
            </a:r>
            <a:br>
              <a:rPr lang="en-US" sz="2400" dirty="0"/>
            </a:br>
            <a:r>
              <a:rPr lang="en-US" sz="2400" dirty="0"/>
              <a:t>comes from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82950" y="2592080"/>
            <a:ext cx="2552700" cy="1591532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eudicot root.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eudicot stem.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monocot root.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monocot stem.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137339" y="6457759"/>
            <a:ext cx="1433289" cy="381191"/>
          </a:xfrm>
        </p:spPr>
        <p:txBody>
          <a:bodyPr/>
          <a:lstStyle/>
          <a:p>
            <a:pPr eaLnBrk="1" hangingPunct="1"/>
            <a:r>
              <a:rPr lang="en-US" sz="2000" dirty="0"/>
              <a:t>Figure 22.6</a:t>
            </a:r>
          </a:p>
        </p:txBody>
      </p:sp>
      <p:pic>
        <p:nvPicPr>
          <p:cNvPr id="65539" name="Picture 3" descr="Cross section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1689100"/>
            <a:ext cx="139382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89" y="151675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#3,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724" y="1497367"/>
            <a:ext cx="4223086" cy="838486"/>
          </a:xfrm>
        </p:spPr>
        <p:txBody>
          <a:bodyPr/>
          <a:lstStyle/>
          <a:p>
            <a:pPr eaLnBrk="1" hangingPunct="1"/>
            <a:r>
              <a:rPr lang="en-US" sz="2400" dirty="0"/>
              <a:t>The cross section shown at right</a:t>
            </a:r>
            <a:br>
              <a:rPr lang="en-US" sz="2400" dirty="0"/>
            </a:br>
            <a:r>
              <a:rPr lang="en-US" sz="2400" dirty="0"/>
              <a:t>comes from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93561" y="2597850"/>
            <a:ext cx="2539160" cy="439038"/>
          </a:xfrm>
        </p:spPr>
        <p:txBody>
          <a:bodyPr/>
          <a:lstStyle/>
          <a:p>
            <a:pPr marL="320040" indent="-320040" eaLnBrk="1" hangingPunct="1"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/>
              <a:t>eudicot stem.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138988" y="6457950"/>
            <a:ext cx="1380199" cy="419310"/>
          </a:xfrm>
        </p:spPr>
        <p:txBody>
          <a:bodyPr/>
          <a:lstStyle/>
          <a:p>
            <a:r>
              <a:rPr lang="en-US" sz="2000" dirty="0"/>
              <a:t>Figure 22.6</a:t>
            </a:r>
          </a:p>
        </p:txBody>
      </p:sp>
      <p:pic>
        <p:nvPicPr>
          <p:cNvPr id="66563" name="Picture 1" descr="Cross section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1689100"/>
            <a:ext cx="1393825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 box appears around answer choice B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0354"/>
            <a:ext cx="8229600" cy="780685"/>
          </a:xfrm>
        </p:spPr>
        <p:txBody>
          <a:bodyPr/>
          <a:lstStyle/>
          <a:p>
            <a:pPr eaLnBrk="1" hangingPunct="1"/>
            <a:r>
              <a:rPr lang="en-US" sz="4000" dirty="0"/>
              <a:t>22.3 Mastering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5188" y="3172331"/>
            <a:ext cx="5620928" cy="838486"/>
          </a:xfrm>
        </p:spPr>
        <p:txBody>
          <a:bodyPr/>
          <a:lstStyle/>
          <a:p>
            <a:r>
              <a:rPr lang="en-US" sz="2400" dirty="0"/>
              <a:t>Describe the internal anatomy of a stem, leaf, and root.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b="2402"/>
          <a:stretch/>
        </p:blipFill>
        <p:spPr>
          <a:xfrm>
            <a:off x="176254" y="2089150"/>
            <a:ext cx="2970957" cy="18446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86013" y="3892961"/>
            <a:ext cx="813368" cy="121399"/>
          </a:xfrm>
        </p:spPr>
        <p:txBody>
          <a:bodyPr/>
          <a:lstStyle/>
          <a:p>
            <a:r>
              <a:rPr lang="en-US" sz="350" dirty="0"/>
              <a:t>©Gustavo </a:t>
            </a:r>
            <a:r>
              <a:rPr lang="en-US" sz="350" dirty="0" err="1"/>
              <a:t>Gilabert</a:t>
            </a:r>
            <a:r>
              <a:rPr lang="en-US" sz="350" dirty="0"/>
              <a:t>/Corbis SABA</a:t>
            </a:r>
            <a:endParaRPr lang="en-GB" sz="3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9496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/>
              <a:t>Plants have flexible growth patterns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>
          <a:xfrm>
            <a:off x="0" y="6453544"/>
            <a:ext cx="1481959" cy="426575"/>
          </a:xfrm>
        </p:spPr>
        <p:txBody>
          <a:bodyPr/>
          <a:lstStyle/>
          <a:p>
            <a:r>
              <a:rPr lang="en-US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6526" y="1256369"/>
            <a:ext cx="3779694" cy="978700"/>
          </a:xfrm>
        </p:spPr>
        <p:txBody>
          <a:bodyPr/>
          <a:lstStyle/>
          <a:p>
            <a:pPr algn="ctr" eaLnBrk="1" hangingPunct="1"/>
            <a:r>
              <a:rPr lang="en-US" dirty="0"/>
              <a:t>Some plants never stop </a:t>
            </a:r>
            <a:r>
              <a:rPr lang="en-US" dirty="0">
                <a:solidFill>
                  <a:srgbClr val="FF0000"/>
                </a:solidFill>
              </a:rPr>
              <a:t>growing</a:t>
            </a:r>
            <a:r>
              <a:rPr lang="en-US" dirty="0"/>
              <a:t>. These plants have </a:t>
            </a:r>
            <a:r>
              <a:rPr lang="en-US" b="1" dirty="0"/>
              <a:t>indeterminate growth</a:t>
            </a:r>
            <a:r>
              <a:rPr lang="en-US" dirty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86528" y="2364783"/>
            <a:ext cx="3779694" cy="958762"/>
          </a:xfrm>
        </p:spPr>
        <p:txBody>
          <a:bodyPr/>
          <a:lstStyle/>
          <a:p>
            <a:pPr algn="ctr"/>
            <a:r>
              <a:rPr lang="en-US" sz="1800" dirty="0"/>
              <a:t>Plants that stop growing when they reach their mature size have </a:t>
            </a:r>
            <a:r>
              <a:rPr lang="en-US" sz="1800" b="1" dirty="0"/>
              <a:t>determinate growth</a:t>
            </a:r>
            <a:r>
              <a:rPr lang="en-US" sz="1800" dirty="0"/>
              <a:t>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0"/>
          </p:nvPr>
        </p:nvSpPr>
        <p:spPr>
          <a:xfrm>
            <a:off x="7223045" y="6460674"/>
            <a:ext cx="1256373" cy="346971"/>
          </a:xfrm>
        </p:spPr>
        <p:txBody>
          <a:bodyPr/>
          <a:lstStyle/>
          <a:p>
            <a:r>
              <a:rPr lang="en-US" dirty="0"/>
              <a:t>Table 22.3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511995" y="939215"/>
            <a:ext cx="2925125" cy="219025"/>
          </a:xfrm>
        </p:spPr>
        <p:txBody>
          <a:bodyPr/>
          <a:lstStyle/>
          <a:p>
            <a:r>
              <a:rPr lang="en-US" sz="1180" b="1" spc="300" dirty="0"/>
              <a:t>TABLE</a:t>
            </a:r>
            <a:r>
              <a:rPr lang="en-US" sz="1180" b="1" dirty="0"/>
              <a:t> 22.3</a:t>
            </a:r>
            <a:r>
              <a:rPr lang="en-US" sz="1180" dirty="0"/>
              <a:t> </a:t>
            </a:r>
            <a:r>
              <a:rPr lang="en-US" sz="1180" b="1" dirty="0"/>
              <a:t>Meristem Types: A Summary</a:t>
            </a:r>
            <a:endParaRPr lang="en-GB" sz="118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84" y="1252369"/>
            <a:ext cx="3761232" cy="3627120"/>
          </a:xfrm>
          <a:prstGeom prst="rect">
            <a:avLst/>
          </a:prstGeom>
        </p:spPr>
      </p:pic>
      <p:graphicFrame>
        <p:nvGraphicFramePr>
          <p:cNvPr id="7" name="Table Placeholder 6"/>
          <p:cNvGraphicFramePr>
            <a:graphicFrameLocks noGrp="1"/>
          </p:cNvGraphicFramePr>
          <p:nvPr>
            <p:ph type="tbl" sz="quarter" idx="18"/>
            <p:extLst>
              <p:ext uri="{D42A27DB-BD31-4B8C-83A1-F6EECF244321}">
                <p14:modId xmlns:p14="http://schemas.microsoft.com/office/powerpoint/2010/main" val="2276918506"/>
              </p:ext>
            </p:extLst>
          </p:nvPr>
        </p:nvGraphicFramePr>
        <p:xfrm>
          <a:off x="4595815" y="4895850"/>
          <a:ext cx="2990852" cy="1447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968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+mn-lt"/>
                        </a:rPr>
                        <a:t>Type</a:t>
                      </a:r>
                      <a:endParaRPr lang="en-GB" sz="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+mn-lt"/>
                        </a:rPr>
                        <a:t>Locations</a:t>
                      </a:r>
                      <a:endParaRPr lang="en-GB" sz="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+mn-lt"/>
                        </a:rPr>
                        <a:t>Function</a:t>
                      </a:r>
                      <a:endParaRPr lang="en-GB" sz="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06"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Apical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Terminal</a:t>
                      </a:r>
                      <a:r>
                        <a:rPr lang="en-US" sz="700" baseline="0" dirty="0">
                          <a:latin typeface="+mn-lt"/>
                        </a:rPr>
                        <a:t> and axillary buds of shoots; root tips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Produces tissues that lengthen</a:t>
                      </a:r>
                      <a:r>
                        <a:rPr lang="en-US" sz="700" baseline="0" dirty="0">
                          <a:latin typeface="+mn-lt"/>
                        </a:rPr>
                        <a:t> the tips of shoots and roots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Lateral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Internal</a:t>
                      </a:r>
                      <a:r>
                        <a:rPr lang="en-US" sz="700" baseline="0" dirty="0">
                          <a:latin typeface="+mn-lt"/>
                        </a:rPr>
                        <a:t> cylinder along the length of roots and stems of woody plants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Thickens roots and stems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58"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Intercalary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Between nodes of mature</a:t>
                      </a:r>
                      <a:r>
                        <a:rPr lang="en-US" sz="700" baseline="0" dirty="0">
                          <a:latin typeface="+mn-lt"/>
                        </a:rPr>
                        <a:t> stems in grasses and other monocots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+mn-lt"/>
                        </a:rPr>
                        <a:t>Regrowth of tissue if tip of stem is removed</a:t>
                      </a:r>
                      <a:endParaRPr lang="en-GB" sz="7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025" y="131629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Meristems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588" y="6457950"/>
            <a:ext cx="1585025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5413" y="1424457"/>
            <a:ext cx="3490154" cy="14854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Plants grow by adding units, or modules, consisting of repeated nodes and internodes. Growth occurs at </a:t>
            </a:r>
            <a:r>
              <a:rPr lang="en-US" b="1" dirty="0"/>
              <a:t>meristems</a:t>
            </a:r>
            <a:r>
              <a:rPr lang="en-US" dirty="0"/>
              <a:t>, regions of active cell division.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340494" y="6476809"/>
            <a:ext cx="1302990" cy="381191"/>
          </a:xfrm>
        </p:spPr>
        <p:txBody>
          <a:bodyPr/>
          <a:lstStyle/>
          <a:p>
            <a:pPr eaLnBrk="1" hangingPunct="1"/>
            <a:r>
              <a:rPr lang="en-US" sz="2000" dirty="0"/>
              <a:t>Table 22.3</a:t>
            </a:r>
          </a:p>
        </p:txBody>
      </p:sp>
      <p:pic>
        <p:nvPicPr>
          <p:cNvPr id="17" name="Picture 16" descr="Different meristem type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/>
          <a:stretch/>
        </p:blipFill>
        <p:spPr>
          <a:xfrm>
            <a:off x="3544890" y="1335314"/>
            <a:ext cx="4975220" cy="485441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880" y="125249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Apical meristems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38" y="6457950"/>
            <a:ext cx="1585025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9081" y="1518144"/>
            <a:ext cx="3122273" cy="1014569"/>
          </a:xfrm>
        </p:spPr>
        <p:txBody>
          <a:bodyPr/>
          <a:lstStyle/>
          <a:p>
            <a:pPr eaLnBrk="1" hangingPunct="1"/>
            <a:r>
              <a:rPr lang="en-US" b="1" dirty="0"/>
              <a:t>Apical meristems </a:t>
            </a:r>
            <a:r>
              <a:rPr lang="en-US" dirty="0"/>
              <a:t>produce tissues that lengthen the tips of shoots and roots.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356475" y="6466105"/>
            <a:ext cx="1302990" cy="381191"/>
          </a:xfrm>
        </p:spPr>
        <p:txBody>
          <a:bodyPr/>
          <a:lstStyle/>
          <a:p>
            <a:r>
              <a:rPr lang="en-US" sz="2000" dirty="0"/>
              <a:t>Table 22.3</a:t>
            </a:r>
          </a:p>
        </p:txBody>
      </p:sp>
      <p:pic>
        <p:nvPicPr>
          <p:cNvPr id="7" name="Picture 6" descr="Different meristem types are shown.&#10;Red circle emphasizes the location of the stem apical meristem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01" y="1094763"/>
            <a:ext cx="5474682" cy="53161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9695" y="58286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Primary growth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1067" y="6450527"/>
            <a:ext cx="1499666" cy="370627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2567" y="1044093"/>
            <a:ext cx="3172867" cy="1116026"/>
          </a:xfrm>
        </p:spPr>
        <p:txBody>
          <a:bodyPr/>
          <a:lstStyle/>
          <a:p>
            <a:r>
              <a:rPr lang="en-US" b="1" dirty="0"/>
              <a:t>Primary growth </a:t>
            </a:r>
            <a:r>
              <a:rPr lang="en-US" dirty="0"/>
              <a:t>occurs at the </a:t>
            </a:r>
            <a:r>
              <a:rPr lang="en-US" dirty="0">
                <a:solidFill>
                  <a:srgbClr val="FF0000"/>
                </a:solidFill>
              </a:rPr>
              <a:t>apical</a:t>
            </a:r>
            <a:r>
              <a:rPr lang="en-US" dirty="0"/>
              <a:t> meristems. New cells can differentiate into any tissue type.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6898223" y="6488463"/>
            <a:ext cx="1864778" cy="303599"/>
          </a:xfrm>
        </p:spPr>
        <p:txBody>
          <a:bodyPr/>
          <a:lstStyle/>
          <a:p>
            <a:pPr eaLnBrk="1" hangingPunct="1"/>
            <a:r>
              <a:rPr lang="en-US" sz="1800" dirty="0"/>
              <a:t>Figs. 22.15, 22.16</a:t>
            </a:r>
          </a:p>
        </p:txBody>
      </p:sp>
      <p:pic>
        <p:nvPicPr>
          <p:cNvPr id="2" name="Picture 1" descr="Micrograph of shoot apical meristem is shown.&#10;Red arrow shows the location of stem apical meristem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8" y="2582787"/>
            <a:ext cx="2846832" cy="261518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024649" y="5183448"/>
            <a:ext cx="1576618" cy="161663"/>
          </a:xfrm>
        </p:spPr>
        <p:txBody>
          <a:bodyPr/>
          <a:lstStyle/>
          <a:p>
            <a:r>
              <a:rPr lang="en-US" sz="640" dirty="0"/>
              <a:t>©Steven </a:t>
            </a:r>
            <a:r>
              <a:rPr lang="en-US" sz="640" dirty="0" err="1"/>
              <a:t>P.Lynch</a:t>
            </a:r>
            <a:r>
              <a:rPr lang="en-US" sz="640" dirty="0"/>
              <a:t>/McGraw-Hill Education</a:t>
            </a:r>
            <a:endParaRPr lang="en-GB" sz="64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401560" y="3138028"/>
            <a:ext cx="1917881" cy="381000"/>
          </a:xfrm>
        </p:spPr>
        <p:txBody>
          <a:bodyPr/>
          <a:lstStyle/>
          <a:p>
            <a:r>
              <a:rPr lang="en-US" sz="1800" dirty="0"/>
              <a:t>Apical meristems</a:t>
            </a:r>
          </a:p>
        </p:txBody>
      </p:sp>
      <p:pic>
        <p:nvPicPr>
          <p:cNvPr id="3" name="Picture 2" descr="Micrograph of root apical meristem is shown.&#10;Red arrows show the location of root apical meristem.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82" y="2463104"/>
            <a:ext cx="2938272" cy="348081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107656" y="5889674"/>
            <a:ext cx="1670041" cy="215173"/>
          </a:xfrm>
        </p:spPr>
        <p:txBody>
          <a:bodyPr/>
          <a:lstStyle/>
          <a:p>
            <a:r>
              <a:rPr lang="en-US" sz="640" dirty="0"/>
              <a:t>©Steven P.Lynch/McGraw-Hill Education</a:t>
            </a:r>
            <a:endParaRPr lang="en-GB" sz="64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8767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Intercalary meristems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38" y="6459220"/>
            <a:ext cx="1585025" cy="4191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777" y="1142148"/>
            <a:ext cx="3383963" cy="1977108"/>
          </a:xfrm>
        </p:spPr>
        <p:txBody>
          <a:bodyPr/>
          <a:lstStyle/>
          <a:p>
            <a:pPr eaLnBrk="1" hangingPunct="1"/>
            <a:r>
              <a:rPr lang="en-US" b="1" dirty="0"/>
              <a:t>Intercalary meristems </a:t>
            </a:r>
            <a:r>
              <a:rPr lang="en-US" dirty="0"/>
              <a:t>occur at the base of a leaf blade. </a:t>
            </a:r>
            <a:br>
              <a:rPr lang="en-US" dirty="0"/>
            </a:br>
            <a:r>
              <a:rPr lang="en-US" dirty="0"/>
              <a:t>Grasses tolerate grazing because they have intercalary meristems that regrow a leaf from its base when the tip is munched off.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85249" y="6473825"/>
            <a:ext cx="1433289" cy="381191"/>
          </a:xfrm>
        </p:spPr>
        <p:txBody>
          <a:bodyPr/>
          <a:lstStyle/>
          <a:p>
            <a:pPr eaLnBrk="1" hangingPunct="1"/>
            <a:r>
              <a:rPr lang="en-US" sz="2000" dirty="0"/>
              <a:t>Table 22.3</a:t>
            </a:r>
          </a:p>
        </p:txBody>
      </p:sp>
      <p:pic>
        <p:nvPicPr>
          <p:cNvPr id="2" name="Picture 1" descr="Different meristem types are shown.&#10;Red circle emphasizes the location of the intercalary meristem in plants that have secondary growth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95" y="1326253"/>
            <a:ext cx="4974336" cy="477316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518" y="126157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Secondary growth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57901"/>
            <a:ext cx="1587500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5590" y="1144541"/>
            <a:ext cx="3071810" cy="922335"/>
          </a:xfrm>
        </p:spPr>
        <p:txBody>
          <a:bodyPr/>
          <a:lstStyle/>
          <a:p>
            <a:pPr eaLnBrk="1" hangingPunct="1"/>
            <a:r>
              <a:rPr lang="en-US" b="1" dirty="0"/>
              <a:t>Secondary growth </a:t>
            </a:r>
            <a:r>
              <a:rPr lang="en-US" dirty="0"/>
              <a:t>thickens roots and stems; this growth occurs at </a:t>
            </a:r>
            <a:r>
              <a:rPr lang="en-US" b="1" dirty="0">
                <a:solidFill>
                  <a:srgbClr val="FF0000"/>
                </a:solidFill>
              </a:rPr>
              <a:t>lateral</a:t>
            </a:r>
            <a:r>
              <a:rPr lang="en-US" b="1" dirty="0"/>
              <a:t> meristems.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483475" y="6469875"/>
            <a:ext cx="1552575" cy="346537"/>
          </a:xfrm>
        </p:spPr>
        <p:txBody>
          <a:bodyPr/>
          <a:lstStyle/>
          <a:p>
            <a:pPr eaLnBrk="1" hangingPunct="1"/>
            <a:r>
              <a:rPr lang="en-US" sz="2000" dirty="0"/>
              <a:t>Table 22.3</a:t>
            </a:r>
          </a:p>
        </p:txBody>
      </p:sp>
      <p:pic>
        <p:nvPicPr>
          <p:cNvPr id="2" name="Picture 1" descr="Different meristem types are shown.&#10;Red circle emphasizes the location of the lateral meristem in plants that have secondary growth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7" y="1380777"/>
            <a:ext cx="4974336" cy="480364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963" y="121487"/>
            <a:ext cx="8229600" cy="858753"/>
          </a:xfrm>
        </p:spPr>
        <p:txBody>
          <a:bodyPr anchor="t"/>
          <a:lstStyle/>
          <a:p>
            <a:pPr eaLnBrk="1" hangingPunct="1"/>
            <a:r>
              <a:rPr lang="en-US" sz="4000" dirty="0"/>
              <a:t>Secondary growth in woody plants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0" y="6457845"/>
            <a:ext cx="1552575" cy="41931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00" y="2512410"/>
            <a:ext cx="3365500" cy="2037598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Secondary growth occurs in woody plants. Two types of lateral meristems produce wood and bark: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Vascular cambium</a:t>
            </a:r>
          </a:p>
          <a:p>
            <a:pPr marL="285750" indent="-285750" eaLnBrk="1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Cork cambium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112000" y="6459537"/>
            <a:ext cx="1564105" cy="336934"/>
          </a:xfrm>
        </p:spPr>
        <p:txBody>
          <a:bodyPr/>
          <a:lstStyle/>
          <a:p>
            <a:pPr eaLnBrk="1" hangingPunct="1"/>
            <a:r>
              <a:rPr lang="en-US" sz="2000" dirty="0"/>
              <a:t>Figure 22.17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77" y="1031040"/>
            <a:ext cx="2936240" cy="51003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121739" y="1042989"/>
            <a:ext cx="986961" cy="154631"/>
          </a:xfrm>
        </p:spPr>
        <p:txBody>
          <a:bodyPr/>
          <a:lstStyle/>
          <a:p>
            <a:pPr marL="114300" indent="-114300">
              <a:buFont typeface="+mj-lt"/>
              <a:buAutoNum type="alphaLcPeriod"/>
            </a:pPr>
            <a:r>
              <a:rPr lang="en-US" sz="730" b="1" dirty="0"/>
              <a:t>Primary growth</a:t>
            </a:r>
            <a:endParaRPr lang="en-GB" sz="73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48350" y="2328561"/>
            <a:ext cx="1314349" cy="195612"/>
          </a:xfrm>
        </p:spPr>
        <p:txBody>
          <a:bodyPr/>
          <a:lstStyle/>
          <a:p>
            <a:pPr marL="171450" indent="-114300">
              <a:buFont typeface="+mj-lt"/>
              <a:buAutoNum type="alphaLcPeriod" startAt="2"/>
            </a:pPr>
            <a:r>
              <a:rPr lang="en-US" sz="740" b="1" dirty="0"/>
              <a:t>Secondary growth</a:t>
            </a:r>
            <a:endParaRPr lang="en-GB" sz="74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9905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Naming the vegetative plant parts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61011"/>
            <a:ext cx="1552575" cy="396990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71500" y="3001510"/>
            <a:ext cx="3627120" cy="924152"/>
          </a:xfrm>
        </p:spPr>
        <p:txBody>
          <a:bodyPr/>
          <a:lstStyle/>
          <a:p>
            <a:pPr eaLnBrk="1" hangingPunct="1"/>
            <a:r>
              <a:rPr lang="en-US" sz="1800" dirty="0"/>
              <a:t>Vegetative plant parts include stems, leaves, and </a:t>
            </a:r>
            <a:r>
              <a:rPr lang="en-US" sz="1800" dirty="0">
                <a:solidFill>
                  <a:srgbClr val="FF0000"/>
                </a:solidFill>
              </a:rPr>
              <a:t>roots</a:t>
            </a:r>
            <a:r>
              <a:rPr lang="en-US" sz="1800" dirty="0"/>
              <a:t>. These organs work together.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239000" y="6456692"/>
            <a:ext cx="1346844" cy="351308"/>
          </a:xfrm>
        </p:spPr>
        <p:txBody>
          <a:bodyPr/>
          <a:lstStyle/>
          <a:p>
            <a:pPr eaLnBrk="1" hangingPunct="1"/>
            <a:r>
              <a:rPr lang="en-US" sz="2000" dirty="0"/>
              <a:t>Figure 22.1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/>
          <a:stretch/>
        </p:blipFill>
        <p:spPr>
          <a:xfrm>
            <a:off x="4684033" y="1472665"/>
            <a:ext cx="3584143" cy="452828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273" y="140409"/>
            <a:ext cx="7481455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Vascular cambium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0" y="6457984"/>
            <a:ext cx="1539765" cy="360521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189" y="2241002"/>
            <a:ext cx="3329299" cy="1494385"/>
          </a:xfrm>
        </p:spPr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en-US" b="1" dirty="0"/>
              <a:t>vascular cambium </a:t>
            </a:r>
            <a:r>
              <a:rPr lang="en-US" dirty="0"/>
              <a:t>(highlighted green) produces secondary xylem toward the inside of the stem and secondary phloem toward the outside.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031622" y="6446110"/>
            <a:ext cx="1564105" cy="370627"/>
          </a:xfrm>
        </p:spPr>
        <p:txBody>
          <a:bodyPr/>
          <a:lstStyle/>
          <a:p>
            <a:r>
              <a:rPr lang="en-US" sz="2000" dirty="0"/>
              <a:t>Figure 22.17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61" y="1186883"/>
            <a:ext cx="2936240" cy="509524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269422" y="1211770"/>
            <a:ext cx="984176" cy="177740"/>
          </a:xfrm>
        </p:spPr>
        <p:txBody>
          <a:bodyPr/>
          <a:lstStyle/>
          <a:p>
            <a:pPr marL="109728" indent="-109728">
              <a:buFont typeface="+mj-lt"/>
              <a:buAutoNum type="alphaLcPeriod"/>
            </a:pPr>
            <a:r>
              <a:rPr lang="en-US" sz="740" b="1" dirty="0"/>
              <a:t>Primary growth</a:t>
            </a:r>
            <a:endParaRPr lang="en-GB" sz="74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97684" y="2493235"/>
            <a:ext cx="1076851" cy="195612"/>
          </a:xfrm>
        </p:spPr>
        <p:txBody>
          <a:bodyPr/>
          <a:lstStyle/>
          <a:p>
            <a:pPr marL="109728" indent="-109728" defTabSz="514350">
              <a:buFont typeface="+mj-lt"/>
              <a:buAutoNum type="alphaLcPeriod" startAt="2"/>
            </a:pPr>
            <a:r>
              <a:rPr lang="en-US" sz="740" b="1" dirty="0"/>
              <a:t>Secondary growth</a:t>
            </a:r>
            <a:endParaRPr lang="en-GB" sz="74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4DA9D4-F4AA-4908-B3BF-371546208914}"/>
              </a:ext>
            </a:extLst>
          </p:cNvPr>
          <p:cNvSpPr/>
          <p:nvPr/>
        </p:nvSpPr>
        <p:spPr>
          <a:xfrm>
            <a:off x="4520325" y="1790788"/>
            <a:ext cx="1076850" cy="177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E502B8-0B75-45A6-9396-955BE1A60534}"/>
              </a:ext>
            </a:extLst>
          </p:cNvPr>
          <p:cNvSpPr/>
          <p:nvPr/>
        </p:nvSpPr>
        <p:spPr>
          <a:xfrm>
            <a:off x="4572000" y="3271588"/>
            <a:ext cx="1076850" cy="177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22ADAD-6813-41D5-B4BA-64F5B74D098C}"/>
              </a:ext>
            </a:extLst>
          </p:cNvPr>
          <p:cNvSpPr/>
          <p:nvPr/>
        </p:nvSpPr>
        <p:spPr>
          <a:xfrm>
            <a:off x="4572000" y="4649449"/>
            <a:ext cx="1025175" cy="177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740" y="121793"/>
            <a:ext cx="8229600" cy="586541"/>
          </a:xfrm>
        </p:spPr>
        <p:txBody>
          <a:bodyPr anchor="t"/>
          <a:lstStyle/>
          <a:p>
            <a:pPr eaLnBrk="1" hangingPunct="1"/>
            <a:r>
              <a:rPr lang="en-US" sz="4000" dirty="0"/>
              <a:t>Wood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1867" y="6457245"/>
            <a:ext cx="1585025" cy="4191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933" y="1740580"/>
            <a:ext cx="2446337" cy="922335"/>
          </a:xfrm>
        </p:spPr>
        <p:txBody>
          <a:bodyPr/>
          <a:lstStyle/>
          <a:p>
            <a:pPr eaLnBrk="1" hangingPunct="1"/>
            <a:r>
              <a:rPr lang="en-US" dirty="0"/>
              <a:t>Secondary xylem is more commonly called </a:t>
            </a:r>
            <a:r>
              <a:rPr lang="en-US" b="1" dirty="0">
                <a:solidFill>
                  <a:srgbClr val="FF0000"/>
                </a:solidFill>
              </a:rPr>
              <a:t>wood</a:t>
            </a:r>
            <a:r>
              <a:rPr lang="en-US" dirty="0"/>
              <a:t>.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7026659" y="6450022"/>
            <a:ext cx="1518219" cy="419310"/>
          </a:xfrm>
        </p:spPr>
        <p:txBody>
          <a:bodyPr/>
          <a:lstStyle/>
          <a:p>
            <a:r>
              <a:rPr lang="en-US" sz="2000" dirty="0"/>
              <a:t>Figure 22.18</a:t>
            </a:r>
          </a:p>
        </p:txBody>
      </p:sp>
      <p:pic>
        <p:nvPicPr>
          <p:cNvPr id="2" name="Picture 1" descr="Red circle emphasizes the location of the wood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 b="2154"/>
          <a:stretch/>
        </p:blipFill>
        <p:spPr>
          <a:xfrm>
            <a:off x="2486409" y="1274663"/>
            <a:ext cx="6390054" cy="4918272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4306875" y="6160430"/>
            <a:ext cx="3072384" cy="215173"/>
          </a:xfrm>
        </p:spPr>
        <p:txBody>
          <a:bodyPr/>
          <a:lstStyle/>
          <a:p>
            <a:r>
              <a:rPr lang="en-US" sz="810" dirty="0"/>
              <a:t>(b): ©Siede </a:t>
            </a:r>
            <a:r>
              <a:rPr lang="en-US" sz="810" dirty="0" err="1"/>
              <a:t>Preis</a:t>
            </a:r>
            <a:r>
              <a:rPr lang="en-US" sz="810" dirty="0"/>
              <a:t>/Getty Images RF; (c): ©Herve Conge/Phototake</a:t>
            </a:r>
            <a:endParaRPr lang="en-GB" sz="81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273" y="123662"/>
            <a:ext cx="7481455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Rays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2540" y="6462675"/>
            <a:ext cx="1552575" cy="315034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405" y="2898062"/>
            <a:ext cx="3476625" cy="1977108"/>
          </a:xfrm>
        </p:spPr>
        <p:txBody>
          <a:bodyPr/>
          <a:lstStyle/>
          <a:p>
            <a:pPr eaLnBrk="1" hangingPunct="1"/>
            <a:r>
              <a:rPr lang="en-US" dirty="0"/>
              <a:t>The vascular cambium also produces </a:t>
            </a:r>
            <a:r>
              <a:rPr lang="en-US" b="1" dirty="0"/>
              <a:t>rays </a:t>
            </a:r>
            <a:r>
              <a:rPr lang="en-US" dirty="0"/>
              <a:t>(highlighted with yellow), bands of parenchyma that extend from the center of the stem or root and transport nutrients laterally.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7083425" y="6453108"/>
            <a:ext cx="1564105" cy="336934"/>
          </a:xfrm>
        </p:spPr>
        <p:txBody>
          <a:bodyPr/>
          <a:lstStyle/>
          <a:p>
            <a:r>
              <a:rPr lang="en-US" sz="2000" dirty="0"/>
              <a:t>Figure 22.17</a:t>
            </a:r>
          </a:p>
        </p:txBody>
      </p:sp>
      <p:pic>
        <p:nvPicPr>
          <p:cNvPr id="9" name="Picture 8" descr="Red circle emphasizes the location of the rays.&#10;Lines indicate the locations of the rays.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55" y="1212719"/>
            <a:ext cx="2946240" cy="50746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587243" y="1212719"/>
            <a:ext cx="984176" cy="215065"/>
          </a:xfrm>
        </p:spPr>
        <p:txBody>
          <a:bodyPr/>
          <a:lstStyle/>
          <a:p>
            <a:pPr marL="114300" indent="-114300">
              <a:buFont typeface="+mj-lt"/>
              <a:buAutoNum type="alphaLcPeriod"/>
            </a:pPr>
            <a:r>
              <a:rPr lang="en-US" sz="740" b="1" dirty="0"/>
              <a:t>Primary growth</a:t>
            </a:r>
            <a:endParaRPr lang="en-GB" sz="74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519646" y="2492490"/>
            <a:ext cx="1315494" cy="193748"/>
          </a:xfrm>
        </p:spPr>
        <p:txBody>
          <a:bodyPr/>
          <a:lstStyle/>
          <a:p>
            <a:pPr marL="174625" indent="-114300">
              <a:buFont typeface="+mj-lt"/>
              <a:buAutoNum type="alphaLcPeriod" startAt="2"/>
            </a:pPr>
            <a:r>
              <a:rPr lang="en-US" sz="740" b="1" dirty="0"/>
              <a:t>Secondary growth</a:t>
            </a:r>
            <a:endParaRPr lang="en-GB" sz="74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3820"/>
            <a:ext cx="8229600" cy="645195"/>
          </a:xfrm>
        </p:spPr>
        <p:txBody>
          <a:bodyPr anchor="t"/>
          <a:lstStyle/>
          <a:p>
            <a:r>
              <a:rPr lang="en-US" sz="4000" dirty="0"/>
              <a:t>Bark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97" y="6461006"/>
            <a:ext cx="1585025" cy="381000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" y="5252085"/>
            <a:ext cx="3062123" cy="1201103"/>
          </a:xfrm>
        </p:spPr>
        <p:txBody>
          <a:bodyPr/>
          <a:lstStyle/>
          <a:p>
            <a:pPr eaLnBrk="1" hangingPunct="1"/>
            <a:r>
              <a:rPr lang="en-US" dirty="0"/>
              <a:t>Secondary growth produces </a:t>
            </a:r>
            <a:r>
              <a:rPr lang="en-US" b="1" dirty="0">
                <a:solidFill>
                  <a:srgbClr val="FF0000"/>
                </a:solidFill>
              </a:rPr>
              <a:t>bark</a:t>
            </a:r>
            <a:r>
              <a:rPr lang="en-US" dirty="0"/>
              <a:t>, a collective term for all tissues outside of the vascular cambium.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031038" y="6459125"/>
            <a:ext cx="1576618" cy="381191"/>
          </a:xfrm>
        </p:spPr>
        <p:txBody>
          <a:bodyPr/>
          <a:lstStyle/>
          <a:p>
            <a:r>
              <a:rPr lang="en-US" sz="2000" dirty="0"/>
              <a:t>Figure 22.18</a:t>
            </a:r>
          </a:p>
        </p:txBody>
      </p:sp>
      <p:pic>
        <p:nvPicPr>
          <p:cNvPr id="3" name="Picture 2" descr="Red circle emphasizes location of bark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02" y="1414404"/>
            <a:ext cx="5340559" cy="412125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856596" y="5524961"/>
            <a:ext cx="2770909" cy="172901"/>
          </a:xfrm>
        </p:spPr>
        <p:txBody>
          <a:bodyPr/>
          <a:lstStyle/>
          <a:p>
            <a:r>
              <a:rPr lang="en-US" sz="660" dirty="0"/>
              <a:t>(b): ©</a:t>
            </a:r>
            <a:r>
              <a:rPr lang="en-US" sz="660" dirty="0" err="1"/>
              <a:t>Siede</a:t>
            </a:r>
            <a:r>
              <a:rPr lang="en-US" sz="660" dirty="0"/>
              <a:t> </a:t>
            </a:r>
            <a:r>
              <a:rPr lang="en-US" sz="660" dirty="0" err="1"/>
              <a:t>Preis</a:t>
            </a:r>
            <a:r>
              <a:rPr lang="en-US" sz="660" dirty="0"/>
              <a:t>/Getty Images RF; (c): ©Herve Conge/Phototake</a:t>
            </a:r>
            <a:endParaRPr lang="en-GB" sz="66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2438" y="126156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Cork cambium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0" y="6456395"/>
            <a:ext cx="1600200" cy="401605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2764" y="2260600"/>
            <a:ext cx="3238500" cy="263153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The </a:t>
            </a:r>
            <a:r>
              <a:rPr lang="en-US" b="1" dirty="0"/>
              <a:t>cork cambium </a:t>
            </a:r>
            <a:r>
              <a:rPr lang="en-US" dirty="0"/>
              <a:t>(highlighted white) produces parenchyma cells toward the inside and dense, waxy cells called cork toward the outside. 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Cork is the outer protective layer of bark.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7075071" y="6457950"/>
            <a:ext cx="1564105" cy="370627"/>
          </a:xfrm>
        </p:spPr>
        <p:txBody>
          <a:bodyPr/>
          <a:lstStyle/>
          <a:p>
            <a:pPr eaLnBrk="1" hangingPunct="1"/>
            <a:r>
              <a:rPr lang="en-US" sz="2000" dirty="0"/>
              <a:t>Figure 22.17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151660" y="1212169"/>
            <a:ext cx="984176" cy="215065"/>
          </a:xfrm>
        </p:spPr>
        <p:txBody>
          <a:bodyPr/>
          <a:lstStyle/>
          <a:p>
            <a:pPr marL="114300" indent="-114300">
              <a:buFont typeface="+mj-lt"/>
              <a:buAutoNum type="alphaLcPeriod"/>
            </a:pPr>
            <a:r>
              <a:rPr lang="en-US" sz="740" b="1" dirty="0"/>
              <a:t>Primary growth</a:t>
            </a:r>
            <a:endParaRPr lang="en-GB" sz="74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074567" y="2495137"/>
            <a:ext cx="1233013" cy="177829"/>
          </a:xfrm>
        </p:spPr>
        <p:txBody>
          <a:bodyPr/>
          <a:lstStyle/>
          <a:p>
            <a:pPr marL="174625" indent="-114300">
              <a:buFont typeface="+mj-lt"/>
              <a:buAutoNum type="alphaLcPeriod" startAt="2"/>
            </a:pPr>
            <a:r>
              <a:rPr lang="en-US" sz="750" b="1" dirty="0"/>
              <a:t>Secondary growth</a:t>
            </a:r>
            <a:endParaRPr lang="en-GB" sz="750" b="1" dirty="0"/>
          </a:p>
        </p:txBody>
      </p:sp>
      <p:pic>
        <p:nvPicPr>
          <p:cNvPr id="11" name="Picture 10" descr="Red circles emphasize the locations of the cork cambium.">
            <a:extLst>
              <a:ext uri="{FF2B5EF4-FFF2-40B4-BE49-F238E27FC236}">
                <a16:creationId xmlns:a16="http://schemas.microsoft.com/office/drawing/2014/main" id="{E36A6D17-6C76-48E2-95F2-0D8EC391D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5" y="1028745"/>
            <a:ext cx="3053593" cy="52988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0B1CCA5-1D7A-47B3-9F16-236F33579DC6}"/>
              </a:ext>
            </a:extLst>
          </p:cNvPr>
          <p:cNvSpPr/>
          <p:nvPr/>
        </p:nvSpPr>
        <p:spPr>
          <a:xfrm>
            <a:off x="5275385" y="2700153"/>
            <a:ext cx="876275" cy="177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7C2B2F-4156-41C5-8AFC-CDC4B13CF766}"/>
              </a:ext>
            </a:extLst>
          </p:cNvPr>
          <p:cNvSpPr/>
          <p:nvPr/>
        </p:nvSpPr>
        <p:spPr>
          <a:xfrm>
            <a:off x="5247249" y="4358442"/>
            <a:ext cx="904411" cy="1777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903" y="127184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Periderm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528" y="6458769"/>
            <a:ext cx="1501705" cy="373996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-3712" y="1751999"/>
            <a:ext cx="3359931" cy="1538475"/>
          </a:xfrm>
        </p:spPr>
        <p:txBody>
          <a:bodyPr/>
          <a:lstStyle/>
          <a:p>
            <a:pPr eaLnBrk="1" hangingPunct="1"/>
            <a:r>
              <a:rPr lang="en-US" dirty="0"/>
              <a:t>Together, the cork cambium, parenchyma cells, and nonliving cork make up the </a:t>
            </a:r>
            <a:r>
              <a:rPr lang="en-US" b="1" dirty="0"/>
              <a:t>periderm</a:t>
            </a:r>
            <a:r>
              <a:rPr lang="en-US" dirty="0"/>
              <a:t>, a </a:t>
            </a:r>
            <a:r>
              <a:rPr lang="en-US" dirty="0">
                <a:solidFill>
                  <a:srgbClr val="FF0000"/>
                </a:solidFill>
              </a:rPr>
              <a:t>protective</a:t>
            </a:r>
            <a:r>
              <a:rPr lang="en-US" dirty="0"/>
              <a:t> layer that covers a woody stem or root.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7031038" y="6457950"/>
            <a:ext cx="1511772" cy="368458"/>
          </a:xfrm>
        </p:spPr>
        <p:txBody>
          <a:bodyPr/>
          <a:lstStyle/>
          <a:p>
            <a:pPr eaLnBrk="1" hangingPunct="1"/>
            <a:r>
              <a:rPr lang="en-US" sz="2000" dirty="0"/>
              <a:t>Figure 22.18</a:t>
            </a:r>
          </a:p>
        </p:txBody>
      </p:sp>
      <p:pic>
        <p:nvPicPr>
          <p:cNvPr id="2" name="Picture 1" descr="Red circle emphasizes the location of the periderm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78" y="1475958"/>
            <a:ext cx="5967844" cy="459974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446587" y="5957625"/>
            <a:ext cx="3059113" cy="186302"/>
          </a:xfrm>
        </p:spPr>
        <p:txBody>
          <a:bodyPr/>
          <a:lstStyle/>
          <a:p>
            <a:r>
              <a:rPr lang="en-US" sz="800" dirty="0"/>
              <a:t>(b): ©</a:t>
            </a:r>
            <a:r>
              <a:rPr lang="en-US" sz="800" dirty="0" err="1"/>
              <a:t>Siede</a:t>
            </a:r>
            <a:r>
              <a:rPr lang="en-US" sz="800" dirty="0"/>
              <a:t> </a:t>
            </a:r>
            <a:r>
              <a:rPr lang="en-US" sz="800" dirty="0" err="1"/>
              <a:t>Preis</a:t>
            </a:r>
            <a:r>
              <a:rPr lang="en-US" sz="800" dirty="0"/>
              <a:t>/Getty Images RF; (c): ©Herve Conge/Phototake</a:t>
            </a:r>
            <a:endParaRPr lang="en-GB" sz="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circle emphasizes the location of the heartwood.">
            <a:extLst>
              <a:ext uri="{FF2B5EF4-FFF2-40B4-BE49-F238E27FC236}">
                <a16:creationId xmlns:a16="http://schemas.microsoft.com/office/drawing/2014/main" id="{9176DB91-0A12-41A3-AD3C-4F257FA2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034" y="1139483"/>
            <a:ext cx="6819203" cy="51545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343" y="127185"/>
            <a:ext cx="8229600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Heartwood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60252"/>
            <a:ext cx="1576618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843" y="580812"/>
            <a:ext cx="2688907" cy="922335"/>
          </a:xfrm>
        </p:spPr>
        <p:txBody>
          <a:bodyPr/>
          <a:lstStyle/>
          <a:p>
            <a:pPr eaLnBrk="1" hangingPunct="1"/>
            <a:r>
              <a:rPr lang="en-US" dirty="0"/>
              <a:t>Secondary xylem eventually becomes unable to conduct water, forming </a:t>
            </a:r>
            <a:r>
              <a:rPr lang="en-US" b="1" dirty="0"/>
              <a:t>heartwood</a:t>
            </a:r>
            <a:r>
              <a:rPr lang="en-US" dirty="0"/>
              <a:t>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31038" y="6457950"/>
            <a:ext cx="1518219" cy="381191"/>
          </a:xfrm>
        </p:spPr>
        <p:txBody>
          <a:bodyPr/>
          <a:lstStyle/>
          <a:p>
            <a:r>
              <a:rPr lang="en-US" sz="2000" dirty="0"/>
              <a:t>Figure 22.18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588793" y="6280492"/>
            <a:ext cx="2942002" cy="215065"/>
          </a:xfrm>
        </p:spPr>
        <p:txBody>
          <a:bodyPr/>
          <a:lstStyle/>
          <a:p>
            <a:pPr eaLnBrk="1" hangingPunct="1"/>
            <a:r>
              <a:rPr lang="en-US" sz="800" dirty="0"/>
              <a:t>(b): ©</a:t>
            </a:r>
            <a:r>
              <a:rPr lang="en-US" sz="800" dirty="0" err="1"/>
              <a:t>Siede</a:t>
            </a:r>
            <a:r>
              <a:rPr lang="en-US" sz="800" dirty="0"/>
              <a:t> </a:t>
            </a:r>
            <a:r>
              <a:rPr lang="en-US" sz="800" dirty="0" err="1"/>
              <a:t>Preis</a:t>
            </a:r>
            <a:r>
              <a:rPr lang="en-US" sz="800" dirty="0"/>
              <a:t>/Getty Images RF; (c): ©Herve Conge/Phototake</a:t>
            </a:r>
            <a:endParaRPr lang="en-GB" sz="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8799" y="127818"/>
            <a:ext cx="6801323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Sapwood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-4460" y="6456983"/>
            <a:ext cx="1576618" cy="401018"/>
          </a:xfrm>
        </p:spPr>
        <p:txBody>
          <a:bodyPr/>
          <a:lstStyle/>
          <a:p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0" y="961409"/>
            <a:ext cx="2445106" cy="922335"/>
          </a:xfrm>
        </p:spPr>
        <p:txBody>
          <a:bodyPr/>
          <a:lstStyle/>
          <a:p>
            <a:pPr eaLnBrk="1" hangingPunct="1"/>
            <a:r>
              <a:rPr lang="en-US" dirty="0"/>
              <a:t>The lighter </a:t>
            </a:r>
            <a:r>
              <a:rPr lang="en-US" b="1" dirty="0"/>
              <a:t>sapwood </a:t>
            </a:r>
            <a:r>
              <a:rPr lang="en-US" dirty="0"/>
              <a:t>transports water and dissolved minerals.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32455" y="6462360"/>
            <a:ext cx="1518219" cy="381191"/>
          </a:xfrm>
        </p:spPr>
        <p:txBody>
          <a:bodyPr/>
          <a:lstStyle/>
          <a:p>
            <a:r>
              <a:rPr lang="en-US" sz="2000" dirty="0"/>
              <a:t>Figure 22.18</a:t>
            </a:r>
          </a:p>
        </p:txBody>
      </p:sp>
      <p:pic>
        <p:nvPicPr>
          <p:cNvPr id="2" name="Picture 1" descr="Red circle emphasizes the location of the sapwood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22" y="1312349"/>
            <a:ext cx="6462320" cy="493209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407497" y="6249772"/>
            <a:ext cx="3088767" cy="215065"/>
          </a:xfrm>
        </p:spPr>
        <p:txBody>
          <a:bodyPr/>
          <a:lstStyle/>
          <a:p>
            <a:r>
              <a:rPr lang="en-US" sz="800" dirty="0"/>
              <a:t>(b): ©</a:t>
            </a:r>
            <a:r>
              <a:rPr lang="en-US" sz="800" dirty="0" err="1"/>
              <a:t>Siede</a:t>
            </a:r>
            <a:r>
              <a:rPr lang="en-US" sz="800" dirty="0"/>
              <a:t> </a:t>
            </a:r>
            <a:r>
              <a:rPr lang="en-US" sz="800" dirty="0" err="1"/>
              <a:t>Preis</a:t>
            </a:r>
            <a:r>
              <a:rPr lang="en-US" sz="800" dirty="0"/>
              <a:t>/Getty Images RF; (c): ©Herve Conge/Phototake</a:t>
            </a:r>
            <a:endParaRPr lang="en-GB" sz="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7030" y="124011"/>
            <a:ext cx="6801323" cy="780685"/>
          </a:xfrm>
        </p:spPr>
        <p:txBody>
          <a:bodyPr anchor="t"/>
          <a:lstStyle/>
          <a:p>
            <a:pPr eaLnBrk="1" hangingPunct="1"/>
            <a:r>
              <a:rPr lang="en-US" sz="4000" dirty="0"/>
              <a:t>Tree rings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-198" y="6451601"/>
            <a:ext cx="1576618" cy="406400"/>
          </a:xfrm>
        </p:spPr>
        <p:txBody>
          <a:bodyPr/>
          <a:lstStyle/>
          <a:p>
            <a:r>
              <a:rPr lang="en-US" sz="2000" dirty="0"/>
              <a:t>Section 22.4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25" y="1444625"/>
            <a:ext cx="3219450" cy="1501775"/>
          </a:xfrm>
        </p:spPr>
        <p:txBody>
          <a:bodyPr/>
          <a:lstStyle/>
          <a:p>
            <a:pPr eaLnBrk="1" hangingPunct="1"/>
            <a:r>
              <a:rPr lang="en-US" dirty="0"/>
              <a:t>Tree rings arise from alternating moist and dry seasons. Wood that forms in the spring has larger cells than wood that forms in the summer.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7038975" y="6455566"/>
            <a:ext cx="1518219" cy="381191"/>
          </a:xfrm>
        </p:spPr>
        <p:txBody>
          <a:bodyPr/>
          <a:lstStyle/>
          <a:p>
            <a:r>
              <a:rPr lang="en-US" sz="2000" dirty="0"/>
              <a:t>Figure 22.18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664"/>
          <a:stretch/>
        </p:blipFill>
        <p:spPr>
          <a:xfrm>
            <a:off x="3228975" y="1729338"/>
            <a:ext cx="5876846" cy="45431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850765" y="6236070"/>
            <a:ext cx="2807970" cy="215065"/>
          </a:xfrm>
        </p:spPr>
        <p:txBody>
          <a:bodyPr/>
          <a:lstStyle/>
          <a:p>
            <a:r>
              <a:rPr lang="en-US" sz="720" dirty="0"/>
              <a:t>(b): ©Siede </a:t>
            </a:r>
            <a:r>
              <a:rPr lang="en-US" sz="720" dirty="0" err="1"/>
              <a:t>Preis</a:t>
            </a:r>
            <a:r>
              <a:rPr lang="en-US" sz="720" dirty="0"/>
              <a:t>/Getty Images RF; (c): ©Herve Conge/Phototake</a:t>
            </a:r>
            <a:endParaRPr lang="en-GB" sz="72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3235"/>
            <a:ext cx="8229600" cy="858754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83949" y="1510174"/>
            <a:ext cx="5620929" cy="1485431"/>
          </a:xfrm>
        </p:spPr>
        <p:txBody>
          <a:bodyPr/>
          <a:lstStyle/>
          <a:p>
            <a:pPr eaLnBrk="1" hangingPunct="1"/>
            <a:r>
              <a:rPr lang="en-US" sz="2400" dirty="0"/>
              <a:t>If you have ever used a microscope to study cells undergoing mitosis, you may have examined onion root tips. Why are root tips ideal specimens?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284539" y="3334561"/>
                <a:ext cx="5620339" cy="1948639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They contain lots of rapidly dividing cells.</a:t>
                </a:r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They carry out photosynthesis.</a:t>
                </a:r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They have root hairs that absorb water.</a:t>
                </a:r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They don’t require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  <a:endParaRPr lang="en-US" sz="2400" baseline="-25000" dirty="0"/>
              </a:p>
              <a:p>
                <a:pPr eaLnBrk="1" hangingPunct="1">
                  <a:spcBef>
                    <a:spcPts val="0"/>
                  </a:spcBef>
                  <a:buFontTx/>
                  <a:buAutoNum type="alphaUcPeriod"/>
                </a:pPr>
                <a:r>
                  <a:rPr lang="en-US" sz="2400" dirty="0"/>
                  <a:t> They don’t contain vascular tissue.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284539" y="3334561"/>
                <a:ext cx="5620339" cy="1948639"/>
              </a:xfrm>
              <a:blipFill>
                <a:blip r:embed="rId3"/>
                <a:stretch>
                  <a:fillRect l="-1735" t="-2813" r="-651" b="-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941"/>
            <a:ext cx="8229600" cy="645195"/>
          </a:xfrm>
        </p:spPr>
        <p:txBody>
          <a:bodyPr/>
          <a:lstStyle/>
          <a:p>
            <a:pPr eaLnBrk="1" hangingPunct="1"/>
            <a:r>
              <a:rPr lang="en-US" sz="4000" dirty="0"/>
              <a:t>Vegetative plant parts: the shoot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0" y="6458685"/>
            <a:ext cx="1556905" cy="399316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86519" y="2365474"/>
            <a:ext cx="3063118" cy="674964"/>
          </a:xfrm>
        </p:spPr>
        <p:txBody>
          <a:bodyPr/>
          <a:lstStyle/>
          <a:p>
            <a:pPr eaLnBrk="1" hangingPunct="1"/>
            <a:r>
              <a:rPr lang="en-US" sz="1800" dirty="0"/>
              <a:t>The </a:t>
            </a:r>
            <a:r>
              <a:rPr lang="en-US" sz="1800" b="1" dirty="0"/>
              <a:t>shoot </a:t>
            </a:r>
            <a:r>
              <a:rPr lang="en-US" sz="1800" dirty="0"/>
              <a:t>is the aboveground part of the plant.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237413" y="6455230"/>
            <a:ext cx="1433512" cy="386439"/>
          </a:xfrm>
        </p:spPr>
        <p:txBody>
          <a:bodyPr/>
          <a:lstStyle/>
          <a:p>
            <a:pPr eaLnBrk="1" hangingPunct="1"/>
            <a:r>
              <a:rPr lang="en-US" sz="2000" dirty="0"/>
              <a:t>Figure 22.1</a:t>
            </a:r>
          </a:p>
        </p:txBody>
      </p:sp>
      <p:pic>
        <p:nvPicPr>
          <p:cNvPr id="5" name="Picture 4" descr="Bracket emphasizes shoot of the plant.">
            <a:extLst>
              <a:ext uri="{FF2B5EF4-FFF2-40B4-BE49-F238E27FC236}">
                <a16:creationId xmlns:a16="http://schemas.microsoft.com/office/drawing/2014/main" id="{368999BE-9C76-4576-BEC5-75011EB3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012" y="890657"/>
            <a:ext cx="4191555" cy="5505092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691D1DDB-7D77-40E0-8EB5-1911F36BE864}"/>
              </a:ext>
            </a:extLst>
          </p:cNvPr>
          <p:cNvSpPr/>
          <p:nvPr/>
        </p:nvSpPr>
        <p:spPr>
          <a:xfrm>
            <a:off x="3781454" y="1647045"/>
            <a:ext cx="316250" cy="2786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15" y="158451"/>
            <a:ext cx="8229600" cy="858753"/>
          </a:xfrm>
        </p:spPr>
        <p:txBody>
          <a:bodyPr anchor="t"/>
          <a:lstStyle/>
          <a:p>
            <a:pPr eaLnBrk="1" hangingPunct="1"/>
            <a:r>
              <a:rPr lang="en-US" sz="4000" dirty="0"/>
              <a:t>Clicker question #4,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26" y="1500560"/>
            <a:ext cx="5867400" cy="1633974"/>
          </a:xfrm>
        </p:spPr>
        <p:txBody>
          <a:bodyPr/>
          <a:lstStyle/>
          <a:p>
            <a:pPr eaLnBrk="1" hangingPunct="1"/>
            <a:r>
              <a:rPr lang="en-US" sz="2400" dirty="0"/>
              <a:t>If you have ever used a microscope to study cells undergoing mitosis, you may have examined onion root tips. Why are root tips ideal specimens?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286126" y="3328932"/>
            <a:ext cx="5698218" cy="469956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They contain lots of rapidly dividing cells.</a:t>
            </a:r>
          </a:p>
        </p:txBody>
      </p:sp>
      <p:pic>
        <p:nvPicPr>
          <p:cNvPr id="7" name="Picture 6" descr="Red box appears around answer choice 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759" y="127531"/>
            <a:ext cx="8229600" cy="944628"/>
          </a:xfrm>
        </p:spPr>
        <p:txBody>
          <a:bodyPr anchor="t"/>
          <a:lstStyle/>
          <a:p>
            <a:pPr eaLnBrk="1" hangingPunct="1"/>
            <a:r>
              <a:rPr lang="en-US" sz="4000" dirty="0"/>
              <a:t>22.4 Mastering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4509" y="3174628"/>
            <a:ext cx="5092698" cy="838486"/>
          </a:xfrm>
        </p:spPr>
        <p:txBody>
          <a:bodyPr/>
          <a:lstStyle/>
          <a:p>
            <a:r>
              <a:rPr lang="en-US" sz="2400" dirty="0"/>
              <a:t>What are the locations and functions of meristems?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b="2192"/>
          <a:stretch/>
        </p:blipFill>
        <p:spPr>
          <a:xfrm>
            <a:off x="137135" y="1915122"/>
            <a:ext cx="3268053" cy="203299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92476" y="3906714"/>
            <a:ext cx="894706" cy="110363"/>
          </a:xfrm>
        </p:spPr>
        <p:txBody>
          <a:bodyPr/>
          <a:lstStyle/>
          <a:p>
            <a:r>
              <a:rPr lang="en-US" sz="350" dirty="0"/>
              <a:t>©Gustavo </a:t>
            </a:r>
            <a:r>
              <a:rPr lang="en-US" sz="350" dirty="0" err="1"/>
              <a:t>Gilabert</a:t>
            </a:r>
            <a:r>
              <a:rPr lang="en-US" sz="350" dirty="0"/>
              <a:t>/Corbis SABA</a:t>
            </a:r>
            <a:endParaRPr lang="en-GB" sz="35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346" y="138567"/>
            <a:ext cx="8229600" cy="1143000"/>
          </a:xfrm>
        </p:spPr>
        <p:txBody>
          <a:bodyPr anchor="t"/>
          <a:lstStyle/>
          <a:p>
            <a:pPr eaLnBrk="1" hangingPunct="1"/>
            <a:r>
              <a:rPr lang="en-US" sz="4000" dirty="0"/>
              <a:t>Investigating life: an army of tiny watchdogs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0" y="6457950"/>
            <a:ext cx="1552575" cy="381191"/>
          </a:xfrm>
        </p:spPr>
        <p:txBody>
          <a:bodyPr/>
          <a:lstStyle/>
          <a:p>
            <a:pPr eaLnBrk="1" hangingPunct="1"/>
            <a:r>
              <a:rPr lang="en-US" sz="2000" dirty="0"/>
              <a:t>Section 22.5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567066"/>
            <a:ext cx="2457450" cy="1128048"/>
          </a:xfrm>
        </p:spPr>
        <p:txBody>
          <a:bodyPr/>
          <a:lstStyle/>
          <a:p>
            <a:pPr eaLnBrk="1" hangingPunct="1"/>
            <a:r>
              <a:rPr lang="en-US" dirty="0"/>
              <a:t>In some plants, evolution has selected adaptations in anatomy that benefit ants.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7034213" y="6456158"/>
            <a:ext cx="1518219" cy="382983"/>
          </a:xfrm>
        </p:spPr>
        <p:txBody>
          <a:bodyPr/>
          <a:lstStyle/>
          <a:p>
            <a:pPr eaLnBrk="1" hangingPunct="1"/>
            <a:r>
              <a:rPr lang="en-US" sz="2000" dirty="0"/>
              <a:t>Figure 22.19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 b="4633"/>
          <a:stretch/>
        </p:blipFill>
        <p:spPr>
          <a:xfrm>
            <a:off x="2383226" y="2085974"/>
            <a:ext cx="6636254" cy="403860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61032" y="6114086"/>
            <a:ext cx="2320636" cy="381000"/>
          </a:xfrm>
        </p:spPr>
        <p:txBody>
          <a:bodyPr/>
          <a:lstStyle/>
          <a:p>
            <a:r>
              <a:rPr lang="en-US" sz="1220" dirty="0"/>
              <a:t>©Dr. Morley Read/Science Source</a:t>
            </a:r>
            <a:endParaRPr lang="en-GB" sz="122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0453" y="138843"/>
            <a:ext cx="8229600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A mutualistic relationship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-1270" y="6459221"/>
            <a:ext cx="1592580" cy="398780"/>
          </a:xfrm>
        </p:spPr>
        <p:txBody>
          <a:bodyPr/>
          <a:lstStyle/>
          <a:p>
            <a:pPr eaLnBrk="1" hangingPunct="1"/>
            <a:r>
              <a:rPr lang="en-US" sz="2000" dirty="0"/>
              <a:t>Section 22.5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069" y="1438314"/>
            <a:ext cx="2435227" cy="1485431"/>
          </a:xfrm>
        </p:spPr>
        <p:txBody>
          <a:bodyPr/>
          <a:lstStyle/>
          <a:p>
            <a:pPr eaLnBrk="1" hangingPunct="1"/>
            <a:r>
              <a:rPr lang="en-US" dirty="0"/>
              <a:t>The ants make their homes in hollow stems called domatia. The ants also eat the nectar of the plant’s young leaves.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7035231" y="6457950"/>
            <a:ext cx="1518219" cy="381191"/>
          </a:xfrm>
        </p:spPr>
        <p:txBody>
          <a:bodyPr/>
          <a:lstStyle/>
          <a:p>
            <a:pPr eaLnBrk="1" hangingPunct="1"/>
            <a:r>
              <a:rPr lang="en-US" sz="2000" dirty="0"/>
              <a:t>Figure 22.19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4807"/>
          <a:stretch/>
        </p:blipFill>
        <p:spPr>
          <a:xfrm>
            <a:off x="2463296" y="2000250"/>
            <a:ext cx="6636254" cy="40290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29863" y="6028479"/>
            <a:ext cx="2552700" cy="260228"/>
          </a:xfrm>
        </p:spPr>
        <p:txBody>
          <a:bodyPr/>
          <a:lstStyle/>
          <a:p>
            <a:r>
              <a:rPr lang="en-US" sz="1200" dirty="0"/>
              <a:t>©Dr. Morley Read/Science Source</a:t>
            </a:r>
            <a:endParaRPr lang="en-GB" sz="12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5874" y="149174"/>
            <a:ext cx="6801323" cy="709714"/>
          </a:xfrm>
        </p:spPr>
        <p:txBody>
          <a:bodyPr anchor="t"/>
          <a:lstStyle/>
          <a:p>
            <a:pPr eaLnBrk="1" hangingPunct="1"/>
            <a:r>
              <a:rPr lang="en-US" sz="4000" dirty="0"/>
              <a:t>The ants protect the tree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51597"/>
            <a:ext cx="1509486" cy="346364"/>
          </a:xfrm>
        </p:spPr>
        <p:txBody>
          <a:bodyPr/>
          <a:lstStyle/>
          <a:p>
            <a:pPr eaLnBrk="1" hangingPunct="1"/>
            <a:r>
              <a:rPr lang="en-US" sz="2000" dirty="0"/>
              <a:t>Section 22.5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924" y="1140357"/>
            <a:ext cx="2957705" cy="197710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100"/>
              </a:spcAft>
            </a:pPr>
            <a:r>
              <a:rPr lang="en-US" dirty="0"/>
              <a:t>How does the tree benefit from the ants’ presence?</a:t>
            </a:r>
          </a:p>
          <a:p>
            <a:pPr eaLnBrk="1" hangingPunct="1">
              <a:spcBef>
                <a:spcPts val="0"/>
              </a:spcBef>
              <a:spcAft>
                <a:spcPts val="2200"/>
              </a:spcAft>
            </a:pPr>
            <a:r>
              <a:rPr lang="en-US" dirty="0"/>
              <a:t>Protection. Trees with ant residents sustained less damage by intruders than trees without ant residents.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58038" y="6455093"/>
            <a:ext cx="1552575" cy="402908"/>
          </a:xfrm>
        </p:spPr>
        <p:txBody>
          <a:bodyPr/>
          <a:lstStyle/>
          <a:p>
            <a:pPr eaLnBrk="1" hangingPunct="1"/>
            <a:r>
              <a:rPr lang="en-US" sz="2000" dirty="0"/>
              <a:t>Figure 22.20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/>
          <a:stretch/>
        </p:blipFill>
        <p:spPr>
          <a:xfrm>
            <a:off x="3292736" y="1362075"/>
            <a:ext cx="5079225" cy="48466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127836"/>
            <a:ext cx="8229600" cy="858754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parts: the stem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165100" y="6365644"/>
            <a:ext cx="1585912" cy="430331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65100" y="2328551"/>
            <a:ext cx="2915725" cy="1708877"/>
          </a:xfrm>
        </p:spPr>
        <p:txBody>
          <a:bodyPr/>
          <a:lstStyle/>
          <a:p>
            <a:pPr eaLnBrk="1" hangingPunct="1"/>
            <a:r>
              <a:rPr lang="en-US" sz="1800" dirty="0"/>
              <a:t>The shoot’s </a:t>
            </a:r>
            <a:r>
              <a:rPr lang="en-US" sz="1800" b="1" dirty="0"/>
              <a:t>stem </a:t>
            </a:r>
            <a:r>
              <a:rPr lang="en-US" sz="1800" dirty="0"/>
              <a:t>supports the </a:t>
            </a:r>
            <a:r>
              <a:rPr lang="en-US" sz="1800" b="1" dirty="0"/>
              <a:t>leaves</a:t>
            </a:r>
            <a:r>
              <a:rPr lang="en-US" sz="1800" dirty="0"/>
              <a:t>, which produce carbohydrates by photosynthesis.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238214" y="6458513"/>
            <a:ext cx="1384300" cy="351308"/>
          </a:xfrm>
        </p:spPr>
        <p:txBody>
          <a:bodyPr/>
          <a:lstStyle/>
          <a:p>
            <a:pPr eaLnBrk="1" hangingPunct="1"/>
            <a:r>
              <a:rPr lang="en-US" sz="2000" dirty="0"/>
              <a:t>Figure 22.1</a:t>
            </a:r>
          </a:p>
        </p:txBody>
      </p:sp>
      <p:pic>
        <p:nvPicPr>
          <p:cNvPr id="10" name="Picture 9" descr="Bracket emphasizes shoot of the plant.&#10;The red circle surrounds one leaf.&#10;The red circle surrounds the stem.">
            <a:extLst>
              <a:ext uri="{FF2B5EF4-FFF2-40B4-BE49-F238E27FC236}">
                <a16:creationId xmlns:a16="http://schemas.microsoft.com/office/drawing/2014/main" id="{5F92E2B1-2CB2-4B26-A6A3-82953836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16" y="890657"/>
            <a:ext cx="4191555" cy="5505092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E496E9D4-B253-442C-95C9-6F406DB42A70}"/>
              </a:ext>
            </a:extLst>
          </p:cNvPr>
          <p:cNvSpPr/>
          <p:nvPr/>
        </p:nvSpPr>
        <p:spPr>
          <a:xfrm>
            <a:off x="3781454" y="1350498"/>
            <a:ext cx="316250" cy="317929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BAB70D-3D0F-4ED3-B8BF-EC533A270F17}"/>
              </a:ext>
            </a:extLst>
          </p:cNvPr>
          <p:cNvSpPr/>
          <p:nvPr/>
        </p:nvSpPr>
        <p:spPr>
          <a:xfrm>
            <a:off x="4276579" y="2855740"/>
            <a:ext cx="647114" cy="40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D46D9E-F14B-4468-A2B0-E0CCDA9F2799}"/>
              </a:ext>
            </a:extLst>
          </p:cNvPr>
          <p:cNvSpPr/>
          <p:nvPr/>
        </p:nvSpPr>
        <p:spPr>
          <a:xfrm>
            <a:off x="7101840" y="4220306"/>
            <a:ext cx="647114" cy="4161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246" y="129158"/>
            <a:ext cx="8229600" cy="645195"/>
          </a:xfrm>
        </p:spPr>
        <p:txBody>
          <a:bodyPr anchor="t"/>
          <a:lstStyle/>
          <a:p>
            <a:pPr eaLnBrk="1" hangingPunct="1"/>
            <a:r>
              <a:rPr lang="en-US" sz="4000" dirty="0"/>
              <a:t>Vegetative plant parts: the roots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-454" y="6457951"/>
            <a:ext cx="1499961" cy="393700"/>
          </a:xfrm>
        </p:spPr>
        <p:txBody>
          <a:bodyPr/>
          <a:lstStyle/>
          <a:p>
            <a:pPr eaLnBrk="1" hangingPunct="1"/>
            <a:r>
              <a:rPr lang="en-US" sz="2000" dirty="0"/>
              <a:t>Section 22.1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90160" y="2428700"/>
            <a:ext cx="3157951" cy="1496186"/>
          </a:xfrm>
        </p:spPr>
        <p:txBody>
          <a:bodyPr/>
          <a:lstStyle/>
          <a:p>
            <a:pPr eaLnBrk="1" hangingPunct="1"/>
            <a:r>
              <a:rPr lang="en-US" sz="1800" dirty="0"/>
              <a:t>Some of the sugar produced in the shoot system travels through the stem to the </a:t>
            </a:r>
            <a:r>
              <a:rPr lang="en-US" sz="1800" b="1" dirty="0"/>
              <a:t>roots</a:t>
            </a:r>
            <a:r>
              <a:rPr lang="en-US" sz="1800" dirty="0"/>
              <a:t>, which are usually below ground.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212013" y="6455956"/>
            <a:ext cx="1346844" cy="319371"/>
          </a:xfrm>
        </p:spPr>
        <p:txBody>
          <a:bodyPr/>
          <a:lstStyle/>
          <a:p>
            <a:pPr eaLnBrk="1" hangingPunct="1"/>
            <a:r>
              <a:rPr lang="en-US" sz="2000" dirty="0"/>
              <a:t>Figure 22.1</a:t>
            </a:r>
          </a:p>
        </p:txBody>
      </p:sp>
      <p:pic>
        <p:nvPicPr>
          <p:cNvPr id="10" name="Picture 9" descr="The bracket emphasizes the lateral root and taproot. ">
            <a:extLst>
              <a:ext uri="{FF2B5EF4-FFF2-40B4-BE49-F238E27FC236}">
                <a16:creationId xmlns:a16="http://schemas.microsoft.com/office/drawing/2014/main" id="{FE0D3CBF-200B-44B6-8F72-2181084B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34205"/>
            <a:ext cx="4191555" cy="5505092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7A4EE942-A75F-461C-8CB9-6868CDFD5AF2}"/>
              </a:ext>
            </a:extLst>
          </p:cNvPr>
          <p:cNvSpPr/>
          <p:nvPr/>
        </p:nvSpPr>
        <p:spPr>
          <a:xfrm>
            <a:off x="4340862" y="4572000"/>
            <a:ext cx="200953" cy="17416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8544</TotalTime>
  <Words>3581</Words>
  <Application>Microsoft Macintosh PowerPoint</Application>
  <PresentationFormat>On-screen Show (4:3)</PresentationFormat>
  <Paragraphs>606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Calibri</vt:lpstr>
      <vt:lpstr>Cambria Math</vt:lpstr>
      <vt:lpstr>Office Theme</vt:lpstr>
      <vt:lpstr>1_Office Theme</vt:lpstr>
      <vt:lpstr>Chapter 22</vt:lpstr>
      <vt:lpstr>Introduction: vegetative plant parts</vt:lpstr>
      <vt:lpstr>Vegetative plant parts</vt:lpstr>
      <vt:lpstr>Vegetative plant parts: modified leaves</vt:lpstr>
      <vt:lpstr>Vegetative plant parts = nonreproductive plant parts</vt:lpstr>
      <vt:lpstr>Naming the vegetative plant parts</vt:lpstr>
      <vt:lpstr>Vegetative plant parts: the shoot</vt:lpstr>
      <vt:lpstr>Vegetative plant parts: the stem</vt:lpstr>
      <vt:lpstr>Vegetative plant parts: the roots</vt:lpstr>
      <vt:lpstr>Vegetative plant parts: functions of roots</vt:lpstr>
      <vt:lpstr>Vegetative plant parts: nodes and internodes</vt:lpstr>
      <vt:lpstr>Vegetative plant parts: axillary buds</vt:lpstr>
      <vt:lpstr>Two types of plants</vt:lpstr>
      <vt:lpstr>Herbaceous and woody plants</vt:lpstr>
      <vt:lpstr>Vegetative plant parts: specialized stems</vt:lpstr>
      <vt:lpstr>Vegetative plant parts: specialized leaves</vt:lpstr>
      <vt:lpstr>Vegetative plant parts: specialized roots</vt:lpstr>
      <vt:lpstr>Clicker question #1</vt:lpstr>
      <vt:lpstr>Clicker question #1, solution</vt:lpstr>
      <vt:lpstr>22.1 Mastering concepts</vt:lpstr>
      <vt:lpstr>Plant cells build tissues</vt:lpstr>
      <vt:lpstr>Three main tissue types</vt:lpstr>
      <vt:lpstr>Ground tissue</vt:lpstr>
      <vt:lpstr>Functions of ground tissue</vt:lpstr>
      <vt:lpstr>Vascular tissue</vt:lpstr>
      <vt:lpstr>Vascular tissue: xylem</vt:lpstr>
      <vt:lpstr>Vascular tissue: phloem</vt:lpstr>
      <vt:lpstr>Vascular tissue: phloem cells</vt:lpstr>
      <vt:lpstr>Dermal tissues</vt:lpstr>
      <vt:lpstr>Cuticle and stomata</vt:lpstr>
      <vt:lpstr>Guard cells</vt:lpstr>
      <vt:lpstr>Clicker question #2</vt:lpstr>
      <vt:lpstr>Clicker question #2, solution</vt:lpstr>
      <vt:lpstr>22.2 Mastering concepts</vt:lpstr>
      <vt:lpstr>Tissues build stems, leaves, and roots</vt:lpstr>
      <vt:lpstr>Tissue types found in a stem</vt:lpstr>
      <vt:lpstr>Arrangement of tissues differs in monocots and eudicots</vt:lpstr>
      <vt:lpstr>Vascular bundles in monocot and eudicot stems</vt:lpstr>
      <vt:lpstr>Tissues found in leaves</vt:lpstr>
      <vt:lpstr>The structure of leaves</vt:lpstr>
      <vt:lpstr>Simple vs. compound leaves</vt:lpstr>
      <vt:lpstr>Vein patterns on monocot and eudicot leaves</vt:lpstr>
      <vt:lpstr>Mesophyll: the middle of a leaf</vt:lpstr>
      <vt:lpstr>Stomata: locations of gas exchange</vt:lpstr>
      <vt:lpstr>Mesophyll cells interact with vascular tissue</vt:lpstr>
      <vt:lpstr>Monocot leaf structures</vt:lpstr>
      <vt:lpstr>Tissues of the root</vt:lpstr>
      <vt:lpstr>Fibrous roots vs. taproots</vt:lpstr>
      <vt:lpstr>Root hairs</vt:lpstr>
      <vt:lpstr>Clicker question #3</vt:lpstr>
      <vt:lpstr>Clicker question #3, solution</vt:lpstr>
      <vt:lpstr>22.3 Mastering concepts</vt:lpstr>
      <vt:lpstr>Plants have flexible growth patterns</vt:lpstr>
      <vt:lpstr>Meristems</vt:lpstr>
      <vt:lpstr>Apical meristems</vt:lpstr>
      <vt:lpstr>Primary growth</vt:lpstr>
      <vt:lpstr>Intercalary meristems</vt:lpstr>
      <vt:lpstr>Secondary growth</vt:lpstr>
      <vt:lpstr>Secondary growth in woody plants</vt:lpstr>
      <vt:lpstr>Vascular cambium</vt:lpstr>
      <vt:lpstr>Wood</vt:lpstr>
      <vt:lpstr>Rays</vt:lpstr>
      <vt:lpstr>Bark</vt:lpstr>
      <vt:lpstr>Cork cambium</vt:lpstr>
      <vt:lpstr>Periderm</vt:lpstr>
      <vt:lpstr>Heartwood</vt:lpstr>
      <vt:lpstr>Sapwood</vt:lpstr>
      <vt:lpstr>Tree rings</vt:lpstr>
      <vt:lpstr>Clicker question #4</vt:lpstr>
      <vt:lpstr>Clicker question #4, solution</vt:lpstr>
      <vt:lpstr>22.4 Mastering concepts</vt:lpstr>
      <vt:lpstr>Investigating life: an army of tiny watchdogs</vt:lpstr>
      <vt:lpstr>A mutualistic relationship </vt:lpstr>
      <vt:lpstr>The ants protect the tree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22</dc:title>
  <dc:creator>Matthew Taylor</dc:creator>
  <cp:lastModifiedBy>Microsoft Office User</cp:lastModifiedBy>
  <cp:revision>486</cp:revision>
  <dcterms:created xsi:type="dcterms:W3CDTF">2011-08-23T13:44:14Z</dcterms:created>
  <dcterms:modified xsi:type="dcterms:W3CDTF">2020-04-03T15:48:46Z</dcterms:modified>
</cp:coreProperties>
</file>