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85"/>
  </p:notesMasterIdLst>
  <p:handoutMasterIdLst>
    <p:handoutMasterId r:id="rId86"/>
  </p:handoutMasterIdLst>
  <p:sldIdLst>
    <p:sldId id="256" r:id="rId3"/>
    <p:sldId id="454" r:id="rId4"/>
    <p:sldId id="455" r:id="rId5"/>
    <p:sldId id="469" r:id="rId6"/>
    <p:sldId id="465" r:id="rId7"/>
    <p:sldId id="466" r:id="rId8"/>
    <p:sldId id="467" r:id="rId9"/>
    <p:sldId id="472" r:id="rId10"/>
    <p:sldId id="510" r:id="rId11"/>
    <p:sldId id="508" r:id="rId12"/>
    <p:sldId id="509" r:id="rId13"/>
    <p:sldId id="323" r:id="rId14"/>
    <p:sldId id="471" r:id="rId15"/>
    <p:sldId id="470" r:id="rId16"/>
    <p:sldId id="490" r:id="rId17"/>
    <p:sldId id="474" r:id="rId18"/>
    <p:sldId id="476" r:id="rId19"/>
    <p:sldId id="479" r:id="rId20"/>
    <p:sldId id="491" r:id="rId21"/>
    <p:sldId id="481" r:id="rId22"/>
    <p:sldId id="482" r:id="rId23"/>
    <p:sldId id="483" r:id="rId24"/>
    <p:sldId id="486" r:id="rId25"/>
    <p:sldId id="492" r:id="rId26"/>
    <p:sldId id="493" r:id="rId27"/>
    <p:sldId id="494" r:id="rId28"/>
    <p:sldId id="487" r:id="rId29"/>
    <p:sldId id="488" r:id="rId30"/>
    <p:sldId id="489" r:id="rId31"/>
    <p:sldId id="495" r:id="rId32"/>
    <p:sldId id="459" r:id="rId33"/>
    <p:sldId id="434" r:id="rId34"/>
    <p:sldId id="507" r:id="rId35"/>
    <p:sldId id="506" r:id="rId36"/>
    <p:sldId id="347" r:id="rId37"/>
    <p:sldId id="444" r:id="rId38"/>
    <p:sldId id="446" r:id="rId39"/>
    <p:sldId id="433" r:id="rId40"/>
    <p:sldId id="511" r:id="rId41"/>
    <p:sldId id="513" r:id="rId42"/>
    <p:sldId id="514" r:id="rId43"/>
    <p:sldId id="356" r:id="rId44"/>
    <p:sldId id="512" r:id="rId45"/>
    <p:sldId id="359" r:id="rId46"/>
    <p:sldId id="360" r:id="rId47"/>
    <p:sldId id="369" r:id="rId48"/>
    <p:sldId id="432" r:id="rId49"/>
    <p:sldId id="537" r:id="rId50"/>
    <p:sldId id="515" r:id="rId51"/>
    <p:sldId id="375" r:id="rId52"/>
    <p:sldId id="516" r:id="rId53"/>
    <p:sldId id="517" r:id="rId54"/>
    <p:sldId id="376" r:id="rId55"/>
    <p:sldId id="518" r:id="rId56"/>
    <p:sldId id="379" r:id="rId57"/>
    <p:sldId id="519" r:id="rId58"/>
    <p:sldId id="524" r:id="rId59"/>
    <p:sldId id="521" r:id="rId60"/>
    <p:sldId id="523" r:id="rId61"/>
    <p:sldId id="395" r:id="rId62"/>
    <p:sldId id="525" r:id="rId63"/>
    <p:sldId id="447" r:id="rId64"/>
    <p:sldId id="449" r:id="rId65"/>
    <p:sldId id="431" r:id="rId66"/>
    <p:sldId id="526" r:id="rId67"/>
    <p:sldId id="397" r:id="rId68"/>
    <p:sldId id="464" r:id="rId69"/>
    <p:sldId id="527" r:id="rId70"/>
    <p:sldId id="528" r:id="rId71"/>
    <p:sldId id="529" r:id="rId72"/>
    <p:sldId id="531" r:id="rId73"/>
    <p:sldId id="421" r:id="rId74"/>
    <p:sldId id="422" r:id="rId75"/>
    <p:sldId id="532" r:id="rId76"/>
    <p:sldId id="425" r:id="rId77"/>
    <p:sldId id="533" r:id="rId78"/>
    <p:sldId id="317" r:id="rId79"/>
    <p:sldId id="451" r:id="rId80"/>
    <p:sldId id="536" r:id="rId81"/>
    <p:sldId id="534" r:id="rId82"/>
    <p:sldId id="426" r:id="rId83"/>
    <p:sldId id="428" r:id="rId8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8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C"/>
    <a:srgbClr val="6FD300"/>
    <a:srgbClr val="672B0B"/>
    <a:srgbClr val="00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1" autoAdjust="0"/>
    <p:restoredTop sz="94274" autoAdjust="0"/>
  </p:normalViewPr>
  <p:slideViewPr>
    <p:cSldViewPr snapToGrid="0" snapToObjects="1">
      <p:cViewPr varScale="1">
        <p:scale>
          <a:sx n="123" d="100"/>
          <a:sy n="123" d="100"/>
        </p:scale>
        <p:origin x="640" y="192"/>
      </p:cViewPr>
      <p:guideLst>
        <p:guide orient="horz" pos="4248"/>
        <p:guide pos="1056"/>
      </p:guideLst>
    </p:cSldViewPr>
  </p:slideViewPr>
  <p:outlineViewPr>
    <p:cViewPr>
      <p:scale>
        <a:sx n="33" d="100"/>
        <a:sy n="33" d="100"/>
      </p:scale>
      <p:origin x="0" y="-98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21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9E6DBC-C068-724E-BF3C-34F0F76A03F4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247424-A5D5-DF44-A620-1648304E4E7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94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DCF04C-4E97-0849-9615-F4CD19C6C9EA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89D68C-A690-1E4F-B85B-F432D53DB85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05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1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01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77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72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53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8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50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561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72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32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5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16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47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20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39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56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65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95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96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97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69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34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61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66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51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8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91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31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7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07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46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82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8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650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10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823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03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746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579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545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907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0292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728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6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548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449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744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481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737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258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442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336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570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427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8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30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048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648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035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941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07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861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225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899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85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160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634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014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176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577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2056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326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13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055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523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72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73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1589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908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66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D68C-A690-1E4F-B85B-F432D53DB85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7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22115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AB8524-ECC9-3B42-9F9C-5E017CD0274A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AF75E-E7E7-7F4D-A60A-72A016D73FB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300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EC2B95-4F73-4F4D-B883-58CF178148A2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E0779-6491-5348-9681-FEDDF556ECB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5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DFFA6C-C489-A449-B74A-B878391910C6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28E1-DA00-7D4A-B2D5-BFE8E2AA660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80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5FE1D9-8C46-B344-8ACD-F24F20A61423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991E7-68D5-094D-B52E-FE02AEC4EE6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8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592988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5803900"/>
            <a:ext cx="1765300" cy="398463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2743200" y="5803900"/>
            <a:ext cx="1497013" cy="398463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4797425" y="5803900"/>
            <a:ext cx="1616075" cy="398463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097713" y="5803900"/>
            <a:ext cx="1360487" cy="398463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6376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178161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8974" y="4081463"/>
            <a:ext cx="1563895" cy="542925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88974" y="5308738"/>
            <a:ext cx="1471613" cy="365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2809875" y="5308600"/>
            <a:ext cx="1417638" cy="509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714875" y="5308600"/>
            <a:ext cx="1235075" cy="509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6400800" y="5308600"/>
            <a:ext cx="701675" cy="509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/>
          </p:nvPr>
        </p:nvSpPr>
        <p:spPr>
          <a:xfrm>
            <a:off x="7513638" y="5308600"/>
            <a:ext cx="1066800" cy="509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7102475" y="4479925"/>
            <a:ext cx="1060450" cy="39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824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B1862B-F947-ED44-B504-9C605963A227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F0F36-E1B9-DC45-9E7A-4301C276C0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4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B18034-8CF2-CD46-8AE2-49334705ABD3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15E72-9D2F-3949-9D2E-15772503D84C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111444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5803900"/>
            <a:ext cx="1765300" cy="398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2743200" y="5803900"/>
            <a:ext cx="1497013" cy="398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4797425" y="5803900"/>
            <a:ext cx="1616075" cy="398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135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6C0570-EF1A-E04A-90F6-8E5CB343BB47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96175-E2D9-2042-BDC6-99293FD003F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65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E1DBF-0B12-BE44-A8F5-58C4ABED54B1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61398-D364-7F4B-B9ED-B4756EDEDB3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128333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290DF6-9384-AC4A-A1AC-19C9C464F223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7323-4885-4E4C-855D-45FE9C1388C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4014826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AB8524-ECC9-3B42-9F9C-5E017CD0274A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AF75E-E7E7-7F4D-A60A-72A016D73FB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75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EC2B95-4F73-4F4D-B883-58CF178148A2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E0779-6491-5348-9681-FEDDF556ECB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06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DFFA6C-C489-A449-B74A-B878391910C6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28E1-DA00-7D4A-B2D5-BFE8E2AA660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87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5FE1D9-8C46-B344-8ACD-F24F20A61423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991E7-68D5-094D-B52E-FE02AEC4EE6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9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291849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8974" y="4081463"/>
            <a:ext cx="1563895" cy="542925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88974" y="5308738"/>
            <a:ext cx="1471613" cy="365125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2809875" y="5308600"/>
            <a:ext cx="1417638" cy="509588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714875" y="5308600"/>
            <a:ext cx="1235075" cy="509588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6400800" y="5308600"/>
            <a:ext cx="701675" cy="509588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/>
          </p:nvPr>
        </p:nvSpPr>
        <p:spPr>
          <a:xfrm>
            <a:off x="7513638" y="5308600"/>
            <a:ext cx="1066800" cy="509588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7102475" y="4479925"/>
            <a:ext cx="1060450" cy="396875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6400800" y="3105150"/>
            <a:ext cx="701675" cy="438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/>
          </p:nvPr>
        </p:nvSpPr>
        <p:spPr>
          <a:xfrm>
            <a:off x="2438400" y="3944142"/>
            <a:ext cx="342900" cy="11287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9"/>
          </p:nvPr>
        </p:nvSpPr>
        <p:spPr>
          <a:xfrm>
            <a:off x="2914650" y="2915442"/>
            <a:ext cx="552450" cy="552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/>
          </p:nvPr>
        </p:nvSpPr>
        <p:spPr>
          <a:xfrm>
            <a:off x="3105150" y="2020092"/>
            <a:ext cx="533400" cy="571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1"/>
          </p:nvPr>
        </p:nvSpPr>
        <p:spPr>
          <a:xfrm>
            <a:off x="3105150" y="5868192"/>
            <a:ext cx="533400" cy="941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2"/>
          </p:nvPr>
        </p:nvSpPr>
        <p:spPr>
          <a:xfrm>
            <a:off x="2438400" y="2409030"/>
            <a:ext cx="666750" cy="506412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3"/>
          </p:nvPr>
        </p:nvSpPr>
        <p:spPr>
          <a:xfrm>
            <a:off x="2474119" y="2183605"/>
            <a:ext cx="533400" cy="800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4"/>
          </p:nvPr>
        </p:nvSpPr>
        <p:spPr>
          <a:xfrm>
            <a:off x="2131219" y="4660105"/>
            <a:ext cx="876300" cy="781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5"/>
          </p:nvPr>
        </p:nvSpPr>
        <p:spPr>
          <a:xfrm>
            <a:off x="4416426" y="4203300"/>
            <a:ext cx="895350" cy="7048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26"/>
          </p:nvPr>
        </p:nvSpPr>
        <p:spPr>
          <a:xfrm>
            <a:off x="4258072" y="5247477"/>
            <a:ext cx="685800" cy="952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33" name="Content Placeholder 32"/>
          <p:cNvSpPr>
            <a:spLocks noGrp="1"/>
          </p:cNvSpPr>
          <p:nvPr>
            <p:ph sz="quarter" idx="27"/>
          </p:nvPr>
        </p:nvSpPr>
        <p:spPr>
          <a:xfrm>
            <a:off x="4621213" y="3467892"/>
            <a:ext cx="944562" cy="85725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28"/>
          </p:nvPr>
        </p:nvSpPr>
        <p:spPr>
          <a:xfrm>
            <a:off x="4857750" y="1266030"/>
            <a:ext cx="942975" cy="1143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37" name="Content Placeholder 36"/>
          <p:cNvSpPr>
            <a:spLocks noGrp="1"/>
          </p:cNvSpPr>
          <p:nvPr>
            <p:ph sz="quarter" idx="29"/>
          </p:nvPr>
        </p:nvSpPr>
        <p:spPr>
          <a:xfrm>
            <a:off x="3483769" y="689768"/>
            <a:ext cx="1066800" cy="1247775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39" name="Content Placeholder 38"/>
          <p:cNvSpPr>
            <a:spLocks noGrp="1"/>
          </p:cNvSpPr>
          <p:nvPr>
            <p:ph sz="quarter" idx="30"/>
          </p:nvPr>
        </p:nvSpPr>
        <p:spPr>
          <a:xfrm>
            <a:off x="4874419" y="2409030"/>
            <a:ext cx="1062038" cy="1298575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1" name="Content Placeholder 40"/>
          <p:cNvSpPr>
            <a:spLocks noGrp="1"/>
          </p:cNvSpPr>
          <p:nvPr>
            <p:ph sz="quarter" idx="31"/>
          </p:nvPr>
        </p:nvSpPr>
        <p:spPr>
          <a:xfrm>
            <a:off x="4621213" y="5471317"/>
            <a:ext cx="1887537" cy="1338263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3" name="Content Placeholder 42"/>
          <p:cNvSpPr>
            <a:spLocks noGrp="1"/>
          </p:cNvSpPr>
          <p:nvPr>
            <p:ph sz="quarter" idx="32"/>
          </p:nvPr>
        </p:nvSpPr>
        <p:spPr>
          <a:xfrm>
            <a:off x="5936457" y="689768"/>
            <a:ext cx="855662" cy="9525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5" name="Content Placeholder 44"/>
          <p:cNvSpPr>
            <a:spLocks noGrp="1"/>
          </p:cNvSpPr>
          <p:nvPr>
            <p:ph sz="quarter" idx="33"/>
          </p:nvPr>
        </p:nvSpPr>
        <p:spPr>
          <a:xfrm>
            <a:off x="3331369" y="4267993"/>
            <a:ext cx="982663" cy="1770062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7" name="Content Placeholder 46"/>
          <p:cNvSpPr>
            <a:spLocks noGrp="1"/>
          </p:cNvSpPr>
          <p:nvPr>
            <p:ph sz="quarter" idx="34"/>
          </p:nvPr>
        </p:nvSpPr>
        <p:spPr>
          <a:xfrm>
            <a:off x="5493544" y="6038055"/>
            <a:ext cx="442913" cy="128905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9" name="Content Placeholder 48"/>
          <p:cNvSpPr>
            <a:spLocks noGrp="1"/>
          </p:cNvSpPr>
          <p:nvPr>
            <p:ph sz="quarter" idx="35"/>
          </p:nvPr>
        </p:nvSpPr>
        <p:spPr>
          <a:xfrm>
            <a:off x="7196137" y="6038056"/>
            <a:ext cx="1223963" cy="1173162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51" name="Content Placeholder 50"/>
          <p:cNvSpPr>
            <a:spLocks noGrp="1"/>
          </p:cNvSpPr>
          <p:nvPr>
            <p:ph sz="quarter" idx="36"/>
          </p:nvPr>
        </p:nvSpPr>
        <p:spPr>
          <a:xfrm>
            <a:off x="5721350" y="2782093"/>
            <a:ext cx="1238250" cy="1171575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53" name="Content Placeholder 52"/>
          <p:cNvSpPr>
            <a:spLocks noGrp="1"/>
          </p:cNvSpPr>
          <p:nvPr>
            <p:ph sz="quarter" idx="37"/>
          </p:nvPr>
        </p:nvSpPr>
        <p:spPr>
          <a:xfrm>
            <a:off x="5957887" y="4415631"/>
            <a:ext cx="1620838" cy="1062037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55" name="Content Placeholder 54"/>
          <p:cNvSpPr>
            <a:spLocks noGrp="1"/>
          </p:cNvSpPr>
          <p:nvPr>
            <p:ph sz="quarter" idx="38"/>
          </p:nvPr>
        </p:nvSpPr>
        <p:spPr>
          <a:xfrm>
            <a:off x="5957887" y="415131"/>
            <a:ext cx="1238250" cy="1227137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57" name="Content Placeholder 56"/>
          <p:cNvSpPr>
            <a:spLocks noGrp="1"/>
          </p:cNvSpPr>
          <p:nvPr>
            <p:ph sz="quarter" idx="39"/>
          </p:nvPr>
        </p:nvSpPr>
        <p:spPr>
          <a:xfrm>
            <a:off x="7102475" y="2182813"/>
            <a:ext cx="796925" cy="407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59" name="Content Placeholder 58"/>
          <p:cNvSpPr>
            <a:spLocks noGrp="1"/>
          </p:cNvSpPr>
          <p:nvPr>
            <p:ph sz="quarter" idx="40"/>
          </p:nvPr>
        </p:nvSpPr>
        <p:spPr>
          <a:xfrm>
            <a:off x="7983141" y="2052636"/>
            <a:ext cx="622300" cy="5064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61" name="Content Placeholder 60"/>
          <p:cNvSpPr>
            <a:spLocks noGrp="1"/>
          </p:cNvSpPr>
          <p:nvPr>
            <p:ph sz="quarter" idx="41"/>
          </p:nvPr>
        </p:nvSpPr>
        <p:spPr>
          <a:xfrm>
            <a:off x="8313737" y="902493"/>
            <a:ext cx="373063" cy="952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63" name="Content Placeholder 62"/>
          <p:cNvSpPr>
            <a:spLocks noGrp="1"/>
          </p:cNvSpPr>
          <p:nvPr>
            <p:ph sz="quarter" idx="42"/>
          </p:nvPr>
        </p:nvSpPr>
        <p:spPr>
          <a:xfrm>
            <a:off x="8993188" y="2052638"/>
            <a:ext cx="598487" cy="60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65" name="Content Placeholder 64"/>
          <p:cNvSpPr>
            <a:spLocks noGrp="1"/>
          </p:cNvSpPr>
          <p:nvPr>
            <p:ph sz="quarter" idx="43"/>
          </p:nvPr>
        </p:nvSpPr>
        <p:spPr>
          <a:xfrm>
            <a:off x="8780463" y="3057525"/>
            <a:ext cx="698500" cy="485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67" name="Content Placeholder 66"/>
          <p:cNvSpPr>
            <a:spLocks noGrp="1"/>
          </p:cNvSpPr>
          <p:nvPr>
            <p:ph sz="quarter" idx="44"/>
          </p:nvPr>
        </p:nvSpPr>
        <p:spPr>
          <a:xfrm>
            <a:off x="8780463" y="4081463"/>
            <a:ext cx="698500" cy="596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69" name="Content Placeholder 68"/>
          <p:cNvSpPr>
            <a:spLocks noGrp="1"/>
          </p:cNvSpPr>
          <p:nvPr>
            <p:ph sz="quarter" idx="45"/>
          </p:nvPr>
        </p:nvSpPr>
        <p:spPr>
          <a:xfrm>
            <a:off x="8917781" y="97630"/>
            <a:ext cx="749300" cy="1068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71" name="Content Placeholder 70"/>
          <p:cNvSpPr>
            <a:spLocks noGrp="1"/>
          </p:cNvSpPr>
          <p:nvPr>
            <p:ph sz="quarter" idx="46"/>
          </p:nvPr>
        </p:nvSpPr>
        <p:spPr>
          <a:xfrm>
            <a:off x="549275" y="3125786"/>
            <a:ext cx="688975" cy="684212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3" name="Content Placeholder 72"/>
          <p:cNvSpPr>
            <a:spLocks noGrp="1"/>
          </p:cNvSpPr>
          <p:nvPr>
            <p:ph sz="quarter" idx="47"/>
          </p:nvPr>
        </p:nvSpPr>
        <p:spPr>
          <a:xfrm>
            <a:off x="1216422" y="3640140"/>
            <a:ext cx="1036637" cy="836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75" name="Content Placeholder 74"/>
          <p:cNvSpPr>
            <a:spLocks noGrp="1"/>
          </p:cNvSpPr>
          <p:nvPr>
            <p:ph sz="quarter" idx="48"/>
          </p:nvPr>
        </p:nvSpPr>
        <p:spPr>
          <a:xfrm>
            <a:off x="3529013" y="4271167"/>
            <a:ext cx="1274762" cy="7239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7" name="Content Placeholder 76"/>
          <p:cNvSpPr>
            <a:spLocks noGrp="1"/>
          </p:cNvSpPr>
          <p:nvPr>
            <p:ph sz="quarter" idx="49"/>
          </p:nvPr>
        </p:nvSpPr>
        <p:spPr>
          <a:xfrm>
            <a:off x="5681663" y="3953668"/>
            <a:ext cx="769937" cy="839787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9" name="Content Placeholder 78"/>
          <p:cNvSpPr>
            <a:spLocks noGrp="1"/>
          </p:cNvSpPr>
          <p:nvPr>
            <p:ph sz="quarter" idx="50"/>
          </p:nvPr>
        </p:nvSpPr>
        <p:spPr>
          <a:xfrm>
            <a:off x="2837259" y="3351211"/>
            <a:ext cx="1646238" cy="525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81" name="Content Placeholder 80"/>
          <p:cNvSpPr>
            <a:spLocks noGrp="1"/>
          </p:cNvSpPr>
          <p:nvPr>
            <p:ph sz="quarter" idx="51"/>
          </p:nvPr>
        </p:nvSpPr>
        <p:spPr>
          <a:xfrm>
            <a:off x="996552" y="2810272"/>
            <a:ext cx="1072357" cy="5897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83" name="Content Placeholder 82"/>
          <p:cNvSpPr>
            <a:spLocks noGrp="1"/>
          </p:cNvSpPr>
          <p:nvPr>
            <p:ph sz="quarter" idx="52"/>
          </p:nvPr>
        </p:nvSpPr>
        <p:spPr>
          <a:xfrm>
            <a:off x="7632700" y="3466305"/>
            <a:ext cx="614363" cy="661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85" name="Content Placeholder 84"/>
          <p:cNvSpPr>
            <a:spLocks noGrp="1"/>
          </p:cNvSpPr>
          <p:nvPr>
            <p:ph sz="quarter" idx="53"/>
          </p:nvPr>
        </p:nvSpPr>
        <p:spPr>
          <a:xfrm>
            <a:off x="1487090" y="5612607"/>
            <a:ext cx="976313" cy="7302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89" name="Content Placeholder 88"/>
          <p:cNvSpPr>
            <a:spLocks noGrp="1"/>
          </p:cNvSpPr>
          <p:nvPr>
            <p:ph sz="quarter" idx="54"/>
          </p:nvPr>
        </p:nvSpPr>
        <p:spPr>
          <a:xfrm>
            <a:off x="3922117" y="2396330"/>
            <a:ext cx="1029890" cy="519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453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B1862B-F947-ED44-B504-9C605963A227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F0F36-E1B9-DC45-9E7A-4301C276C0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2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B18034-8CF2-CD46-8AE2-49334705ABD3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15E72-9D2F-3949-9D2E-15772503D84C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426783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6C0570-EF1A-E04A-90F6-8E5CB343BB47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96175-E2D9-2042-BDC6-99293FD003F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0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E1DBF-0B12-BE44-A8F5-58C4ABED54B1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61398-D364-7F4B-B9ED-B4756EDEDB3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73278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290DF6-9384-AC4A-A1AC-19C9C464F223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7323-4885-4E4C-855D-45FE9C1388C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224505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9A6966F-BDF4-4844-AA71-3EFC7EE4DE08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F605149-75DE-8F4C-B115-EDD340A1B52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19-</a:t>
            </a:r>
            <a:fld id="{DD0D61B8-5215-3F48-AB6E-654C52ADF9F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9A6966F-BDF4-4844-AA71-3EFC7EE4DE08}" type="datetime1">
              <a:rPr lang="en-US"/>
              <a:pPr/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F605149-75DE-8F4C-B115-EDD340A1B52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19-</a:t>
            </a:r>
            <a:fld id="{DD0D61B8-5215-3F48-AB6E-654C52ADF9F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555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60.jp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69.jp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2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12" Type="http://schemas.openxmlformats.org/officeDocument/2006/relationships/image" Target="../media/image9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g"/><Relationship Id="rId11" Type="http://schemas.openxmlformats.org/officeDocument/2006/relationships/image" Target="../media/image90.jpg"/><Relationship Id="rId5" Type="http://schemas.openxmlformats.org/officeDocument/2006/relationships/image" Target="../media/image84.jpg"/><Relationship Id="rId10" Type="http://schemas.openxmlformats.org/officeDocument/2006/relationships/image" Target="../media/image89.jpg"/><Relationship Id="rId4" Type="http://schemas.openxmlformats.org/officeDocument/2006/relationships/image" Target="../media/image83.jpg"/><Relationship Id="rId9" Type="http://schemas.openxmlformats.org/officeDocument/2006/relationships/image" Target="../media/image8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56580" y="525831"/>
            <a:ext cx="3625882" cy="938984"/>
          </a:xfrm>
        </p:spPr>
        <p:txBody>
          <a:bodyPr/>
          <a:lstStyle/>
          <a:p>
            <a:pPr lvl="0" eaLnBrk="1" hangingPunct="1"/>
            <a:r>
              <a:rPr lang="en-US" sz="6000" dirty="0">
                <a:solidFill>
                  <a:prstClr val="black"/>
                </a:solidFill>
                <a:latin typeface="Calibri" charset="0"/>
                <a:ea typeface="MS PGothic" charset="0"/>
              </a:rPr>
              <a:t>Chapter 19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47252" y="1403132"/>
            <a:ext cx="1652020" cy="656772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</a:t>
            </a:r>
            <a:endParaRPr lang="en-GB" sz="4000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2176"/>
          <a:stretch/>
        </p:blipFill>
        <p:spPr>
          <a:xfrm>
            <a:off x="1882106" y="2467430"/>
            <a:ext cx="5781228" cy="3652156"/>
          </a:xfrm>
          <a:prstGeom prst="rect">
            <a:avLst/>
          </a:prstGeom>
        </p:spPr>
      </p:pic>
      <p:sp>
        <p:nvSpPr>
          <p:cNvPr id="7" name="Content Placeholder 9"/>
          <p:cNvSpPr>
            <a:spLocks noGrp="1"/>
          </p:cNvSpPr>
          <p:nvPr>
            <p:ph sz="quarter" idx="11"/>
          </p:nvPr>
        </p:nvSpPr>
        <p:spPr>
          <a:xfrm>
            <a:off x="3851208" y="6113179"/>
            <a:ext cx="1830455" cy="86946"/>
          </a:xfrm>
        </p:spPr>
        <p:txBody>
          <a:bodyPr anchor="ctr"/>
          <a:lstStyle/>
          <a:p>
            <a:pPr marL="0" indent="0">
              <a:buNone/>
            </a:pPr>
            <a:r>
              <a:rPr lang="en-US" sz="600" dirty="0">
                <a:latin typeface="Calibri" panose="020F0502020204030204" pitchFamily="34" charset="0"/>
              </a:rPr>
              <a:t>©G. </a:t>
            </a:r>
            <a:r>
              <a:rPr lang="en-US" sz="600" dirty="0" err="1">
                <a:latin typeface="Calibri" panose="020F0502020204030204" pitchFamily="34" charset="0"/>
              </a:rPr>
              <a:t>R.“Dick</a:t>
            </a:r>
            <a:r>
              <a:rPr lang="en-US" sz="600" dirty="0">
                <a:latin typeface="Calibri" panose="020F0502020204030204" pitchFamily="34" charset="0"/>
              </a:rPr>
              <a:t>” Roberts/Natural Sciences Image Library</a:t>
            </a:r>
            <a:endParaRPr lang="en-GB" sz="600" dirty="0">
              <a:latin typeface="Calibri" panose="020F0502020204030204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87313"/>
            <a:ext cx="7921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ncepts and Investigations Biology, Fourth Edition by Mariëlle Hoefnagels.">
            <a:extLst>
              <a:ext uri="{FF2B5EF4-FFF2-40B4-BE49-F238E27FC236}">
                <a16:creationId xmlns:a16="http://schemas.microsoft.com/office/drawing/2014/main" id="{F7403909-A95A-472D-BCAA-68129D9A4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53" y="1588"/>
            <a:ext cx="1514475" cy="1828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512886" y="6459537"/>
            <a:ext cx="6126164" cy="398463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sz="800" dirty="0">
                <a:latin typeface="Calibri" charset="0"/>
                <a:ea typeface="MS PGothic" charset="0"/>
              </a:rPr>
              <a:t>©McGraw-Hill Education. All rights reserved. Authorized only for instructor use in the classroom. </a:t>
            </a:r>
          </a:p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sz="800" dirty="0">
                <a:latin typeface="Calibri" charset="0"/>
                <a:ea typeface="MS PGothic" charset="0"/>
              </a:rPr>
              <a:t> No reproduction or further distribution permitted without the prior written consent of McGraw-Hill Education.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630" y="207403"/>
            <a:ext cx="4894729" cy="592137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1080" y="1506071"/>
            <a:ext cx="5485549" cy="313316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 newly discovered plant in the rain forest has vascular tissues and seeds, but no flowers. What is it?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 bryophyte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 seedless vascular plant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 gymnosperm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an angiosperm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62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836" y="46039"/>
            <a:ext cx="6548718" cy="92215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#1,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1075" y="1506071"/>
            <a:ext cx="5572639" cy="197671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 newly discovered plant in the rain forest has vascular tissues and seeds, but no flowers. What is it?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lphaUcPeriod" startAt="3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 gymnosperm</a:t>
            </a:r>
          </a:p>
        </p:txBody>
      </p:sp>
      <p:pic>
        <p:nvPicPr>
          <p:cNvPr id="7" name="Picture 8" descr="A red box appears around answer choice C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8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16" y="128215"/>
            <a:ext cx="7479269" cy="691084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 leaf is an adaption to life on 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51601"/>
            <a:ext cx="1552575" cy="40639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460374" y="982663"/>
                <a:ext cx="8213726" cy="1328737"/>
              </a:xfrm>
            </p:spPr>
            <p:txBody>
              <a:bodyPr/>
              <a:lstStyle/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Leaves capture sunlight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S PGothic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S PGothic" charset="0"/>
                          </a:rPr>
                          <m:t>CO</m:t>
                        </m:r>
                      </m:e>
                      <m:sub>
                        <m:r>
                          <a:rPr lang="en-US" sz="24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S PGothic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 for photosynthesis. Plant leaves have evolved a </a:t>
                </a:r>
                <a:r>
                  <a:rPr lang="en-US" sz="2400" b="1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cuticle</a:t>
                </a:r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 to keep from drying out and </a:t>
                </a:r>
                <a:r>
                  <a:rPr lang="en-US" sz="2400" b="1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stomata</a:t>
                </a:r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 to allow gas exchanges.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460374" y="982663"/>
                <a:ext cx="8213726" cy="1328737"/>
              </a:xfrm>
              <a:blipFill>
                <a:blip r:embed="rId3"/>
                <a:stretch>
                  <a:fillRect l="-965" t="-3670" r="-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172993" y="6458088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19.4</a:t>
            </a:r>
          </a:p>
        </p:txBody>
      </p:sp>
      <p:pic>
        <p:nvPicPr>
          <p:cNvPr id="9" name="Picture 8" descr="A green box highlights a diagram of a leaf with cross-section in a cutout panel.">
            <a:extLst>
              <a:ext uri="{FF2B5EF4-FFF2-40B4-BE49-F238E27FC236}">
                <a16:creationId xmlns:a16="http://schemas.microsoft.com/office/drawing/2014/main" id="{114F1031-E148-4E46-AF52-6F2991A56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45" r="12296" b="3172"/>
          <a:stretch/>
        </p:blipFill>
        <p:spPr>
          <a:xfrm>
            <a:off x="1199251" y="2483266"/>
            <a:ext cx="6961078" cy="386541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562350" y="6297338"/>
            <a:ext cx="2324102" cy="10036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600" dirty="0">
                <a:latin typeface="Calibri" panose="020F0502020204030204" pitchFamily="34" charset="0"/>
              </a:rPr>
              <a:t>(peas): ©Corbis RF; (leaf micrograph): ©M. I. Walker/Science Source</a:t>
            </a:r>
            <a:endParaRPr lang="en-GB" sz="600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F61681-16C7-4B19-A8B2-D5F67C9C732C}"/>
              </a:ext>
            </a:extLst>
          </p:cNvPr>
          <p:cNvSpPr/>
          <p:nvPr/>
        </p:nvSpPr>
        <p:spPr>
          <a:xfrm>
            <a:off x="6443002" y="2630658"/>
            <a:ext cx="794825" cy="116761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box highlights cross section of a stem with vascular tissue.">
            <a:extLst>
              <a:ext uri="{FF2B5EF4-FFF2-40B4-BE49-F238E27FC236}">
                <a16:creationId xmlns:a16="http://schemas.microsoft.com/office/drawing/2014/main" id="{B285527B-8ABE-4410-ADBA-95DF99861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" t="5231" r="4794" b="3003"/>
          <a:stretch/>
        </p:blipFill>
        <p:spPr>
          <a:xfrm>
            <a:off x="1344633" y="2440212"/>
            <a:ext cx="6685714" cy="3943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11138"/>
            <a:ext cx="8123238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Vascular tissue is an adaption to life on 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461607"/>
            <a:ext cx="1600200" cy="396394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0074" y="1401763"/>
            <a:ext cx="7942264" cy="960437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vascular tissue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is a bundle of tubes that transports water, minerals, and sugar throughout the plant.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200662" y="6461745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529807" y="6254751"/>
            <a:ext cx="2340767" cy="174624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" dirty="0">
                <a:latin typeface="Calibri" panose="020F0502020204030204" pitchFamily="34" charset="0"/>
              </a:rPr>
              <a:t>(peas): ©Corbis RF; (leaf micrograph): ©M. I. Walker/Science Source</a:t>
            </a:r>
            <a:endParaRPr lang="en-GB" sz="600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6E76E0-D312-4B06-B9F4-7FE6B5E76B05}"/>
              </a:ext>
            </a:extLst>
          </p:cNvPr>
          <p:cNvSpPr/>
          <p:nvPr/>
        </p:nvSpPr>
        <p:spPr>
          <a:xfrm>
            <a:off x="5563581" y="4029197"/>
            <a:ext cx="1097281" cy="116761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42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64" y="220850"/>
            <a:ext cx="7906871" cy="530219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 root is an adaption to life on 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57950"/>
            <a:ext cx="1552575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36891" y="975193"/>
            <a:ext cx="7473952" cy="1026858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Roots below the ground absorb water and minerals while anchoring the plant in the soil.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308856" y="6456681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19.4</a:t>
            </a:r>
          </a:p>
        </p:txBody>
      </p:sp>
      <p:pic>
        <p:nvPicPr>
          <p:cNvPr id="9" name="Picture 8" descr="A green box highlights cross section of roots.&#10;">
            <a:extLst>
              <a:ext uri="{FF2B5EF4-FFF2-40B4-BE49-F238E27FC236}">
                <a16:creationId xmlns:a16="http://schemas.microsoft.com/office/drawing/2014/main" id="{90648769-BEF8-4201-86A0-5D861CD07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3" t="10803" r="12917" b="3397"/>
          <a:stretch/>
        </p:blipFill>
        <p:spPr>
          <a:xfrm rot="10800000" flipH="1" flipV="1">
            <a:off x="1235275" y="2058319"/>
            <a:ext cx="6910810" cy="396080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559177" y="6248409"/>
            <a:ext cx="2315843" cy="187085"/>
          </a:xfrm>
        </p:spPr>
        <p:txBody>
          <a:bodyPr/>
          <a:lstStyle/>
          <a:p>
            <a:pPr marL="0" indent="0">
              <a:buNone/>
            </a:pPr>
            <a:r>
              <a:rPr lang="en-US" sz="600" dirty="0">
                <a:latin typeface="Calibri" panose="020F0502020204030204" pitchFamily="34" charset="0"/>
              </a:rPr>
              <a:t>(peas): ©Corbis RF; (leaf micrograph): ©M.I. Walker/Science Source</a:t>
            </a:r>
            <a:endParaRPr lang="en-GB" sz="600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EB7139-DEF7-4C4F-A8BD-D1DDFFE0AD1F}"/>
              </a:ext>
            </a:extLst>
          </p:cNvPr>
          <p:cNvSpPr/>
          <p:nvPr/>
        </p:nvSpPr>
        <p:spPr>
          <a:xfrm>
            <a:off x="5570805" y="4909625"/>
            <a:ext cx="1519311" cy="101538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3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69624"/>
            <a:ext cx="7150100" cy="804862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All plants have similar life cycles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1600"/>
            <a:ext cx="1552575" cy="4064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46074" y="1744663"/>
            <a:ext cx="2397126" cy="237013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similarity among plant life cycles is evidence that all plants share a common ancestor.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51871" y="6454775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"/>
          <a:stretch/>
        </p:blipFill>
        <p:spPr>
          <a:xfrm>
            <a:off x="3391033" y="1968500"/>
            <a:ext cx="4993623" cy="40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8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8868" y="193956"/>
            <a:ext cx="7056438" cy="5619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 reproduction is complex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6449445"/>
            <a:ext cx="1707776" cy="39404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2324" y="1597680"/>
            <a:ext cx="2282826" cy="222520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 gametes and zygotes can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both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grow into adult organisms and reproduce.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51871" y="6449445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"/>
          <a:stretch/>
        </p:blipFill>
        <p:spPr>
          <a:xfrm>
            <a:off x="3149704" y="1733550"/>
            <a:ext cx="4993623" cy="40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5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4222" y="167062"/>
            <a:ext cx="6360459" cy="623749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alternate generations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57951"/>
            <a:ext cx="1815353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18509" y="898921"/>
            <a:ext cx="8106981" cy="509588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plant life cycle is called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alternation of generations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66246" y="1607206"/>
            <a:ext cx="2363508" cy="195626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 multicellular diploid stage alternates with a multicellular haploid stage.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344711" y="6462994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3368730" y="1909482"/>
            <a:ext cx="4993623" cy="40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24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1771" y="113274"/>
            <a:ext cx="7056438" cy="720444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Sporophyte generation is diploid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" y="6454591"/>
            <a:ext cx="1552575" cy="40340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41301" y="1741679"/>
            <a:ext cx="2283313" cy="407650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 fertilized egg forms a diploid zygote, which develops by mitotic cell division into a multicellular, diploid plant called a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MS PGothic" charset="0"/>
              </a:rPr>
              <a:t>sporophyte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49831" y="6454591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19.5</a:t>
            </a:r>
          </a:p>
        </p:txBody>
      </p:sp>
      <p:pic>
        <p:nvPicPr>
          <p:cNvPr id="8" name="Picture 7" descr="A green box highlights fertilization, the zygote, mitosis, and the mature sporophyte.">
            <a:extLst>
              <a:ext uri="{FF2B5EF4-FFF2-40B4-BE49-F238E27FC236}">
                <a16:creationId xmlns:a16="http://schemas.microsoft.com/office/drawing/2014/main" id="{0D726C46-4CF4-48CE-A840-CA200E7D6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5"/>
          <a:stretch/>
        </p:blipFill>
        <p:spPr>
          <a:xfrm>
            <a:off x="2524614" y="1148442"/>
            <a:ext cx="6620256" cy="53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11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9714" y="42411"/>
            <a:ext cx="7183211" cy="874202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Sporophytes produce spores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7724"/>
            <a:ext cx="1552575" cy="40027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39034" y="1744662"/>
            <a:ext cx="2120901" cy="1898423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sporophyte plant produces haploid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spores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by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meiosis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51871" y="6457724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19.5</a:t>
            </a:r>
          </a:p>
        </p:txBody>
      </p:sp>
      <p:pic>
        <p:nvPicPr>
          <p:cNvPr id="8" name="Picture 7" descr="A green box highlights the mature sporophyte, meiosis, and spores.">
            <a:extLst>
              <a:ext uri="{FF2B5EF4-FFF2-40B4-BE49-F238E27FC236}">
                <a16:creationId xmlns:a16="http://schemas.microsoft.com/office/drawing/2014/main" id="{B0B0527A-896E-41FB-8225-E40AE78E1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41" b="4009"/>
          <a:stretch/>
        </p:blipFill>
        <p:spPr>
          <a:xfrm>
            <a:off x="2454474" y="1110743"/>
            <a:ext cx="6693408" cy="51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45475" y="101217"/>
            <a:ext cx="6645275" cy="761068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have changed the world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6457951"/>
            <a:ext cx="1485900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546100" y="1741882"/>
                <a:ext cx="2922814" cy="3649925"/>
              </a:xfrm>
            </p:spPr>
            <p:txBody>
              <a:bodyPr/>
              <a:lstStyle/>
              <a:p>
                <a:pPr marL="0" lvl="0" indent="0" eaLnBrk="1" hangingPunct="1">
                  <a:spcBef>
                    <a:spcPct val="0"/>
                  </a:spcBef>
                  <a:spcAft>
                    <a:spcPts val="2900"/>
                  </a:spcAft>
                  <a:buNone/>
                </a:pPr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Members of kingdom </a:t>
                </a:r>
                <a:r>
                  <a:rPr lang="en-US" sz="2400" b="1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Plantae </a:t>
                </a:r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are nearly everywhere.</a:t>
                </a:r>
              </a:p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Plants harness the energy that sustains ecosystems. They also 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S PGothic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S PGothic" charset="0"/>
                          </a:rPr>
                          <m:t>O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S PGothic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, which consumers use for </a:t>
                </a:r>
                <a:r>
                  <a:rPr lang="en-US" sz="2400" dirty="0">
                    <a:solidFill>
                      <a:srgbClr val="FF0000"/>
                    </a:solidFill>
                    <a:latin typeface="Calibri" charset="0"/>
                    <a:ea typeface="MS PGothic" charset="0"/>
                  </a:rPr>
                  <a:t>respiration</a:t>
                </a:r>
                <a:r>
                  <a:rPr lang="en-US" sz="2400" dirty="0">
                    <a:solidFill>
                      <a:prstClr val="black"/>
                    </a:solidFill>
                    <a:latin typeface="Calibri" charset="0"/>
                    <a:ea typeface="MS PGothic" charset="0"/>
                  </a:rPr>
                  <a:t>.</a:t>
                </a: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546100" y="1741882"/>
                <a:ext cx="2922814" cy="3649925"/>
              </a:xfrm>
              <a:blipFill>
                <a:blip r:embed="rId3"/>
                <a:stretch>
                  <a:fillRect l="-3030" t="-1038" r="-4762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217713" y="6460172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7816"/>
          <a:stretch/>
        </p:blipFill>
        <p:spPr>
          <a:xfrm>
            <a:off x="3650315" y="2124075"/>
            <a:ext cx="4993623" cy="30499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802380" y="5133023"/>
            <a:ext cx="4409281" cy="315278"/>
          </a:xfrm>
        </p:spPr>
        <p:txBody>
          <a:bodyPr/>
          <a:lstStyle/>
          <a:p>
            <a:pPr marL="0" indent="0" algn="ctr">
              <a:buNone/>
            </a:pPr>
            <a:r>
              <a:rPr lang="en-US" sz="900" dirty="0">
                <a:latin typeface="Calibri" panose="020F0502020204030204" pitchFamily="34" charset="0"/>
              </a:rPr>
              <a:t>(snow): ©Design Pics/Carson </a:t>
            </a:r>
            <a:r>
              <a:rPr lang="en-US" sz="900" dirty="0" err="1">
                <a:latin typeface="Calibri" panose="020F0502020204030204" pitchFamily="34" charset="0"/>
              </a:rPr>
              <a:t>Ganci</a:t>
            </a:r>
            <a:r>
              <a:rPr lang="en-US" sz="900" dirty="0">
                <a:latin typeface="Calibri" panose="020F0502020204030204" pitchFamily="34" charset="0"/>
              </a:rPr>
              <a:t>/Getty Images RF; (prairie): ©Tetra Images/Tetra Images/Corbis RF; (forest): ©Ted Mead/Getty Images RF</a:t>
            </a:r>
            <a:endParaRPr lang="en-GB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5256" y="202068"/>
            <a:ext cx="8123238" cy="5619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Gametophyte generation is haploid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04" y="6455229"/>
            <a:ext cx="1552575" cy="40277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8403" y="1744663"/>
            <a:ext cx="2257426" cy="2009775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Spores divide by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mitosis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into a multicellular, haploid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gametophyte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51871" y="6455229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19.5</a:t>
            </a:r>
          </a:p>
        </p:txBody>
      </p:sp>
      <p:pic>
        <p:nvPicPr>
          <p:cNvPr id="8" name="Picture 7" descr="An orange box highlights spores, mitosis, and the male/female gametophyte.">
            <a:extLst>
              <a:ext uri="{FF2B5EF4-FFF2-40B4-BE49-F238E27FC236}">
                <a16:creationId xmlns:a16="http://schemas.microsoft.com/office/drawing/2014/main" id="{AB68C82F-0A90-4D8B-8FB1-32BF5228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556" y="918013"/>
            <a:ext cx="6776204" cy="55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06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515" y="187552"/>
            <a:ext cx="7598229" cy="596219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Gametophytes produce gametes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7950"/>
            <a:ext cx="1703387" cy="40277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1509" y="1744661"/>
            <a:ext cx="2018319" cy="214516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haploid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gametophyte produces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gametes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by mitosis.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51871" y="6454187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19.5</a:t>
            </a:r>
          </a:p>
        </p:txBody>
      </p:sp>
      <p:pic>
        <p:nvPicPr>
          <p:cNvPr id="8" name="Picture 7" descr="An orange box highlights the male/female gametophyte, mitosis, and gametes.">
            <a:extLst>
              <a:ext uri="{FF2B5EF4-FFF2-40B4-BE49-F238E27FC236}">
                <a16:creationId xmlns:a16="http://schemas.microsoft.com/office/drawing/2014/main" id="{ACE69D32-F320-40F7-A4D9-9AAF958CE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7" t="8408" r="5912" b="4618"/>
          <a:stretch/>
        </p:blipFill>
        <p:spPr>
          <a:xfrm>
            <a:off x="2689754" y="1213829"/>
            <a:ext cx="6068291" cy="49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18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4776" y="193956"/>
            <a:ext cx="8001000" cy="5619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Fertilization forms a zygote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4389" y="6457949"/>
            <a:ext cx="1631484" cy="40005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7306" y="1513081"/>
            <a:ext cx="2588370" cy="2036943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gametes fuse at fertilization, forming a diploid zygote and starting the cycle again.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47482" y="6451467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19.5</a:t>
            </a:r>
          </a:p>
        </p:txBody>
      </p:sp>
      <p:pic>
        <p:nvPicPr>
          <p:cNvPr id="7" name="Picture 6" descr="A purple box highlights the gametes and fertilization.">
            <a:extLst>
              <a:ext uri="{FF2B5EF4-FFF2-40B4-BE49-F238E27FC236}">
                <a16:creationId xmlns:a16="http://schemas.microsoft.com/office/drawing/2014/main" id="{0655DC9F-9DD6-4BE3-9260-274B0B8F2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9" r="2704" b="5495"/>
          <a:stretch/>
        </p:blipFill>
        <p:spPr>
          <a:xfrm>
            <a:off x="2575385" y="1287457"/>
            <a:ext cx="6393778" cy="48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22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7403"/>
            <a:ext cx="8229600" cy="1143000"/>
          </a:xfrm>
        </p:spPr>
        <p:txBody>
          <a:bodyPr/>
          <a:lstStyle/>
          <a:p>
            <a:pPr lvl="0" eaLnBrk="1" hangingPunct="1">
              <a:spcAft>
                <a:spcPts val="600"/>
              </a:spcAft>
            </a:pPr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lifestyle of gametophytes varies through plant phyla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7284" y="6457950"/>
            <a:ext cx="1552575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39545" y="1405502"/>
            <a:ext cx="8460811" cy="838745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 simpler plants the gametophyte is larger and less dependent on the sporophyte; in more complex plants the reverse is true.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198943" y="6457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19.6</a:t>
            </a:r>
          </a:p>
        </p:txBody>
      </p:sp>
      <p:sp>
        <p:nvSpPr>
          <p:cNvPr id="7" name="Content Placeholder 14"/>
          <p:cNvSpPr>
            <a:spLocks noGrp="1"/>
          </p:cNvSpPr>
          <p:nvPr>
            <p:ph sz="quarter" idx="14"/>
          </p:nvPr>
        </p:nvSpPr>
        <p:spPr>
          <a:xfrm>
            <a:off x="2801581" y="3160846"/>
            <a:ext cx="1180879" cy="266567"/>
          </a:xfrm>
        </p:spPr>
        <p:txBody>
          <a:bodyPr/>
          <a:lstStyle/>
          <a:p>
            <a:pPr marL="0" indent="0">
              <a:buNone/>
            </a:pPr>
            <a:r>
              <a:rPr lang="en-GB" sz="1200" b="1" dirty="0"/>
              <a:t>Bryophytes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050594" y="3154573"/>
            <a:ext cx="1976761" cy="272840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Seedless Vascular Plants 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2"/>
          </p:nvPr>
        </p:nvSpPr>
        <p:spPr>
          <a:xfrm>
            <a:off x="6056278" y="3158399"/>
            <a:ext cx="1204550" cy="299510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Gymnosperms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7512955" y="3154208"/>
            <a:ext cx="1084951" cy="20415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200" b="1" dirty="0"/>
              <a:t>Angiosperms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5"/>
          </p:nvPr>
        </p:nvSpPr>
        <p:spPr>
          <a:xfrm>
            <a:off x="449581" y="3463779"/>
            <a:ext cx="2240280" cy="254794"/>
          </a:xfrm>
        </p:spPr>
        <p:txBody>
          <a:bodyPr/>
          <a:lstStyle/>
          <a:p>
            <a:pPr marL="0" indent="0">
              <a:buNone/>
            </a:pPr>
            <a:r>
              <a:rPr lang="en-US" sz="1050" b="1" dirty="0"/>
              <a:t>Gametophyte </a:t>
            </a:r>
            <a:r>
              <a:rPr lang="en-US" sz="1050" dirty="0"/>
              <a:t>(haploid generation)</a:t>
            </a:r>
            <a:endParaRPr lang="en-GB" sz="1050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AB15EC18-5828-48A3-8BA4-687CBD5AE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16" y="3423286"/>
            <a:ext cx="468284" cy="71489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E57A809-98B2-4C60-8107-D01309D27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739" y="3446526"/>
            <a:ext cx="880872" cy="68884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E132EB6-07EC-4F08-B269-F7ABEAF9B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898" y="3481959"/>
            <a:ext cx="1136904" cy="63703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E97E569-21BB-4E0F-A1B8-B8214AA24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723" y="3476765"/>
            <a:ext cx="1024128" cy="661416"/>
          </a:xfrm>
          <a:prstGeom prst="rect">
            <a:avLst/>
          </a:prstGeom>
        </p:spPr>
      </p:pic>
      <p:sp>
        <p:nvSpPr>
          <p:cNvPr id="12" name="Content Placeholder 18"/>
          <p:cNvSpPr>
            <a:spLocks noGrp="1"/>
          </p:cNvSpPr>
          <p:nvPr>
            <p:ph sz="quarter" idx="16"/>
          </p:nvPr>
        </p:nvSpPr>
        <p:spPr>
          <a:xfrm>
            <a:off x="449581" y="4128844"/>
            <a:ext cx="1785619" cy="214033"/>
          </a:xfrm>
        </p:spPr>
        <p:txBody>
          <a:bodyPr/>
          <a:lstStyle/>
          <a:p>
            <a:pPr marL="0" lvl="0" indent="0">
              <a:buNone/>
            </a:pPr>
            <a:r>
              <a:rPr lang="en-GB" sz="1060" dirty="0"/>
              <a:t>Size relative to sporophyte?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2986787" y="4128843"/>
            <a:ext cx="569213" cy="2076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60" dirty="0"/>
              <a:t>Varies</a:t>
            </a:r>
            <a:endParaRPr lang="en-IN" sz="1060" dirty="0"/>
          </a:p>
        </p:txBody>
      </p:sp>
      <p:sp>
        <p:nvSpPr>
          <p:cNvPr id="14" name="Content Placeholder 17"/>
          <p:cNvSpPr>
            <a:spLocks noGrp="1"/>
          </p:cNvSpPr>
          <p:nvPr>
            <p:ph sz="quarter" idx="20"/>
          </p:nvPr>
        </p:nvSpPr>
        <p:spPr>
          <a:xfrm>
            <a:off x="4627444" y="4128843"/>
            <a:ext cx="497332" cy="220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60" dirty="0"/>
              <a:t>Small</a:t>
            </a:r>
            <a:endParaRPr lang="en-IN" sz="1060" dirty="0"/>
          </a:p>
        </p:txBody>
      </p:sp>
      <p:sp>
        <p:nvSpPr>
          <p:cNvPr id="15" name="Content Placeholder 20"/>
          <p:cNvSpPr>
            <a:spLocks noGrp="1"/>
          </p:cNvSpPr>
          <p:nvPr>
            <p:ph sz="quarter" idx="21"/>
          </p:nvPr>
        </p:nvSpPr>
        <p:spPr>
          <a:xfrm>
            <a:off x="6168480" y="4127610"/>
            <a:ext cx="1009174" cy="21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60" dirty="0"/>
              <a:t>Microscopic</a:t>
            </a:r>
            <a:endParaRPr lang="en-IN" sz="1060" dirty="0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8"/>
          </p:nvPr>
        </p:nvSpPr>
        <p:spPr>
          <a:xfrm>
            <a:off x="7570747" y="4120736"/>
            <a:ext cx="996679" cy="221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60" dirty="0"/>
              <a:t>Microscopic</a:t>
            </a:r>
            <a:endParaRPr lang="en-IN" sz="1060" dirty="0"/>
          </a:p>
        </p:txBody>
      </p:sp>
      <p:sp>
        <p:nvSpPr>
          <p:cNvPr id="17" name="Content Placeholder 22"/>
          <p:cNvSpPr>
            <a:spLocks noGrp="1"/>
          </p:cNvSpPr>
          <p:nvPr>
            <p:ph sz="quarter" idx="22"/>
          </p:nvPr>
        </p:nvSpPr>
        <p:spPr>
          <a:xfrm>
            <a:off x="450850" y="4392465"/>
            <a:ext cx="2380598" cy="203883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Depends on sporophyte for nutrition?</a:t>
            </a:r>
            <a:endParaRPr lang="en-IN" sz="1060" dirty="0"/>
          </a:p>
        </p:txBody>
      </p:sp>
      <p:sp>
        <p:nvSpPr>
          <p:cNvPr id="18" name="Content Placeholder 24"/>
          <p:cNvSpPr>
            <a:spLocks noGrp="1"/>
          </p:cNvSpPr>
          <p:nvPr>
            <p:ph sz="quarter" idx="23"/>
          </p:nvPr>
        </p:nvSpPr>
        <p:spPr>
          <a:xfrm>
            <a:off x="3083944" y="4390405"/>
            <a:ext cx="395856" cy="1932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60" dirty="0"/>
              <a:t>No</a:t>
            </a:r>
            <a:endParaRPr lang="en-IN" sz="1060" dirty="0"/>
          </a:p>
        </p:txBody>
      </p:sp>
      <p:sp>
        <p:nvSpPr>
          <p:cNvPr id="19" name="Content Placeholder 26"/>
          <p:cNvSpPr>
            <a:spLocks noGrp="1"/>
          </p:cNvSpPr>
          <p:nvPr>
            <p:ph sz="quarter" idx="24"/>
          </p:nvPr>
        </p:nvSpPr>
        <p:spPr>
          <a:xfrm>
            <a:off x="4717913" y="4401893"/>
            <a:ext cx="397338" cy="2784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60" dirty="0"/>
              <a:t>No</a:t>
            </a:r>
            <a:endParaRPr lang="en-IN" sz="1060" dirty="0"/>
          </a:p>
        </p:txBody>
      </p:sp>
      <p:sp>
        <p:nvSpPr>
          <p:cNvPr id="20" name="Content Placeholder 28"/>
          <p:cNvSpPr>
            <a:spLocks noGrp="1"/>
          </p:cNvSpPr>
          <p:nvPr>
            <p:ph sz="quarter" idx="25"/>
          </p:nvPr>
        </p:nvSpPr>
        <p:spPr>
          <a:xfrm>
            <a:off x="6438743" y="4395062"/>
            <a:ext cx="428668" cy="2200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60" dirty="0"/>
              <a:t>Yes</a:t>
            </a:r>
            <a:endParaRPr lang="en-IN" sz="1060" dirty="0"/>
          </a:p>
        </p:txBody>
      </p:sp>
      <p:sp>
        <p:nvSpPr>
          <p:cNvPr id="21" name="Content Placeholder 30"/>
          <p:cNvSpPr>
            <a:spLocks noGrp="1"/>
          </p:cNvSpPr>
          <p:nvPr>
            <p:ph sz="quarter" idx="26"/>
          </p:nvPr>
        </p:nvSpPr>
        <p:spPr>
          <a:xfrm>
            <a:off x="7834056" y="4387892"/>
            <a:ext cx="373908" cy="228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60" dirty="0"/>
              <a:t>Yes</a:t>
            </a:r>
            <a:endParaRPr lang="en-IN" sz="1060" dirty="0"/>
          </a:p>
        </p:txBody>
      </p:sp>
      <p:sp>
        <p:nvSpPr>
          <p:cNvPr id="22" name="Content Placeholder 32"/>
          <p:cNvSpPr>
            <a:spLocks noGrp="1"/>
          </p:cNvSpPr>
          <p:nvPr>
            <p:ph sz="quarter" idx="27"/>
          </p:nvPr>
        </p:nvSpPr>
        <p:spPr>
          <a:xfrm>
            <a:off x="450850" y="4722740"/>
            <a:ext cx="1961339" cy="253471"/>
          </a:xfrm>
        </p:spPr>
        <p:txBody>
          <a:bodyPr/>
          <a:lstStyle/>
          <a:p>
            <a:pPr marL="0" lvl="0" indent="0">
              <a:buNone/>
            </a:pPr>
            <a:r>
              <a:rPr lang="en-GB" sz="1060" b="1" dirty="0"/>
              <a:t>Sporophyte</a:t>
            </a:r>
            <a:r>
              <a:rPr lang="en-GB" sz="1060" dirty="0"/>
              <a:t> (diploid generation)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DC9E31D-FC3B-4E16-AEFC-6B9BD6714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589" y="4722740"/>
            <a:ext cx="673608" cy="6553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BCFCDEF-704B-4F5B-B411-FCE3D9916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6409" y="4655557"/>
            <a:ext cx="662247" cy="7841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58F7359-94C3-4BE7-9537-BC7F83DD7E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5902"/>
          <a:stretch/>
        </p:blipFill>
        <p:spPr>
          <a:xfrm>
            <a:off x="6357598" y="4639021"/>
            <a:ext cx="599815" cy="79857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EF64B32-7978-4875-8281-83A42A0C5F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5155" y="4616764"/>
            <a:ext cx="490728" cy="822960"/>
          </a:xfrm>
          <a:prstGeom prst="rect">
            <a:avLst/>
          </a:prstGeom>
        </p:spPr>
      </p:pic>
      <p:sp>
        <p:nvSpPr>
          <p:cNvPr id="23" name="Content Placeholder 34"/>
          <p:cNvSpPr>
            <a:spLocks noGrp="1"/>
          </p:cNvSpPr>
          <p:nvPr>
            <p:ph sz="quarter" idx="28"/>
          </p:nvPr>
        </p:nvSpPr>
        <p:spPr>
          <a:xfrm>
            <a:off x="457200" y="5408385"/>
            <a:ext cx="2242889" cy="205314"/>
          </a:xfrm>
        </p:spPr>
        <p:txBody>
          <a:bodyPr/>
          <a:lstStyle/>
          <a:p>
            <a:pPr marL="0" lvl="0" indent="0">
              <a:buNone/>
            </a:pPr>
            <a:r>
              <a:rPr lang="en-US" sz="1060" dirty="0"/>
              <a:t>Size relative to gametophyte?</a:t>
            </a:r>
            <a:endParaRPr lang="en-IN" sz="1060" dirty="0"/>
          </a:p>
        </p:txBody>
      </p:sp>
      <p:sp>
        <p:nvSpPr>
          <p:cNvPr id="24" name="Content Placeholder 36"/>
          <p:cNvSpPr>
            <a:spLocks noGrp="1"/>
          </p:cNvSpPr>
          <p:nvPr>
            <p:ph sz="quarter" idx="29"/>
          </p:nvPr>
        </p:nvSpPr>
        <p:spPr>
          <a:xfrm>
            <a:off x="2986787" y="5407998"/>
            <a:ext cx="639692" cy="232718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Varies</a:t>
            </a:r>
          </a:p>
        </p:txBody>
      </p:sp>
      <p:sp>
        <p:nvSpPr>
          <p:cNvPr id="25" name="Content Placeholder 38"/>
          <p:cNvSpPr>
            <a:spLocks noGrp="1"/>
          </p:cNvSpPr>
          <p:nvPr>
            <p:ph sz="quarter" idx="30"/>
          </p:nvPr>
        </p:nvSpPr>
        <p:spPr>
          <a:xfrm>
            <a:off x="4635064" y="5410688"/>
            <a:ext cx="533042" cy="204927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Large</a:t>
            </a:r>
            <a:endParaRPr lang="en-IN" sz="1060" dirty="0"/>
          </a:p>
        </p:txBody>
      </p:sp>
      <p:sp>
        <p:nvSpPr>
          <p:cNvPr id="26" name="Content Placeholder 40"/>
          <p:cNvSpPr>
            <a:spLocks noGrp="1"/>
          </p:cNvSpPr>
          <p:nvPr>
            <p:ph sz="quarter" idx="31"/>
          </p:nvPr>
        </p:nvSpPr>
        <p:spPr>
          <a:xfrm>
            <a:off x="6361495" y="5411070"/>
            <a:ext cx="526173" cy="226574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Large</a:t>
            </a:r>
            <a:endParaRPr lang="en-IN" sz="1060" dirty="0"/>
          </a:p>
        </p:txBody>
      </p:sp>
      <p:sp>
        <p:nvSpPr>
          <p:cNvPr id="27" name="Content Placeholder 42"/>
          <p:cNvSpPr>
            <a:spLocks noGrp="1"/>
          </p:cNvSpPr>
          <p:nvPr>
            <p:ph sz="quarter" idx="32"/>
          </p:nvPr>
        </p:nvSpPr>
        <p:spPr>
          <a:xfrm>
            <a:off x="7762605" y="5412346"/>
            <a:ext cx="516810" cy="220750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Large</a:t>
            </a:r>
            <a:endParaRPr lang="en-IN" sz="1060" dirty="0"/>
          </a:p>
        </p:txBody>
      </p:sp>
      <p:sp>
        <p:nvSpPr>
          <p:cNvPr id="28" name="Content Placeholder 44"/>
          <p:cNvSpPr>
            <a:spLocks noGrp="1"/>
          </p:cNvSpPr>
          <p:nvPr>
            <p:ph sz="quarter" idx="33"/>
          </p:nvPr>
        </p:nvSpPr>
        <p:spPr>
          <a:xfrm>
            <a:off x="450688" y="5666077"/>
            <a:ext cx="2388380" cy="266567"/>
          </a:xfrm>
        </p:spPr>
        <p:txBody>
          <a:bodyPr/>
          <a:lstStyle/>
          <a:p>
            <a:pPr marL="0" lvl="0" indent="0">
              <a:buNone/>
            </a:pPr>
            <a:r>
              <a:rPr lang="en-US" sz="1060" dirty="0">
                <a:solidFill>
                  <a:prstClr val="black"/>
                </a:solidFill>
              </a:rPr>
              <a:t>Depends on gametophyte for nutrition?</a:t>
            </a:r>
            <a:endParaRPr lang="en-IN" sz="1060" dirty="0">
              <a:solidFill>
                <a:prstClr val="black"/>
              </a:solidFill>
            </a:endParaRPr>
          </a:p>
        </p:txBody>
      </p:sp>
      <p:sp>
        <p:nvSpPr>
          <p:cNvPr id="49" name="Content Placeholder 46"/>
          <p:cNvSpPr>
            <a:spLocks noGrp="1"/>
          </p:cNvSpPr>
          <p:nvPr>
            <p:ph sz="quarter" idx="34"/>
          </p:nvPr>
        </p:nvSpPr>
        <p:spPr>
          <a:xfrm>
            <a:off x="3072521" y="5666814"/>
            <a:ext cx="445379" cy="216569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Yes</a:t>
            </a:r>
            <a:endParaRPr lang="en-IN" sz="1060" dirty="0"/>
          </a:p>
        </p:txBody>
      </p:sp>
      <p:sp>
        <p:nvSpPr>
          <p:cNvPr id="50" name="Content Placeholder 48"/>
          <p:cNvSpPr>
            <a:spLocks noGrp="1"/>
          </p:cNvSpPr>
          <p:nvPr>
            <p:ph sz="quarter" idx="35"/>
          </p:nvPr>
        </p:nvSpPr>
        <p:spPr>
          <a:xfrm>
            <a:off x="4710293" y="5667860"/>
            <a:ext cx="429731" cy="277120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No</a:t>
            </a:r>
            <a:endParaRPr lang="en-IN" sz="1060" dirty="0"/>
          </a:p>
        </p:txBody>
      </p:sp>
      <p:sp>
        <p:nvSpPr>
          <p:cNvPr id="51" name="Content Placeholder 50"/>
          <p:cNvSpPr>
            <a:spLocks noGrp="1"/>
          </p:cNvSpPr>
          <p:nvPr>
            <p:ph sz="quarter" idx="36"/>
          </p:nvPr>
        </p:nvSpPr>
        <p:spPr>
          <a:xfrm>
            <a:off x="6454190" y="5675480"/>
            <a:ext cx="382534" cy="186849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No</a:t>
            </a:r>
            <a:endParaRPr lang="en-IN" sz="1060" dirty="0"/>
          </a:p>
        </p:txBody>
      </p:sp>
      <p:sp>
        <p:nvSpPr>
          <p:cNvPr id="52" name="Content Placeholder 52"/>
          <p:cNvSpPr>
            <a:spLocks noGrp="1"/>
          </p:cNvSpPr>
          <p:nvPr>
            <p:ph sz="quarter" idx="37"/>
          </p:nvPr>
        </p:nvSpPr>
        <p:spPr>
          <a:xfrm>
            <a:off x="7852438" y="5666077"/>
            <a:ext cx="402815" cy="218986"/>
          </a:xfrm>
        </p:spPr>
        <p:txBody>
          <a:bodyPr/>
          <a:lstStyle/>
          <a:p>
            <a:pPr marL="0" indent="0">
              <a:buNone/>
            </a:pPr>
            <a:r>
              <a:rPr lang="en-US" sz="1060" dirty="0"/>
              <a:t>No</a:t>
            </a:r>
            <a:endParaRPr lang="en-IN" sz="1060" dirty="0"/>
          </a:p>
        </p:txBody>
      </p:sp>
    </p:spTree>
    <p:extLst>
      <p:ext uri="{BB962C8B-B14F-4D97-AF65-F5344CB8AC3E}">
        <p14:creationId xmlns:p14="http://schemas.microsoft.com/office/powerpoint/2010/main" val="68233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42" y="199552"/>
            <a:ext cx="7479269" cy="561836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Pollen is an adaption to life on 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61067"/>
            <a:ext cx="1680799" cy="39693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57523" y="921405"/>
            <a:ext cx="7824229" cy="1357929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 plants produce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MS PGothic" charset="0"/>
              </a:rPr>
              <a:t>pollen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, which contains the male gametophyte. Pollination can occur without water, and often animals help spread the pollen to new plants.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350609" y="6461189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19.4</a:t>
            </a:r>
          </a:p>
        </p:txBody>
      </p:sp>
      <p:pic>
        <p:nvPicPr>
          <p:cNvPr id="9" name="Picture 8" descr="A green box highlights the close up of an anther releasing pollen.">
            <a:extLst>
              <a:ext uri="{FF2B5EF4-FFF2-40B4-BE49-F238E27FC236}">
                <a16:creationId xmlns:a16="http://schemas.microsoft.com/office/drawing/2014/main" id="{C262F987-5253-4164-A5D7-171DB2E5E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9" r="14830" b="3704"/>
          <a:stretch/>
        </p:blipFill>
        <p:spPr>
          <a:xfrm>
            <a:off x="1006244" y="2424384"/>
            <a:ext cx="6728817" cy="3837710"/>
          </a:xfrm>
          <a:prstGeom prst="rect">
            <a:avLst/>
          </a:prstGeom>
        </p:spPr>
      </p:pic>
      <p:sp>
        <p:nvSpPr>
          <p:cNvPr id="7" name="Content Placeholder 18"/>
          <p:cNvSpPr>
            <a:spLocks noGrp="1"/>
          </p:cNvSpPr>
          <p:nvPr>
            <p:ph sz="quarter" idx="16"/>
          </p:nvPr>
        </p:nvSpPr>
        <p:spPr>
          <a:xfrm>
            <a:off x="3490115" y="6262094"/>
            <a:ext cx="2423886" cy="198438"/>
          </a:xfrm>
        </p:spPr>
        <p:txBody>
          <a:bodyPr/>
          <a:lstStyle/>
          <a:p>
            <a:pPr marL="0" lvl="0" indent="0" algn="ctr">
              <a:buNone/>
            </a:pPr>
            <a:r>
              <a:rPr lang="en-IN" sz="600" dirty="0">
                <a:latin typeface="Calibri" panose="020F0502020204030204" pitchFamily="34" charset="0"/>
              </a:rPr>
              <a:t>(peas): ©Corbis RF; (leaf micrograph): ©M. I. Walker/Science Source</a:t>
            </a:r>
            <a:endParaRPr lang="en-GB" sz="600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0E7B57-2C17-4F67-9039-533271FC1BEC}"/>
              </a:ext>
            </a:extLst>
          </p:cNvPr>
          <p:cNvSpPr/>
          <p:nvPr/>
        </p:nvSpPr>
        <p:spPr>
          <a:xfrm>
            <a:off x="1181685" y="2506442"/>
            <a:ext cx="1280161" cy="106675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07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6" y="201576"/>
            <a:ext cx="8027894" cy="561836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 seed is an adaption to life on 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59221"/>
            <a:ext cx="1552575" cy="3937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41101" y="921393"/>
            <a:ext cx="8253320" cy="1366837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Seeds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carry dormant plant embryos packaged with a food supply and protected from drying out. They can be dispersed long distances and remain dormant until conditions are favorable.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351871" y="6460927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19.4</a:t>
            </a:r>
          </a:p>
        </p:txBody>
      </p:sp>
      <p:pic>
        <p:nvPicPr>
          <p:cNvPr id="9" name="Picture 8" descr="green box highlights the close up of seed">
            <a:extLst>
              <a:ext uri="{FF2B5EF4-FFF2-40B4-BE49-F238E27FC236}">
                <a16:creationId xmlns:a16="http://schemas.microsoft.com/office/drawing/2014/main" id="{F5673392-8F4A-4E10-B279-1911A6444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7" t="9344" r="13825" b="3190"/>
          <a:stretch/>
        </p:blipFill>
        <p:spPr>
          <a:xfrm>
            <a:off x="1409079" y="2520939"/>
            <a:ext cx="6610350" cy="379095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563937" y="6254750"/>
            <a:ext cx="2379663" cy="133830"/>
          </a:xfrm>
        </p:spPr>
        <p:txBody>
          <a:bodyPr/>
          <a:lstStyle/>
          <a:p>
            <a:pPr marL="0" indent="0">
              <a:buNone/>
            </a:pPr>
            <a:r>
              <a:rPr lang="en-US" sz="600" dirty="0">
                <a:latin typeface="Calibri" panose="020F0502020204030204" pitchFamily="34" charset="0"/>
              </a:rPr>
              <a:t>(peas): ©Corbis RF; (leaf micrograph): ©M. I. Walker/Science Source</a:t>
            </a:r>
            <a:endParaRPr lang="en-GB" sz="600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5B41EF-E3DD-44D4-874D-51D508C510E8}"/>
              </a:ext>
            </a:extLst>
          </p:cNvPr>
          <p:cNvSpPr/>
          <p:nvPr/>
        </p:nvSpPr>
        <p:spPr>
          <a:xfrm>
            <a:off x="1552575" y="4487593"/>
            <a:ext cx="1021813" cy="9284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54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Flowers and fruit are adaptions to life on 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57950"/>
            <a:ext cx="1552575" cy="40004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25474" y="1368743"/>
            <a:ext cx="7891464" cy="884237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  <a:latin typeface="Calibri" charset="0"/>
                <a:ea typeface="MS PGothic" charset="0"/>
              </a:rPr>
              <a:t>Flowers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produce pollen and egg cells. Fruits develop after fertilization, to protect and disperse the plant offspring.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325039" y="6457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19.4</a:t>
            </a:r>
          </a:p>
        </p:txBody>
      </p:sp>
      <p:pic>
        <p:nvPicPr>
          <p:cNvPr id="9" name="Picture 8" descr="A green box highlights the close up of a flower and a green fruit full of seeds.">
            <a:extLst>
              <a:ext uri="{FF2B5EF4-FFF2-40B4-BE49-F238E27FC236}">
                <a16:creationId xmlns:a16="http://schemas.microsoft.com/office/drawing/2014/main" id="{2EEBB42A-AF32-4A59-BC8E-E4C36C1B5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" t="7338" r="13692" b="3408"/>
          <a:stretch/>
        </p:blipFill>
        <p:spPr>
          <a:xfrm>
            <a:off x="1437680" y="2398983"/>
            <a:ext cx="6623165" cy="391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575480" y="6249977"/>
            <a:ext cx="2477648" cy="155577"/>
          </a:xfrm>
        </p:spPr>
        <p:txBody>
          <a:bodyPr/>
          <a:lstStyle/>
          <a:p>
            <a:pPr marL="0" indent="0">
              <a:buNone/>
            </a:pPr>
            <a:r>
              <a:rPr lang="en-US" sz="600" dirty="0">
                <a:latin typeface="Calibri" panose="020F0502020204030204" pitchFamily="34" charset="0"/>
              </a:rPr>
              <a:t>(peas): ©Corbis RF; (leaf micrograph): ©M. I. Walker/Science Source</a:t>
            </a:r>
            <a:endParaRPr lang="en-GB" sz="600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DE169F-8CE6-44DF-A8AD-4D5B5839E996}"/>
              </a:ext>
            </a:extLst>
          </p:cNvPr>
          <p:cNvSpPr/>
          <p:nvPr/>
        </p:nvSpPr>
        <p:spPr>
          <a:xfrm>
            <a:off x="2658795" y="2546251"/>
            <a:ext cx="1111348" cy="362322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92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100" y="151808"/>
            <a:ext cx="5206621" cy="721649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294" y="1497366"/>
            <a:ext cx="5766179" cy="419649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How many of the items in the following list are haploid?</a:t>
            </a:r>
          </a:p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i="1" dirty="0">
                <a:solidFill>
                  <a:prstClr val="black"/>
                </a:solidFill>
                <a:latin typeface="Calibri" charset="0"/>
                <a:ea typeface="MS PGothic" charset="0"/>
              </a:rPr>
              <a:t>zygote, gamete, sporophyte, spore, gametophyte</a:t>
            </a:r>
            <a:endParaRPr lang="en-US" sz="24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one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two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three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four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five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014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147638"/>
            <a:ext cx="6261100" cy="715962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#2, solution</a:t>
            </a:r>
            <a:endParaRPr lang="en-GB" dirty="0"/>
          </a:p>
        </p:txBody>
      </p:sp>
      <p:sp>
        <p:nvSpPr>
          <p:cNvPr id="3" name="Content Placeholder 2" descr="A red line appears under the words, &quot;gamete,&quot; &quot;spore,&quot; and &quot;gametophyte&quot;&#10;"/>
          <p:cNvSpPr>
            <a:spLocks noGrp="1"/>
          </p:cNvSpPr>
          <p:nvPr>
            <p:ph idx="1"/>
          </p:nvPr>
        </p:nvSpPr>
        <p:spPr>
          <a:xfrm>
            <a:off x="3289300" y="1498600"/>
            <a:ext cx="5477329" cy="272505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How many of the items in the following list are haploid?</a:t>
            </a:r>
          </a:p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i="1" dirty="0">
                <a:solidFill>
                  <a:prstClr val="black"/>
                </a:solidFill>
                <a:latin typeface="Calibri" charset="0"/>
                <a:ea typeface="MS PGothic" charset="0"/>
              </a:rPr>
              <a:t>zygote, gamete, sporophyte, spore, gametophyte</a:t>
            </a:r>
            <a:endParaRPr lang="en-US" sz="24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lvl="0" eaLnBrk="1" hangingPunct="1">
              <a:spcBef>
                <a:spcPct val="0"/>
              </a:spcBef>
              <a:buFont typeface="+mj-lt"/>
              <a:buAutoNum type="alphaUcPeriod" startAt="3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three</a:t>
            </a:r>
          </a:p>
        </p:txBody>
      </p:sp>
      <p:cxnSp>
        <p:nvCxnSpPr>
          <p:cNvPr id="34821" name="Straight Connector 2"/>
          <p:cNvCxnSpPr>
            <a:cxnSpLocks noChangeShapeType="1"/>
          </p:cNvCxnSpPr>
          <p:nvPr/>
        </p:nvCxnSpPr>
        <p:spPr bwMode="auto">
          <a:xfrm flipV="1">
            <a:off x="4346575" y="2997879"/>
            <a:ext cx="960438" cy="9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822" name="Straight Connector 10"/>
          <p:cNvCxnSpPr>
            <a:cxnSpLocks noChangeShapeType="1"/>
          </p:cNvCxnSpPr>
          <p:nvPr/>
        </p:nvCxnSpPr>
        <p:spPr bwMode="auto">
          <a:xfrm>
            <a:off x="7000875" y="3025093"/>
            <a:ext cx="6127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823" name="Straight Connector 11"/>
          <p:cNvCxnSpPr>
            <a:cxnSpLocks noChangeShapeType="1"/>
          </p:cNvCxnSpPr>
          <p:nvPr/>
        </p:nvCxnSpPr>
        <p:spPr bwMode="auto">
          <a:xfrm>
            <a:off x="3408363" y="3396569"/>
            <a:ext cx="15255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8" descr="A red box appears around answer choice C.&#10;A red line appears under the words, &quot;gamete,&quot; &quot;spore,&quot; and &quot;gametophyte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194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814" y="120424"/>
            <a:ext cx="5854700" cy="703262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19.1 Mastering concepts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7130" y="2966720"/>
            <a:ext cx="5599710" cy="1206499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What is the evidence that plants are closely related to green algae? Which adaptations set plants apart from green algae?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412" b="3460"/>
          <a:stretch/>
        </p:blipFill>
        <p:spPr>
          <a:xfrm>
            <a:off x="0" y="2457450"/>
            <a:ext cx="3429990" cy="21764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98528" y="4640994"/>
            <a:ext cx="1577971" cy="68208"/>
          </a:xfrm>
        </p:spPr>
        <p:txBody>
          <a:bodyPr anchor="ctr"/>
          <a:lstStyle/>
          <a:p>
            <a:pPr marL="0" indent="0">
              <a:buNone/>
            </a:pPr>
            <a:r>
              <a:rPr lang="en-US" sz="500" dirty="0">
                <a:latin typeface="Calibri" panose="020F0502020204030204" pitchFamily="34" charset="0"/>
              </a:rPr>
              <a:t>©G. R. “Dick” Roberts/Natural Sciences Image Library</a:t>
            </a:r>
            <a:endParaRPr lang="en-GB" sz="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3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0432" y="85446"/>
            <a:ext cx="6227379" cy="781652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are essential for life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1320"/>
            <a:ext cx="1552575" cy="39216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47080" y="2331481"/>
            <a:ext cx="3067657" cy="230358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On land and in water, plants provide habitats and food to countless species of microbes, fungi, and animals.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217713" y="6457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7568"/>
          <a:stretch/>
        </p:blipFill>
        <p:spPr>
          <a:xfrm>
            <a:off x="3781979" y="2128345"/>
            <a:ext cx="4993623" cy="30977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030705" y="5183241"/>
            <a:ext cx="4384405" cy="329406"/>
          </a:xfrm>
        </p:spPr>
        <p:txBody>
          <a:bodyPr/>
          <a:lstStyle/>
          <a:p>
            <a:pPr marL="0" indent="0" algn="ctr">
              <a:buNone/>
            </a:pPr>
            <a:r>
              <a:rPr lang="en-US" sz="920" dirty="0">
                <a:latin typeface="Calibri" panose="020F0502020204030204" pitchFamily="34" charset="0"/>
              </a:rPr>
              <a:t>(snow): ©Design Pics/Carson </a:t>
            </a:r>
            <a:r>
              <a:rPr lang="en-US" sz="920" dirty="0" err="1">
                <a:latin typeface="Calibri" panose="020F0502020204030204" pitchFamily="34" charset="0"/>
              </a:rPr>
              <a:t>Ganci</a:t>
            </a:r>
            <a:r>
              <a:rPr lang="en-US" sz="920" dirty="0">
                <a:latin typeface="Calibri" panose="020F0502020204030204" pitchFamily="34" charset="0"/>
              </a:rPr>
              <a:t>/Getty Images RF; (prairie): ©Tetra Images/Tetra Images/Corbis RF; (forest): ©Ted Mead/Getty Images RF</a:t>
            </a:r>
            <a:endParaRPr lang="en-GB" sz="92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3100" y="185738"/>
            <a:ext cx="7800974" cy="581501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Bryophytes are the simplest plants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57951"/>
            <a:ext cx="1552575" cy="33019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19.2</a:t>
            </a:r>
          </a:p>
        </p:txBody>
      </p:sp>
      <p:pic>
        <p:nvPicPr>
          <p:cNvPr id="4" name="Picture 3" descr="The plant family tree is shown, with a thick line emphasizing bryophyte lineage.&#10;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2"/>
          <a:stretch/>
        </p:blipFill>
        <p:spPr>
          <a:xfrm>
            <a:off x="500063" y="1600199"/>
            <a:ext cx="3993878" cy="96202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25474" y="3276738"/>
            <a:ext cx="3973050" cy="23493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8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There are about 24,000 existing species of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bryophytes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, or “nonvascular” plants.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Mosses, hornworts, and liverworts are bryophytes.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262431" y="6457950"/>
            <a:ext cx="1563895" cy="3984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Table 19.1</a:t>
            </a:r>
          </a:p>
        </p:txBody>
      </p:sp>
      <p:sp>
        <p:nvSpPr>
          <p:cNvPr id="8" name="Content Placeholder 14"/>
          <p:cNvSpPr>
            <a:spLocks noGrp="1"/>
          </p:cNvSpPr>
          <p:nvPr>
            <p:ph sz="quarter" idx="14"/>
          </p:nvPr>
        </p:nvSpPr>
        <p:spPr>
          <a:xfrm>
            <a:off x="4737194" y="1125876"/>
            <a:ext cx="2139152" cy="166289"/>
          </a:xfrm>
        </p:spPr>
        <p:txBody>
          <a:bodyPr anchor="ctr"/>
          <a:lstStyle/>
          <a:p>
            <a:pPr marL="0" indent="0">
              <a:buNone/>
            </a:pPr>
            <a:r>
              <a:rPr lang="en-GB" sz="1250" b="1" spc="300" dirty="0"/>
              <a:t>TABLE</a:t>
            </a:r>
            <a:r>
              <a:rPr lang="en-GB" sz="1250" b="1" dirty="0"/>
              <a:t> 19.1 Phyla of Plants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4724398" y="1583638"/>
            <a:ext cx="667498" cy="24567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Phylum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138009" y="1583638"/>
            <a:ext cx="853281" cy="25907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Examples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3"/>
          </p:nvPr>
        </p:nvSpPr>
        <p:spPr>
          <a:xfrm>
            <a:off x="7343403" y="1262228"/>
            <a:ext cx="842182" cy="56748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200" b="1" dirty="0"/>
              <a:t>Number of Existing Species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15"/>
          </p:nvPr>
        </p:nvSpPr>
        <p:spPr>
          <a:xfrm>
            <a:off x="4724398" y="1812095"/>
            <a:ext cx="1460751" cy="254794"/>
          </a:xfrm>
        </p:spPr>
        <p:txBody>
          <a:bodyPr/>
          <a:lstStyle/>
          <a:p>
            <a:pPr marL="0" indent="0">
              <a:buNone/>
            </a:pPr>
            <a:r>
              <a:rPr lang="en-US" sz="1120" b="1" dirty="0"/>
              <a:t>Nonvascular plants</a:t>
            </a:r>
            <a:endParaRPr lang="en-GB" sz="1120" b="1" dirty="0"/>
          </a:p>
        </p:txBody>
      </p:sp>
      <p:sp>
        <p:nvSpPr>
          <p:cNvPr id="13" name="Content Placeholder 18"/>
          <p:cNvSpPr>
            <a:spLocks noGrp="1"/>
          </p:cNvSpPr>
          <p:nvPr>
            <p:ph sz="quarter" idx="16"/>
          </p:nvPr>
        </p:nvSpPr>
        <p:spPr>
          <a:xfrm>
            <a:off x="4831579" y="2035530"/>
            <a:ext cx="1090769" cy="274162"/>
          </a:xfrm>
        </p:spPr>
        <p:txBody>
          <a:bodyPr/>
          <a:lstStyle/>
          <a:p>
            <a:pPr marL="0" lvl="0" indent="0">
              <a:buNone/>
            </a:pPr>
            <a:r>
              <a:rPr lang="en-GB" sz="850" dirty="0" err="1"/>
              <a:t>Marchantiophyta</a:t>
            </a:r>
            <a:endParaRPr lang="en-GB" sz="85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9"/>
          </p:nvPr>
        </p:nvSpPr>
        <p:spPr>
          <a:xfrm>
            <a:off x="6152377" y="2047752"/>
            <a:ext cx="692219" cy="2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Liverworts</a:t>
            </a:r>
            <a:endParaRPr lang="en-IN" sz="85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8B45CDD-D028-49F4-937F-21A1DB0D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820" y="1930469"/>
            <a:ext cx="320040" cy="292608"/>
          </a:xfrm>
          <a:prstGeom prst="rect">
            <a:avLst/>
          </a:prstGeom>
        </p:spPr>
      </p:pic>
      <p:sp>
        <p:nvSpPr>
          <p:cNvPr id="15" name="Content Placeholder 17"/>
          <p:cNvSpPr>
            <a:spLocks noGrp="1"/>
          </p:cNvSpPr>
          <p:nvPr>
            <p:ph sz="quarter" idx="20"/>
          </p:nvPr>
        </p:nvSpPr>
        <p:spPr>
          <a:xfrm>
            <a:off x="7713715" y="2078798"/>
            <a:ext cx="427737" cy="13706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900" dirty="0"/>
              <a:t>9000</a:t>
            </a:r>
            <a:endParaRPr lang="en-IN" sz="900" dirty="0"/>
          </a:p>
        </p:txBody>
      </p:sp>
      <p:sp>
        <p:nvSpPr>
          <p:cNvPr id="16" name="Content Placeholder 20"/>
          <p:cNvSpPr>
            <a:spLocks noGrp="1"/>
          </p:cNvSpPr>
          <p:nvPr>
            <p:ph sz="quarter" idx="21"/>
          </p:nvPr>
        </p:nvSpPr>
        <p:spPr>
          <a:xfrm>
            <a:off x="4831579" y="2371882"/>
            <a:ext cx="1009174" cy="21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Anthocerotophyta</a:t>
            </a:r>
            <a:endParaRPr lang="en-IN" sz="850" dirty="0"/>
          </a:p>
        </p:txBody>
      </p:sp>
      <p:sp>
        <p:nvSpPr>
          <p:cNvPr id="17" name="Content Placeholder 10"/>
          <p:cNvSpPr>
            <a:spLocks noGrp="1"/>
          </p:cNvSpPr>
          <p:nvPr>
            <p:ph sz="quarter" idx="18"/>
          </p:nvPr>
        </p:nvSpPr>
        <p:spPr>
          <a:xfrm>
            <a:off x="6154283" y="2366656"/>
            <a:ext cx="711798" cy="2274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Hornworts</a:t>
            </a:r>
            <a:endParaRPr lang="en-IN" sz="85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F831246-8EA6-4505-B823-4C6AF6F29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712" y="2240626"/>
            <a:ext cx="417576" cy="454152"/>
          </a:xfrm>
          <a:prstGeom prst="rect">
            <a:avLst/>
          </a:prstGeom>
        </p:spPr>
      </p:pic>
      <p:sp>
        <p:nvSpPr>
          <p:cNvPr id="18" name="Content Placeholder 22"/>
          <p:cNvSpPr>
            <a:spLocks noGrp="1"/>
          </p:cNvSpPr>
          <p:nvPr>
            <p:ph sz="quarter" idx="22"/>
          </p:nvPr>
        </p:nvSpPr>
        <p:spPr>
          <a:xfrm>
            <a:off x="7780777" y="2359891"/>
            <a:ext cx="374552" cy="260878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100</a:t>
            </a:r>
            <a:endParaRPr lang="en-IN" sz="850" dirty="0"/>
          </a:p>
        </p:txBody>
      </p:sp>
      <p:sp>
        <p:nvSpPr>
          <p:cNvPr id="19" name="Content Placeholder 24"/>
          <p:cNvSpPr>
            <a:spLocks noGrp="1"/>
          </p:cNvSpPr>
          <p:nvPr>
            <p:ph sz="quarter" idx="23"/>
          </p:nvPr>
        </p:nvSpPr>
        <p:spPr>
          <a:xfrm>
            <a:off x="4830309" y="2694778"/>
            <a:ext cx="666952" cy="2049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Bryophyta</a:t>
            </a:r>
            <a:endParaRPr lang="en-IN" sz="85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A24357-8734-4D78-84EC-76062C346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524" y="2582246"/>
            <a:ext cx="256032" cy="435864"/>
          </a:xfrm>
          <a:prstGeom prst="rect">
            <a:avLst/>
          </a:prstGeom>
        </p:spPr>
      </p:pic>
      <p:sp>
        <p:nvSpPr>
          <p:cNvPr id="20" name="Content Placeholder 26"/>
          <p:cNvSpPr>
            <a:spLocks noGrp="1"/>
          </p:cNvSpPr>
          <p:nvPr>
            <p:ph sz="quarter" idx="24"/>
          </p:nvPr>
        </p:nvSpPr>
        <p:spPr>
          <a:xfrm>
            <a:off x="6146740" y="2696416"/>
            <a:ext cx="814388" cy="1857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True mosses</a:t>
            </a:r>
            <a:endParaRPr lang="en-IN" sz="850" dirty="0"/>
          </a:p>
        </p:txBody>
      </p:sp>
      <p:sp>
        <p:nvSpPr>
          <p:cNvPr id="21" name="Content Placeholder 28"/>
          <p:cNvSpPr>
            <a:spLocks noGrp="1"/>
          </p:cNvSpPr>
          <p:nvPr>
            <p:ph sz="quarter" idx="25"/>
          </p:nvPr>
        </p:nvSpPr>
        <p:spPr>
          <a:xfrm>
            <a:off x="7630369" y="2741120"/>
            <a:ext cx="542652" cy="148843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900" dirty="0"/>
              <a:t>15,000</a:t>
            </a:r>
            <a:endParaRPr lang="en-IN" sz="900" dirty="0"/>
          </a:p>
        </p:txBody>
      </p:sp>
      <p:sp>
        <p:nvSpPr>
          <p:cNvPr id="22" name="Content Placeholder 30"/>
          <p:cNvSpPr>
            <a:spLocks noGrp="1"/>
          </p:cNvSpPr>
          <p:nvPr>
            <p:ph sz="quarter" idx="26"/>
          </p:nvPr>
        </p:nvSpPr>
        <p:spPr>
          <a:xfrm>
            <a:off x="4743448" y="3017135"/>
            <a:ext cx="1652111" cy="228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120" b="1" dirty="0"/>
              <a:t>Seedless vascular plants</a:t>
            </a:r>
            <a:endParaRPr lang="en-IN" sz="1120" b="1" dirty="0"/>
          </a:p>
        </p:txBody>
      </p:sp>
      <p:sp>
        <p:nvSpPr>
          <p:cNvPr id="23" name="Content Placeholder 32"/>
          <p:cNvSpPr>
            <a:spLocks noGrp="1"/>
          </p:cNvSpPr>
          <p:nvPr>
            <p:ph sz="quarter" idx="27"/>
          </p:nvPr>
        </p:nvSpPr>
        <p:spPr>
          <a:xfrm>
            <a:off x="4834820" y="3247135"/>
            <a:ext cx="944562" cy="198120"/>
          </a:xfrm>
        </p:spPr>
        <p:txBody>
          <a:bodyPr/>
          <a:lstStyle/>
          <a:p>
            <a:pPr marL="0" lvl="0" indent="0">
              <a:buNone/>
            </a:pPr>
            <a:r>
              <a:rPr lang="en-GB" sz="850" dirty="0" err="1"/>
              <a:t>Lycopodiophyta</a:t>
            </a:r>
            <a:endParaRPr lang="en-GB" sz="850" dirty="0"/>
          </a:p>
        </p:txBody>
      </p:sp>
      <p:sp>
        <p:nvSpPr>
          <p:cNvPr id="24" name="Content Placeholder 34"/>
          <p:cNvSpPr>
            <a:spLocks noGrp="1"/>
          </p:cNvSpPr>
          <p:nvPr>
            <p:ph sz="quarter" idx="28"/>
          </p:nvPr>
        </p:nvSpPr>
        <p:spPr>
          <a:xfrm>
            <a:off x="6159997" y="3289280"/>
            <a:ext cx="858543" cy="277065"/>
          </a:xfrm>
        </p:spPr>
        <p:txBody>
          <a:bodyPr anchor="ctr"/>
          <a:lstStyle/>
          <a:p>
            <a:pPr marL="0" lvl="0" indent="0">
              <a:buNone/>
            </a:pPr>
            <a:r>
              <a:rPr lang="en-US" sz="860" dirty="0"/>
              <a:t>Club mosses, spike mosses</a:t>
            </a:r>
            <a:endParaRPr lang="en-IN" sz="86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5D41647-80EF-40B0-A87E-8E33872E4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003" y="3151041"/>
            <a:ext cx="198120" cy="435864"/>
          </a:xfrm>
          <a:prstGeom prst="rect">
            <a:avLst/>
          </a:prstGeom>
        </p:spPr>
      </p:pic>
      <p:sp>
        <p:nvSpPr>
          <p:cNvPr id="25" name="Content Placeholder 36"/>
          <p:cNvSpPr>
            <a:spLocks noGrp="1"/>
          </p:cNvSpPr>
          <p:nvPr>
            <p:ph sz="quarter" idx="29"/>
          </p:nvPr>
        </p:nvSpPr>
        <p:spPr>
          <a:xfrm>
            <a:off x="7716789" y="3242895"/>
            <a:ext cx="497448" cy="214897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/>
              <a:t>1200</a:t>
            </a:r>
            <a:endParaRPr lang="en-IN" sz="900" dirty="0"/>
          </a:p>
        </p:txBody>
      </p:sp>
      <p:sp>
        <p:nvSpPr>
          <p:cNvPr id="26" name="Content Placeholder 38"/>
          <p:cNvSpPr>
            <a:spLocks noGrp="1"/>
          </p:cNvSpPr>
          <p:nvPr>
            <p:ph sz="quarter" idx="30"/>
          </p:nvPr>
        </p:nvSpPr>
        <p:spPr>
          <a:xfrm>
            <a:off x="4830309" y="3637995"/>
            <a:ext cx="801846" cy="204927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 err="1"/>
              <a:t>Pteridophyta</a:t>
            </a:r>
            <a:endParaRPr lang="en-IN" sz="85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314D36F-E213-4857-8924-B31B8D3EE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352" y="3640894"/>
            <a:ext cx="350520" cy="350520"/>
          </a:xfrm>
          <a:prstGeom prst="rect">
            <a:avLst/>
          </a:prstGeom>
        </p:spPr>
      </p:pic>
      <p:sp>
        <p:nvSpPr>
          <p:cNvPr id="27" name="Content Placeholder 40"/>
          <p:cNvSpPr>
            <a:spLocks noGrp="1"/>
          </p:cNvSpPr>
          <p:nvPr>
            <p:ph sz="quarter" idx="31"/>
          </p:nvPr>
        </p:nvSpPr>
        <p:spPr>
          <a:xfrm>
            <a:off x="6147533" y="3640641"/>
            <a:ext cx="1259742" cy="286077"/>
          </a:xfrm>
        </p:spPr>
        <p:txBody>
          <a:bodyPr/>
          <a:lstStyle/>
          <a:p>
            <a:pPr marL="0" lvl="0" indent="0">
              <a:buNone/>
            </a:pPr>
            <a:r>
              <a:rPr lang="en-US" sz="860" dirty="0"/>
              <a:t>Whisk ferns, true ferns, horsetails</a:t>
            </a:r>
            <a:endParaRPr lang="en-IN" sz="860" dirty="0"/>
          </a:p>
        </p:txBody>
      </p:sp>
      <p:sp>
        <p:nvSpPr>
          <p:cNvPr id="28" name="Content Placeholder 42"/>
          <p:cNvSpPr>
            <a:spLocks noGrp="1"/>
          </p:cNvSpPr>
          <p:nvPr>
            <p:ph sz="quarter" idx="32"/>
          </p:nvPr>
        </p:nvSpPr>
        <p:spPr>
          <a:xfrm>
            <a:off x="7647897" y="3639265"/>
            <a:ext cx="516810" cy="2207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11,500</a:t>
            </a:r>
            <a:endParaRPr lang="en-IN" sz="850" dirty="0"/>
          </a:p>
        </p:txBody>
      </p:sp>
      <p:sp>
        <p:nvSpPr>
          <p:cNvPr id="29" name="Content Placeholder 44"/>
          <p:cNvSpPr>
            <a:spLocks noGrp="1"/>
          </p:cNvSpPr>
          <p:nvPr>
            <p:ph sz="quarter" idx="33"/>
          </p:nvPr>
        </p:nvSpPr>
        <p:spPr>
          <a:xfrm>
            <a:off x="4714358" y="4008539"/>
            <a:ext cx="1052345" cy="251411"/>
          </a:xfrm>
        </p:spPr>
        <p:txBody>
          <a:bodyPr/>
          <a:lstStyle/>
          <a:p>
            <a:pPr marL="0" indent="0">
              <a:buNone/>
            </a:pPr>
            <a:r>
              <a:rPr lang="en-GB" sz="1120" b="1" dirty="0"/>
              <a:t>Gymnosperms</a:t>
            </a:r>
          </a:p>
        </p:txBody>
      </p:sp>
      <p:sp>
        <p:nvSpPr>
          <p:cNvPr id="30" name="Content Placeholder 46"/>
          <p:cNvSpPr>
            <a:spLocks noGrp="1"/>
          </p:cNvSpPr>
          <p:nvPr>
            <p:ph sz="quarter" idx="34"/>
          </p:nvPr>
        </p:nvSpPr>
        <p:spPr>
          <a:xfrm>
            <a:off x="4829039" y="4237739"/>
            <a:ext cx="798036" cy="21656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 err="1"/>
              <a:t>Cycadophyta</a:t>
            </a:r>
            <a:endParaRPr lang="en-IN" sz="850" dirty="0"/>
          </a:p>
        </p:txBody>
      </p:sp>
      <p:sp>
        <p:nvSpPr>
          <p:cNvPr id="31" name="Content Placeholder 48"/>
          <p:cNvSpPr>
            <a:spLocks noGrp="1"/>
          </p:cNvSpPr>
          <p:nvPr>
            <p:ph sz="quarter" idx="35"/>
          </p:nvPr>
        </p:nvSpPr>
        <p:spPr>
          <a:xfrm>
            <a:off x="6151978" y="4241909"/>
            <a:ext cx="507649" cy="196576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Cycads</a:t>
            </a:r>
            <a:endParaRPr lang="en-IN" sz="85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D660F74-7C5A-4CB6-B806-5732B12DD1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51" t="2399" r="5378"/>
          <a:stretch/>
        </p:blipFill>
        <p:spPr>
          <a:xfrm>
            <a:off x="6560353" y="3990524"/>
            <a:ext cx="555077" cy="449206"/>
          </a:xfrm>
          <a:prstGeom prst="rect">
            <a:avLst/>
          </a:prstGeom>
        </p:spPr>
      </p:pic>
      <p:sp>
        <p:nvSpPr>
          <p:cNvPr id="32" name="Content Placeholder 50"/>
          <p:cNvSpPr>
            <a:spLocks noGrp="1"/>
          </p:cNvSpPr>
          <p:nvPr>
            <p:ph sz="quarter" idx="36"/>
          </p:nvPr>
        </p:nvSpPr>
        <p:spPr>
          <a:xfrm>
            <a:off x="7783556" y="4249839"/>
            <a:ext cx="382534" cy="18684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130</a:t>
            </a:r>
            <a:endParaRPr lang="en-IN" sz="850" dirty="0"/>
          </a:p>
        </p:txBody>
      </p:sp>
      <p:sp>
        <p:nvSpPr>
          <p:cNvPr id="33" name="Content Placeholder 52"/>
          <p:cNvSpPr>
            <a:spLocks noGrp="1"/>
          </p:cNvSpPr>
          <p:nvPr>
            <p:ph sz="quarter" idx="37"/>
          </p:nvPr>
        </p:nvSpPr>
        <p:spPr>
          <a:xfrm>
            <a:off x="4832532" y="4484441"/>
            <a:ext cx="743745" cy="218986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 err="1"/>
              <a:t>Ginkgophyta</a:t>
            </a:r>
            <a:endParaRPr lang="en-IN" sz="850" dirty="0"/>
          </a:p>
        </p:txBody>
      </p:sp>
      <p:sp>
        <p:nvSpPr>
          <p:cNvPr id="34" name="Content Placeholder 54"/>
          <p:cNvSpPr>
            <a:spLocks noGrp="1"/>
          </p:cNvSpPr>
          <p:nvPr>
            <p:ph sz="quarter" idx="38"/>
          </p:nvPr>
        </p:nvSpPr>
        <p:spPr>
          <a:xfrm>
            <a:off x="6148463" y="4484075"/>
            <a:ext cx="508692" cy="206652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Ginkgo</a:t>
            </a:r>
            <a:endParaRPr lang="en-IN" sz="850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28350DC-B50D-49E9-ABAE-FE25A49AB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4563" y="4449791"/>
            <a:ext cx="542544" cy="356616"/>
          </a:xfrm>
          <a:prstGeom prst="rect">
            <a:avLst/>
          </a:prstGeom>
        </p:spPr>
      </p:pic>
      <p:sp>
        <p:nvSpPr>
          <p:cNvPr id="35" name="Content Placeholder 56"/>
          <p:cNvSpPr>
            <a:spLocks noGrp="1"/>
          </p:cNvSpPr>
          <p:nvPr>
            <p:ph sz="quarter" idx="39"/>
          </p:nvPr>
        </p:nvSpPr>
        <p:spPr>
          <a:xfrm>
            <a:off x="7906263" y="4480751"/>
            <a:ext cx="301624" cy="201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/>
              <a:t>1</a:t>
            </a:r>
            <a:endParaRPr lang="en-IN" sz="850" dirty="0"/>
          </a:p>
        </p:txBody>
      </p:sp>
      <p:sp>
        <p:nvSpPr>
          <p:cNvPr id="36" name="Content Placeholder 58"/>
          <p:cNvSpPr>
            <a:spLocks noGrp="1"/>
          </p:cNvSpPr>
          <p:nvPr>
            <p:ph sz="quarter" idx="40"/>
          </p:nvPr>
        </p:nvSpPr>
        <p:spPr>
          <a:xfrm>
            <a:off x="4830309" y="4812266"/>
            <a:ext cx="704578" cy="216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Pinophyta</a:t>
            </a:r>
            <a:endParaRPr lang="en-IN" sz="850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0BD6BC5-A97C-4610-8588-7B454AE963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7668" y="4782804"/>
            <a:ext cx="295656" cy="414528"/>
          </a:xfrm>
          <a:prstGeom prst="rect">
            <a:avLst/>
          </a:prstGeom>
        </p:spPr>
      </p:pic>
      <p:sp>
        <p:nvSpPr>
          <p:cNvPr id="37" name="Content Placeholder 60"/>
          <p:cNvSpPr>
            <a:spLocks noGrp="1"/>
          </p:cNvSpPr>
          <p:nvPr>
            <p:ph sz="quarter" idx="41"/>
          </p:nvPr>
        </p:nvSpPr>
        <p:spPr>
          <a:xfrm>
            <a:off x="6153090" y="4818845"/>
            <a:ext cx="1192206" cy="304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Pines, firs, and other conifers</a:t>
            </a:r>
            <a:endParaRPr lang="en-IN" sz="850" dirty="0"/>
          </a:p>
        </p:txBody>
      </p:sp>
      <p:sp>
        <p:nvSpPr>
          <p:cNvPr id="38" name="Content Placeholder 62"/>
          <p:cNvSpPr>
            <a:spLocks noGrp="1"/>
          </p:cNvSpPr>
          <p:nvPr>
            <p:ph sz="quarter" idx="42"/>
          </p:nvPr>
        </p:nvSpPr>
        <p:spPr>
          <a:xfrm>
            <a:off x="7777206" y="4810085"/>
            <a:ext cx="404629" cy="2025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630</a:t>
            </a:r>
            <a:endParaRPr lang="en-IN" sz="850" dirty="0"/>
          </a:p>
        </p:txBody>
      </p:sp>
      <p:sp>
        <p:nvSpPr>
          <p:cNvPr id="39" name="Content Placeholder 64"/>
          <p:cNvSpPr>
            <a:spLocks noGrp="1"/>
          </p:cNvSpPr>
          <p:nvPr>
            <p:ph sz="quarter" idx="43"/>
          </p:nvPr>
        </p:nvSpPr>
        <p:spPr>
          <a:xfrm>
            <a:off x="4830309" y="5202217"/>
            <a:ext cx="757828" cy="231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Gnetophyta</a:t>
            </a:r>
            <a:endParaRPr lang="en-IN" sz="850" dirty="0"/>
          </a:p>
        </p:txBody>
      </p:sp>
      <p:sp>
        <p:nvSpPr>
          <p:cNvPr id="40" name="Content Placeholder 66"/>
          <p:cNvSpPr>
            <a:spLocks noGrp="1"/>
          </p:cNvSpPr>
          <p:nvPr>
            <p:ph sz="quarter" idx="44"/>
          </p:nvPr>
        </p:nvSpPr>
        <p:spPr>
          <a:xfrm>
            <a:off x="6146740" y="5192011"/>
            <a:ext cx="789263" cy="223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Gnetophytes</a:t>
            </a:r>
            <a:endParaRPr lang="en-IN" sz="850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D7FDB92-2593-4262-8DC8-681A9045C8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5820" y="5199745"/>
            <a:ext cx="691896" cy="344424"/>
          </a:xfrm>
          <a:prstGeom prst="rect">
            <a:avLst/>
          </a:prstGeom>
        </p:spPr>
      </p:pic>
      <p:sp>
        <p:nvSpPr>
          <p:cNvPr id="41" name="Content Placeholder 68"/>
          <p:cNvSpPr>
            <a:spLocks noGrp="1"/>
          </p:cNvSpPr>
          <p:nvPr>
            <p:ph sz="quarter" idx="45"/>
          </p:nvPr>
        </p:nvSpPr>
        <p:spPr>
          <a:xfrm>
            <a:off x="7832730" y="5202217"/>
            <a:ext cx="341649" cy="1963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80</a:t>
            </a:r>
            <a:endParaRPr lang="en-IN" sz="850" dirty="0"/>
          </a:p>
        </p:txBody>
      </p:sp>
      <p:sp>
        <p:nvSpPr>
          <p:cNvPr id="42" name="Content Placeholder 70"/>
          <p:cNvSpPr>
            <a:spLocks noGrp="1"/>
          </p:cNvSpPr>
          <p:nvPr>
            <p:ph sz="quarter" idx="46"/>
          </p:nvPr>
        </p:nvSpPr>
        <p:spPr>
          <a:xfrm>
            <a:off x="4730748" y="5513484"/>
            <a:ext cx="964846" cy="251621"/>
          </a:xfrm>
        </p:spPr>
        <p:txBody>
          <a:bodyPr/>
          <a:lstStyle/>
          <a:p>
            <a:pPr marL="0" lvl="0" indent="0">
              <a:buNone/>
            </a:pPr>
            <a:r>
              <a:rPr lang="en-US" sz="1120" b="1" dirty="0"/>
              <a:t>Angiosperms</a:t>
            </a:r>
            <a:endParaRPr lang="en-IN" sz="1120" b="1" dirty="0"/>
          </a:p>
        </p:txBody>
      </p:sp>
      <p:sp>
        <p:nvSpPr>
          <p:cNvPr id="43" name="Content Placeholder 72"/>
          <p:cNvSpPr>
            <a:spLocks noGrp="1"/>
          </p:cNvSpPr>
          <p:nvPr>
            <p:ph sz="quarter" idx="47"/>
          </p:nvPr>
        </p:nvSpPr>
        <p:spPr>
          <a:xfrm>
            <a:off x="4843326" y="5753937"/>
            <a:ext cx="856176" cy="223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 err="1"/>
              <a:t>Magnoliophyta</a:t>
            </a:r>
            <a:endParaRPr lang="en-IN" sz="850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7CB75EC-D263-487B-8E7A-108B6DEFE4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9625" y="5780723"/>
            <a:ext cx="350520" cy="527304"/>
          </a:xfrm>
          <a:prstGeom prst="rect">
            <a:avLst/>
          </a:prstGeom>
        </p:spPr>
      </p:pic>
      <p:sp>
        <p:nvSpPr>
          <p:cNvPr id="44" name="Content Placeholder 74"/>
          <p:cNvSpPr>
            <a:spLocks noGrp="1"/>
          </p:cNvSpPr>
          <p:nvPr>
            <p:ph sz="quarter" idx="48"/>
          </p:nvPr>
        </p:nvSpPr>
        <p:spPr>
          <a:xfrm>
            <a:off x="6155471" y="5749174"/>
            <a:ext cx="1104580" cy="6221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All flowering plants, including roses, grasses, fruit trees, maples, and oaks</a:t>
            </a:r>
            <a:endParaRPr lang="en-IN" sz="850" dirty="0"/>
          </a:p>
        </p:txBody>
      </p:sp>
      <p:sp>
        <p:nvSpPr>
          <p:cNvPr id="45" name="Content Placeholder 76"/>
          <p:cNvSpPr>
            <a:spLocks noGrp="1"/>
          </p:cNvSpPr>
          <p:nvPr>
            <p:ph sz="quarter" idx="49"/>
          </p:nvPr>
        </p:nvSpPr>
        <p:spPr>
          <a:xfrm>
            <a:off x="7487835" y="5783457"/>
            <a:ext cx="659753" cy="155009"/>
          </a:xfrm>
        </p:spPr>
        <p:txBody>
          <a:bodyPr anchor="ctr"/>
          <a:lstStyle/>
          <a:p>
            <a:pPr marL="0" lvl="0" indent="0">
              <a:buNone/>
            </a:pPr>
            <a:r>
              <a:rPr lang="en-US" sz="900" dirty="0"/>
              <a:t>&gt; 260,000</a:t>
            </a:r>
            <a:endParaRPr lang="en-IN" sz="900" dirty="0"/>
          </a:p>
        </p:txBody>
      </p:sp>
    </p:spTree>
    <p:extLst>
      <p:ext uri="{BB962C8B-B14F-4D97-AF65-F5344CB8AC3E}">
        <p14:creationId xmlns:p14="http://schemas.microsoft.com/office/powerpoint/2010/main" val="738603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4" y="215901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Bryophytes are nonvascular and seedless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6451602"/>
            <a:ext cx="1563895" cy="3984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675" y="1625704"/>
            <a:ext cx="6977063" cy="1211337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earliest plants probably resembled modern bryophytes. Bryophytes have no vascular tissue, roots, leaves, seeds, or flowers.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17890" y="6457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19.3</a:t>
            </a:r>
          </a:p>
        </p:txBody>
      </p:sp>
      <p:pic>
        <p:nvPicPr>
          <p:cNvPr id="7" name="Picture 6" descr="A red box highlights bryophyte lineages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9" y="3114044"/>
            <a:ext cx="8900160" cy="30327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0988" y="193956"/>
            <a:ext cx="8123238" cy="5619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Bryophytes are small, compact plants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57950"/>
            <a:ext cx="1552575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27609" y="1095152"/>
            <a:ext cx="7789913" cy="2696920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Without vascular tissue and lignin (which strengthens the cell wall), bryophytes lack physical support. </a:t>
            </a:r>
          </a:p>
          <a:p>
            <a:pPr marL="0" lvl="0" indent="0"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Materials move from cell to cell within the plant by diffusion and osmosis. </a:t>
            </a:r>
          </a:p>
          <a:p>
            <a:pPr marL="0" lvl="0" indent="0"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They live in moist shady habitats where they will not dry out.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043106" y="6457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19.7</a:t>
            </a: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4"/>
          </p:nvPr>
        </p:nvSpPr>
        <p:spPr>
          <a:xfrm>
            <a:off x="203758" y="5598275"/>
            <a:ext cx="847801" cy="254840"/>
          </a:xfrm>
        </p:spPr>
        <p:txBody>
          <a:bodyPr/>
          <a:lstStyle/>
          <a:p>
            <a:pPr marL="130175" lvl="0" indent="-130175">
              <a:buFont typeface="+mj-lt"/>
              <a:buAutoNum type="alphaLcPeriod"/>
            </a:pPr>
            <a:r>
              <a:rPr lang="en-GB" sz="1000" dirty="0"/>
              <a:t>Liverwort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15"/>
          </p:nvPr>
        </p:nvSpPr>
        <p:spPr>
          <a:xfrm>
            <a:off x="2583206" y="5597712"/>
            <a:ext cx="909294" cy="202734"/>
          </a:xfrm>
        </p:spPr>
        <p:txBody>
          <a:bodyPr/>
          <a:lstStyle/>
          <a:p>
            <a:pPr marL="127000" lvl="0" indent="-127000">
              <a:buFont typeface="+mj-lt"/>
              <a:buAutoNum type="alphaLcPeriod" startAt="2"/>
            </a:pPr>
            <a:r>
              <a:rPr lang="en-GB" sz="1000" dirty="0"/>
              <a:t>Hornwort</a:t>
            </a:r>
          </a:p>
        </p:txBody>
      </p:sp>
      <p:sp>
        <p:nvSpPr>
          <p:cNvPr id="11" name="Content Placeholder 18"/>
          <p:cNvSpPr>
            <a:spLocks noGrp="1"/>
          </p:cNvSpPr>
          <p:nvPr>
            <p:ph sz="quarter" idx="16"/>
          </p:nvPr>
        </p:nvSpPr>
        <p:spPr>
          <a:xfrm>
            <a:off x="6143167" y="5598275"/>
            <a:ext cx="676733" cy="254839"/>
          </a:xfrm>
        </p:spPr>
        <p:txBody>
          <a:bodyPr/>
          <a:lstStyle/>
          <a:p>
            <a:pPr marL="120650" lvl="0" indent="-120650">
              <a:buFont typeface="+mj-lt"/>
              <a:buAutoNum type="alphaLcPeriod" startAt="3"/>
              <a:tabLst>
                <a:tab pos="88900" algn="l"/>
                <a:tab pos="114300" algn="l"/>
              </a:tabLst>
            </a:pPr>
            <a:r>
              <a:rPr lang="en-GB" sz="1000" dirty="0"/>
              <a:t>Moss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0" b="12127"/>
          <a:stretch/>
        </p:blipFill>
        <p:spPr>
          <a:xfrm>
            <a:off x="253258" y="3792072"/>
            <a:ext cx="8637484" cy="187720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057521" y="5850751"/>
            <a:ext cx="3085646" cy="11465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800" dirty="0">
                <a:latin typeface="Calibri" panose="020F0502020204030204" pitchFamily="34" charset="0"/>
              </a:rPr>
              <a:t>(a): ©Dr. Jeremy Burgess/Science Source; (b, c): ©Steven P. Lynch RF</a:t>
            </a:r>
            <a:endParaRPr lang="en-GB" sz="7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011" y="99827"/>
            <a:ext cx="7853082" cy="844413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Bryophytes have a small sporophyte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7950"/>
            <a:ext cx="1552575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00716" y="1622788"/>
            <a:ext cx="2605555" cy="382540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6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sporophyte is a stalk attached to the gametophyte.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sporophyte produces spores that grow into new haploid gametophyte plants.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396589" y="6461965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19.9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863358" y="1763282"/>
            <a:ext cx="1263042" cy="36525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charset="0"/>
                <a:ea typeface="MS PGothic" charset="0"/>
              </a:rPr>
              <a:t>Sporophyte</a:t>
            </a:r>
          </a:p>
        </p:txBody>
      </p:sp>
      <p:pic>
        <p:nvPicPr>
          <p:cNvPr id="2" name="Picture 1" descr="A yellow box highlights the sporophyt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32" y="1005022"/>
            <a:ext cx="4226560" cy="51816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043717" y="6146552"/>
            <a:ext cx="1485899" cy="208461"/>
          </a:xfrm>
        </p:spPr>
        <p:txBody>
          <a:bodyPr/>
          <a:lstStyle/>
          <a:p>
            <a:pPr marL="0" indent="0">
              <a:buNone/>
            </a:pPr>
            <a:r>
              <a:rPr lang="en-US" sz="600" dirty="0">
                <a:latin typeface="Calibri" panose="020F0502020204030204" pitchFamily="34" charset="0"/>
              </a:rPr>
              <a:t>©Ed </a:t>
            </a:r>
            <a:r>
              <a:rPr lang="en-US" sz="600" dirty="0" err="1">
                <a:latin typeface="Calibri" panose="020F0502020204030204" pitchFamily="34" charset="0"/>
              </a:rPr>
              <a:t>Reschke</a:t>
            </a:r>
            <a:r>
              <a:rPr lang="en-US" sz="600" dirty="0">
                <a:latin typeface="Calibri" panose="020F0502020204030204" pitchFamily="34" charset="0"/>
              </a:rPr>
              <a:t>/</a:t>
            </a:r>
            <a:r>
              <a:rPr lang="en-US" sz="600" dirty="0" err="1">
                <a:latin typeface="Calibri" panose="020F0502020204030204" pitchFamily="34" charset="0"/>
              </a:rPr>
              <a:t>Photolibrary</a:t>
            </a:r>
            <a:r>
              <a:rPr lang="en-US" sz="600" dirty="0">
                <a:latin typeface="Calibri" panose="020F0502020204030204" pitchFamily="34" charset="0"/>
              </a:rPr>
              <a:t>/Getty Images</a:t>
            </a:r>
            <a:endParaRPr lang="en-GB" sz="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02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1885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Bryophyte sexual reproduction requires water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6456549"/>
            <a:ext cx="1741638" cy="40145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35185" y="1626257"/>
            <a:ext cx="7882549" cy="875097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Gametophytes have male and female structures that produce gametes (eggs and sperm). The sperm swim to the eggs.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7325039" y="6453109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19.9</a:t>
            </a:r>
          </a:p>
        </p:txBody>
      </p:sp>
      <p:pic>
        <p:nvPicPr>
          <p:cNvPr id="5" name="Picture 4" descr="A young gametophyte is shown.&#10;Mature male/female gametophyte parts are shown.&#10;A close-up of sperm-producing structure on the male part of the gametophyte is shown.&#10;A close-up of egg-producing structure on the female part of the gametophyte is shown.&#10;A black arrow points from the young gametophyte to the female part of the mature gametophyte.">
            <a:extLst>
              <a:ext uri="{FF2B5EF4-FFF2-40B4-BE49-F238E27FC236}">
                <a16:creationId xmlns:a16="http://schemas.microsoft.com/office/drawing/2014/main" id="{3F715C18-EC7A-40FA-99B4-176E11389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24" y="2520655"/>
            <a:ext cx="8815124" cy="38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626" y="193956"/>
            <a:ext cx="7705725" cy="561836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Bryophytes also reproduce asexually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57951"/>
            <a:ext cx="1795669" cy="40004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94986" y="1510178"/>
            <a:ext cx="4383880" cy="194160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Mosses and liverworts produce structures called </a:t>
            </a:r>
            <a:r>
              <a:rPr lang="en-US" sz="2400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gemmae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, which are small pieces of tissue that detach from the gametophyte and grow into new plants.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099951" y="6278037"/>
            <a:ext cx="1255714" cy="529139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Calibri" charset="0"/>
                <a:ea typeface="MS PGothic" charset="0"/>
              </a:rPr>
              <a:t>Table 19.1 </a:t>
            </a:r>
          </a:p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19.8</a:t>
            </a:r>
          </a:p>
        </p:txBody>
      </p:sp>
      <p:pic>
        <p:nvPicPr>
          <p:cNvPr id="4" name="Picture 3" descr="A true moss plant is shown.&#10;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"/>
          <a:stretch/>
        </p:blipFill>
        <p:spPr>
          <a:xfrm>
            <a:off x="520387" y="3644900"/>
            <a:ext cx="1782699" cy="2709779"/>
          </a:xfrm>
          <a:prstGeom prst="rect">
            <a:avLst/>
          </a:prstGeom>
        </p:spPr>
      </p:pic>
      <p:pic>
        <p:nvPicPr>
          <p:cNvPr id="18" name="Picture 17" descr="A liverwort plant is shown.&#10;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/>
          <a:stretch/>
        </p:blipFill>
        <p:spPr>
          <a:xfrm>
            <a:off x="2541946" y="3822700"/>
            <a:ext cx="2603140" cy="2154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" b="3074"/>
          <a:stretch/>
        </p:blipFill>
        <p:spPr>
          <a:xfrm>
            <a:off x="5248531" y="2120900"/>
            <a:ext cx="3543723" cy="33972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199654" y="5475256"/>
            <a:ext cx="1814677" cy="225919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>
                <a:latin typeface="Calibri" panose="020F0502020204030204" pitchFamily="34" charset="0"/>
              </a:rPr>
              <a:t>©M. I. Walker/Science Source</a:t>
            </a:r>
            <a:endParaRPr lang="en-GB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1632" y="140168"/>
            <a:ext cx="4850834" cy="741574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#3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00394" y="1506071"/>
            <a:ext cx="5326063" cy="272708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What does the structure indicated by the arrow produce?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spores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phloem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gametes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pollen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354818" y="6464896"/>
            <a:ext cx="1439559" cy="4065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19.7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399025" y="5976413"/>
            <a:ext cx="1233676" cy="214837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>
                <a:latin typeface="Calibri" panose="020F0502020204030204" pitchFamily="34" charset="0"/>
              </a:rPr>
              <a:t>©Steven P. Lynch RF</a:t>
            </a:r>
            <a:endParaRPr lang="en-GB" sz="900" dirty="0">
              <a:latin typeface="Calibri" panose="020F050202020403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red arrow points to the tips of a moss sporophyte.&#10;An image of moss is shown.&#10;A red box appears around answer choice A.">
            <a:extLst>
              <a:ext uri="{FF2B5EF4-FFF2-40B4-BE49-F238E27FC236}">
                <a16:creationId xmlns:a16="http://schemas.microsoft.com/office/drawing/2014/main" id="{46687641-8DAC-4DE3-B6D3-1E71978E1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09" t="11527" b="12737"/>
          <a:stretch/>
        </p:blipFill>
        <p:spPr>
          <a:xfrm>
            <a:off x="4774863" y="3210072"/>
            <a:ext cx="4119021" cy="272708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116719D3-1B7E-4BAF-8D65-9D7493E5D3B9}"/>
              </a:ext>
            </a:extLst>
          </p:cNvPr>
          <p:cNvSpPr/>
          <p:nvPr/>
        </p:nvSpPr>
        <p:spPr>
          <a:xfrm>
            <a:off x="7807115" y="3406452"/>
            <a:ext cx="258634" cy="35625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4702" y="126721"/>
            <a:ext cx="6468035" cy="748168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#3, solution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58348" y="995085"/>
            <a:ext cx="5492750" cy="143883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What does the structure indicated by the arrow produce?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spores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345634" y="6457951"/>
            <a:ext cx="1408401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19.7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153150" y="6122887"/>
            <a:ext cx="1347787" cy="182563"/>
          </a:xfrm>
        </p:spPr>
        <p:txBody>
          <a:bodyPr/>
          <a:lstStyle/>
          <a:p>
            <a:pPr marL="0" indent="0">
              <a:buNone/>
            </a:pPr>
            <a:r>
              <a:rPr lang="en-US" sz="1050" dirty="0">
                <a:latin typeface="Calibri" panose="020F0502020204030204" pitchFamily="34" charset="0"/>
              </a:rPr>
              <a:t>©Steven P. Lynch RF</a:t>
            </a:r>
            <a:endParaRPr lang="en-GB" sz="1050" dirty="0">
              <a:latin typeface="Calibri" panose="020F0502020204030204" pitchFamily="34" charset="0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red arrow points to the tips of a moss sporophyte.&#10;An image of moss is shown.&#10;A red box appears around answer choice A.">
            <a:extLst>
              <a:ext uri="{FF2B5EF4-FFF2-40B4-BE49-F238E27FC236}">
                <a16:creationId xmlns:a16="http://schemas.microsoft.com/office/drawing/2014/main" id="{E5DEA255-9B20-482E-ABE5-B10948606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09" t="11527" b="12737"/>
          <a:stretch/>
        </p:blipFill>
        <p:spPr>
          <a:xfrm>
            <a:off x="4185163" y="3016145"/>
            <a:ext cx="4690965" cy="310574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1D3BF4C-A387-4243-B261-2110E82A6AA8}"/>
              </a:ext>
            </a:extLst>
          </p:cNvPr>
          <p:cNvSpPr/>
          <p:nvPr/>
        </p:nvSpPr>
        <p:spPr>
          <a:xfrm>
            <a:off x="7612987" y="3248759"/>
            <a:ext cx="310719" cy="40571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7" y="59583"/>
            <a:ext cx="5930153" cy="8413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19.2 Mastering concepts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02102" y="3182793"/>
            <a:ext cx="5499851" cy="758265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Name two reasons mosses usually live in moist, shady habitats.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437" b="3658"/>
          <a:stretch/>
        </p:blipFill>
        <p:spPr>
          <a:xfrm>
            <a:off x="0" y="2433918"/>
            <a:ext cx="3429990" cy="219523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76315" y="4595007"/>
            <a:ext cx="1724021" cy="207568"/>
          </a:xfrm>
        </p:spPr>
        <p:txBody>
          <a:bodyPr/>
          <a:lstStyle/>
          <a:p>
            <a:pPr marL="0" indent="0" algn="ctr">
              <a:buNone/>
            </a:pPr>
            <a:r>
              <a:rPr lang="en-US" sz="550" dirty="0">
                <a:latin typeface="Calibri" panose="020F0502020204030204" pitchFamily="34" charset="0"/>
              </a:rPr>
              <a:t>©G. R. “Dick” Roberts/Natural Sciences Image Library</a:t>
            </a:r>
            <a:endParaRPr lang="en-GB" sz="55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623" y="220850"/>
            <a:ext cx="8436769" cy="512847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Seedless vascular plants have no seeds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7950"/>
            <a:ext cx="1552575" cy="37651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19.3</a:t>
            </a:r>
          </a:p>
        </p:txBody>
      </p:sp>
      <p:pic>
        <p:nvPicPr>
          <p:cNvPr id="13" name="Picture 12" descr="A plant family tree is shown, with thick line emphasizing seedless vascular plant lineages.&#10;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142477" y="1721224"/>
            <a:ext cx="4557210" cy="103342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1739" y="3274643"/>
            <a:ext cx="3973050" cy="222136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There are about 12,700 existing species of plants with vascular tissue, but no seeds.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This phylum is composed of ferns and their close relatives.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296943" y="6463645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Table 19.1</a:t>
            </a:r>
          </a:p>
        </p:txBody>
      </p:sp>
      <p:sp>
        <p:nvSpPr>
          <p:cNvPr id="8" name="Content Placeholder 14"/>
          <p:cNvSpPr>
            <a:spLocks noGrp="1"/>
          </p:cNvSpPr>
          <p:nvPr>
            <p:ph sz="quarter" idx="14"/>
          </p:nvPr>
        </p:nvSpPr>
        <p:spPr>
          <a:xfrm>
            <a:off x="5168900" y="994612"/>
            <a:ext cx="2235056" cy="267810"/>
          </a:xfrm>
        </p:spPr>
        <p:txBody>
          <a:bodyPr/>
          <a:lstStyle/>
          <a:p>
            <a:pPr marL="0" indent="0">
              <a:buNone/>
            </a:pPr>
            <a:r>
              <a:rPr lang="en-GB" sz="1250" b="1" spc="300" dirty="0"/>
              <a:t>TABLE</a:t>
            </a:r>
            <a:r>
              <a:rPr lang="en-GB" sz="1250" b="1" dirty="0"/>
              <a:t> 19.1</a:t>
            </a:r>
            <a:r>
              <a:rPr lang="en-GB" sz="1250" b="1" spc="600" dirty="0"/>
              <a:t> </a:t>
            </a:r>
            <a:r>
              <a:rPr lang="en-GB" sz="1250" b="1" dirty="0"/>
              <a:t>Phyla of Plants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5167925" y="1522160"/>
            <a:ext cx="667498" cy="24567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Phylum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565661" y="1516445"/>
            <a:ext cx="853281" cy="25907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Examples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3"/>
          </p:nvPr>
        </p:nvSpPr>
        <p:spPr>
          <a:xfrm>
            <a:off x="7728946" y="1174481"/>
            <a:ext cx="857845" cy="5476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200" b="1" dirty="0"/>
              <a:t>Number of Existing Species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15"/>
          </p:nvPr>
        </p:nvSpPr>
        <p:spPr>
          <a:xfrm>
            <a:off x="5168808" y="1744815"/>
            <a:ext cx="1460751" cy="254794"/>
          </a:xfrm>
        </p:spPr>
        <p:txBody>
          <a:bodyPr/>
          <a:lstStyle/>
          <a:p>
            <a:pPr marL="0" indent="0">
              <a:buNone/>
            </a:pPr>
            <a:r>
              <a:rPr lang="en-US" sz="1120" b="1" dirty="0"/>
              <a:t>Nonvascular plants</a:t>
            </a:r>
            <a:endParaRPr lang="en-GB" sz="1120" b="1" dirty="0"/>
          </a:p>
        </p:txBody>
      </p:sp>
      <p:sp>
        <p:nvSpPr>
          <p:cNvPr id="14" name="Content Placeholder 18"/>
          <p:cNvSpPr>
            <a:spLocks noGrp="1"/>
          </p:cNvSpPr>
          <p:nvPr>
            <p:ph sz="quarter" idx="16"/>
          </p:nvPr>
        </p:nvSpPr>
        <p:spPr>
          <a:xfrm>
            <a:off x="5274471" y="1966999"/>
            <a:ext cx="1090769" cy="274162"/>
          </a:xfrm>
        </p:spPr>
        <p:txBody>
          <a:bodyPr/>
          <a:lstStyle/>
          <a:p>
            <a:pPr marL="0" lvl="0" indent="0">
              <a:buNone/>
            </a:pPr>
            <a:r>
              <a:rPr lang="en-GB" sz="850" dirty="0" err="1"/>
              <a:t>Marchantiophyta</a:t>
            </a:r>
            <a:endParaRPr lang="en-GB" sz="850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6580029" y="1972939"/>
            <a:ext cx="692219" cy="2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Liverworts</a:t>
            </a:r>
            <a:endParaRPr lang="en-IN" sz="85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8B45CDD-D028-49F4-937F-21A1DB0D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248" y="1882727"/>
            <a:ext cx="320040" cy="292608"/>
          </a:xfrm>
          <a:prstGeom prst="rect">
            <a:avLst/>
          </a:prstGeom>
        </p:spPr>
      </p:pic>
      <p:sp>
        <p:nvSpPr>
          <p:cNvPr id="16" name="Content Placeholder 17"/>
          <p:cNvSpPr>
            <a:spLocks noGrp="1"/>
          </p:cNvSpPr>
          <p:nvPr>
            <p:ph sz="quarter" idx="20"/>
          </p:nvPr>
        </p:nvSpPr>
        <p:spPr>
          <a:xfrm>
            <a:off x="8118507" y="1977384"/>
            <a:ext cx="427737" cy="220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9000</a:t>
            </a:r>
            <a:endParaRPr lang="en-IN" sz="850" dirty="0"/>
          </a:p>
        </p:txBody>
      </p:sp>
      <p:sp>
        <p:nvSpPr>
          <p:cNvPr id="17" name="Content Placeholder 20"/>
          <p:cNvSpPr>
            <a:spLocks noGrp="1"/>
          </p:cNvSpPr>
          <p:nvPr>
            <p:ph sz="quarter" idx="21"/>
          </p:nvPr>
        </p:nvSpPr>
        <p:spPr>
          <a:xfrm>
            <a:off x="5282091" y="2290819"/>
            <a:ext cx="1009174" cy="21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Anthocerotophyta</a:t>
            </a:r>
            <a:endParaRPr lang="en-IN" sz="850" dirty="0"/>
          </a:p>
        </p:txBody>
      </p:sp>
      <p:sp>
        <p:nvSpPr>
          <p:cNvPr id="18" name="Content Placeholder 10"/>
          <p:cNvSpPr>
            <a:spLocks noGrp="1"/>
          </p:cNvSpPr>
          <p:nvPr>
            <p:ph sz="quarter" idx="18"/>
          </p:nvPr>
        </p:nvSpPr>
        <p:spPr>
          <a:xfrm>
            <a:off x="6572409" y="2293749"/>
            <a:ext cx="711798" cy="2274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Hornworts</a:t>
            </a:r>
            <a:endParaRPr lang="en-IN" sz="85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F831246-8EA6-4505-B823-4C6AF6F29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33" r="7934"/>
          <a:stretch/>
        </p:blipFill>
        <p:spPr>
          <a:xfrm>
            <a:off x="7288119" y="2194242"/>
            <a:ext cx="308162" cy="440795"/>
          </a:xfrm>
          <a:prstGeom prst="rect">
            <a:avLst/>
          </a:prstGeom>
        </p:spPr>
      </p:pic>
      <p:sp>
        <p:nvSpPr>
          <p:cNvPr id="19" name="Content Placeholder 22"/>
          <p:cNvSpPr>
            <a:spLocks noGrp="1"/>
          </p:cNvSpPr>
          <p:nvPr>
            <p:ph sz="quarter" idx="22"/>
          </p:nvPr>
        </p:nvSpPr>
        <p:spPr>
          <a:xfrm>
            <a:off x="8177949" y="2292698"/>
            <a:ext cx="374552" cy="260878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100</a:t>
            </a:r>
            <a:endParaRPr lang="en-IN" sz="850" dirty="0"/>
          </a:p>
        </p:txBody>
      </p:sp>
      <p:sp>
        <p:nvSpPr>
          <p:cNvPr id="20" name="Content Placeholder 24"/>
          <p:cNvSpPr>
            <a:spLocks noGrp="1"/>
          </p:cNvSpPr>
          <p:nvPr>
            <p:ph sz="quarter" idx="23"/>
          </p:nvPr>
        </p:nvSpPr>
        <p:spPr>
          <a:xfrm>
            <a:off x="5282091" y="2611075"/>
            <a:ext cx="666952" cy="2049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Bryophyta</a:t>
            </a:r>
            <a:endParaRPr lang="en-IN" sz="85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7A24357-8734-4D78-84EC-76062C346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113" y="2505637"/>
            <a:ext cx="256032" cy="435864"/>
          </a:xfrm>
          <a:prstGeom prst="rect">
            <a:avLst/>
          </a:prstGeom>
        </p:spPr>
      </p:pic>
      <p:sp>
        <p:nvSpPr>
          <p:cNvPr id="21" name="Content Placeholder 26"/>
          <p:cNvSpPr>
            <a:spLocks noGrp="1"/>
          </p:cNvSpPr>
          <p:nvPr>
            <p:ph sz="quarter" idx="24"/>
          </p:nvPr>
        </p:nvSpPr>
        <p:spPr>
          <a:xfrm>
            <a:off x="6575662" y="2622873"/>
            <a:ext cx="814388" cy="1857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True mosses</a:t>
            </a:r>
            <a:endParaRPr lang="en-IN" sz="850" dirty="0"/>
          </a:p>
        </p:txBody>
      </p:sp>
      <p:sp>
        <p:nvSpPr>
          <p:cNvPr id="22" name="Content Placeholder 28"/>
          <p:cNvSpPr>
            <a:spLocks noGrp="1"/>
          </p:cNvSpPr>
          <p:nvPr>
            <p:ph sz="quarter" idx="25"/>
          </p:nvPr>
        </p:nvSpPr>
        <p:spPr>
          <a:xfrm>
            <a:off x="8035161" y="2620872"/>
            <a:ext cx="542652" cy="2397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15,000</a:t>
            </a:r>
            <a:endParaRPr lang="en-IN" sz="850" dirty="0"/>
          </a:p>
        </p:txBody>
      </p:sp>
      <p:sp>
        <p:nvSpPr>
          <p:cNvPr id="23" name="Content Placeholder 30"/>
          <p:cNvSpPr>
            <a:spLocks noGrp="1"/>
          </p:cNvSpPr>
          <p:nvPr>
            <p:ph sz="quarter" idx="26"/>
          </p:nvPr>
        </p:nvSpPr>
        <p:spPr>
          <a:xfrm>
            <a:off x="5178340" y="2933731"/>
            <a:ext cx="1652111" cy="228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120" b="1" dirty="0"/>
              <a:t>Seedless vascular plants</a:t>
            </a:r>
            <a:endParaRPr lang="en-IN" sz="1120" b="1" dirty="0"/>
          </a:p>
        </p:txBody>
      </p:sp>
      <p:sp>
        <p:nvSpPr>
          <p:cNvPr id="24" name="Content Placeholder 32"/>
          <p:cNvSpPr>
            <a:spLocks noGrp="1"/>
          </p:cNvSpPr>
          <p:nvPr>
            <p:ph sz="quarter" idx="27"/>
          </p:nvPr>
        </p:nvSpPr>
        <p:spPr>
          <a:xfrm>
            <a:off x="5292251" y="3161999"/>
            <a:ext cx="944562" cy="198120"/>
          </a:xfrm>
        </p:spPr>
        <p:txBody>
          <a:bodyPr/>
          <a:lstStyle/>
          <a:p>
            <a:pPr marL="0" lvl="0" indent="0">
              <a:buNone/>
            </a:pPr>
            <a:r>
              <a:rPr lang="en-GB" sz="850" dirty="0" err="1"/>
              <a:t>Lycopodiophyta</a:t>
            </a:r>
            <a:endParaRPr lang="en-GB" sz="850" dirty="0"/>
          </a:p>
        </p:txBody>
      </p:sp>
      <p:sp>
        <p:nvSpPr>
          <p:cNvPr id="25" name="Content Placeholder 34"/>
          <p:cNvSpPr>
            <a:spLocks noGrp="1"/>
          </p:cNvSpPr>
          <p:nvPr>
            <p:ph sz="quarter" idx="28"/>
          </p:nvPr>
        </p:nvSpPr>
        <p:spPr>
          <a:xfrm>
            <a:off x="6579792" y="3163269"/>
            <a:ext cx="858543" cy="33524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Club mosses, spike mosses</a:t>
            </a:r>
            <a:endParaRPr lang="en-IN" sz="85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D41647-80EF-40B0-A87E-8E33872E4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535" y="3070130"/>
            <a:ext cx="198120" cy="435864"/>
          </a:xfrm>
          <a:prstGeom prst="rect">
            <a:avLst/>
          </a:prstGeom>
        </p:spPr>
      </p:pic>
      <p:sp>
        <p:nvSpPr>
          <p:cNvPr id="26" name="Content Placeholder 36"/>
          <p:cNvSpPr>
            <a:spLocks noGrp="1"/>
          </p:cNvSpPr>
          <p:nvPr>
            <p:ph sz="quarter" idx="29"/>
          </p:nvPr>
        </p:nvSpPr>
        <p:spPr>
          <a:xfrm>
            <a:off x="8120311" y="3151572"/>
            <a:ext cx="497448" cy="214897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/>
              <a:t>1200</a:t>
            </a:r>
            <a:endParaRPr lang="en-IN" sz="900" dirty="0"/>
          </a:p>
        </p:txBody>
      </p:sp>
      <p:sp>
        <p:nvSpPr>
          <p:cNvPr id="27" name="Content Placeholder 38"/>
          <p:cNvSpPr>
            <a:spLocks noGrp="1"/>
          </p:cNvSpPr>
          <p:nvPr>
            <p:ph sz="quarter" idx="30"/>
          </p:nvPr>
        </p:nvSpPr>
        <p:spPr>
          <a:xfrm>
            <a:off x="5293521" y="3539052"/>
            <a:ext cx="801846" cy="204927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 err="1"/>
              <a:t>Pteridophyta</a:t>
            </a:r>
            <a:endParaRPr lang="en-IN" sz="85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314D36F-E213-4857-8924-B31B8D3EE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1168" y="3539052"/>
            <a:ext cx="350520" cy="350520"/>
          </a:xfrm>
          <a:prstGeom prst="rect">
            <a:avLst/>
          </a:prstGeom>
        </p:spPr>
      </p:pic>
      <p:sp>
        <p:nvSpPr>
          <p:cNvPr id="28" name="Content Placeholder 40"/>
          <p:cNvSpPr>
            <a:spLocks noGrp="1"/>
          </p:cNvSpPr>
          <p:nvPr>
            <p:ph sz="quarter" idx="31"/>
          </p:nvPr>
        </p:nvSpPr>
        <p:spPr>
          <a:xfrm>
            <a:off x="6565660" y="3544458"/>
            <a:ext cx="1252460" cy="346153"/>
          </a:xfrm>
        </p:spPr>
        <p:txBody>
          <a:bodyPr/>
          <a:lstStyle/>
          <a:p>
            <a:pPr marL="0" lvl="0" indent="0">
              <a:buNone/>
            </a:pPr>
            <a:r>
              <a:rPr lang="en-US" sz="860" dirty="0"/>
              <a:t>Whisk ferns, true ferns, horsetails</a:t>
            </a:r>
            <a:endParaRPr lang="en-IN" sz="860" dirty="0"/>
          </a:p>
        </p:txBody>
      </p:sp>
      <p:sp>
        <p:nvSpPr>
          <p:cNvPr id="29" name="Content Placeholder 42"/>
          <p:cNvSpPr>
            <a:spLocks noGrp="1"/>
          </p:cNvSpPr>
          <p:nvPr>
            <p:ph sz="quarter" idx="32"/>
          </p:nvPr>
        </p:nvSpPr>
        <p:spPr>
          <a:xfrm>
            <a:off x="8053959" y="3539052"/>
            <a:ext cx="516810" cy="2207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11,500</a:t>
            </a:r>
            <a:endParaRPr lang="en-IN" sz="850" dirty="0"/>
          </a:p>
        </p:txBody>
      </p:sp>
      <p:sp>
        <p:nvSpPr>
          <p:cNvPr id="30" name="Content Placeholder 44"/>
          <p:cNvSpPr>
            <a:spLocks noGrp="1"/>
          </p:cNvSpPr>
          <p:nvPr>
            <p:ph sz="quarter" idx="33"/>
          </p:nvPr>
        </p:nvSpPr>
        <p:spPr>
          <a:xfrm>
            <a:off x="5171990" y="3915484"/>
            <a:ext cx="1052345" cy="251411"/>
          </a:xfrm>
        </p:spPr>
        <p:txBody>
          <a:bodyPr/>
          <a:lstStyle/>
          <a:p>
            <a:pPr marL="0" indent="0">
              <a:buNone/>
            </a:pPr>
            <a:r>
              <a:rPr lang="en-GB" sz="1120" b="1" dirty="0"/>
              <a:t>Gymnosperms</a:t>
            </a:r>
          </a:p>
        </p:txBody>
      </p:sp>
      <p:sp>
        <p:nvSpPr>
          <p:cNvPr id="31" name="Content Placeholder 46"/>
          <p:cNvSpPr>
            <a:spLocks noGrp="1"/>
          </p:cNvSpPr>
          <p:nvPr>
            <p:ph sz="quarter" idx="34"/>
          </p:nvPr>
        </p:nvSpPr>
        <p:spPr>
          <a:xfrm>
            <a:off x="5274471" y="4136256"/>
            <a:ext cx="798036" cy="21656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 err="1"/>
              <a:t>Cycadophyta</a:t>
            </a:r>
            <a:endParaRPr lang="en-IN" sz="850" dirty="0"/>
          </a:p>
        </p:txBody>
      </p:sp>
      <p:sp>
        <p:nvSpPr>
          <p:cNvPr id="32" name="Content Placeholder 48"/>
          <p:cNvSpPr>
            <a:spLocks noGrp="1"/>
          </p:cNvSpPr>
          <p:nvPr>
            <p:ph sz="quarter" idx="35"/>
          </p:nvPr>
        </p:nvSpPr>
        <p:spPr>
          <a:xfrm>
            <a:off x="6580900" y="4140426"/>
            <a:ext cx="507649" cy="196576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Cycads</a:t>
            </a:r>
            <a:endParaRPr lang="en-IN" sz="85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D660F74-7C5A-4CB6-B806-5732B12DD1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96" t="2399" r="7388"/>
          <a:stretch/>
        </p:blipFill>
        <p:spPr>
          <a:xfrm>
            <a:off x="6982927" y="3907877"/>
            <a:ext cx="497681" cy="418981"/>
          </a:xfrm>
          <a:prstGeom prst="rect">
            <a:avLst/>
          </a:prstGeom>
        </p:spPr>
      </p:pic>
      <p:sp>
        <p:nvSpPr>
          <p:cNvPr id="33" name="Content Placeholder 50"/>
          <p:cNvSpPr>
            <a:spLocks noGrp="1"/>
          </p:cNvSpPr>
          <p:nvPr>
            <p:ph sz="quarter" idx="36"/>
          </p:nvPr>
        </p:nvSpPr>
        <p:spPr>
          <a:xfrm>
            <a:off x="8180728" y="4135656"/>
            <a:ext cx="382534" cy="18684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130</a:t>
            </a:r>
            <a:endParaRPr lang="en-IN" sz="850" dirty="0"/>
          </a:p>
        </p:txBody>
      </p:sp>
      <p:sp>
        <p:nvSpPr>
          <p:cNvPr id="34" name="Content Placeholder 52"/>
          <p:cNvSpPr>
            <a:spLocks noGrp="1"/>
          </p:cNvSpPr>
          <p:nvPr>
            <p:ph sz="quarter" idx="37"/>
          </p:nvPr>
        </p:nvSpPr>
        <p:spPr>
          <a:xfrm>
            <a:off x="5271614" y="4376608"/>
            <a:ext cx="743745" cy="218986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 err="1"/>
              <a:t>Ginkgophyta</a:t>
            </a:r>
            <a:endParaRPr lang="en-IN" sz="850" dirty="0"/>
          </a:p>
        </p:txBody>
      </p:sp>
      <p:sp>
        <p:nvSpPr>
          <p:cNvPr id="35" name="Content Placeholder 54"/>
          <p:cNvSpPr>
            <a:spLocks noGrp="1"/>
          </p:cNvSpPr>
          <p:nvPr>
            <p:ph sz="quarter" idx="38"/>
          </p:nvPr>
        </p:nvSpPr>
        <p:spPr>
          <a:xfrm>
            <a:off x="6570143" y="4383119"/>
            <a:ext cx="508692" cy="206652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Ginkgo</a:t>
            </a:r>
            <a:endParaRPr lang="en-IN" sz="85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28350DC-B50D-49E9-ABAE-FE25A49AB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0976" y="4327466"/>
            <a:ext cx="542544" cy="356616"/>
          </a:xfrm>
          <a:prstGeom prst="rect">
            <a:avLst/>
          </a:prstGeom>
        </p:spPr>
      </p:pic>
      <p:sp>
        <p:nvSpPr>
          <p:cNvPr id="36" name="Content Placeholder 56"/>
          <p:cNvSpPr>
            <a:spLocks noGrp="1"/>
          </p:cNvSpPr>
          <p:nvPr>
            <p:ph sz="quarter" idx="39"/>
          </p:nvPr>
        </p:nvSpPr>
        <p:spPr>
          <a:xfrm>
            <a:off x="8302165" y="4380538"/>
            <a:ext cx="301624" cy="201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/>
              <a:t>1</a:t>
            </a:r>
            <a:endParaRPr lang="en-IN" sz="850" dirty="0"/>
          </a:p>
        </p:txBody>
      </p:sp>
      <p:sp>
        <p:nvSpPr>
          <p:cNvPr id="37" name="Content Placeholder 58"/>
          <p:cNvSpPr>
            <a:spLocks noGrp="1"/>
          </p:cNvSpPr>
          <p:nvPr>
            <p:ph sz="quarter" idx="40"/>
          </p:nvPr>
        </p:nvSpPr>
        <p:spPr>
          <a:xfrm>
            <a:off x="5282091" y="4704433"/>
            <a:ext cx="704578" cy="216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Pinophyta</a:t>
            </a:r>
            <a:endParaRPr lang="en-IN" sz="85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0BD6BC5-A97C-4610-8588-7B454AE963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1618" y="4680130"/>
            <a:ext cx="295656" cy="414528"/>
          </a:xfrm>
          <a:prstGeom prst="rect">
            <a:avLst/>
          </a:prstGeom>
        </p:spPr>
      </p:pic>
      <p:sp>
        <p:nvSpPr>
          <p:cNvPr id="38" name="Content Placeholder 60"/>
          <p:cNvSpPr>
            <a:spLocks noGrp="1"/>
          </p:cNvSpPr>
          <p:nvPr>
            <p:ph sz="quarter" idx="41"/>
          </p:nvPr>
        </p:nvSpPr>
        <p:spPr>
          <a:xfrm>
            <a:off x="6575607" y="4703298"/>
            <a:ext cx="1192206" cy="304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Pines, firs, and other conifers</a:t>
            </a:r>
            <a:endParaRPr lang="en-IN" sz="850" dirty="0"/>
          </a:p>
        </p:txBody>
      </p:sp>
      <p:sp>
        <p:nvSpPr>
          <p:cNvPr id="39" name="Content Placeholder 62"/>
          <p:cNvSpPr>
            <a:spLocks noGrp="1"/>
          </p:cNvSpPr>
          <p:nvPr>
            <p:ph sz="quarter" idx="42"/>
          </p:nvPr>
        </p:nvSpPr>
        <p:spPr>
          <a:xfrm>
            <a:off x="8173760" y="4693594"/>
            <a:ext cx="404629" cy="2025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630</a:t>
            </a:r>
            <a:endParaRPr lang="en-IN" sz="850" dirty="0"/>
          </a:p>
        </p:txBody>
      </p:sp>
      <p:sp>
        <p:nvSpPr>
          <p:cNvPr id="40" name="Content Placeholder 64"/>
          <p:cNvSpPr>
            <a:spLocks noGrp="1"/>
          </p:cNvSpPr>
          <p:nvPr>
            <p:ph sz="quarter" idx="43"/>
          </p:nvPr>
        </p:nvSpPr>
        <p:spPr>
          <a:xfrm>
            <a:off x="5275741" y="5085494"/>
            <a:ext cx="757828" cy="231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Gnetophyta</a:t>
            </a:r>
            <a:endParaRPr lang="en-IN" sz="850" dirty="0"/>
          </a:p>
        </p:txBody>
      </p:sp>
      <p:sp>
        <p:nvSpPr>
          <p:cNvPr id="41" name="Content Placeholder 66"/>
          <p:cNvSpPr>
            <a:spLocks noGrp="1"/>
          </p:cNvSpPr>
          <p:nvPr>
            <p:ph sz="quarter" idx="44"/>
          </p:nvPr>
        </p:nvSpPr>
        <p:spPr>
          <a:xfrm>
            <a:off x="6574272" y="5080299"/>
            <a:ext cx="789263" cy="223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Gnetophytes</a:t>
            </a:r>
            <a:endParaRPr lang="en-IN" sz="85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D7FDB92-2593-4262-8DC8-681A9045C8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0368" y="5106969"/>
            <a:ext cx="685046" cy="341014"/>
          </a:xfrm>
          <a:prstGeom prst="rect">
            <a:avLst/>
          </a:prstGeom>
        </p:spPr>
      </p:pic>
      <p:sp>
        <p:nvSpPr>
          <p:cNvPr id="42" name="Content Placeholder 68"/>
          <p:cNvSpPr>
            <a:spLocks noGrp="1"/>
          </p:cNvSpPr>
          <p:nvPr>
            <p:ph sz="quarter" idx="45"/>
          </p:nvPr>
        </p:nvSpPr>
        <p:spPr>
          <a:xfrm>
            <a:off x="8229120" y="5086128"/>
            <a:ext cx="341649" cy="1963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80</a:t>
            </a:r>
            <a:endParaRPr lang="en-IN" sz="850" dirty="0"/>
          </a:p>
        </p:txBody>
      </p:sp>
      <p:sp>
        <p:nvSpPr>
          <p:cNvPr id="43" name="Content Placeholder 70"/>
          <p:cNvSpPr>
            <a:spLocks noGrp="1"/>
          </p:cNvSpPr>
          <p:nvPr>
            <p:ph sz="quarter" idx="46"/>
          </p:nvPr>
        </p:nvSpPr>
        <p:spPr>
          <a:xfrm>
            <a:off x="5167925" y="5392811"/>
            <a:ext cx="964846" cy="251621"/>
          </a:xfrm>
        </p:spPr>
        <p:txBody>
          <a:bodyPr/>
          <a:lstStyle/>
          <a:p>
            <a:pPr marL="0" lvl="0" indent="0">
              <a:buNone/>
              <a:tabLst>
                <a:tab pos="0" algn="l"/>
              </a:tabLst>
            </a:pPr>
            <a:r>
              <a:rPr lang="en-US" sz="1120" b="1" dirty="0"/>
              <a:t>Angiosperms</a:t>
            </a:r>
            <a:endParaRPr lang="en-IN" sz="1120" b="1" dirty="0"/>
          </a:p>
        </p:txBody>
      </p:sp>
      <p:sp>
        <p:nvSpPr>
          <p:cNvPr id="44" name="Content Placeholder 72"/>
          <p:cNvSpPr>
            <a:spLocks noGrp="1"/>
          </p:cNvSpPr>
          <p:nvPr>
            <p:ph sz="quarter" idx="47"/>
          </p:nvPr>
        </p:nvSpPr>
        <p:spPr>
          <a:xfrm>
            <a:off x="5269708" y="5621974"/>
            <a:ext cx="856176" cy="223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 err="1"/>
              <a:t>Magnoliophyta</a:t>
            </a:r>
            <a:endParaRPr lang="en-IN" sz="85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7CB75EC-D263-487B-8E7A-108B6DEFE4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039" y="5653833"/>
            <a:ext cx="350520" cy="527304"/>
          </a:xfrm>
          <a:prstGeom prst="rect">
            <a:avLst/>
          </a:prstGeom>
        </p:spPr>
      </p:pic>
      <p:sp>
        <p:nvSpPr>
          <p:cNvPr id="45" name="Content Placeholder 74"/>
          <p:cNvSpPr>
            <a:spLocks noGrp="1"/>
          </p:cNvSpPr>
          <p:nvPr>
            <p:ph sz="quarter" idx="48"/>
          </p:nvPr>
        </p:nvSpPr>
        <p:spPr>
          <a:xfrm>
            <a:off x="6573280" y="5621098"/>
            <a:ext cx="1104580" cy="6221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All flowering plants, including roses, grasses, fruit trees, maples, and oaks</a:t>
            </a:r>
            <a:endParaRPr lang="en-IN" sz="850" dirty="0"/>
          </a:p>
        </p:txBody>
      </p:sp>
      <p:sp>
        <p:nvSpPr>
          <p:cNvPr id="46" name="Content Placeholder 76"/>
          <p:cNvSpPr>
            <a:spLocks noGrp="1"/>
          </p:cNvSpPr>
          <p:nvPr>
            <p:ph sz="quarter" idx="49"/>
          </p:nvPr>
        </p:nvSpPr>
        <p:spPr>
          <a:xfrm>
            <a:off x="7895889" y="5625254"/>
            <a:ext cx="659753" cy="249644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&gt; 260,000</a:t>
            </a:r>
            <a:endParaRPr lang="en-IN" sz="850" dirty="0"/>
          </a:p>
        </p:txBody>
      </p:sp>
    </p:spTree>
    <p:extLst>
      <p:ext uri="{BB962C8B-B14F-4D97-AF65-F5344CB8AC3E}">
        <p14:creationId xmlns:p14="http://schemas.microsoft.com/office/powerpoint/2010/main" val="197409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195" y="56857"/>
            <a:ext cx="7897343" cy="857538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share a lineage with protists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63461"/>
            <a:ext cx="1497724" cy="39453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47085" y="2220619"/>
            <a:ext cx="2476975" cy="308811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All plants are multicellular, autotrophic eukaryotes that use photosynthesis to obtain energy.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217713" y="6459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19.3</a:t>
            </a:r>
          </a:p>
        </p:txBody>
      </p:sp>
      <p:pic>
        <p:nvPicPr>
          <p:cNvPr id="3" name="Picture 2" descr="The tree of life is shown.&#10;The green box highlights plant lineage and closest neighboring protist lineage.">
            <a:extLst>
              <a:ext uri="{FF2B5EF4-FFF2-40B4-BE49-F238E27FC236}">
                <a16:creationId xmlns:a16="http://schemas.microsoft.com/office/drawing/2014/main" id="{BE78645D-F5EB-4F05-98AE-BC66BAA51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93" r="12429" b="10943"/>
          <a:stretch/>
        </p:blipFill>
        <p:spPr>
          <a:xfrm>
            <a:off x="3132239" y="2369798"/>
            <a:ext cx="5263619" cy="32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36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28601" y="207403"/>
            <a:ext cx="86868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Seedless vascular plants have true roots, stems, and leaves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" y="6453527"/>
            <a:ext cx="1552575" cy="38995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19.3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952087" y="4838417"/>
            <a:ext cx="3538539" cy="136459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Vascular tissue allowed these plants to grow much larger than bryophytes, which gave them an edge in competing for sunlight.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7240587" y="6456362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5B8E17-784A-4F17-BB6D-4AF3D7DAB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r="50440" b="31703"/>
          <a:stretch/>
        </p:blipFill>
        <p:spPr>
          <a:xfrm>
            <a:off x="761774" y="1615431"/>
            <a:ext cx="3687284" cy="3206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4" t="4545" b="2122"/>
          <a:stretch/>
        </p:blipFill>
        <p:spPr>
          <a:xfrm>
            <a:off x="4490625" y="1617615"/>
            <a:ext cx="3704137" cy="4693920"/>
          </a:xfrm>
          <a:prstGeom prst="rect">
            <a:avLst/>
          </a:prstGeom>
        </p:spPr>
      </p:pic>
      <p:sp>
        <p:nvSpPr>
          <p:cNvPr id="42" name="Content Placeholder 41"/>
          <p:cNvSpPr>
            <a:spLocks noGrp="1"/>
          </p:cNvSpPr>
          <p:nvPr>
            <p:ph sz="quarter" idx="13"/>
          </p:nvPr>
        </p:nvSpPr>
        <p:spPr>
          <a:xfrm>
            <a:off x="1104743" y="6315322"/>
            <a:ext cx="6918641" cy="9927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650" dirty="0">
                <a:latin typeface="Calibri" panose="020F0502020204030204" pitchFamily="34" charset="0"/>
              </a:rPr>
              <a:t>(a): </a:t>
            </a:r>
            <a:r>
              <a:rPr lang="en-US" sz="650" dirty="0">
                <a:latin typeface="Calibri" panose="020F0502020204030204" pitchFamily="34" charset="0"/>
                <a:sym typeface="Wingdings" panose="05000000000000000000" pitchFamily="2" charset="2"/>
              </a:rPr>
              <a:t>©</a:t>
            </a:r>
            <a:r>
              <a:rPr lang="en-US" sz="650" dirty="0" err="1">
                <a:latin typeface="Calibri" panose="020F0502020204030204" pitchFamily="34" charset="0"/>
                <a:sym typeface="Wingdings" panose="05000000000000000000" pitchFamily="2" charset="2"/>
              </a:rPr>
              <a:t>ImageBROKER</a:t>
            </a:r>
            <a:r>
              <a:rPr lang="en-US" sz="650" dirty="0">
                <a:latin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sz="650" dirty="0" err="1">
                <a:latin typeface="Calibri" panose="020F0502020204030204" pitchFamily="34" charset="0"/>
                <a:sym typeface="Wingdings" panose="05000000000000000000" pitchFamily="2" charset="2"/>
              </a:rPr>
              <a:t>Alamy</a:t>
            </a:r>
            <a:r>
              <a:rPr lang="en-US" sz="650" dirty="0">
                <a:latin typeface="Calibri" panose="020F0502020204030204" pitchFamily="34" charset="0"/>
                <a:sym typeface="Wingdings" panose="05000000000000000000" pitchFamily="2" charset="2"/>
              </a:rPr>
              <a:t> RF; (b): ©Howard Rice/Garden Picture Library/Getty Images; (c): ©</a:t>
            </a:r>
            <a:r>
              <a:rPr lang="en-US" sz="650" dirty="0" err="1">
                <a:latin typeface="Calibri" panose="020F0502020204030204" pitchFamily="34" charset="0"/>
                <a:sym typeface="Wingdings" panose="05000000000000000000" pitchFamily="2" charset="2"/>
              </a:rPr>
              <a:t>Biosphoto</a:t>
            </a:r>
            <a:r>
              <a:rPr lang="en-US" sz="650" dirty="0">
                <a:latin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sz="650" dirty="0" err="1">
                <a:latin typeface="Calibri" panose="020F0502020204030204" pitchFamily="34" charset="0"/>
                <a:sym typeface="Wingdings" panose="05000000000000000000" pitchFamily="2" charset="2"/>
              </a:rPr>
              <a:t>Superstock</a:t>
            </a:r>
            <a:r>
              <a:rPr lang="en-US" sz="650" dirty="0">
                <a:latin typeface="Calibri" panose="020F0502020204030204" pitchFamily="34" charset="0"/>
                <a:sym typeface="Wingdings" panose="05000000000000000000" pitchFamily="2" charset="2"/>
              </a:rPr>
              <a:t>; (d): ©Ed Reschke/</a:t>
            </a:r>
            <a:r>
              <a:rPr lang="en-US" sz="650" dirty="0" err="1">
                <a:latin typeface="Calibri" panose="020F0502020204030204" pitchFamily="34" charset="0"/>
                <a:sym typeface="Wingdings" panose="05000000000000000000" pitchFamily="2" charset="2"/>
              </a:rPr>
              <a:t>Photolibrary</a:t>
            </a:r>
            <a:r>
              <a:rPr lang="en-US" sz="650" dirty="0">
                <a:latin typeface="Calibri" panose="020F0502020204030204" pitchFamily="34" charset="0"/>
                <a:sym typeface="Wingdings" panose="05000000000000000000" pitchFamily="2" charset="2"/>
              </a:rPr>
              <a:t>/Getty Images; (e): ©Rod Planck/Science Source</a:t>
            </a:r>
            <a:endParaRPr lang="en-GB" sz="6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22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07403"/>
            <a:ext cx="91440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There are four groups of seedless vascular plants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" y="6453524"/>
            <a:ext cx="1552575" cy="3899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48389" y="4797752"/>
            <a:ext cx="3365223" cy="148064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Seedless vascular plants include:</a:t>
            </a:r>
          </a:p>
          <a:p>
            <a:pPr marL="800100" lvl="1" indent="-342900">
              <a:spcBef>
                <a:spcPct val="0"/>
              </a:spcBef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Club mosses</a:t>
            </a:r>
          </a:p>
          <a:p>
            <a:pPr marL="800100" lvl="1" indent="-342900">
              <a:spcBef>
                <a:spcPct val="0"/>
              </a:spcBef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Whisk ferns</a:t>
            </a:r>
          </a:p>
          <a:p>
            <a:pPr marL="800100" lvl="1" indent="-342900">
              <a:spcBef>
                <a:spcPct val="0"/>
              </a:spcBef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Horsetails</a:t>
            </a:r>
          </a:p>
          <a:p>
            <a:pPr marL="800100" lvl="1" indent="-342900">
              <a:spcBef>
                <a:spcPct val="0"/>
              </a:spcBef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True ferns</a:t>
            </a:r>
          </a:p>
          <a:p>
            <a:pPr marL="800100" lvl="1" indent="-342900">
              <a:spcBef>
                <a:spcPct val="0"/>
              </a:spcBef>
              <a:buFont typeface="Arial"/>
              <a:buChar char="•"/>
            </a:pPr>
            <a:endParaRPr lang="en-US" sz="18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193726" y="6450440"/>
            <a:ext cx="1563895" cy="37959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4AEB0-8BB3-41DE-A520-22BB73569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8" r="52207" b="32827"/>
          <a:stretch/>
        </p:blipFill>
        <p:spPr>
          <a:xfrm>
            <a:off x="918536" y="1621608"/>
            <a:ext cx="3653464" cy="3176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E0F20E-9BD7-44B6-9EFA-E15D49F5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2" t="5367" r="3815" b="3737"/>
          <a:stretch/>
        </p:blipFill>
        <p:spPr>
          <a:xfrm>
            <a:off x="4644570" y="1593506"/>
            <a:ext cx="3656611" cy="467106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054100" y="6247633"/>
            <a:ext cx="7247082" cy="177789"/>
          </a:xfrm>
        </p:spPr>
        <p:txBody>
          <a:bodyPr anchor="ctr"/>
          <a:lstStyle/>
          <a:p>
            <a:pPr marL="0" lvl="0" indent="0" algn="ctr">
              <a:buNone/>
            </a:pPr>
            <a:r>
              <a:rPr lang="en-US" sz="680" dirty="0">
                <a:solidFill>
                  <a:prstClr val="black"/>
                </a:solidFill>
                <a:latin typeface="Calibri" panose="020F0502020204030204" pitchFamily="34" charset="0"/>
              </a:rPr>
              <a:t>(a): </a:t>
            </a:r>
            <a:r>
              <a:rPr lang="en-US" sz="68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©</a:t>
            </a:r>
            <a:r>
              <a:rPr lang="en-US" sz="68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ImageBROKER</a:t>
            </a:r>
            <a:r>
              <a:rPr lang="en-US" sz="68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sz="68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Alamy</a:t>
            </a:r>
            <a:r>
              <a:rPr lang="en-US" sz="68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RF; (b): ©Howard Rice/Garden Picture Library/Getty Images; (c): ©</a:t>
            </a:r>
            <a:r>
              <a:rPr lang="en-US" sz="68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Biosphoto</a:t>
            </a:r>
            <a:r>
              <a:rPr lang="en-US" sz="68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sz="68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Superstock</a:t>
            </a:r>
            <a:r>
              <a:rPr lang="en-US" sz="68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;(d): ©Ed </a:t>
            </a:r>
            <a:r>
              <a:rPr lang="en-US" sz="68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Reschke</a:t>
            </a:r>
            <a:r>
              <a:rPr lang="en-US" sz="68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sz="68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Photolibrary</a:t>
            </a:r>
            <a:r>
              <a:rPr lang="en-US" sz="68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/Getty Images; (e): ©Rod Planck/Science Source</a:t>
            </a:r>
            <a:endParaRPr lang="en-GB" sz="68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97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30" y="207403"/>
            <a:ext cx="8955741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earliest seedless vascular plants were probably modern club mosses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" y="6453528"/>
            <a:ext cx="1510551" cy="38995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17499" y="1524138"/>
            <a:ext cx="8639165" cy="1197002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Fossil evidence suggests the first vascular plants originated around 425 million years ago. Club mosses are different from true mosses, which are bryophytes. They are placed in their own phylum.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53487" y="6456477"/>
            <a:ext cx="1563895" cy="40152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19.3</a:t>
            </a:r>
          </a:p>
        </p:txBody>
      </p:sp>
      <p:pic>
        <p:nvPicPr>
          <p:cNvPr id="8" name="Picture 7" descr="A red box highlights seedless vascular plant lineages.">
            <a:extLst>
              <a:ext uri="{FF2B5EF4-FFF2-40B4-BE49-F238E27FC236}">
                <a16:creationId xmlns:a16="http://schemas.microsoft.com/office/drawing/2014/main" id="{E78280F7-2B81-49EE-B682-6851677A0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21" b="9058"/>
          <a:stretch/>
        </p:blipFill>
        <p:spPr>
          <a:xfrm>
            <a:off x="0" y="3180444"/>
            <a:ext cx="9144000" cy="29700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46" y="126721"/>
            <a:ext cx="8123238" cy="71149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Ferns and their relatives evolved later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453526"/>
            <a:ext cx="1552575" cy="36122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0769" y="987927"/>
            <a:ext cx="8576050" cy="1225427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Whisk ferns, horsetails, and true ferns make up a second phylum of seedless vascular plants that first appeared around 375 million years ago. Most, but not all, of these species live on land.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10699" y="6457699"/>
            <a:ext cx="1471613" cy="3984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19.3</a:t>
            </a:r>
          </a:p>
        </p:txBody>
      </p:sp>
      <p:pic>
        <p:nvPicPr>
          <p:cNvPr id="8" name="Picture 7" descr="A red box highlights seedless vascular plant lineages.">
            <a:extLst>
              <a:ext uri="{FF2B5EF4-FFF2-40B4-BE49-F238E27FC236}">
                <a16:creationId xmlns:a16="http://schemas.microsoft.com/office/drawing/2014/main" id="{95EE82CB-5C5C-4FA1-95DF-B659F73CA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13" b="8795"/>
          <a:stretch/>
        </p:blipFill>
        <p:spPr>
          <a:xfrm>
            <a:off x="0" y="2853378"/>
            <a:ext cx="9144000" cy="30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30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858" y="86380"/>
            <a:ext cx="8686799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Seedless vascular plants have a conspicuous sporophyte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481483"/>
            <a:ext cx="1552575" cy="37651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77824" y="2456961"/>
            <a:ext cx="4098341" cy="2813539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sporophyte develops from a zygote, then grows up and out of the gametophyte.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As it matures, the sporophyte detaches and grows separately from the gametophyte.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096919" y="6457951"/>
            <a:ext cx="1563895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19.11</a:t>
            </a:r>
          </a:p>
        </p:txBody>
      </p:sp>
      <p:pic>
        <p:nvPicPr>
          <p:cNvPr id="4" name="Picture 3" descr="A yellow box highlights the mature sporophyte.">
            <a:extLst>
              <a:ext uri="{FF2B5EF4-FFF2-40B4-BE49-F238E27FC236}">
                <a16:creationId xmlns:a16="http://schemas.microsoft.com/office/drawing/2014/main" id="{5A05D30A-72B4-4BDC-A0BE-C4AB7F4F7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2" t="3631" r="8696" b="2507"/>
          <a:stretch/>
        </p:blipFill>
        <p:spPr>
          <a:xfrm>
            <a:off x="4918166" y="1621291"/>
            <a:ext cx="3695700" cy="4772026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5165755" y="6338881"/>
            <a:ext cx="3171825" cy="14224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" dirty="0">
                <a:latin typeface="Calibri" panose="020F0502020204030204" pitchFamily="34" charset="0"/>
              </a:rPr>
              <a:t>(spores): </a:t>
            </a:r>
            <a:r>
              <a:rPr lang="en-US" sz="500" dirty="0">
                <a:latin typeface="Calibri" panose="020F0502020204030204" pitchFamily="34" charset="0"/>
                <a:sym typeface="Wingdings" panose="05000000000000000000" pitchFamily="2" charset="2"/>
              </a:rPr>
              <a:t>©Ed Reschke/</a:t>
            </a:r>
            <a:r>
              <a:rPr lang="en-US" sz="500" dirty="0" err="1">
                <a:latin typeface="Calibri" panose="020F0502020204030204" pitchFamily="34" charset="0"/>
                <a:sym typeface="Wingdings" panose="05000000000000000000" pitchFamily="2" charset="2"/>
              </a:rPr>
              <a:t>Photolibrary</a:t>
            </a:r>
            <a:r>
              <a:rPr lang="en-US" sz="500" dirty="0">
                <a:latin typeface="Calibri" panose="020F0502020204030204" pitchFamily="34" charset="0"/>
                <a:sym typeface="Wingdings" panose="05000000000000000000" pitchFamily="2" charset="2"/>
              </a:rPr>
              <a:t>/Getty Images; (gametophyte): ©Les Hickok and Thomas Warne, C-Fern</a:t>
            </a:r>
            <a:endParaRPr lang="en-GB" sz="5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1900" y="111352"/>
            <a:ext cx="6077414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Spores form under the leaves of the sporophyte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1601"/>
            <a:ext cx="1552575" cy="4064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70088" y="2063977"/>
            <a:ext cx="3667126" cy="2680248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Haploid spores grow on the underside of sporophyte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leaves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spores form by meiosis and then develop into gametophytes.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100090" y="6451601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19.11</a:t>
            </a:r>
          </a:p>
        </p:txBody>
      </p:sp>
      <p:pic>
        <p:nvPicPr>
          <p:cNvPr id="9" name="Picture 8" descr="A yellow box highlights the underside of the frond and a close-up of the sporangium.">
            <a:extLst>
              <a:ext uri="{FF2B5EF4-FFF2-40B4-BE49-F238E27FC236}">
                <a16:creationId xmlns:a16="http://schemas.microsoft.com/office/drawing/2014/main" id="{9A7B4022-38B8-42B6-A4C0-7B2B1A824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7" t="6018" r="20833" b="3948"/>
          <a:stretch/>
        </p:blipFill>
        <p:spPr>
          <a:xfrm>
            <a:off x="4156324" y="1521748"/>
            <a:ext cx="3848100" cy="46926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357712" y="6156342"/>
            <a:ext cx="3213100" cy="153988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500" dirty="0">
                <a:solidFill>
                  <a:prstClr val="black"/>
                </a:solidFill>
                <a:latin typeface="Calibri" panose="020F0502020204030204" pitchFamily="34" charset="0"/>
              </a:rPr>
              <a:t>(spores): </a:t>
            </a:r>
            <a:r>
              <a:rPr lang="en-US" sz="5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©Ed Reschke/</a:t>
            </a:r>
            <a:r>
              <a:rPr lang="en-US" sz="5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Photolibrary</a:t>
            </a:r>
            <a:r>
              <a:rPr lang="en-US" sz="5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/Getty Images; (gametophyte): ©Les Hickok and Thomas Warne, C-Fern</a:t>
            </a:r>
            <a:endParaRPr lang="en-GB" sz="5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259" y="207403"/>
            <a:ext cx="8780929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Seedless vascular plants require water for reproduction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" y="6453522"/>
            <a:ext cx="1552575" cy="38678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-860" y="1512395"/>
            <a:ext cx="9100485" cy="98883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Gametophytes produce male and female gametes. Sperm swim to the eggs in water.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032833" y="6460377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19.11</a:t>
            </a:r>
          </a:p>
        </p:txBody>
      </p:sp>
      <p:pic>
        <p:nvPicPr>
          <p:cNvPr id="10" name="Picture 9" descr="A gametophyte diagram is shown.&#10;A close-up of egg cells in the female part of the gametophyte is shown.&#10;A close-up of sperm cells in the male part of the gametophyte is show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79" y="2624939"/>
            <a:ext cx="7175418" cy="366913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006" y="86380"/>
            <a:ext cx="5607424" cy="774233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19.3 Mastering concepts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100" y="3173500"/>
            <a:ext cx="5674659" cy="859414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How are seedless vascular plants similar to and different from bryophytes?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940" b="3263"/>
          <a:stretch/>
        </p:blipFill>
        <p:spPr>
          <a:xfrm>
            <a:off x="0" y="2446020"/>
            <a:ext cx="3429990" cy="219265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89644" y="4603782"/>
            <a:ext cx="1672581" cy="149743"/>
          </a:xfrm>
        </p:spPr>
        <p:txBody>
          <a:bodyPr/>
          <a:lstStyle/>
          <a:p>
            <a:pPr marL="0" indent="0">
              <a:buNone/>
            </a:pPr>
            <a:r>
              <a:rPr lang="en-US" sz="500" dirty="0">
                <a:latin typeface="Calibri" panose="020F0502020204030204" pitchFamily="34" charset="0"/>
              </a:rPr>
              <a:t>©G. R. “Dick Roberts/Natural Sciences Image Library</a:t>
            </a:r>
            <a:endParaRPr lang="en-GB" sz="5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267114"/>
            <a:ext cx="7481455" cy="780685"/>
          </a:xfrm>
        </p:spPr>
        <p:txBody>
          <a:bodyPr/>
          <a:lstStyle/>
          <a:p>
            <a:r>
              <a:rPr lang="en-US" sz="4000" dirty="0"/>
              <a:t>All plants alternate generations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70" y="1465731"/>
            <a:ext cx="3430329" cy="421798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 bryophytes and seedless vascular plants, the gametophyte is more prominent than the sporophyte.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 gymnosperms and angiosperms, the sporophyte is much more prominent than the gametophyte.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"/>
          <a:stretch/>
        </p:blipFill>
        <p:spPr>
          <a:xfrm>
            <a:off x="4669874" y="1304365"/>
            <a:ext cx="3541036" cy="4998869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5054C51-207E-40ED-BF2A-4145E0061B24}"/>
              </a:ext>
            </a:extLst>
          </p:cNvPr>
          <p:cNvSpPr txBox="1">
            <a:spLocks/>
          </p:cNvSpPr>
          <p:nvPr/>
        </p:nvSpPr>
        <p:spPr bwMode="auto">
          <a:xfrm>
            <a:off x="54985" y="6402627"/>
            <a:ext cx="1552575" cy="37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3CC9AA0-AD49-484A-9601-89EDD6000064}"/>
              </a:ext>
            </a:extLst>
          </p:cNvPr>
          <p:cNvSpPr txBox="1">
            <a:spLocks/>
          </p:cNvSpPr>
          <p:nvPr/>
        </p:nvSpPr>
        <p:spPr bwMode="auto">
          <a:xfrm>
            <a:off x="7032833" y="6460377"/>
            <a:ext cx="14716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19.19</a:t>
            </a:r>
          </a:p>
        </p:txBody>
      </p:sp>
    </p:spTree>
    <p:extLst>
      <p:ext uri="{BB962C8B-B14F-4D97-AF65-F5344CB8AC3E}">
        <p14:creationId xmlns:p14="http://schemas.microsoft.com/office/powerpoint/2010/main" val="2546906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988" y="193956"/>
            <a:ext cx="8123238" cy="561836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have pollen and seeds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" y="6454592"/>
            <a:ext cx="1552575" cy="40340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pic>
        <p:nvPicPr>
          <p:cNvPr id="84" name="Picture 83" descr="A plant family tree is shown, with thick line emphasizing gymnosperm lineage.&#10;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0"/>
          <a:stretch/>
        </p:blipFill>
        <p:spPr>
          <a:xfrm>
            <a:off x="388319" y="1578155"/>
            <a:ext cx="4360985" cy="105559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20672" y="3278237"/>
            <a:ext cx="4025901" cy="187199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There are about 850 existing species of gymnosperms.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They evolved about 300 million years ago.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298207" y="6457951"/>
            <a:ext cx="1336019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Table 19.1</a:t>
            </a:r>
          </a:p>
        </p:txBody>
      </p:sp>
      <p:sp>
        <p:nvSpPr>
          <p:cNvPr id="46" name="Content Placeholder 14"/>
          <p:cNvSpPr>
            <a:spLocks noGrp="1"/>
          </p:cNvSpPr>
          <p:nvPr>
            <p:ph sz="quarter" idx="14"/>
          </p:nvPr>
        </p:nvSpPr>
        <p:spPr>
          <a:xfrm>
            <a:off x="5099264" y="1004174"/>
            <a:ext cx="2235056" cy="267810"/>
          </a:xfrm>
        </p:spPr>
        <p:txBody>
          <a:bodyPr/>
          <a:lstStyle/>
          <a:p>
            <a:pPr marL="0" indent="0">
              <a:buNone/>
            </a:pPr>
            <a:r>
              <a:rPr lang="en-GB" sz="1200" b="1" spc="300" dirty="0"/>
              <a:t>TABLE</a:t>
            </a:r>
            <a:r>
              <a:rPr lang="en-GB" sz="1200" b="1" dirty="0"/>
              <a:t> 19.1</a:t>
            </a:r>
            <a:r>
              <a:rPr lang="en-GB" sz="1200" b="1" spc="600" dirty="0"/>
              <a:t> </a:t>
            </a:r>
            <a:r>
              <a:rPr lang="en-GB" sz="1200" b="1" dirty="0"/>
              <a:t>Phyla of Plants</a:t>
            </a:r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/>
          </p:nvPr>
        </p:nvSpPr>
        <p:spPr>
          <a:xfrm>
            <a:off x="5142974" y="1514092"/>
            <a:ext cx="667498" cy="24567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Phylum</a:t>
            </a:r>
          </a:p>
        </p:txBody>
      </p:sp>
      <p:sp>
        <p:nvSpPr>
          <p:cNvPr id="48" name="Content Placeholder 9"/>
          <p:cNvSpPr>
            <a:spLocks noGrp="1"/>
          </p:cNvSpPr>
          <p:nvPr>
            <p:ph sz="quarter" idx="12"/>
          </p:nvPr>
        </p:nvSpPr>
        <p:spPr>
          <a:xfrm>
            <a:off x="6547458" y="1517460"/>
            <a:ext cx="853281" cy="25907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Examples</a:t>
            </a:r>
          </a:p>
        </p:txBody>
      </p:sp>
      <p:sp>
        <p:nvSpPr>
          <p:cNvPr id="49" name="Content Placeholder 11"/>
          <p:cNvSpPr>
            <a:spLocks noGrp="1"/>
          </p:cNvSpPr>
          <p:nvPr>
            <p:ph sz="quarter" idx="13"/>
          </p:nvPr>
        </p:nvSpPr>
        <p:spPr>
          <a:xfrm>
            <a:off x="7693835" y="1200703"/>
            <a:ext cx="857845" cy="5476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200" b="1" dirty="0"/>
              <a:t>Number of Existing Species</a:t>
            </a:r>
          </a:p>
        </p:txBody>
      </p:sp>
      <p:sp>
        <p:nvSpPr>
          <p:cNvPr id="50" name="Content Placeholder 16"/>
          <p:cNvSpPr>
            <a:spLocks noGrp="1"/>
          </p:cNvSpPr>
          <p:nvPr>
            <p:ph sz="quarter" idx="15"/>
          </p:nvPr>
        </p:nvSpPr>
        <p:spPr>
          <a:xfrm>
            <a:off x="5138777" y="1744367"/>
            <a:ext cx="1460751" cy="254794"/>
          </a:xfrm>
        </p:spPr>
        <p:txBody>
          <a:bodyPr/>
          <a:lstStyle/>
          <a:p>
            <a:pPr marL="0" indent="0">
              <a:buNone/>
            </a:pPr>
            <a:r>
              <a:rPr lang="en-US" sz="1120" b="1" dirty="0"/>
              <a:t>Nonvascular plants</a:t>
            </a:r>
            <a:endParaRPr lang="en-GB" sz="1120" b="1" dirty="0"/>
          </a:p>
        </p:txBody>
      </p:sp>
      <p:sp>
        <p:nvSpPr>
          <p:cNvPr id="51" name="Content Placeholder 18"/>
          <p:cNvSpPr>
            <a:spLocks noGrp="1"/>
          </p:cNvSpPr>
          <p:nvPr>
            <p:ph sz="quarter" idx="16"/>
          </p:nvPr>
        </p:nvSpPr>
        <p:spPr>
          <a:xfrm>
            <a:off x="5252060" y="1963376"/>
            <a:ext cx="1090769" cy="274162"/>
          </a:xfrm>
        </p:spPr>
        <p:txBody>
          <a:bodyPr/>
          <a:lstStyle/>
          <a:p>
            <a:pPr marL="0" lvl="0" indent="0">
              <a:buNone/>
            </a:pPr>
            <a:r>
              <a:rPr lang="en-GB" sz="840" dirty="0" err="1"/>
              <a:t>Marchantiophyta</a:t>
            </a:r>
            <a:endParaRPr lang="en-GB" sz="840" dirty="0"/>
          </a:p>
        </p:txBody>
      </p:sp>
      <p:sp>
        <p:nvSpPr>
          <p:cNvPr id="52" name="Content Placeholder 13"/>
          <p:cNvSpPr>
            <a:spLocks noGrp="1"/>
          </p:cNvSpPr>
          <p:nvPr>
            <p:ph sz="quarter" idx="19"/>
          </p:nvPr>
        </p:nvSpPr>
        <p:spPr>
          <a:xfrm>
            <a:off x="6546293" y="1967001"/>
            <a:ext cx="692219" cy="2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Liverworts</a:t>
            </a:r>
            <a:endParaRPr lang="en-IN" sz="850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8B45CDD-D028-49F4-937F-21A1DB0D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962" y="1850432"/>
            <a:ext cx="320040" cy="292608"/>
          </a:xfrm>
          <a:prstGeom prst="rect">
            <a:avLst/>
          </a:prstGeom>
        </p:spPr>
      </p:pic>
      <p:sp>
        <p:nvSpPr>
          <p:cNvPr id="53" name="Content Placeholder 17"/>
          <p:cNvSpPr>
            <a:spLocks noGrp="1"/>
          </p:cNvSpPr>
          <p:nvPr>
            <p:ph sz="quarter" idx="20"/>
          </p:nvPr>
        </p:nvSpPr>
        <p:spPr>
          <a:xfrm>
            <a:off x="8075538" y="2008842"/>
            <a:ext cx="427737" cy="13706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850" dirty="0"/>
              <a:t>9000</a:t>
            </a:r>
            <a:endParaRPr lang="en-IN" sz="850" dirty="0"/>
          </a:p>
        </p:txBody>
      </p:sp>
      <p:sp>
        <p:nvSpPr>
          <p:cNvPr id="54" name="Content Placeholder 20"/>
          <p:cNvSpPr>
            <a:spLocks noGrp="1"/>
          </p:cNvSpPr>
          <p:nvPr>
            <p:ph sz="quarter" idx="21"/>
          </p:nvPr>
        </p:nvSpPr>
        <p:spPr>
          <a:xfrm>
            <a:off x="5248557" y="2296193"/>
            <a:ext cx="1009174" cy="173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Anthocerotophyta</a:t>
            </a:r>
            <a:endParaRPr lang="en-IN" sz="850" dirty="0"/>
          </a:p>
        </p:txBody>
      </p:sp>
      <p:sp>
        <p:nvSpPr>
          <p:cNvPr id="55" name="Content Placeholder 10"/>
          <p:cNvSpPr>
            <a:spLocks noGrp="1"/>
          </p:cNvSpPr>
          <p:nvPr>
            <p:ph sz="quarter" idx="18"/>
          </p:nvPr>
        </p:nvSpPr>
        <p:spPr>
          <a:xfrm>
            <a:off x="6553458" y="2284822"/>
            <a:ext cx="711798" cy="2274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Hornworts</a:t>
            </a:r>
            <a:endParaRPr lang="en-IN" sz="850" dirty="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F831246-8EA6-4505-B823-4C6AF6F29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54" y="2160589"/>
            <a:ext cx="417576" cy="454152"/>
          </a:xfrm>
          <a:prstGeom prst="rect">
            <a:avLst/>
          </a:prstGeom>
        </p:spPr>
      </p:pic>
      <p:sp>
        <p:nvSpPr>
          <p:cNvPr id="56" name="Content Placeholder 22"/>
          <p:cNvSpPr>
            <a:spLocks noGrp="1"/>
          </p:cNvSpPr>
          <p:nvPr>
            <p:ph sz="quarter" idx="22"/>
          </p:nvPr>
        </p:nvSpPr>
        <p:spPr>
          <a:xfrm>
            <a:off x="8140777" y="2288017"/>
            <a:ext cx="374552" cy="260878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100</a:t>
            </a:r>
            <a:endParaRPr lang="en-IN" sz="850" dirty="0"/>
          </a:p>
        </p:txBody>
      </p:sp>
      <p:sp>
        <p:nvSpPr>
          <p:cNvPr id="57" name="Content Placeholder 24"/>
          <p:cNvSpPr>
            <a:spLocks noGrp="1"/>
          </p:cNvSpPr>
          <p:nvPr>
            <p:ph sz="quarter" idx="23"/>
          </p:nvPr>
        </p:nvSpPr>
        <p:spPr>
          <a:xfrm>
            <a:off x="5258410" y="2609357"/>
            <a:ext cx="666952" cy="2049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Bryophyta</a:t>
            </a:r>
            <a:endParaRPr lang="en-IN" sz="850" dirty="0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57A24357-8734-4D78-84EC-76062C346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666" y="2502209"/>
            <a:ext cx="256032" cy="435864"/>
          </a:xfrm>
          <a:prstGeom prst="rect">
            <a:avLst/>
          </a:prstGeom>
        </p:spPr>
      </p:pic>
      <p:sp>
        <p:nvSpPr>
          <p:cNvPr id="58" name="Content Placeholder 26"/>
          <p:cNvSpPr>
            <a:spLocks noGrp="1"/>
          </p:cNvSpPr>
          <p:nvPr>
            <p:ph sz="quarter" idx="24"/>
          </p:nvPr>
        </p:nvSpPr>
        <p:spPr>
          <a:xfrm>
            <a:off x="6543091" y="2610995"/>
            <a:ext cx="814388" cy="1857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True mosses</a:t>
            </a:r>
            <a:endParaRPr lang="en-IN" sz="850" dirty="0"/>
          </a:p>
        </p:txBody>
      </p:sp>
      <p:sp>
        <p:nvSpPr>
          <p:cNvPr id="59" name="Content Placeholder 28"/>
          <p:cNvSpPr>
            <a:spLocks noGrp="1"/>
          </p:cNvSpPr>
          <p:nvPr>
            <p:ph sz="quarter" idx="25"/>
          </p:nvPr>
        </p:nvSpPr>
        <p:spPr>
          <a:xfrm>
            <a:off x="7994970" y="2611534"/>
            <a:ext cx="542652" cy="2397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15,000</a:t>
            </a:r>
            <a:endParaRPr lang="en-IN" sz="850" dirty="0"/>
          </a:p>
        </p:txBody>
      </p:sp>
      <p:sp>
        <p:nvSpPr>
          <p:cNvPr id="60" name="Content Placeholder 30"/>
          <p:cNvSpPr>
            <a:spLocks noGrp="1"/>
          </p:cNvSpPr>
          <p:nvPr>
            <p:ph sz="quarter" idx="26"/>
          </p:nvPr>
        </p:nvSpPr>
        <p:spPr>
          <a:xfrm>
            <a:off x="5160523" y="2919178"/>
            <a:ext cx="1652111" cy="228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120" b="1" dirty="0"/>
              <a:t>Seedless vascular plants</a:t>
            </a:r>
            <a:endParaRPr lang="en-IN" sz="1120" b="1" dirty="0"/>
          </a:p>
        </p:txBody>
      </p:sp>
      <p:sp>
        <p:nvSpPr>
          <p:cNvPr id="61" name="Content Placeholder 32"/>
          <p:cNvSpPr>
            <a:spLocks noGrp="1"/>
          </p:cNvSpPr>
          <p:nvPr>
            <p:ph sz="quarter" idx="27"/>
          </p:nvPr>
        </p:nvSpPr>
        <p:spPr>
          <a:xfrm>
            <a:off x="5255870" y="3148851"/>
            <a:ext cx="944562" cy="198120"/>
          </a:xfrm>
        </p:spPr>
        <p:txBody>
          <a:bodyPr/>
          <a:lstStyle/>
          <a:p>
            <a:pPr marL="0" lvl="0" indent="0">
              <a:buNone/>
            </a:pPr>
            <a:r>
              <a:rPr lang="en-GB" sz="850" dirty="0" err="1"/>
              <a:t>Lycopodiophyta</a:t>
            </a:r>
            <a:endParaRPr lang="en-GB" sz="850" dirty="0"/>
          </a:p>
        </p:txBody>
      </p:sp>
      <p:sp>
        <p:nvSpPr>
          <p:cNvPr id="62" name="Content Placeholder 34"/>
          <p:cNvSpPr>
            <a:spLocks noGrp="1"/>
          </p:cNvSpPr>
          <p:nvPr>
            <p:ph sz="quarter" idx="28"/>
          </p:nvPr>
        </p:nvSpPr>
        <p:spPr>
          <a:xfrm>
            <a:off x="6553571" y="3155201"/>
            <a:ext cx="858543" cy="33524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Club mosses, spike mosses</a:t>
            </a:r>
            <a:endParaRPr lang="en-IN" sz="850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15D41647-80EF-40B0-A87E-8E33872E4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145" y="3071004"/>
            <a:ext cx="198120" cy="435864"/>
          </a:xfrm>
          <a:prstGeom prst="rect">
            <a:avLst/>
          </a:prstGeom>
        </p:spPr>
      </p:pic>
      <p:sp>
        <p:nvSpPr>
          <p:cNvPr id="63" name="Content Placeholder 36"/>
          <p:cNvSpPr>
            <a:spLocks noGrp="1"/>
          </p:cNvSpPr>
          <p:nvPr>
            <p:ph sz="quarter" idx="29"/>
          </p:nvPr>
        </p:nvSpPr>
        <p:spPr>
          <a:xfrm>
            <a:off x="8075040" y="3151124"/>
            <a:ext cx="497448" cy="214897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/>
              <a:t>1200</a:t>
            </a:r>
            <a:endParaRPr lang="en-IN" sz="900" dirty="0"/>
          </a:p>
        </p:txBody>
      </p:sp>
      <p:sp>
        <p:nvSpPr>
          <p:cNvPr id="64" name="Content Placeholder 38"/>
          <p:cNvSpPr>
            <a:spLocks noGrp="1"/>
          </p:cNvSpPr>
          <p:nvPr>
            <p:ph sz="quarter" idx="30"/>
          </p:nvPr>
        </p:nvSpPr>
        <p:spPr>
          <a:xfrm>
            <a:off x="5258410" y="3527174"/>
            <a:ext cx="801846" cy="204927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 err="1"/>
              <a:t>Pteridophyta</a:t>
            </a:r>
            <a:endParaRPr lang="en-IN" sz="850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8314D36F-E213-4857-8924-B31B8D3EE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494" y="3560857"/>
            <a:ext cx="350520" cy="350520"/>
          </a:xfrm>
          <a:prstGeom prst="rect">
            <a:avLst/>
          </a:prstGeom>
        </p:spPr>
      </p:pic>
      <p:sp>
        <p:nvSpPr>
          <p:cNvPr id="65" name="Content Placeholder 40"/>
          <p:cNvSpPr>
            <a:spLocks noGrp="1"/>
          </p:cNvSpPr>
          <p:nvPr>
            <p:ph sz="quarter" idx="31"/>
          </p:nvPr>
        </p:nvSpPr>
        <p:spPr>
          <a:xfrm>
            <a:off x="6540709" y="3526230"/>
            <a:ext cx="1252460" cy="346153"/>
          </a:xfrm>
        </p:spPr>
        <p:txBody>
          <a:bodyPr/>
          <a:lstStyle/>
          <a:p>
            <a:pPr marL="0" lvl="0" indent="0">
              <a:buNone/>
            </a:pPr>
            <a:r>
              <a:rPr lang="en-US" sz="860" dirty="0"/>
              <a:t>Whisk ferns, true ferns, horsetails</a:t>
            </a:r>
            <a:endParaRPr lang="en-IN" sz="860" dirty="0"/>
          </a:p>
        </p:txBody>
      </p:sp>
      <p:sp>
        <p:nvSpPr>
          <p:cNvPr id="66" name="Content Placeholder 42"/>
          <p:cNvSpPr>
            <a:spLocks noGrp="1"/>
          </p:cNvSpPr>
          <p:nvPr>
            <p:ph sz="quarter" idx="32"/>
          </p:nvPr>
        </p:nvSpPr>
        <p:spPr>
          <a:xfrm>
            <a:off x="8006148" y="3528444"/>
            <a:ext cx="516810" cy="2207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11,500</a:t>
            </a:r>
            <a:endParaRPr lang="en-IN" sz="850" dirty="0"/>
          </a:p>
        </p:txBody>
      </p:sp>
      <p:sp>
        <p:nvSpPr>
          <p:cNvPr id="67" name="Content Placeholder 44"/>
          <p:cNvSpPr>
            <a:spLocks noGrp="1"/>
          </p:cNvSpPr>
          <p:nvPr>
            <p:ph sz="quarter" idx="33"/>
          </p:nvPr>
        </p:nvSpPr>
        <p:spPr>
          <a:xfrm>
            <a:off x="5147039" y="3892176"/>
            <a:ext cx="1052345" cy="251411"/>
          </a:xfrm>
        </p:spPr>
        <p:txBody>
          <a:bodyPr/>
          <a:lstStyle/>
          <a:p>
            <a:pPr marL="0" indent="0">
              <a:buNone/>
            </a:pPr>
            <a:r>
              <a:rPr lang="en-GB" sz="1120" b="1" dirty="0"/>
              <a:t>Gymnosperms</a:t>
            </a:r>
          </a:p>
        </p:txBody>
      </p:sp>
      <p:sp>
        <p:nvSpPr>
          <p:cNvPr id="68" name="Content Placeholder 46"/>
          <p:cNvSpPr>
            <a:spLocks noGrp="1"/>
          </p:cNvSpPr>
          <p:nvPr>
            <p:ph sz="quarter" idx="34"/>
          </p:nvPr>
        </p:nvSpPr>
        <p:spPr>
          <a:xfrm>
            <a:off x="5262397" y="4120703"/>
            <a:ext cx="798036" cy="21656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 err="1"/>
              <a:t>Cycadophyta</a:t>
            </a:r>
            <a:endParaRPr lang="en-IN" sz="850" dirty="0"/>
          </a:p>
        </p:txBody>
      </p:sp>
      <p:sp>
        <p:nvSpPr>
          <p:cNvPr id="69" name="Content Placeholder 48"/>
          <p:cNvSpPr>
            <a:spLocks noGrp="1"/>
          </p:cNvSpPr>
          <p:nvPr>
            <p:ph sz="quarter" idx="35"/>
          </p:nvPr>
        </p:nvSpPr>
        <p:spPr>
          <a:xfrm>
            <a:off x="6548329" y="4124738"/>
            <a:ext cx="507649" cy="196576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Cycads</a:t>
            </a:r>
            <a:endParaRPr lang="en-IN" sz="850" dirty="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ED660F74-7C5A-4CB6-B806-5732B12DD1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51" t="2399" r="5378"/>
          <a:stretch/>
        </p:blipFill>
        <p:spPr>
          <a:xfrm>
            <a:off x="6931850" y="3878901"/>
            <a:ext cx="555077" cy="449206"/>
          </a:xfrm>
          <a:prstGeom prst="rect">
            <a:avLst/>
          </a:prstGeom>
        </p:spPr>
      </p:pic>
      <p:sp>
        <p:nvSpPr>
          <p:cNvPr id="70" name="Content Placeholder 50"/>
          <p:cNvSpPr>
            <a:spLocks noGrp="1"/>
          </p:cNvSpPr>
          <p:nvPr>
            <p:ph sz="quarter" idx="36"/>
          </p:nvPr>
        </p:nvSpPr>
        <p:spPr>
          <a:xfrm>
            <a:off x="8140777" y="4128323"/>
            <a:ext cx="382534" cy="18684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130</a:t>
            </a:r>
            <a:endParaRPr lang="en-IN" sz="850" dirty="0"/>
          </a:p>
        </p:txBody>
      </p:sp>
      <p:sp>
        <p:nvSpPr>
          <p:cNvPr id="71" name="Content Placeholder 52"/>
          <p:cNvSpPr>
            <a:spLocks noGrp="1"/>
          </p:cNvSpPr>
          <p:nvPr>
            <p:ph sz="quarter" idx="37"/>
          </p:nvPr>
        </p:nvSpPr>
        <p:spPr>
          <a:xfrm>
            <a:off x="5257952" y="4368699"/>
            <a:ext cx="743745" cy="218986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 err="1"/>
              <a:t>Ginkgophyta</a:t>
            </a:r>
            <a:endParaRPr lang="en-IN" sz="850" dirty="0"/>
          </a:p>
        </p:txBody>
      </p:sp>
      <p:sp>
        <p:nvSpPr>
          <p:cNvPr id="72" name="Content Placeholder 54"/>
          <p:cNvSpPr>
            <a:spLocks noGrp="1"/>
          </p:cNvSpPr>
          <p:nvPr>
            <p:ph sz="quarter" idx="38"/>
          </p:nvPr>
        </p:nvSpPr>
        <p:spPr>
          <a:xfrm>
            <a:off x="6540112" y="4367431"/>
            <a:ext cx="508692" cy="206652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Ginkgo</a:t>
            </a:r>
            <a:endParaRPr lang="en-IN" sz="850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28350DC-B50D-49E9-ABAE-FE25A49AB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6499" y="4338615"/>
            <a:ext cx="542544" cy="356616"/>
          </a:xfrm>
          <a:prstGeom prst="rect">
            <a:avLst/>
          </a:prstGeom>
        </p:spPr>
      </p:pic>
      <p:sp>
        <p:nvSpPr>
          <p:cNvPr id="73" name="Content Placeholder 56"/>
          <p:cNvSpPr>
            <a:spLocks noGrp="1"/>
          </p:cNvSpPr>
          <p:nvPr>
            <p:ph sz="quarter" idx="39"/>
          </p:nvPr>
        </p:nvSpPr>
        <p:spPr>
          <a:xfrm>
            <a:off x="8264553" y="4361345"/>
            <a:ext cx="301624" cy="201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/>
              <a:t>1</a:t>
            </a:r>
            <a:endParaRPr lang="en-IN" sz="850" dirty="0"/>
          </a:p>
        </p:txBody>
      </p:sp>
      <p:sp>
        <p:nvSpPr>
          <p:cNvPr id="74" name="Content Placeholder 58"/>
          <p:cNvSpPr>
            <a:spLocks noGrp="1"/>
          </p:cNvSpPr>
          <p:nvPr>
            <p:ph sz="quarter" idx="40"/>
          </p:nvPr>
        </p:nvSpPr>
        <p:spPr>
          <a:xfrm>
            <a:off x="5253401" y="4688237"/>
            <a:ext cx="704578" cy="216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Pinophyta</a:t>
            </a:r>
            <a:endParaRPr lang="en-IN" sz="850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80BD6BC5-A97C-4610-8588-7B454AE963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3755" y="4645056"/>
            <a:ext cx="295656" cy="414528"/>
          </a:xfrm>
          <a:prstGeom prst="rect">
            <a:avLst/>
          </a:prstGeom>
        </p:spPr>
      </p:pic>
      <p:sp>
        <p:nvSpPr>
          <p:cNvPr id="75" name="Content Placeholder 60"/>
          <p:cNvSpPr>
            <a:spLocks noGrp="1"/>
          </p:cNvSpPr>
          <p:nvPr>
            <p:ph sz="quarter" idx="41"/>
          </p:nvPr>
        </p:nvSpPr>
        <p:spPr>
          <a:xfrm>
            <a:off x="6544198" y="4683665"/>
            <a:ext cx="1192206" cy="304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Pines, firs, and other conifers</a:t>
            </a:r>
            <a:endParaRPr lang="en-IN" sz="850" dirty="0"/>
          </a:p>
        </p:txBody>
      </p:sp>
      <p:sp>
        <p:nvSpPr>
          <p:cNvPr id="76" name="Content Placeholder 62"/>
          <p:cNvSpPr>
            <a:spLocks noGrp="1"/>
          </p:cNvSpPr>
          <p:nvPr>
            <p:ph sz="quarter" idx="42"/>
          </p:nvPr>
        </p:nvSpPr>
        <p:spPr>
          <a:xfrm>
            <a:off x="8136880" y="4686690"/>
            <a:ext cx="404629" cy="2025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630</a:t>
            </a:r>
            <a:endParaRPr lang="en-IN" sz="850" dirty="0"/>
          </a:p>
        </p:txBody>
      </p:sp>
      <p:sp>
        <p:nvSpPr>
          <p:cNvPr id="77" name="Content Placeholder 64"/>
          <p:cNvSpPr>
            <a:spLocks noGrp="1"/>
          </p:cNvSpPr>
          <p:nvPr>
            <p:ph sz="quarter" idx="43"/>
          </p:nvPr>
        </p:nvSpPr>
        <p:spPr>
          <a:xfrm>
            <a:off x="5253916" y="5059584"/>
            <a:ext cx="757828" cy="231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Gnetophyta</a:t>
            </a:r>
            <a:endParaRPr lang="en-IN" sz="850" dirty="0"/>
          </a:p>
        </p:txBody>
      </p:sp>
      <p:sp>
        <p:nvSpPr>
          <p:cNvPr id="78" name="Content Placeholder 66"/>
          <p:cNvSpPr>
            <a:spLocks noGrp="1"/>
          </p:cNvSpPr>
          <p:nvPr>
            <p:ph sz="quarter" idx="44"/>
          </p:nvPr>
        </p:nvSpPr>
        <p:spPr>
          <a:xfrm>
            <a:off x="6539624" y="5058207"/>
            <a:ext cx="789263" cy="223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Gnetophytes</a:t>
            </a:r>
            <a:endParaRPr lang="en-IN" sz="850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7FDB92-2593-4262-8DC8-681A9045C8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4320" y="5069854"/>
            <a:ext cx="691896" cy="344424"/>
          </a:xfrm>
          <a:prstGeom prst="rect">
            <a:avLst/>
          </a:prstGeom>
        </p:spPr>
      </p:pic>
      <p:sp>
        <p:nvSpPr>
          <p:cNvPr id="79" name="Content Placeholder 68"/>
          <p:cNvSpPr>
            <a:spLocks noGrp="1"/>
          </p:cNvSpPr>
          <p:nvPr>
            <p:ph sz="quarter" idx="45"/>
          </p:nvPr>
        </p:nvSpPr>
        <p:spPr>
          <a:xfrm>
            <a:off x="8189282" y="5069854"/>
            <a:ext cx="341649" cy="1963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80</a:t>
            </a:r>
            <a:endParaRPr lang="en-IN" sz="850" dirty="0"/>
          </a:p>
        </p:txBody>
      </p:sp>
      <p:sp>
        <p:nvSpPr>
          <p:cNvPr id="80" name="Content Placeholder 70"/>
          <p:cNvSpPr>
            <a:spLocks noGrp="1"/>
          </p:cNvSpPr>
          <p:nvPr>
            <p:ph sz="quarter" idx="46"/>
          </p:nvPr>
        </p:nvSpPr>
        <p:spPr>
          <a:xfrm>
            <a:off x="5145330" y="5377215"/>
            <a:ext cx="964846" cy="251621"/>
          </a:xfrm>
        </p:spPr>
        <p:txBody>
          <a:bodyPr/>
          <a:lstStyle/>
          <a:p>
            <a:pPr marL="0" lvl="0" indent="0">
              <a:buNone/>
            </a:pPr>
            <a:r>
              <a:rPr lang="en-US" sz="1120" b="1" dirty="0"/>
              <a:t>Angiosperms</a:t>
            </a:r>
            <a:endParaRPr lang="en-IN" sz="1120" b="1" dirty="0"/>
          </a:p>
        </p:txBody>
      </p:sp>
      <p:sp>
        <p:nvSpPr>
          <p:cNvPr id="81" name="Content Placeholder 72"/>
          <p:cNvSpPr>
            <a:spLocks noGrp="1"/>
          </p:cNvSpPr>
          <p:nvPr>
            <p:ph sz="quarter" idx="47"/>
          </p:nvPr>
        </p:nvSpPr>
        <p:spPr>
          <a:xfrm>
            <a:off x="5246485" y="5598220"/>
            <a:ext cx="856176" cy="223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 err="1"/>
              <a:t>Magnoliophyta</a:t>
            </a:r>
            <a:endParaRPr lang="en-IN" sz="850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7CB75EC-D263-487B-8E7A-108B6DEFE4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9248" y="5611212"/>
            <a:ext cx="350520" cy="527304"/>
          </a:xfrm>
          <a:prstGeom prst="rect">
            <a:avLst/>
          </a:prstGeom>
        </p:spPr>
      </p:pic>
      <p:sp>
        <p:nvSpPr>
          <p:cNvPr id="82" name="Content Placeholder 74"/>
          <p:cNvSpPr>
            <a:spLocks noGrp="1"/>
          </p:cNvSpPr>
          <p:nvPr>
            <p:ph sz="quarter" idx="48"/>
          </p:nvPr>
        </p:nvSpPr>
        <p:spPr>
          <a:xfrm>
            <a:off x="6539552" y="5605840"/>
            <a:ext cx="1104580" cy="6221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All flowering plants, including roses, grasses, fruit trees, maples, and oaks</a:t>
            </a:r>
            <a:endParaRPr lang="en-IN" sz="850" dirty="0"/>
          </a:p>
        </p:txBody>
      </p:sp>
      <p:sp>
        <p:nvSpPr>
          <p:cNvPr id="83" name="Content Placeholder 76"/>
          <p:cNvSpPr>
            <a:spLocks noGrp="1"/>
          </p:cNvSpPr>
          <p:nvPr>
            <p:ph sz="quarter" idx="49"/>
          </p:nvPr>
        </p:nvSpPr>
        <p:spPr>
          <a:xfrm>
            <a:off x="7863558" y="5600297"/>
            <a:ext cx="659753" cy="249644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&gt; 260,000</a:t>
            </a:r>
            <a:endParaRPr lang="en-IN" sz="850" dirty="0"/>
          </a:p>
        </p:txBody>
      </p:sp>
    </p:spTree>
    <p:extLst>
      <p:ext uri="{BB962C8B-B14F-4D97-AF65-F5344CB8AC3E}">
        <p14:creationId xmlns:p14="http://schemas.microsoft.com/office/powerpoint/2010/main" val="293353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3914" y="208944"/>
            <a:ext cx="8123238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Green algae are the closest relatives of plants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7950"/>
            <a:ext cx="1552575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43834" y="2339750"/>
            <a:ext cx="3523526" cy="237648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b="1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Charophytes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are a group of modern green algae.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Biologists believe they are similar to the ancestors of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plants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280319" y="6457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b="2238"/>
          <a:stretch/>
        </p:blipFill>
        <p:spPr>
          <a:xfrm>
            <a:off x="5131442" y="1814286"/>
            <a:ext cx="3034596" cy="398453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963470" y="5741444"/>
            <a:ext cx="1449706" cy="231140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>
                <a:latin typeface="Calibri" panose="020F0502020204030204" pitchFamily="34" charset="0"/>
              </a:rPr>
              <a:t>©Paulo de Oliveira/Newscom</a:t>
            </a:r>
            <a:endParaRPr lang="en-GB" sz="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15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0305" y="167062"/>
            <a:ext cx="8282319" cy="634532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are “</a:t>
            </a:r>
            <a:r>
              <a:rPr lang="en-US" sz="4000" dirty="0">
                <a:solidFill>
                  <a:srgbClr val="FF0000"/>
                </a:solidFill>
                <a:latin typeface="Calibri" charset="0"/>
                <a:ea typeface="MS PGothic" charset="0"/>
              </a:rPr>
              <a:t>naked</a:t>
            </a:r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 seed” plants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7951"/>
            <a:ext cx="1552575" cy="40004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41057" y="1180494"/>
            <a:ext cx="8050545" cy="1414791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New reproductive adaptations allowed gymnosperms to outcompete seedless vascular plants in many habitats. Gymnosperms produce seeds but do not enclose them in fruit.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351871" y="6457951"/>
            <a:ext cx="1563895" cy="40004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19.3</a:t>
            </a:r>
          </a:p>
        </p:txBody>
      </p:sp>
      <p:pic>
        <p:nvPicPr>
          <p:cNvPr id="8" name="Picture 7" descr="A red box highlights gymnosperm lineages.">
            <a:extLst>
              <a:ext uri="{FF2B5EF4-FFF2-40B4-BE49-F238E27FC236}">
                <a16:creationId xmlns:a16="http://schemas.microsoft.com/office/drawing/2014/main" id="{4F0D1A2C-A0F4-4609-9BB1-BE17B7E4E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" t="11664" r="3854" b="9814"/>
          <a:stretch/>
        </p:blipFill>
        <p:spPr>
          <a:xfrm>
            <a:off x="208191" y="2757714"/>
            <a:ext cx="8591550" cy="28289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7163" y="123616"/>
            <a:ext cx="7456099" cy="563731"/>
          </a:xfrm>
        </p:spPr>
        <p:txBody>
          <a:bodyPr/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include cycads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4531" y="6468035"/>
            <a:ext cx="1703388" cy="38996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11015" y="701415"/>
            <a:ext cx="8707902" cy="105897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Cycads were prevalent in the Mesozoic era, but many species are near extinction in the wild today. They have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palmlike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leaves and produce large cones.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208767" y="6457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19.12</a:t>
            </a:r>
          </a:p>
        </p:txBody>
      </p:sp>
      <p:pic>
        <p:nvPicPr>
          <p:cNvPr id="15" name="Picture 14" descr="A red box highlights cycads.">
            <a:extLst>
              <a:ext uri="{FF2B5EF4-FFF2-40B4-BE49-F238E27FC236}">
                <a16:creationId xmlns:a16="http://schemas.microsoft.com/office/drawing/2014/main" id="{3BB172A2-AA08-47F4-9129-0D059323A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" b="1905"/>
          <a:stretch/>
        </p:blipFill>
        <p:spPr>
          <a:xfrm>
            <a:off x="945522" y="1844793"/>
            <a:ext cx="6986257" cy="417639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133475" y="1893174"/>
            <a:ext cx="1031501" cy="458009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Cycads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08232" y="1850246"/>
            <a:ext cx="1235075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Ginkgo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947677" y="1853958"/>
            <a:ext cx="1207061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Conifers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6619409" y="1853958"/>
            <a:ext cx="2041525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Gnetophytes</a:t>
            </a:r>
            <a:endParaRPr lang="en-US" sz="2400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1536700" y="5988773"/>
            <a:ext cx="6083300" cy="560276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(spores): ©Ed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Reschke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/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Photolibrary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/Getty Images; (gametophyte): ©Les Hickok and Thomas Warne, C-Fern(a, cycad)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: ©Alena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Brozova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Alamy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;</a:t>
            </a:r>
            <a:r>
              <a:rPr lang="en-US" sz="700" baseline="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(a, cycad cone): ©Pat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Pendarvis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; (b, ginkgo): ©Light of Peace/Flickr/Getty Images RF; (b, ginkgo seed): ©G. R. “Dick” Roberts/Natural Sciences Image Library;</a:t>
            </a:r>
            <a:r>
              <a:rPr lang="en-US" sz="700" baseline="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(c, conifer): ©Jack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Dykinga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/Nature Picture Library; (c, conifer cone): ©Ed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Reschke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/Peter Arnold/Getty Images;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(d,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gnetophyte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): ©Jeff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Foott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/Discovery Channel Images/Getty Images; (d,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gnetophyte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cone): ©Steven P. Lynch/McGraw-Hill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4171821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171224"/>
            <a:ext cx="7581900" cy="603148"/>
          </a:xfrm>
        </p:spPr>
        <p:txBody>
          <a:bodyPr/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include the ginkgo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88" y="6457951"/>
            <a:ext cx="1552575" cy="3429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44474" y="881063"/>
            <a:ext cx="8658226" cy="856394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Only one species exists today, and it no longer grows wild in nature. The ginkgo tree has distinctive, fan-shaped leaves.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146161" y="6461185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19.12</a:t>
            </a:r>
          </a:p>
        </p:txBody>
      </p:sp>
      <p:pic>
        <p:nvPicPr>
          <p:cNvPr id="11" name="Picture 10" descr="A red box highlights ginkgo.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58416"/>
            <a:ext cx="6800850" cy="420163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133475" y="1852580"/>
            <a:ext cx="1177925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Cycads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105150" y="1842334"/>
            <a:ext cx="1235075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Ginkgo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943475" y="1852602"/>
            <a:ext cx="1254125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Conifers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6629400" y="1841519"/>
            <a:ext cx="1824038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Gnetophytes</a:t>
            </a:r>
            <a:endParaRPr lang="en-US" sz="2400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1778000" y="5927726"/>
            <a:ext cx="5899150" cy="530226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(spores): ©Ed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Reschke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/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Photolibrary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/Getty Images; (gametophyte): ©Les Hickok and Thomas Warne, C-Fern(a, cycad)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: ©Alena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Brozova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Alamy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;</a:t>
            </a:r>
            <a:r>
              <a:rPr lang="en-US" sz="700" baseline="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(a, cycad cone): ©Pat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Pendarvis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; (b, ginkgo): ©Light of Peace/Flickr/Getty Images RF; (b, ginkgo seed): ©G. R. “Dick” Roberts/Natural Sciences Image Library; (c, conifer): ©Jack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Dykinga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/Nature Picture Library; (c, conifer cone): ©Ed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Reschke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/Peter Arnold/Getty Images;</a:t>
            </a:r>
            <a:r>
              <a:rPr lang="en-US" sz="700" baseline="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(d,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gnetophyte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): ©Jeff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Foott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/Discovery Channel Images/Getty Images; (d,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gnetophyte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cone): ©Steven P. Lynch/McGraw-Hill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467867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11138"/>
            <a:ext cx="7705725" cy="545717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include conifers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" y="6451600"/>
            <a:ext cx="1552575" cy="3937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800" y="852082"/>
            <a:ext cx="9029699" cy="827882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Conifers such as pine trees are familiar gymnosperms. Their leaves are needlelike and they produce egg cells and pollen in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cones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271375" y="6461185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19.12</a:t>
            </a:r>
          </a:p>
        </p:txBody>
      </p:sp>
      <p:pic>
        <p:nvPicPr>
          <p:cNvPr id="10" name="Picture 9" descr="A red box highlights conifer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1422" r="13492" b="9292"/>
          <a:stretch/>
        </p:blipFill>
        <p:spPr>
          <a:xfrm>
            <a:off x="1050698" y="1767843"/>
            <a:ext cx="6997700" cy="42291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133475" y="1843818"/>
            <a:ext cx="1050925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Cycads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103563" y="1842261"/>
            <a:ext cx="1235075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Ginkgo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941377" y="1841482"/>
            <a:ext cx="1295400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Conifers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6619876" y="1841482"/>
            <a:ext cx="1795462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Gnetophytes</a:t>
            </a:r>
            <a:endParaRPr lang="en-US" sz="2400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6"/>
          </p:nvPr>
        </p:nvSpPr>
        <p:spPr>
          <a:xfrm>
            <a:off x="1491297" y="5948702"/>
            <a:ext cx="6463665" cy="473075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(spores): ©Ed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Reschke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/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Photolibrary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/Getty Images; (gametophyte): ©Les Hickok and Thomas Warne, C-Fern(a, cycad)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: ©Alena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Brozova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Alamy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;</a:t>
            </a:r>
            <a:r>
              <a:rPr lang="en-US" sz="700" baseline="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(a, cycad cone): ©Pat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Pendarvis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; (b, ginkgo): ©Light of Peace/Flickr/Getty Images RF; (b, ginkgo seed): ©G. R. “Dick” Roberts/Natural Sciences Image Library;</a:t>
            </a:r>
            <a:r>
              <a:rPr lang="en-US" sz="700" baseline="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(c, conifer): ©Jack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Dykinga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/Nature Picture Library; (c, conifer cone): ©Ed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Reschke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/Peter Arnold/Getty Images;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(d,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gnetophyte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): ©Jeff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Foott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/Discovery Channel Images/Getty Images; (d,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gnetophyte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cone): ©Steven P. Lynch/McGraw-Hill Education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693" y="207403"/>
            <a:ext cx="7705725" cy="545717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include </a:t>
            </a:r>
            <a:r>
              <a:rPr lang="en-US" sz="40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gnetophytes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" y="6463546"/>
            <a:ext cx="1620060" cy="394454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19957" y="857760"/>
            <a:ext cx="8888505" cy="895081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These plants have a mixture of traits that make them difficult to classify. </a:t>
            </a:r>
            <a:r>
              <a:rPr lang="en-US" sz="2400" i="1" dirty="0">
                <a:solidFill>
                  <a:prstClr val="black"/>
                </a:solidFill>
                <a:latin typeface="Calibri" charset="0"/>
                <a:ea typeface="MS PGothic" charset="0"/>
              </a:rPr>
              <a:t>Ephedra,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shown here, has cones that resemble tiny flowers.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73401" y="6460140"/>
            <a:ext cx="1563895" cy="3984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19.12</a:t>
            </a:r>
          </a:p>
        </p:txBody>
      </p:sp>
      <p:pic>
        <p:nvPicPr>
          <p:cNvPr id="11" name="Picture 10" descr="A red box highlights gnetophyte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r="7956" b="8013"/>
          <a:stretch/>
        </p:blipFill>
        <p:spPr>
          <a:xfrm>
            <a:off x="1017306" y="1702327"/>
            <a:ext cx="7480300" cy="43234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139638" y="1844034"/>
            <a:ext cx="1417638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Cycads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102069" y="1852828"/>
            <a:ext cx="1235075" cy="40299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Ginkgo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941234" y="1852828"/>
            <a:ext cx="1344706" cy="40299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Conifers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6624637" y="1852708"/>
            <a:ext cx="1833455" cy="50958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Gnetophytes</a:t>
            </a:r>
            <a:endParaRPr lang="en-US" sz="2400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6"/>
          </p:nvPr>
        </p:nvSpPr>
        <p:spPr>
          <a:xfrm>
            <a:off x="1195168" y="5939749"/>
            <a:ext cx="6911787" cy="508557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(spores): ©Ed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Reschke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/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Photolibrary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</a:rPr>
              <a:t>/Getty Images; (gametophyte): ©Les Hickok and Thomas Warne, C-Fern(a, cycad)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: ©Alena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Brozova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Alamy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;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(a, cycad cone): ©Pat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Pendarvis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; (b, ginkgo): ©Light of Peace/Flickr/Getty Images RF; (b, ginkgo seed): ©G. R. “Dick” Roberts/Natural Sciences Image Library;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(c, conifer): ©Jack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Dykinga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/Nature Picture Library; (c, conifer cone): ©Ed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Reschke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/Peter Arnold/Getty Images;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(d,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gnetophyte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): ©Jeff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Foott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/Discovery Channel Images/Getty Images; (d, </a:t>
            </a:r>
            <a:r>
              <a:rPr lang="en-US" sz="700" dirty="0" err="1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gnetophyte</a:t>
            </a:r>
            <a:r>
              <a:rPr lang="en-US" sz="700" dirty="0">
                <a:solidFill>
                  <a:prstClr val="black"/>
                </a:solidFill>
                <a:latin typeface="Calibri" charset="0"/>
                <a:ea typeface="MS PGothic" charset="0"/>
                <a:sym typeface="Wingdings" panose="05000000000000000000" pitchFamily="2" charset="2"/>
              </a:rPr>
              <a:t> cone): ©Steven P. Lynch/McGraw-Hill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752110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5600" y="211138"/>
            <a:ext cx="84455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 sporophytes are large and conspicuous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457951"/>
            <a:ext cx="1552575" cy="40004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67951" y="1979057"/>
            <a:ext cx="3684791" cy="3839132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sporophytes of most gymnosperms are woody trees or shrubs. Reproductive structures and leaf types are diverse.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Sporophytes produce both male and female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cones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, where spores form by meiosis.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175883" y="6459538"/>
            <a:ext cx="1471613" cy="3984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19.13</a:t>
            </a:r>
          </a:p>
        </p:txBody>
      </p:sp>
      <p:pic>
        <p:nvPicPr>
          <p:cNvPr id="2" name="Picture 1" descr="A fir tree is shown.&#10;A close-up of male pine cone is shown.&#10;A close-up of female pine cone is shown.&#10;There's a black circle around male pine cone.&#10;There's a black circle around female pine cone.&#10;A yellow box highlights the sporophyt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91" y="1722158"/>
            <a:ext cx="4346825" cy="418221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7403"/>
            <a:ext cx="9145068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 sporophytes produce spores in cones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6468041"/>
            <a:ext cx="1552575" cy="38995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73367" y="1782929"/>
            <a:ext cx="3171319" cy="2836892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Male cones produce microspores on cone scales.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Ovules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on female cone scales produce megaspores.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017403" y="6458711"/>
            <a:ext cx="1563895" cy="39929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19.13</a:t>
            </a:r>
          </a:p>
        </p:txBody>
      </p:sp>
      <p:pic>
        <p:nvPicPr>
          <p:cNvPr id="3" name="Picture 2" descr="There is a yellow circle around a male cone scale.&#10;There is a yellow circle around a female cone scale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4240213" y="1640114"/>
            <a:ext cx="4901184" cy="47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00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7403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 gametophytes are microscopic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6453525"/>
            <a:ext cx="1552575" cy="38996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69161" y="1776479"/>
            <a:ext cx="3180673" cy="3768027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Male gametophytes are enclosed inside grains of pollen. Pollen can be dispersed by wind to settle on new plants.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tiny female gametophytes stay in the cone, enclosed inside the ovule.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036369" y="6450731"/>
            <a:ext cx="1659610" cy="36232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19.13</a:t>
            </a:r>
          </a:p>
        </p:txBody>
      </p:sp>
      <p:pic>
        <p:nvPicPr>
          <p:cNvPr id="10" name="Picture 9" descr="There is a yellow circle around a male gametophyte.&#10;There is a yellow circle around a female gametophyte.">
            <a:extLst>
              <a:ext uri="{FF2B5EF4-FFF2-40B4-BE49-F238E27FC236}">
                <a16:creationId xmlns:a16="http://schemas.microsoft.com/office/drawing/2014/main" id="{8CB888B0-1015-47FC-9953-3C30C532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017" y="1451552"/>
            <a:ext cx="4742346" cy="4898029"/>
          </a:xfrm>
          <a:prstGeom prst="rect">
            <a:avLst/>
          </a:prstGeom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ED56989-CEF7-4231-B968-F3DE7D420B04}"/>
              </a:ext>
            </a:extLst>
          </p:cNvPr>
          <p:cNvSpPr/>
          <p:nvPr/>
        </p:nvSpPr>
        <p:spPr>
          <a:xfrm>
            <a:off x="6127242" y="5530438"/>
            <a:ext cx="611182" cy="448331"/>
          </a:xfrm>
          <a:prstGeom prst="ellipse">
            <a:avLst/>
          </a:prstGeom>
          <a:noFill/>
          <a:ln w="57150">
            <a:solidFill>
              <a:srgbClr val="FFE2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E21C"/>
                </a:solidFill>
              </a:ln>
              <a:noFill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4FBFB3-5652-477B-A987-5FD47DBB6A54}"/>
              </a:ext>
            </a:extLst>
          </p:cNvPr>
          <p:cNvSpPr/>
          <p:nvPr/>
        </p:nvSpPr>
        <p:spPr>
          <a:xfrm>
            <a:off x="5190979" y="5244023"/>
            <a:ext cx="747148" cy="629101"/>
          </a:xfrm>
          <a:prstGeom prst="ellipse">
            <a:avLst/>
          </a:prstGeom>
          <a:noFill/>
          <a:ln w="57150">
            <a:solidFill>
              <a:srgbClr val="FFE2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E21C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62684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40342"/>
            <a:ext cx="8229600" cy="1054569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Pollination gets male and female gametophytes together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" y="6453525"/>
            <a:ext cx="1552575" cy="38996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169904" y="2125520"/>
            <a:ext cx="4540119" cy="1647744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male gametophyte produces a pollen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tube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that grows through the ovule until it reaches the egg cells inside.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029117" y="6467195"/>
            <a:ext cx="1551322" cy="39080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19.13</a:t>
            </a:r>
          </a:p>
        </p:txBody>
      </p:sp>
      <p:pic>
        <p:nvPicPr>
          <p:cNvPr id="7" name="Picture 6" descr="Egg cells inside an ovule are shown.&#10;Sperm cells forming a pollen tube are shown.&#10;A zygote is shown.&#10;An embryo in a seed inside a female cone scale is shown.&#10;There is a yellow circle around a male gametophyte.">
            <a:extLst>
              <a:ext uri="{FF2B5EF4-FFF2-40B4-BE49-F238E27FC236}">
                <a16:creationId xmlns:a16="http://schemas.microsoft.com/office/drawing/2014/main" id="{7BCB256B-0F75-47F4-8CCA-33DB43842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1" r="4687" b="1047"/>
          <a:stretch/>
        </p:blipFill>
        <p:spPr>
          <a:xfrm>
            <a:off x="460865" y="1507035"/>
            <a:ext cx="3796810" cy="50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16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403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Fertilization in gymnosperms does not require water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58870"/>
            <a:ext cx="1703387" cy="266351"/>
          </a:xfrm>
        </p:spPr>
        <p:txBody>
          <a:bodyPr anchor="ctr"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146831" y="2600326"/>
            <a:ext cx="4747811" cy="90594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Sperm do not need to swim through water to eggs for fertilization.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038835" y="6457951"/>
            <a:ext cx="1563895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19.13</a:t>
            </a:r>
          </a:p>
        </p:txBody>
      </p:sp>
      <p:pic>
        <p:nvPicPr>
          <p:cNvPr id="5" name="Picture 4" descr="Egg cells inside an ovule are shown.&#10;Sperm cells forming a pollen tube are shown.&#10;A zygote is shown.&#10;An embryo in a seed inside a female cone scale is shown.&#10;A yellow circle around male gametophyte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8" b="2195"/>
          <a:stretch/>
        </p:blipFill>
        <p:spPr>
          <a:xfrm>
            <a:off x="2743" y="1609963"/>
            <a:ext cx="4096512" cy="48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4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6582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Green algae share many molecular features with plants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817" y="6451055"/>
            <a:ext cx="1552575" cy="38626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55599" y="1938337"/>
            <a:ext cx="3359151" cy="391001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DNA sequences reveal a close evolutionary relationship.</a:t>
            </a:r>
          </a:p>
          <a:p>
            <a:pPr marL="0" lvl="0" indent="0" eaLnBrk="1" hangingPunct="1"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Chloroplasts contain the same pigments.</a:t>
            </a:r>
          </a:p>
          <a:p>
            <a:pPr marL="0" lvl="0" indent="0" eaLnBrk="1" hangingPunct="1"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Cell walls contain cellulose.</a:t>
            </a:r>
          </a:p>
          <a:p>
            <a:pPr marL="0" lvl="0" indent="0" eaLnBrk="1" hangingPunct="1"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Both use starch as a storage molecule.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798828" y="6468836"/>
            <a:ext cx="1930401" cy="365125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Figures 19.2, 19.3</a:t>
            </a:r>
          </a:p>
        </p:txBody>
      </p:sp>
      <p:pic>
        <p:nvPicPr>
          <p:cNvPr id="2" name="Picture 1" descr="Two fir trees are shown."/>
          <p:cNvPicPr>
            <a:picLocks noChangeAspect="1"/>
          </p:cNvPicPr>
          <p:nvPr/>
        </p:nvPicPr>
        <p:blipFill rotWithShape="1">
          <a:blip r:embed="rId3"/>
          <a:srcRect t="12925"/>
          <a:stretch/>
        </p:blipFill>
        <p:spPr>
          <a:xfrm>
            <a:off x="3462286" y="3835400"/>
            <a:ext cx="2897874" cy="1755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b="2239"/>
          <a:stretch/>
        </p:blipFill>
        <p:spPr>
          <a:xfrm>
            <a:off x="6439045" y="2159000"/>
            <a:ext cx="2529840" cy="32893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108549" y="5390457"/>
            <a:ext cx="1342031" cy="201612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>
                <a:latin typeface="Calibri" panose="020F0502020204030204" pitchFamily="34" charset="0"/>
              </a:rPr>
              <a:t>©Paulo de Oliveira/Newscom</a:t>
            </a:r>
            <a:endParaRPr lang="en-GB" sz="7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553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659" y="59486"/>
            <a:ext cx="8689041" cy="6673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zygotes stay inside seeds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1300" y="6362701"/>
            <a:ext cx="1638300" cy="4445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0"/>
          </p:nvPr>
        </p:nvSpPr>
        <p:spPr>
          <a:xfrm>
            <a:off x="5219700" y="2222500"/>
            <a:ext cx="3683000" cy="2438400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zygote is the first cell of the sporophyte.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It grows mitotically into an embryo, inside a seed, on a female cone scale.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452637" y="6365248"/>
            <a:ext cx="1563895" cy="441954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19.13</a:t>
            </a:r>
          </a:p>
        </p:txBody>
      </p:sp>
      <p:pic>
        <p:nvPicPr>
          <p:cNvPr id="9" name="Picture 8" descr="Pollination, fertilization, mitosis, and seed germination are shown.&#10;A young sporophyte is shown.&#10;A mature sporophyte is shown.&#10;A yellow circle around fertilization, mitosis, the zygote, and the embryo inside a seed is shown.">
            <a:extLst>
              <a:ext uri="{FF2B5EF4-FFF2-40B4-BE49-F238E27FC236}">
                <a16:creationId xmlns:a16="http://schemas.microsoft.com/office/drawing/2014/main" id="{7D59A636-0377-48A7-B834-97CC9E0F4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79" y="726861"/>
            <a:ext cx="3959969" cy="562370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BD99275-C38B-458E-ABCD-AEA459CD0845}"/>
              </a:ext>
            </a:extLst>
          </p:cNvPr>
          <p:cNvSpPr/>
          <p:nvPr/>
        </p:nvSpPr>
        <p:spPr>
          <a:xfrm>
            <a:off x="1" y="2391509"/>
            <a:ext cx="3080824" cy="2269392"/>
          </a:xfrm>
          <a:prstGeom prst="ellipse">
            <a:avLst/>
          </a:prstGeom>
          <a:noFill/>
          <a:ln w="57150">
            <a:solidFill>
              <a:srgbClr val="FFE2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E21C"/>
                </a:solidFill>
              </a:ln>
              <a:noFill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1677" y="207403"/>
            <a:ext cx="7436224" cy="55562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Seeds protect sporophyte embryos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3521"/>
            <a:ext cx="1552575" cy="38996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978585" y="1742746"/>
            <a:ext cx="3834875" cy="3816226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 seeds have a tough outer coat and can be dispersed by wind or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animals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When conditions are favorable they will germinate into seedlings, which develop into mature sporophyte trees.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247718" y="6450159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19.13</a:t>
            </a:r>
          </a:p>
        </p:txBody>
      </p:sp>
      <p:pic>
        <p:nvPicPr>
          <p:cNvPr id="2" name="Picture 1" descr="Pollination, fertilization, mitosis, and seed germination are shown.&#10;A young sporophyte is shown.&#10;A mature sporophyte is shown.&#10;There is a yellow circle around germination, young sporophyte, and a mature sporophyt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2" y="1149883"/>
            <a:ext cx="3810330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85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178421" y="220950"/>
            <a:ext cx="4786406" cy="572434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#4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284538" y="1500188"/>
            <a:ext cx="5688012" cy="410051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8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How is gymnosperm reproduction different from that of ferns?</a:t>
            </a:r>
          </a:p>
          <a:p>
            <a:pPr marL="347663" lvl="0" indent="-347663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produce seeds; ferns don’t.</a:t>
            </a:r>
          </a:p>
          <a:p>
            <a:pPr marL="347663" lvl="0" indent="-347663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produce swimming sperm; ferns don’t.</a:t>
            </a:r>
          </a:p>
          <a:p>
            <a:pPr marL="347663" lvl="0" indent="-347663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produce zygotes; ferns don’t.</a:t>
            </a:r>
          </a:p>
          <a:p>
            <a:pPr marL="347663" lvl="0" indent="-347663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don’t produce spores; ferns do.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1301" y="234393"/>
            <a:ext cx="6763871" cy="547687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#4, solution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81087" y="1505786"/>
            <a:ext cx="5743851" cy="158575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How is gymnosperm reproduction different from that of ferns?</a:t>
            </a:r>
          </a:p>
          <a:p>
            <a:pPr marL="290513" lvl="0" indent="-290513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 produce seeds; ferns don’t.</a:t>
            </a:r>
          </a:p>
        </p:txBody>
      </p:sp>
      <p:pic>
        <p:nvPicPr>
          <p:cNvPr id="7" name="Picture 8" descr="There is a red box around answer choice A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613642" y="174682"/>
            <a:ext cx="5916706" cy="611763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19.4 Mastering concepts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404590" y="3173413"/>
            <a:ext cx="5587010" cy="830261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What happens during and after pollination in gymnosperms?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623" b="3461"/>
          <a:stretch/>
        </p:blipFill>
        <p:spPr>
          <a:xfrm>
            <a:off x="0" y="2438400"/>
            <a:ext cx="3429990" cy="2195513"/>
          </a:xfrm>
          <a:prstGeom prst="rect">
            <a:avLst/>
          </a:prstGeom>
        </p:spPr>
      </p:pic>
      <p:sp>
        <p:nvSpPr>
          <p:cNvPr id="6" name="Content Placeholder 18"/>
          <p:cNvSpPr>
            <a:spLocks noGrp="1"/>
          </p:cNvSpPr>
          <p:nvPr>
            <p:ph sz="quarter" idx="16"/>
          </p:nvPr>
        </p:nvSpPr>
        <p:spPr>
          <a:xfrm>
            <a:off x="891776" y="4597413"/>
            <a:ext cx="1713309" cy="182966"/>
          </a:xfrm>
        </p:spPr>
        <p:txBody>
          <a:bodyPr/>
          <a:lstStyle/>
          <a:p>
            <a:pPr marL="0" lvl="0" indent="0">
              <a:buNone/>
            </a:pPr>
            <a:r>
              <a:rPr lang="en-GB" sz="530" dirty="0"/>
              <a:t>©G. R. ”Dick” Roberts/Natural Sciences Image Library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173038"/>
            <a:ext cx="7871606" cy="621623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Angiosperms have flowers and fruit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1601"/>
            <a:ext cx="1552575" cy="35559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pic>
        <p:nvPicPr>
          <p:cNvPr id="11" name="Picture 10" descr="A plant family tree is shown, with a thick line emphasizing angiosperm lineage.&#10;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9"/>
          <a:stretch/>
        </p:blipFill>
        <p:spPr>
          <a:xfrm>
            <a:off x="378553" y="1676400"/>
            <a:ext cx="4149328" cy="10046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5474" y="3276738"/>
            <a:ext cx="3973050" cy="27176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95% of all living plant species are angiosperms.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They evolved about 144 million years ago and rapidly diversified into over 260,000 different species.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253487" y="6457950"/>
            <a:ext cx="1266826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Table 19.1</a:t>
            </a:r>
          </a:p>
        </p:txBody>
      </p:sp>
      <p:sp>
        <p:nvSpPr>
          <p:cNvPr id="8" name="Content Placeholder 14"/>
          <p:cNvSpPr>
            <a:spLocks noGrp="1"/>
          </p:cNvSpPr>
          <p:nvPr>
            <p:ph sz="quarter" idx="14"/>
          </p:nvPr>
        </p:nvSpPr>
        <p:spPr>
          <a:xfrm>
            <a:off x="5049201" y="1038969"/>
            <a:ext cx="2235056" cy="267810"/>
          </a:xfrm>
        </p:spPr>
        <p:txBody>
          <a:bodyPr/>
          <a:lstStyle/>
          <a:p>
            <a:pPr marL="0" indent="0">
              <a:buNone/>
            </a:pPr>
            <a:r>
              <a:rPr lang="en-GB" sz="1200" b="1" spc="300" dirty="0"/>
              <a:t>TABLE</a:t>
            </a:r>
            <a:r>
              <a:rPr lang="en-GB" sz="1200" b="1" dirty="0"/>
              <a:t> 19.1</a:t>
            </a:r>
            <a:r>
              <a:rPr lang="en-GB" sz="1200" b="1" spc="600" dirty="0"/>
              <a:t> </a:t>
            </a:r>
            <a:r>
              <a:rPr lang="en-GB" sz="1200" b="1" dirty="0"/>
              <a:t>Phyla of Plants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5050905" y="1516718"/>
            <a:ext cx="667498" cy="245679"/>
          </a:xfrm>
        </p:spPr>
        <p:txBody>
          <a:bodyPr/>
          <a:lstStyle/>
          <a:p>
            <a:pPr marL="0" lvl="0" indent="0">
              <a:buNone/>
            </a:pPr>
            <a:r>
              <a:rPr lang="en-GB" sz="1100" b="1" dirty="0"/>
              <a:t>Phylum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373236" y="1516018"/>
            <a:ext cx="853281" cy="259079"/>
          </a:xfrm>
        </p:spPr>
        <p:txBody>
          <a:bodyPr/>
          <a:lstStyle/>
          <a:p>
            <a:pPr marL="0" lvl="0" indent="0">
              <a:buNone/>
            </a:pPr>
            <a:r>
              <a:rPr lang="en-GB" sz="1100" b="1" dirty="0"/>
              <a:t>Examples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7458915" y="1237488"/>
            <a:ext cx="857845" cy="58908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200" b="1" dirty="0"/>
              <a:t>Number of Existing Species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15"/>
          </p:nvPr>
        </p:nvSpPr>
        <p:spPr>
          <a:xfrm>
            <a:off x="5058780" y="1721867"/>
            <a:ext cx="1460751" cy="254794"/>
          </a:xfrm>
        </p:spPr>
        <p:txBody>
          <a:bodyPr/>
          <a:lstStyle/>
          <a:p>
            <a:pPr marL="0" indent="0">
              <a:buNone/>
            </a:pPr>
            <a:r>
              <a:rPr lang="en-US" sz="1020" b="1" dirty="0"/>
              <a:t>Nonvascular plants</a:t>
            </a:r>
            <a:endParaRPr lang="en-GB" sz="1020" b="1" dirty="0"/>
          </a:p>
        </p:txBody>
      </p:sp>
      <p:sp>
        <p:nvSpPr>
          <p:cNvPr id="14" name="Content Placeholder 18"/>
          <p:cNvSpPr>
            <a:spLocks noGrp="1"/>
          </p:cNvSpPr>
          <p:nvPr>
            <p:ph sz="quarter" idx="16"/>
          </p:nvPr>
        </p:nvSpPr>
        <p:spPr>
          <a:xfrm>
            <a:off x="5148562" y="1927267"/>
            <a:ext cx="950912" cy="193068"/>
          </a:xfrm>
        </p:spPr>
        <p:txBody>
          <a:bodyPr/>
          <a:lstStyle/>
          <a:p>
            <a:pPr marL="0" lvl="0" indent="0">
              <a:buNone/>
            </a:pPr>
            <a:r>
              <a:rPr lang="en-GB" sz="800" dirty="0" err="1"/>
              <a:t>Marchantiophyta</a:t>
            </a:r>
            <a:endParaRPr lang="en-GB" sz="800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6375005" y="1935102"/>
            <a:ext cx="692219" cy="2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Liverworts</a:t>
            </a:r>
            <a:endParaRPr lang="en-IN" sz="85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319DB3D-F6C0-42A2-914E-9ADD80B1D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52" r="11993"/>
          <a:stretch/>
        </p:blipFill>
        <p:spPr>
          <a:xfrm>
            <a:off x="7067224" y="1831467"/>
            <a:ext cx="291223" cy="280416"/>
          </a:xfrm>
          <a:prstGeom prst="rect">
            <a:avLst/>
          </a:prstGeom>
        </p:spPr>
      </p:pic>
      <p:sp>
        <p:nvSpPr>
          <p:cNvPr id="16" name="Content Placeholder 17"/>
          <p:cNvSpPr>
            <a:spLocks noGrp="1"/>
          </p:cNvSpPr>
          <p:nvPr>
            <p:ph sz="quarter" idx="20"/>
          </p:nvPr>
        </p:nvSpPr>
        <p:spPr>
          <a:xfrm>
            <a:off x="7818368" y="1935428"/>
            <a:ext cx="427737" cy="220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9000</a:t>
            </a:r>
            <a:endParaRPr lang="en-IN" sz="850" dirty="0"/>
          </a:p>
        </p:txBody>
      </p:sp>
      <p:sp>
        <p:nvSpPr>
          <p:cNvPr id="17" name="Content Placeholder 20"/>
          <p:cNvSpPr>
            <a:spLocks noGrp="1"/>
          </p:cNvSpPr>
          <p:nvPr>
            <p:ph sz="quarter" idx="21"/>
          </p:nvPr>
        </p:nvSpPr>
        <p:spPr>
          <a:xfrm>
            <a:off x="5155406" y="2237480"/>
            <a:ext cx="1009174" cy="21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780" dirty="0" err="1"/>
              <a:t>Anthocerotophyta</a:t>
            </a:r>
            <a:endParaRPr lang="en-IN" sz="780" dirty="0"/>
          </a:p>
        </p:txBody>
      </p:sp>
      <p:sp>
        <p:nvSpPr>
          <p:cNvPr id="18" name="Content Placeholder 10"/>
          <p:cNvSpPr>
            <a:spLocks noGrp="1"/>
          </p:cNvSpPr>
          <p:nvPr>
            <p:ph sz="quarter" idx="18"/>
          </p:nvPr>
        </p:nvSpPr>
        <p:spPr>
          <a:xfrm>
            <a:off x="6378016" y="2240538"/>
            <a:ext cx="711798" cy="2274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Hornworts</a:t>
            </a:r>
            <a:endParaRPr lang="en-IN" sz="850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4B76AB5-334B-4997-B5BF-5C0D4365B6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03" r="10559"/>
          <a:stretch/>
        </p:blipFill>
        <p:spPr>
          <a:xfrm>
            <a:off x="7067223" y="2161143"/>
            <a:ext cx="270461" cy="399288"/>
          </a:xfrm>
          <a:prstGeom prst="rect">
            <a:avLst/>
          </a:prstGeom>
        </p:spPr>
      </p:pic>
      <p:sp>
        <p:nvSpPr>
          <p:cNvPr id="19" name="Content Placeholder 22"/>
          <p:cNvSpPr>
            <a:spLocks noGrp="1"/>
          </p:cNvSpPr>
          <p:nvPr>
            <p:ph sz="quarter" idx="22"/>
          </p:nvPr>
        </p:nvSpPr>
        <p:spPr>
          <a:xfrm>
            <a:off x="7871553" y="2234316"/>
            <a:ext cx="374552" cy="260878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100</a:t>
            </a:r>
            <a:endParaRPr lang="en-IN" sz="850" dirty="0"/>
          </a:p>
        </p:txBody>
      </p:sp>
      <p:sp>
        <p:nvSpPr>
          <p:cNvPr id="20" name="Content Placeholder 24"/>
          <p:cNvSpPr>
            <a:spLocks noGrp="1"/>
          </p:cNvSpPr>
          <p:nvPr>
            <p:ph sz="quarter" idx="23"/>
          </p:nvPr>
        </p:nvSpPr>
        <p:spPr>
          <a:xfrm>
            <a:off x="5157083" y="2537810"/>
            <a:ext cx="666952" cy="2049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780" dirty="0" err="1"/>
              <a:t>Bryophyta</a:t>
            </a:r>
            <a:endParaRPr lang="en-IN" sz="78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E48D1DD-EA46-4A48-B2DA-D7D36A5CB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651" y="2435390"/>
            <a:ext cx="256032" cy="414528"/>
          </a:xfrm>
          <a:prstGeom prst="rect">
            <a:avLst/>
          </a:prstGeom>
        </p:spPr>
      </p:pic>
      <p:sp>
        <p:nvSpPr>
          <p:cNvPr id="21" name="Content Placeholder 26"/>
          <p:cNvSpPr>
            <a:spLocks noGrp="1"/>
          </p:cNvSpPr>
          <p:nvPr>
            <p:ph sz="quarter" idx="24"/>
          </p:nvPr>
        </p:nvSpPr>
        <p:spPr>
          <a:xfrm>
            <a:off x="6372282" y="2545041"/>
            <a:ext cx="694942" cy="1857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780" dirty="0"/>
              <a:t>True mosses</a:t>
            </a:r>
            <a:endParaRPr lang="en-IN" sz="780" dirty="0"/>
          </a:p>
        </p:txBody>
      </p:sp>
      <p:sp>
        <p:nvSpPr>
          <p:cNvPr id="22" name="Content Placeholder 28"/>
          <p:cNvSpPr>
            <a:spLocks noGrp="1"/>
          </p:cNvSpPr>
          <p:nvPr>
            <p:ph sz="quarter" idx="25"/>
          </p:nvPr>
        </p:nvSpPr>
        <p:spPr>
          <a:xfrm>
            <a:off x="7741860" y="2544963"/>
            <a:ext cx="542652" cy="2397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15,000</a:t>
            </a:r>
            <a:endParaRPr lang="en-IN" sz="850" dirty="0"/>
          </a:p>
        </p:txBody>
      </p:sp>
      <p:sp>
        <p:nvSpPr>
          <p:cNvPr id="23" name="Content Placeholder 30"/>
          <p:cNvSpPr>
            <a:spLocks noGrp="1"/>
          </p:cNvSpPr>
          <p:nvPr>
            <p:ph sz="quarter" idx="26"/>
          </p:nvPr>
        </p:nvSpPr>
        <p:spPr>
          <a:xfrm>
            <a:off x="5057255" y="2836577"/>
            <a:ext cx="1652111" cy="228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050" b="1" dirty="0"/>
              <a:t>Seedless vascular plants</a:t>
            </a:r>
            <a:endParaRPr lang="en-IN" sz="1050" b="1" dirty="0"/>
          </a:p>
        </p:txBody>
      </p:sp>
      <p:sp>
        <p:nvSpPr>
          <p:cNvPr id="24" name="Content Placeholder 32"/>
          <p:cNvSpPr>
            <a:spLocks noGrp="1"/>
          </p:cNvSpPr>
          <p:nvPr>
            <p:ph sz="quarter" idx="27"/>
          </p:nvPr>
        </p:nvSpPr>
        <p:spPr>
          <a:xfrm>
            <a:off x="5161262" y="3050841"/>
            <a:ext cx="944562" cy="198120"/>
          </a:xfrm>
        </p:spPr>
        <p:txBody>
          <a:bodyPr/>
          <a:lstStyle/>
          <a:p>
            <a:pPr marL="0" lvl="0" indent="0">
              <a:buNone/>
            </a:pPr>
            <a:r>
              <a:rPr lang="en-GB" sz="780" dirty="0" err="1"/>
              <a:t>Lycopodiophyta</a:t>
            </a:r>
            <a:endParaRPr lang="en-GB" sz="780" dirty="0"/>
          </a:p>
        </p:txBody>
      </p:sp>
      <p:sp>
        <p:nvSpPr>
          <p:cNvPr id="25" name="Content Placeholder 34"/>
          <p:cNvSpPr>
            <a:spLocks noGrp="1"/>
          </p:cNvSpPr>
          <p:nvPr>
            <p:ph sz="quarter" idx="28"/>
          </p:nvPr>
        </p:nvSpPr>
        <p:spPr>
          <a:xfrm>
            <a:off x="6374663" y="3101274"/>
            <a:ext cx="747657" cy="251877"/>
          </a:xfrm>
        </p:spPr>
        <p:txBody>
          <a:bodyPr anchor="ctr"/>
          <a:lstStyle/>
          <a:p>
            <a:pPr marL="0" lvl="0" indent="0">
              <a:spcBef>
                <a:spcPts val="200"/>
              </a:spcBef>
              <a:buNone/>
            </a:pPr>
            <a:r>
              <a:rPr lang="en-US" sz="820" dirty="0"/>
              <a:t>Club mosses, spike mosses</a:t>
            </a:r>
            <a:endParaRPr lang="en-IN" sz="82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38ED35E-D14A-4445-BCDD-5313D9879E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30"/>
          <a:stretch/>
        </p:blipFill>
        <p:spPr>
          <a:xfrm>
            <a:off x="7067223" y="2949280"/>
            <a:ext cx="214658" cy="429768"/>
          </a:xfrm>
          <a:prstGeom prst="rect">
            <a:avLst/>
          </a:prstGeom>
        </p:spPr>
      </p:pic>
      <p:sp>
        <p:nvSpPr>
          <p:cNvPr id="26" name="Content Placeholder 36"/>
          <p:cNvSpPr>
            <a:spLocks noGrp="1"/>
          </p:cNvSpPr>
          <p:nvPr>
            <p:ph sz="quarter" idx="29"/>
          </p:nvPr>
        </p:nvSpPr>
        <p:spPr>
          <a:xfrm>
            <a:off x="7818368" y="3046080"/>
            <a:ext cx="424912" cy="214897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/>
              <a:t>1200</a:t>
            </a:r>
            <a:endParaRPr lang="en-IN" sz="900" dirty="0"/>
          </a:p>
        </p:txBody>
      </p:sp>
      <p:sp>
        <p:nvSpPr>
          <p:cNvPr id="27" name="Content Placeholder 38"/>
          <p:cNvSpPr>
            <a:spLocks noGrp="1"/>
          </p:cNvSpPr>
          <p:nvPr>
            <p:ph sz="quarter" idx="30"/>
          </p:nvPr>
        </p:nvSpPr>
        <p:spPr>
          <a:xfrm>
            <a:off x="5165883" y="3415263"/>
            <a:ext cx="801846" cy="204927"/>
          </a:xfrm>
        </p:spPr>
        <p:txBody>
          <a:bodyPr/>
          <a:lstStyle/>
          <a:p>
            <a:pPr marL="0" indent="0">
              <a:buNone/>
            </a:pPr>
            <a:r>
              <a:rPr lang="en-US" sz="780" dirty="0" err="1"/>
              <a:t>Pteridophyta</a:t>
            </a:r>
            <a:endParaRPr lang="en-IN" sz="78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66429B4-F725-4510-BFF5-E44CC95CE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1987" y="3432810"/>
            <a:ext cx="265176" cy="335280"/>
          </a:xfrm>
          <a:prstGeom prst="rect">
            <a:avLst/>
          </a:prstGeom>
        </p:spPr>
      </p:pic>
      <p:sp>
        <p:nvSpPr>
          <p:cNvPr id="28" name="Content Placeholder 40"/>
          <p:cNvSpPr>
            <a:spLocks noGrp="1"/>
          </p:cNvSpPr>
          <p:nvPr>
            <p:ph sz="quarter" idx="31"/>
          </p:nvPr>
        </p:nvSpPr>
        <p:spPr>
          <a:xfrm>
            <a:off x="6373236" y="3417788"/>
            <a:ext cx="1252460" cy="346153"/>
          </a:xfrm>
        </p:spPr>
        <p:txBody>
          <a:bodyPr/>
          <a:lstStyle/>
          <a:p>
            <a:pPr marL="0" lvl="0" indent="0">
              <a:buNone/>
            </a:pPr>
            <a:r>
              <a:rPr lang="en-US" sz="800" dirty="0"/>
              <a:t>Whisk ferns, true ferns, horsetails</a:t>
            </a:r>
            <a:endParaRPr lang="en-IN" sz="800" dirty="0"/>
          </a:p>
        </p:txBody>
      </p:sp>
      <p:sp>
        <p:nvSpPr>
          <p:cNvPr id="29" name="Content Placeholder 42"/>
          <p:cNvSpPr>
            <a:spLocks noGrp="1"/>
          </p:cNvSpPr>
          <p:nvPr>
            <p:ph sz="quarter" idx="32"/>
          </p:nvPr>
        </p:nvSpPr>
        <p:spPr>
          <a:xfrm>
            <a:off x="7758736" y="3406446"/>
            <a:ext cx="516810" cy="2207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11,500</a:t>
            </a:r>
            <a:endParaRPr lang="en-IN" sz="850" dirty="0"/>
          </a:p>
        </p:txBody>
      </p:sp>
      <p:sp>
        <p:nvSpPr>
          <p:cNvPr id="30" name="Content Placeholder 44"/>
          <p:cNvSpPr>
            <a:spLocks noGrp="1"/>
          </p:cNvSpPr>
          <p:nvPr>
            <p:ph sz="quarter" idx="33"/>
          </p:nvPr>
        </p:nvSpPr>
        <p:spPr>
          <a:xfrm>
            <a:off x="5058780" y="3789315"/>
            <a:ext cx="1052345" cy="171716"/>
          </a:xfrm>
        </p:spPr>
        <p:txBody>
          <a:bodyPr anchor="ctr"/>
          <a:lstStyle/>
          <a:p>
            <a:pPr marL="0" indent="0">
              <a:buNone/>
            </a:pPr>
            <a:r>
              <a:rPr lang="en-GB" sz="1050" b="1" dirty="0"/>
              <a:t>Gymnosperms</a:t>
            </a:r>
          </a:p>
        </p:txBody>
      </p:sp>
      <p:sp>
        <p:nvSpPr>
          <p:cNvPr id="31" name="Content Placeholder 46"/>
          <p:cNvSpPr>
            <a:spLocks noGrp="1"/>
          </p:cNvSpPr>
          <p:nvPr>
            <p:ph sz="quarter" idx="34"/>
          </p:nvPr>
        </p:nvSpPr>
        <p:spPr>
          <a:xfrm>
            <a:off x="5167788" y="4005859"/>
            <a:ext cx="798036" cy="134473"/>
          </a:xfrm>
        </p:spPr>
        <p:txBody>
          <a:bodyPr anchor="ctr"/>
          <a:lstStyle/>
          <a:p>
            <a:pPr marL="0" lvl="0" indent="0">
              <a:buNone/>
            </a:pPr>
            <a:r>
              <a:rPr lang="en-US" sz="780" dirty="0" err="1"/>
              <a:t>Cycadophyta</a:t>
            </a:r>
            <a:endParaRPr lang="en-IN" sz="780" dirty="0"/>
          </a:p>
        </p:txBody>
      </p:sp>
      <p:sp>
        <p:nvSpPr>
          <p:cNvPr id="32" name="Content Placeholder 48"/>
          <p:cNvSpPr>
            <a:spLocks noGrp="1"/>
          </p:cNvSpPr>
          <p:nvPr>
            <p:ph sz="quarter" idx="35"/>
          </p:nvPr>
        </p:nvSpPr>
        <p:spPr>
          <a:xfrm>
            <a:off x="6377719" y="4001245"/>
            <a:ext cx="507649" cy="134264"/>
          </a:xfrm>
        </p:spPr>
        <p:txBody>
          <a:bodyPr anchor="ctr"/>
          <a:lstStyle/>
          <a:p>
            <a:pPr marL="0" lvl="0" indent="0">
              <a:buNone/>
            </a:pPr>
            <a:r>
              <a:rPr lang="en-US" sz="850" dirty="0"/>
              <a:t>Cycads</a:t>
            </a:r>
            <a:endParaRPr lang="en-IN" sz="85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DA8C1E4-E15F-4A88-953A-F3F401332C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17" r="595"/>
          <a:stretch/>
        </p:blipFill>
        <p:spPr>
          <a:xfrm>
            <a:off x="6772279" y="3743828"/>
            <a:ext cx="509602" cy="423672"/>
          </a:xfrm>
          <a:prstGeom prst="rect">
            <a:avLst/>
          </a:prstGeom>
        </p:spPr>
      </p:pic>
      <p:sp>
        <p:nvSpPr>
          <p:cNvPr id="33" name="Content Placeholder 50"/>
          <p:cNvSpPr>
            <a:spLocks noGrp="1"/>
          </p:cNvSpPr>
          <p:nvPr>
            <p:ph sz="quarter" idx="36"/>
          </p:nvPr>
        </p:nvSpPr>
        <p:spPr>
          <a:xfrm>
            <a:off x="7886612" y="3970089"/>
            <a:ext cx="382534" cy="18684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130</a:t>
            </a:r>
            <a:endParaRPr lang="en-IN" sz="850" dirty="0"/>
          </a:p>
        </p:txBody>
      </p:sp>
      <p:sp>
        <p:nvSpPr>
          <p:cNvPr id="34" name="Content Placeholder 52"/>
          <p:cNvSpPr>
            <a:spLocks noGrp="1"/>
          </p:cNvSpPr>
          <p:nvPr>
            <p:ph sz="quarter" idx="37"/>
          </p:nvPr>
        </p:nvSpPr>
        <p:spPr>
          <a:xfrm>
            <a:off x="5165883" y="4187028"/>
            <a:ext cx="743745" cy="218986"/>
          </a:xfrm>
        </p:spPr>
        <p:txBody>
          <a:bodyPr/>
          <a:lstStyle/>
          <a:p>
            <a:pPr marL="0" lvl="0" indent="0">
              <a:buNone/>
            </a:pPr>
            <a:r>
              <a:rPr lang="en-US" sz="780" dirty="0" err="1"/>
              <a:t>Ginkgophyta</a:t>
            </a:r>
            <a:endParaRPr lang="en-IN" sz="780" dirty="0"/>
          </a:p>
        </p:txBody>
      </p:sp>
      <p:sp>
        <p:nvSpPr>
          <p:cNvPr id="35" name="Content Placeholder 54"/>
          <p:cNvSpPr>
            <a:spLocks noGrp="1"/>
          </p:cNvSpPr>
          <p:nvPr>
            <p:ph sz="quarter" idx="38"/>
          </p:nvPr>
        </p:nvSpPr>
        <p:spPr>
          <a:xfrm>
            <a:off x="6360719" y="4246318"/>
            <a:ext cx="508692" cy="11664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830" dirty="0"/>
              <a:t>Ginkgo</a:t>
            </a:r>
            <a:endParaRPr lang="en-IN" sz="83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3394BB4-EA74-4BC5-8CCF-DF62E35231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13" r="6250" b="1"/>
          <a:stretch/>
        </p:blipFill>
        <p:spPr>
          <a:xfrm>
            <a:off x="6867739" y="4169564"/>
            <a:ext cx="365760" cy="328195"/>
          </a:xfrm>
          <a:prstGeom prst="rect">
            <a:avLst/>
          </a:prstGeom>
        </p:spPr>
      </p:pic>
      <p:sp>
        <p:nvSpPr>
          <p:cNvPr id="36" name="Content Placeholder 56"/>
          <p:cNvSpPr>
            <a:spLocks noGrp="1"/>
          </p:cNvSpPr>
          <p:nvPr>
            <p:ph sz="quarter" idx="39"/>
          </p:nvPr>
        </p:nvSpPr>
        <p:spPr>
          <a:xfrm>
            <a:off x="7995314" y="4189365"/>
            <a:ext cx="301624" cy="201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/>
              <a:t>1</a:t>
            </a:r>
            <a:endParaRPr lang="en-IN" sz="850" dirty="0"/>
          </a:p>
        </p:txBody>
      </p:sp>
      <p:sp>
        <p:nvSpPr>
          <p:cNvPr id="37" name="Content Placeholder 58"/>
          <p:cNvSpPr>
            <a:spLocks noGrp="1"/>
          </p:cNvSpPr>
          <p:nvPr>
            <p:ph sz="quarter" idx="40"/>
          </p:nvPr>
        </p:nvSpPr>
        <p:spPr>
          <a:xfrm>
            <a:off x="5159533" y="4492627"/>
            <a:ext cx="704578" cy="216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780" dirty="0" err="1"/>
              <a:t>Pinophyta</a:t>
            </a:r>
            <a:endParaRPr lang="en-IN" sz="780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D0D476-DA9A-410A-A1AA-B6721A8D1A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6703"/>
          <a:stretch/>
        </p:blipFill>
        <p:spPr>
          <a:xfrm>
            <a:off x="5875496" y="4495036"/>
            <a:ext cx="266585" cy="365760"/>
          </a:xfrm>
          <a:prstGeom prst="rect">
            <a:avLst/>
          </a:prstGeom>
        </p:spPr>
      </p:pic>
      <p:sp>
        <p:nvSpPr>
          <p:cNvPr id="38" name="Content Placeholder 60"/>
          <p:cNvSpPr>
            <a:spLocks noGrp="1"/>
          </p:cNvSpPr>
          <p:nvPr>
            <p:ph sz="quarter" idx="41"/>
          </p:nvPr>
        </p:nvSpPr>
        <p:spPr>
          <a:xfrm>
            <a:off x="6368644" y="4546830"/>
            <a:ext cx="1192206" cy="25154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840" dirty="0"/>
              <a:t>Pines, firs, and other conifers</a:t>
            </a:r>
            <a:endParaRPr lang="en-IN" sz="840" dirty="0"/>
          </a:p>
        </p:txBody>
      </p:sp>
      <p:sp>
        <p:nvSpPr>
          <p:cNvPr id="39" name="Content Placeholder 62"/>
          <p:cNvSpPr>
            <a:spLocks noGrp="1"/>
          </p:cNvSpPr>
          <p:nvPr>
            <p:ph sz="quarter" idx="42"/>
          </p:nvPr>
        </p:nvSpPr>
        <p:spPr>
          <a:xfrm>
            <a:off x="7875564" y="4499831"/>
            <a:ext cx="404629" cy="2025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630</a:t>
            </a:r>
            <a:endParaRPr lang="en-IN" sz="850" dirty="0"/>
          </a:p>
        </p:txBody>
      </p:sp>
      <p:sp>
        <p:nvSpPr>
          <p:cNvPr id="40" name="Content Placeholder 64"/>
          <p:cNvSpPr>
            <a:spLocks noGrp="1"/>
          </p:cNvSpPr>
          <p:nvPr>
            <p:ph sz="quarter" idx="43"/>
          </p:nvPr>
        </p:nvSpPr>
        <p:spPr>
          <a:xfrm>
            <a:off x="5155723" y="4847608"/>
            <a:ext cx="757828" cy="231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780" dirty="0" err="1"/>
              <a:t>Gnetophyta</a:t>
            </a:r>
            <a:endParaRPr lang="en-IN" sz="780" dirty="0"/>
          </a:p>
        </p:txBody>
      </p:sp>
      <p:sp>
        <p:nvSpPr>
          <p:cNvPr id="41" name="Content Placeholder 66"/>
          <p:cNvSpPr>
            <a:spLocks noGrp="1"/>
          </p:cNvSpPr>
          <p:nvPr>
            <p:ph sz="quarter" idx="44"/>
          </p:nvPr>
        </p:nvSpPr>
        <p:spPr>
          <a:xfrm>
            <a:off x="6366452" y="4851682"/>
            <a:ext cx="789263" cy="223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Gnetophytes</a:t>
            </a:r>
            <a:endParaRPr lang="en-IN" sz="850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26ABCC3-6374-413A-B156-09D14571B50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29" b="12343"/>
          <a:stretch/>
        </p:blipFill>
        <p:spPr>
          <a:xfrm>
            <a:off x="7093417" y="4875852"/>
            <a:ext cx="597570" cy="315270"/>
          </a:xfrm>
          <a:prstGeom prst="rect">
            <a:avLst/>
          </a:prstGeom>
        </p:spPr>
      </p:pic>
      <p:sp>
        <p:nvSpPr>
          <p:cNvPr id="42" name="Content Placeholder 68"/>
          <p:cNvSpPr>
            <a:spLocks noGrp="1"/>
          </p:cNvSpPr>
          <p:nvPr>
            <p:ph sz="quarter" idx="45"/>
          </p:nvPr>
        </p:nvSpPr>
        <p:spPr>
          <a:xfrm>
            <a:off x="7929642" y="4847608"/>
            <a:ext cx="341649" cy="1963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80</a:t>
            </a:r>
            <a:endParaRPr lang="en-IN" sz="850" dirty="0"/>
          </a:p>
        </p:txBody>
      </p:sp>
      <p:sp>
        <p:nvSpPr>
          <p:cNvPr id="43" name="Content Placeholder 70"/>
          <p:cNvSpPr>
            <a:spLocks noGrp="1"/>
          </p:cNvSpPr>
          <p:nvPr>
            <p:ph sz="quarter" idx="46"/>
          </p:nvPr>
        </p:nvSpPr>
        <p:spPr>
          <a:xfrm>
            <a:off x="5056644" y="5139855"/>
            <a:ext cx="964846" cy="251621"/>
          </a:xfrm>
        </p:spPr>
        <p:txBody>
          <a:bodyPr/>
          <a:lstStyle/>
          <a:p>
            <a:pPr marL="0" lvl="0" indent="0">
              <a:buNone/>
            </a:pPr>
            <a:r>
              <a:rPr lang="en-US" sz="1050" b="1" dirty="0"/>
              <a:t>Angiosperms</a:t>
            </a:r>
            <a:endParaRPr lang="en-IN" sz="1050" b="1" dirty="0"/>
          </a:p>
        </p:txBody>
      </p:sp>
      <p:sp>
        <p:nvSpPr>
          <p:cNvPr id="44" name="Content Placeholder 72"/>
          <p:cNvSpPr>
            <a:spLocks noGrp="1"/>
          </p:cNvSpPr>
          <p:nvPr>
            <p:ph sz="quarter" idx="47"/>
          </p:nvPr>
        </p:nvSpPr>
        <p:spPr>
          <a:xfrm>
            <a:off x="5157768" y="5362331"/>
            <a:ext cx="856176" cy="223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780" dirty="0" err="1"/>
              <a:t>Magnoliophyta</a:t>
            </a:r>
            <a:endParaRPr lang="en-IN" sz="780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68F1874-93EA-41B9-ABA1-4C9CA7F1C6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2570" y="5391414"/>
            <a:ext cx="347472" cy="490728"/>
          </a:xfrm>
          <a:prstGeom prst="rect">
            <a:avLst/>
          </a:prstGeom>
        </p:spPr>
      </p:pic>
      <p:sp>
        <p:nvSpPr>
          <p:cNvPr id="45" name="Content Placeholder 74"/>
          <p:cNvSpPr>
            <a:spLocks noGrp="1"/>
          </p:cNvSpPr>
          <p:nvPr>
            <p:ph sz="quarter" idx="48"/>
          </p:nvPr>
        </p:nvSpPr>
        <p:spPr>
          <a:xfrm>
            <a:off x="6368655" y="5364193"/>
            <a:ext cx="1104580" cy="6221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All flowering plants, including roses, grasses, fruit trees, maples, and oaks</a:t>
            </a:r>
            <a:endParaRPr lang="en-IN" sz="850" dirty="0"/>
          </a:p>
        </p:txBody>
      </p:sp>
      <p:sp>
        <p:nvSpPr>
          <p:cNvPr id="46" name="Content Placeholder 76"/>
          <p:cNvSpPr>
            <a:spLocks noGrp="1"/>
          </p:cNvSpPr>
          <p:nvPr>
            <p:ph sz="quarter" idx="49"/>
          </p:nvPr>
        </p:nvSpPr>
        <p:spPr>
          <a:xfrm>
            <a:off x="7609273" y="5357618"/>
            <a:ext cx="659753" cy="249644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&gt; 260,000</a:t>
            </a:r>
            <a:endParaRPr lang="en-IN" sz="850" dirty="0"/>
          </a:p>
        </p:txBody>
      </p:sp>
    </p:spTree>
    <p:extLst>
      <p:ext uri="{BB962C8B-B14F-4D97-AF65-F5344CB8AC3E}">
        <p14:creationId xmlns:p14="http://schemas.microsoft.com/office/powerpoint/2010/main" val="24914220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8564" y="153615"/>
            <a:ext cx="7906871" cy="641212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Angiosperms produce seeds in fruits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5987" y="6451018"/>
            <a:ext cx="1632426" cy="39246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94845" y="1570459"/>
            <a:ext cx="7944038" cy="944144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Angiosperms produce pollen and egg cells in flowers, which develop into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fruit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after fertilization.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280319" y="6464955"/>
            <a:ext cx="1563895" cy="39304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19.3</a:t>
            </a:r>
          </a:p>
        </p:txBody>
      </p:sp>
      <p:pic>
        <p:nvPicPr>
          <p:cNvPr id="8" name="Picture 7" descr="There is a red box that highlights angiosperm lineages.">
            <a:extLst>
              <a:ext uri="{FF2B5EF4-FFF2-40B4-BE49-F238E27FC236}">
                <a16:creationId xmlns:a16="http://schemas.microsoft.com/office/drawing/2014/main" id="{257455B4-AFF0-44CD-A68F-09AA56B87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" y="2550767"/>
            <a:ext cx="9022761" cy="31607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4918EC-0A84-4E97-9E43-B8F7FC33A891}"/>
              </a:ext>
            </a:extLst>
          </p:cNvPr>
          <p:cNvSpPr/>
          <p:nvPr/>
        </p:nvSpPr>
        <p:spPr>
          <a:xfrm>
            <a:off x="6246053" y="3179299"/>
            <a:ext cx="992061" cy="2215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403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97% of angiosperms are either eudicots or monocots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" y="6453529"/>
            <a:ext cx="1552575" cy="37651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879540" y="1745270"/>
            <a:ext cx="3076202" cy="1979568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Scientists classify the diverse angiosperms into several groups, notably the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eudicots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and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monocots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889816" y="4030766"/>
            <a:ext cx="2622177" cy="1965559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other 3% of angiosperms are a paraphyletic group called basal angiosperms.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237703" y="6461589"/>
            <a:ext cx="1471613" cy="36951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19.14</a:t>
            </a:r>
          </a:p>
        </p:txBody>
      </p:sp>
      <p:pic>
        <p:nvPicPr>
          <p:cNvPr id="8" name="Picture 7" descr="A red box highlights eudicot and monocot lineages.">
            <a:extLst>
              <a:ext uri="{FF2B5EF4-FFF2-40B4-BE49-F238E27FC236}">
                <a16:creationId xmlns:a16="http://schemas.microsoft.com/office/drawing/2014/main" id="{BFE26948-FEE3-4055-9014-CCB9F7F38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62" y="1551141"/>
            <a:ext cx="5498592" cy="459028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9587" y="153615"/>
            <a:ext cx="7651376" cy="643934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Most angiosperms are eudicots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63" y="6458000"/>
            <a:ext cx="1703387" cy="4000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402411" y="1682177"/>
            <a:ext cx="3425826" cy="4524932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Eudicots have two cotyledons, which are the first leaves to emerge during germination. Their pollen grains have three pores.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Examples include roses, daisies, sunflowers, oak trees, beans, and the model organism </a:t>
            </a:r>
            <a:r>
              <a:rPr lang="en-US" sz="2400" i="1" dirty="0">
                <a:solidFill>
                  <a:prstClr val="black"/>
                </a:solidFill>
                <a:latin typeface="Calibri" charset="0"/>
                <a:ea typeface="MS PGothic" charset="0"/>
              </a:rPr>
              <a:t>Arabidopsis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264596" y="6457667"/>
            <a:ext cx="1488880" cy="40033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19.14</a:t>
            </a:r>
          </a:p>
        </p:txBody>
      </p:sp>
      <p:pic>
        <p:nvPicPr>
          <p:cNvPr id="8" name="Picture 7" descr="A red box highlights eudicot lineage.&#10;">
            <a:extLst>
              <a:ext uri="{FF2B5EF4-FFF2-40B4-BE49-F238E27FC236}">
                <a16:creationId xmlns:a16="http://schemas.microsoft.com/office/drawing/2014/main" id="{CE8D0BDE-4366-4E59-9D31-E3887904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8" y="1603718"/>
            <a:ext cx="5281721" cy="4675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FC10E9-1193-4796-8B74-822EC5BF57FC}"/>
              </a:ext>
            </a:extLst>
          </p:cNvPr>
          <p:cNvSpPr/>
          <p:nvPr/>
        </p:nvSpPr>
        <p:spPr>
          <a:xfrm>
            <a:off x="2082019" y="1871003"/>
            <a:ext cx="2208628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693404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927846" y="194058"/>
            <a:ext cx="7274859" cy="572434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Many angiosperms are monocots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3" y="6462803"/>
            <a:ext cx="1765300" cy="39846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018456" y="1681484"/>
            <a:ext cx="2918996" cy="3341854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Monocots have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one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cotyledon. Their pollen grains have one pore.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Examples include orchids, lilies, grass, bananas, rice, wheat, and corn.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/>
          </p:nvPr>
        </p:nvSpPr>
        <p:spPr>
          <a:xfrm>
            <a:off x="7171727" y="6462803"/>
            <a:ext cx="1616075" cy="39846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19.14</a:t>
            </a:r>
          </a:p>
        </p:txBody>
      </p:sp>
      <p:pic>
        <p:nvPicPr>
          <p:cNvPr id="3" name="Picture 2" descr="A red box highlights monocot lineage.">
            <a:extLst>
              <a:ext uri="{FF2B5EF4-FFF2-40B4-BE49-F238E27FC236}">
                <a16:creationId xmlns:a16="http://schemas.microsoft.com/office/drawing/2014/main" id="{D29675FC-7E5B-4CF6-99B3-EBD5295F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1401531"/>
            <a:ext cx="6035040" cy="48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574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Green algae live in water, plants on 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59117"/>
            <a:ext cx="1545021" cy="36933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9770" y="2848333"/>
            <a:ext cx="3287484" cy="167837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different environments select for different body types and reproductive strategies.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762089" y="6464576"/>
            <a:ext cx="1967140" cy="365125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Figures 19.2, 19.3</a:t>
            </a:r>
          </a:p>
        </p:txBody>
      </p:sp>
      <p:pic>
        <p:nvPicPr>
          <p:cNvPr id="13" name="Picture 12" descr="Two fir trees are shown."/>
          <p:cNvPicPr>
            <a:picLocks noChangeAspect="1"/>
          </p:cNvPicPr>
          <p:nvPr/>
        </p:nvPicPr>
        <p:blipFill rotWithShape="1">
          <a:blip r:embed="rId3"/>
          <a:srcRect l="26274" t="14437" r="25142"/>
          <a:stretch/>
        </p:blipFill>
        <p:spPr>
          <a:xfrm>
            <a:off x="4267200" y="2801257"/>
            <a:ext cx="1407886" cy="17254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" b="2603"/>
          <a:stretch/>
        </p:blipFill>
        <p:spPr>
          <a:xfrm>
            <a:off x="6360160" y="1828800"/>
            <a:ext cx="2529840" cy="330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77869" y="5107154"/>
            <a:ext cx="1158082" cy="169696"/>
          </a:xfrm>
        </p:spPr>
        <p:txBody>
          <a:bodyPr/>
          <a:lstStyle/>
          <a:p>
            <a:pPr marL="0" indent="0">
              <a:buNone/>
            </a:pPr>
            <a:r>
              <a:rPr lang="en-US" sz="600" dirty="0">
                <a:latin typeface="Calibri" panose="020F0502020204030204" pitchFamily="34" charset="0"/>
              </a:rPr>
              <a:t>©Paulo de Oliveira/Newscom</a:t>
            </a:r>
            <a:endParaRPr lang="en-GB" sz="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621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15899"/>
            <a:ext cx="8686799" cy="1343097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Angiosperm sporophytes are large and conspicuous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" y="6462803"/>
            <a:ext cx="1765300" cy="39846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7235" y="1544119"/>
            <a:ext cx="3249075" cy="1481471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Trees and other familiar angiosperms we see are the sporophytes.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252239" y="6462803"/>
            <a:ext cx="1497013" cy="39846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19.15</a:t>
            </a:r>
          </a:p>
        </p:txBody>
      </p:sp>
      <p:pic>
        <p:nvPicPr>
          <p:cNvPr id="8" name="Picture 7" descr="A yellow box highlights the mature sporophyte and close-up of flower. ">
            <a:extLst>
              <a:ext uri="{FF2B5EF4-FFF2-40B4-BE49-F238E27FC236}">
                <a16:creationId xmlns:a16="http://schemas.microsoft.com/office/drawing/2014/main" id="{BE785D27-AD35-4878-ADE1-56BA4CDC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38" y="1488198"/>
            <a:ext cx="5583936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670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403"/>
            <a:ext cx="8229600" cy="1143000"/>
          </a:xfrm>
        </p:spPr>
        <p:txBody>
          <a:bodyPr/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Flowers are sporophyte reproductive structures in angiosperms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57951"/>
            <a:ext cx="1613647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07079" y="1763706"/>
            <a:ext cx="3585881" cy="3516023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Pollen sacs in flowers produce microspores that develop into male gametophytes.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ovule in the flower produces megaspores that develop into the female gametophytes.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70944" y="6461592"/>
            <a:ext cx="1493742" cy="39640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19.15</a:t>
            </a:r>
          </a:p>
        </p:txBody>
      </p:sp>
      <p:pic>
        <p:nvPicPr>
          <p:cNvPr id="7" name="Picture 6" descr="A flower, megaspores, and microspores are shown.&#10;Male and female gametophytes are shown.&#10;Close-ups of pollen and ovule are shown.&#10;There is a yellow circle around ovule before fertilization.&#10;There is a yellow circle around pollen grains.">
            <a:extLst>
              <a:ext uri="{FF2B5EF4-FFF2-40B4-BE49-F238E27FC236}">
                <a16:creationId xmlns:a16="http://schemas.microsoft.com/office/drawing/2014/main" id="{97EC7904-0EA9-42C9-B87A-559B21E5D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839" y="1515244"/>
            <a:ext cx="3785616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490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0" y="236538"/>
            <a:ext cx="7035800" cy="1100198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Microscopic gametophytes get together at pollination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0534"/>
            <a:ext cx="1552575" cy="40639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51093" y="1449432"/>
            <a:ext cx="8844991" cy="924013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During pollination, a grain of pollen (male gametophyte) produces a pollen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tube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to reach the female gametophyte.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035993" y="6522778"/>
            <a:ext cx="1583579" cy="316496"/>
          </a:xfrm>
        </p:spPr>
        <p:txBody>
          <a:bodyPr anchor="ctr"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19.15</a:t>
            </a:r>
          </a:p>
        </p:txBody>
      </p:sp>
      <p:pic>
        <p:nvPicPr>
          <p:cNvPr id="8" name="Picture 7" descr="Meiosis, mitosis, and pollination are shown&#10;There is a yellow circle around ovule before fertilization.&#10;There is a yellow circle around pollen grains.">
            <a:extLst>
              <a:ext uri="{FF2B5EF4-FFF2-40B4-BE49-F238E27FC236}">
                <a16:creationId xmlns:a16="http://schemas.microsoft.com/office/drawing/2014/main" id="{C7ECB9B5-71A0-4E4A-99BC-C93083DA4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744"/>
          <a:stretch/>
        </p:blipFill>
        <p:spPr>
          <a:xfrm>
            <a:off x="1413535" y="2325314"/>
            <a:ext cx="7693152" cy="4205206"/>
          </a:xfrm>
          <a:prstGeom prst="rect">
            <a:avLst/>
          </a:prstGeom>
        </p:spPr>
      </p:pic>
      <p:sp>
        <p:nvSpPr>
          <p:cNvPr id="11" name="Content Placeholder 16"/>
          <p:cNvSpPr>
            <a:spLocks noGrp="1"/>
          </p:cNvSpPr>
          <p:nvPr>
            <p:ph sz="quarter" idx="15"/>
          </p:nvPr>
        </p:nvSpPr>
        <p:spPr>
          <a:xfrm>
            <a:off x="6583559" y="5452430"/>
            <a:ext cx="2282767" cy="1016086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GB" sz="1500" dirty="0">
                <a:latin typeface="Calibri" charset="0"/>
                <a:ea typeface="MS PGothic" charset="0"/>
              </a:rPr>
              <a:t>Female gametophytes consist of one egg and a central cell that contains two polar nuclei.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24435" y="140168"/>
            <a:ext cx="8095129" cy="65944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Angiosperms have double fertilization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0" y="6469259"/>
            <a:ext cx="1703387" cy="38874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388731" y="1250655"/>
            <a:ext cx="3663510" cy="4885045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Two sperm nuclei travel through the pollen tube.</a:t>
            </a:r>
          </a:p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One fertilizes the egg, forming a zygote. This is the first cell of the sporophyte.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other sperm fertilizes the central cell’s polar nuclei. This will develop into the endosperm, which feeds the embryo inside the seed.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181937" y="6451895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19.15</a:t>
            </a:r>
          </a:p>
        </p:txBody>
      </p:sp>
      <p:pic>
        <p:nvPicPr>
          <p:cNvPr id="5" name="Picture 4" descr="Double fertilization, mitosis, and germination are shown.&#10;There is a yellow circle around ovule after fertilization.">
            <a:extLst>
              <a:ext uri="{FF2B5EF4-FFF2-40B4-BE49-F238E27FC236}">
                <a16:creationId xmlns:a16="http://schemas.microsoft.com/office/drawing/2014/main" id="{83F2970C-BFE1-4CE2-84F8-DF94E925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85" y="1209476"/>
            <a:ext cx="2962656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552"/>
            <a:ext cx="8123238" cy="588962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Seeds contain embryo and endosperm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51600"/>
            <a:ext cx="1460500" cy="34982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4174" y="728663"/>
            <a:ext cx="8594862" cy="830375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 angiosperms, the ovule develops into a seed. At the same time, the ovary that surrounds the ovule develops into a fruit.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146161" y="6461704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19.15</a:t>
            </a:r>
          </a:p>
        </p:txBody>
      </p:sp>
      <p:pic>
        <p:nvPicPr>
          <p:cNvPr id="7" name="Picture 6" descr="There is a yellow circle around seeds and fruit.">
            <a:extLst>
              <a:ext uri="{FF2B5EF4-FFF2-40B4-BE49-F238E27FC236}">
                <a16:creationId xmlns:a16="http://schemas.microsoft.com/office/drawing/2014/main" id="{EED161C4-7B6D-4F2C-AC2A-0946A9044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86" y="1708763"/>
            <a:ext cx="5760720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47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Angiosperm seeds germinate when conditions are favorable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" y="6453087"/>
            <a:ext cx="1562100" cy="40491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19.5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155574" y="1613039"/>
            <a:ext cx="2917826" cy="914262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Seeds germinate into young sporophytes.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137217" y="6461286"/>
            <a:ext cx="1471613" cy="40163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19.15</a:t>
            </a:r>
          </a:p>
        </p:txBody>
      </p:sp>
      <p:pic>
        <p:nvPicPr>
          <p:cNvPr id="3" name="Picture 2" descr="There is a yellow circle around young sporophyte.">
            <a:extLst>
              <a:ext uri="{FF2B5EF4-FFF2-40B4-BE49-F238E27FC236}">
                <a16:creationId xmlns:a16="http://schemas.microsoft.com/office/drawing/2014/main" id="{FCE917AE-C170-4378-B9DD-FD8FCFA7D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192" y="1335307"/>
            <a:ext cx="5541264" cy="515721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524"/>
            <a:ext cx="8229600" cy="1143000"/>
          </a:xfrm>
        </p:spPr>
        <p:txBody>
          <a:bodyPr/>
          <a:lstStyle/>
          <a:p>
            <a:r>
              <a:rPr lang="en-US" sz="4000" dirty="0"/>
              <a:t>Wind and animals assist angiosperm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900" y="2156750"/>
            <a:ext cx="3416300" cy="3024988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Pollen is transported great distances by wind.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with attractive nectar, petals, or bright colors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co-evolved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with animals that pollinate them.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136502" y="6462188"/>
            <a:ext cx="1677298" cy="39587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C4ABC-B703-4675-A9A3-F5699290E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9" b="2592"/>
          <a:stretch/>
        </p:blipFill>
        <p:spPr>
          <a:xfrm>
            <a:off x="211501" y="1665085"/>
            <a:ext cx="4377599" cy="4255677"/>
          </a:xfrm>
          <a:prstGeom prst="rect">
            <a:avLst/>
          </a:prstGeom>
        </p:spPr>
      </p:pic>
      <p:sp>
        <p:nvSpPr>
          <p:cNvPr id="9" name="Content Placeholder 11"/>
          <p:cNvSpPr>
            <a:spLocks noGrp="1"/>
          </p:cNvSpPr>
          <p:nvPr>
            <p:ph sz="quarter" idx="13"/>
          </p:nvPr>
        </p:nvSpPr>
        <p:spPr>
          <a:xfrm>
            <a:off x="416859" y="1712832"/>
            <a:ext cx="1581155" cy="230061"/>
          </a:xfrm>
        </p:spPr>
        <p:txBody>
          <a:bodyPr/>
          <a:lstStyle/>
          <a:p>
            <a:pPr marL="90488" lvl="0" indent="-90488">
              <a:buFont typeface="+mj-lt"/>
              <a:buAutoNum type="alphaLcPeriod"/>
            </a:pPr>
            <a:r>
              <a:rPr lang="en-GB" sz="1050" b="1" dirty="0"/>
              <a:t> Pollination by wind </a:t>
            </a:r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4"/>
          </p:nvPr>
        </p:nvSpPr>
        <p:spPr>
          <a:xfrm>
            <a:off x="416859" y="3926352"/>
            <a:ext cx="2023124" cy="245765"/>
          </a:xfrm>
        </p:spPr>
        <p:txBody>
          <a:bodyPr/>
          <a:lstStyle/>
          <a:p>
            <a:pPr marL="0" lvl="0" indent="0">
              <a:buNone/>
            </a:pPr>
            <a:r>
              <a:rPr lang="en-GB" sz="1050" b="1" dirty="0"/>
              <a:t>b. Pollination by animals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11198" y="5918383"/>
            <a:ext cx="3765551" cy="410965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" dirty="0">
                <a:latin typeface="Calibri" panose="020F0502020204030204" pitchFamily="34" charset="0"/>
              </a:rPr>
              <a:t>(a, maple tree): ©Steven P. Lynch/McGraw-Hill Education; (a, cattails): ©Hans </a:t>
            </a:r>
            <a:r>
              <a:rPr lang="en-US" sz="800" dirty="0" err="1">
                <a:latin typeface="Calibri" panose="020F0502020204030204" pitchFamily="34" charset="0"/>
              </a:rPr>
              <a:t>Reinhard</a:t>
            </a:r>
            <a:r>
              <a:rPr lang="en-US" sz="800" dirty="0">
                <a:latin typeface="Calibri" panose="020F0502020204030204" pitchFamily="34" charset="0"/>
              </a:rPr>
              <a:t>/</a:t>
            </a:r>
            <a:r>
              <a:rPr lang="en-US" sz="800" dirty="0" err="1">
                <a:latin typeface="Calibri" panose="020F0502020204030204" pitchFamily="34" charset="0"/>
              </a:rPr>
              <a:t>Okapia</a:t>
            </a:r>
            <a:r>
              <a:rPr lang="en-US" sz="800" dirty="0">
                <a:latin typeface="Calibri" panose="020F0502020204030204" pitchFamily="34" charset="0"/>
              </a:rPr>
              <a:t>/Science Source; (b, chamomile): ©McGraw-Hill Education; (b, banana tree): ©Igor </a:t>
            </a:r>
            <a:r>
              <a:rPr lang="en-US" sz="800" dirty="0" err="1">
                <a:latin typeface="Calibri" panose="020F0502020204030204" pitchFamily="34" charset="0"/>
              </a:rPr>
              <a:t>Prahin</a:t>
            </a:r>
            <a:r>
              <a:rPr lang="en-US" sz="800" dirty="0">
                <a:latin typeface="Calibri" panose="020F0502020204030204" pitchFamily="34" charset="0"/>
              </a:rPr>
              <a:t>/Flickr Open/Getty Images RF</a:t>
            </a:r>
            <a:endParaRPr lang="en-GB" sz="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974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614" y="187325"/>
            <a:ext cx="4991100" cy="6381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89300" y="1504950"/>
            <a:ext cx="5340350" cy="34036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 the angiosperm life cycle, the seed is analogous to the ____ in the human life cycle.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male reproductive organs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female reproductive organs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uterus and fetus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sperm cell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egg cell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0500" y="161925"/>
            <a:ext cx="6210300" cy="7016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#5, solution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81362" y="1502827"/>
            <a:ext cx="5232400" cy="207222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 the angiosperm life cycle, the seed is analogous to the ____ in the human life cycle.</a:t>
            </a:r>
          </a:p>
          <a:p>
            <a:pPr marL="292100" lvl="0" indent="-292100" eaLnBrk="1" hangingPunct="1">
              <a:spcBef>
                <a:spcPct val="0"/>
              </a:spcBef>
              <a:buFont typeface="+mj-lt"/>
              <a:buAutoNum type="alphaUcPeriod" startAt="3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uterus and fetus</a:t>
            </a:r>
            <a:endParaRPr lang="en-GB" dirty="0"/>
          </a:p>
        </p:txBody>
      </p:sp>
      <p:pic>
        <p:nvPicPr>
          <p:cNvPr id="7" name="Picture 8" descr="There is a red box around answer choice C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69398"/>
            <a:ext cx="5892800" cy="776288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19.5 Mastering concepts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05188" y="3173413"/>
            <a:ext cx="5384800" cy="1185863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 what ways are the life cycles of angiosperms similar to and different from those of conifers?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149" b="3132"/>
          <a:stretch/>
        </p:blipFill>
        <p:spPr>
          <a:xfrm>
            <a:off x="0" y="2451100"/>
            <a:ext cx="3429990" cy="219075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61713" y="4596825"/>
            <a:ext cx="1589387" cy="143450"/>
          </a:xfrm>
        </p:spPr>
        <p:txBody>
          <a:bodyPr/>
          <a:lstStyle/>
          <a:p>
            <a:pPr marL="0" indent="0">
              <a:buNone/>
            </a:pPr>
            <a:r>
              <a:rPr lang="en-US" sz="500" dirty="0">
                <a:latin typeface="Calibri" panose="020F0502020204030204" pitchFamily="34" charset="0"/>
              </a:rPr>
              <a:t>©G. R. ”Dick” Roberts/Natural Sciences Image Library</a:t>
            </a:r>
            <a:endParaRPr lang="en-GB" sz="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1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2153" y="195808"/>
            <a:ext cx="7819697" cy="561975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are divided into four groups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62220"/>
            <a:ext cx="1552575" cy="38625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78602" y="1308801"/>
            <a:ext cx="3769280" cy="38474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arose during the Paleozoic era and diversified into thousands of different species.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Modern-day plants include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Bryophytes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Seedless vascular plants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Gymnosperms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Angiosperms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217713" y="6456116"/>
            <a:ext cx="1362725" cy="39846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Table 19.1</a:t>
            </a:r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4"/>
          </p:nvPr>
        </p:nvSpPr>
        <p:spPr>
          <a:xfrm>
            <a:off x="5300260" y="1115884"/>
            <a:ext cx="2235056" cy="166289"/>
          </a:xfrm>
        </p:spPr>
        <p:txBody>
          <a:bodyPr anchor="ctr"/>
          <a:lstStyle/>
          <a:p>
            <a:pPr marL="0" indent="0">
              <a:buNone/>
            </a:pPr>
            <a:r>
              <a:rPr lang="en-GB" sz="1200" b="1" spc="300" dirty="0"/>
              <a:t>TABLE </a:t>
            </a:r>
            <a:r>
              <a:rPr lang="en-GB" sz="1200" b="1" dirty="0"/>
              <a:t>19.1</a:t>
            </a:r>
            <a:r>
              <a:rPr lang="en-GB" sz="1200" b="1" spc="300" dirty="0"/>
              <a:t> </a:t>
            </a:r>
            <a:r>
              <a:rPr lang="en-GB" sz="1200" b="1" dirty="0"/>
              <a:t>Phyla of Plants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1"/>
          </p:nvPr>
        </p:nvSpPr>
        <p:spPr>
          <a:xfrm>
            <a:off x="5305085" y="1567880"/>
            <a:ext cx="667498" cy="24567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Phylum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2"/>
          </p:nvPr>
        </p:nvSpPr>
        <p:spPr>
          <a:xfrm>
            <a:off x="6740921" y="1577405"/>
            <a:ext cx="853281" cy="25907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Examples</a:t>
            </a:r>
          </a:p>
        </p:txBody>
      </p:sp>
      <p:sp>
        <p:nvSpPr>
          <p:cNvPr id="9" name="Content Placeholder 11"/>
          <p:cNvSpPr>
            <a:spLocks noGrp="1"/>
          </p:cNvSpPr>
          <p:nvPr>
            <p:ph sz="quarter" idx="13"/>
          </p:nvPr>
        </p:nvSpPr>
        <p:spPr>
          <a:xfrm>
            <a:off x="7927066" y="1258301"/>
            <a:ext cx="890083" cy="5476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200" b="1" dirty="0"/>
              <a:t>Number of Existing Species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5"/>
          </p:nvPr>
        </p:nvSpPr>
        <p:spPr>
          <a:xfrm>
            <a:off x="5305968" y="1798155"/>
            <a:ext cx="1460751" cy="254794"/>
          </a:xfrm>
        </p:spPr>
        <p:txBody>
          <a:bodyPr/>
          <a:lstStyle/>
          <a:p>
            <a:pPr marL="0" indent="0">
              <a:buNone/>
            </a:pPr>
            <a:r>
              <a:rPr lang="en-US" sz="1120" b="1" dirty="0"/>
              <a:t>Nonvascular plants</a:t>
            </a:r>
            <a:endParaRPr lang="en-GB" sz="1120" b="1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16"/>
          </p:nvPr>
        </p:nvSpPr>
        <p:spPr>
          <a:xfrm>
            <a:off x="5411631" y="2027959"/>
            <a:ext cx="1090769" cy="274162"/>
          </a:xfrm>
        </p:spPr>
        <p:txBody>
          <a:bodyPr/>
          <a:lstStyle/>
          <a:p>
            <a:pPr marL="0" lvl="0" indent="0">
              <a:buNone/>
            </a:pPr>
            <a:r>
              <a:rPr lang="en-GB" sz="850" dirty="0" err="1"/>
              <a:t>Marchantiophyta</a:t>
            </a:r>
            <a:endParaRPr lang="en-GB" sz="850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6747669" y="2033899"/>
            <a:ext cx="692219" cy="2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Liverworts</a:t>
            </a:r>
            <a:endParaRPr lang="en-IN" sz="85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5C37AC-7AA9-47BA-BE61-D726EA9F6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8" r="13358" b="8678"/>
          <a:stretch/>
        </p:blipFill>
        <p:spPr>
          <a:xfrm>
            <a:off x="7496174" y="1932734"/>
            <a:ext cx="300039" cy="295049"/>
          </a:xfrm>
          <a:prstGeom prst="rect">
            <a:avLst/>
          </a:prstGeom>
        </p:spPr>
      </p:pic>
      <p:sp>
        <p:nvSpPr>
          <p:cNvPr id="16" name="Content Placeholder 17"/>
          <p:cNvSpPr>
            <a:spLocks noGrp="1"/>
          </p:cNvSpPr>
          <p:nvPr>
            <p:ph sz="quarter" idx="20"/>
          </p:nvPr>
        </p:nvSpPr>
        <p:spPr>
          <a:xfrm>
            <a:off x="8309007" y="2030724"/>
            <a:ext cx="427737" cy="220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9000</a:t>
            </a:r>
            <a:endParaRPr lang="en-IN" sz="850" dirty="0"/>
          </a:p>
        </p:txBody>
      </p:sp>
      <p:sp>
        <p:nvSpPr>
          <p:cNvPr id="17" name="Content Placeholder 20"/>
          <p:cNvSpPr>
            <a:spLocks noGrp="1"/>
          </p:cNvSpPr>
          <p:nvPr>
            <p:ph sz="quarter" idx="21"/>
          </p:nvPr>
        </p:nvSpPr>
        <p:spPr>
          <a:xfrm>
            <a:off x="5419251" y="2367019"/>
            <a:ext cx="1009174" cy="21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Anthocerotophyta</a:t>
            </a:r>
            <a:endParaRPr lang="en-IN" sz="850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8"/>
          </p:nvPr>
        </p:nvSpPr>
        <p:spPr>
          <a:xfrm>
            <a:off x="6747669" y="2369949"/>
            <a:ext cx="711798" cy="2274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Hornworts</a:t>
            </a:r>
            <a:endParaRPr lang="en-IN" sz="85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ACB489-83D6-4225-98F8-8CEBFFF55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601" y="2261254"/>
            <a:ext cx="341376" cy="432816"/>
          </a:xfrm>
          <a:prstGeom prst="rect">
            <a:avLst/>
          </a:prstGeom>
        </p:spPr>
      </p:pic>
      <p:sp>
        <p:nvSpPr>
          <p:cNvPr id="18" name="Content Placeholder 22"/>
          <p:cNvSpPr>
            <a:spLocks noGrp="1"/>
          </p:cNvSpPr>
          <p:nvPr>
            <p:ph sz="quarter" idx="22"/>
          </p:nvPr>
        </p:nvSpPr>
        <p:spPr>
          <a:xfrm>
            <a:off x="8383689" y="2353658"/>
            <a:ext cx="374552" cy="260878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100</a:t>
            </a:r>
            <a:endParaRPr lang="en-IN" sz="850" dirty="0"/>
          </a:p>
        </p:txBody>
      </p:sp>
      <p:sp>
        <p:nvSpPr>
          <p:cNvPr id="19" name="Content Placeholder 24"/>
          <p:cNvSpPr>
            <a:spLocks noGrp="1"/>
          </p:cNvSpPr>
          <p:nvPr>
            <p:ph sz="quarter" idx="23"/>
          </p:nvPr>
        </p:nvSpPr>
        <p:spPr>
          <a:xfrm>
            <a:off x="5426871" y="2694895"/>
            <a:ext cx="666952" cy="2049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Bryophyta</a:t>
            </a:r>
            <a:endParaRPr lang="en-IN" sz="85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2D7ED0A-83F0-4374-A3CE-5DBB531F7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298" y="2585557"/>
            <a:ext cx="274320" cy="435864"/>
          </a:xfrm>
          <a:prstGeom prst="rect">
            <a:avLst/>
          </a:prstGeom>
        </p:spPr>
      </p:pic>
      <p:sp>
        <p:nvSpPr>
          <p:cNvPr id="20" name="Content Placeholder 26"/>
          <p:cNvSpPr>
            <a:spLocks noGrp="1"/>
          </p:cNvSpPr>
          <p:nvPr>
            <p:ph sz="quarter" idx="24"/>
          </p:nvPr>
        </p:nvSpPr>
        <p:spPr>
          <a:xfrm>
            <a:off x="6743302" y="2696533"/>
            <a:ext cx="814388" cy="1857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True mosses</a:t>
            </a:r>
            <a:endParaRPr lang="en-IN" sz="850" dirty="0"/>
          </a:p>
        </p:txBody>
      </p:sp>
      <p:sp>
        <p:nvSpPr>
          <p:cNvPr id="21" name="Content Placeholder 28"/>
          <p:cNvSpPr>
            <a:spLocks noGrp="1"/>
          </p:cNvSpPr>
          <p:nvPr>
            <p:ph sz="quarter" idx="25"/>
          </p:nvPr>
        </p:nvSpPr>
        <p:spPr>
          <a:xfrm>
            <a:off x="8233281" y="2697072"/>
            <a:ext cx="542652" cy="2397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15,000</a:t>
            </a:r>
            <a:endParaRPr lang="en-IN" sz="850" dirty="0"/>
          </a:p>
        </p:txBody>
      </p:sp>
      <p:sp>
        <p:nvSpPr>
          <p:cNvPr id="22" name="Content Placeholder 30"/>
          <p:cNvSpPr>
            <a:spLocks noGrp="1"/>
          </p:cNvSpPr>
          <p:nvPr>
            <p:ph sz="quarter" idx="26"/>
          </p:nvPr>
        </p:nvSpPr>
        <p:spPr>
          <a:xfrm>
            <a:off x="5313861" y="3075106"/>
            <a:ext cx="1817322" cy="14173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150" b="1" dirty="0"/>
              <a:t>Seedless vascular plants</a:t>
            </a:r>
            <a:endParaRPr lang="en-IN" sz="1150" b="1" dirty="0"/>
          </a:p>
        </p:txBody>
      </p:sp>
      <p:sp>
        <p:nvSpPr>
          <p:cNvPr id="23" name="Content Placeholder 32"/>
          <p:cNvSpPr>
            <a:spLocks noGrp="1"/>
          </p:cNvSpPr>
          <p:nvPr>
            <p:ph sz="quarter" idx="27"/>
          </p:nvPr>
        </p:nvSpPr>
        <p:spPr>
          <a:xfrm>
            <a:off x="5417981" y="3253439"/>
            <a:ext cx="944562" cy="198120"/>
          </a:xfrm>
        </p:spPr>
        <p:txBody>
          <a:bodyPr/>
          <a:lstStyle/>
          <a:p>
            <a:pPr marL="0" lvl="0" indent="0">
              <a:buNone/>
            </a:pPr>
            <a:r>
              <a:rPr lang="en-GB" sz="850" dirty="0" err="1"/>
              <a:t>Lycopodiophyta</a:t>
            </a:r>
            <a:endParaRPr lang="en-GB" sz="850" dirty="0"/>
          </a:p>
        </p:txBody>
      </p:sp>
      <p:sp>
        <p:nvSpPr>
          <p:cNvPr id="24" name="Content Placeholder 34"/>
          <p:cNvSpPr>
            <a:spLocks noGrp="1"/>
          </p:cNvSpPr>
          <p:nvPr>
            <p:ph sz="quarter" idx="28"/>
          </p:nvPr>
        </p:nvSpPr>
        <p:spPr>
          <a:xfrm>
            <a:off x="6744257" y="3247089"/>
            <a:ext cx="858543" cy="335249"/>
          </a:xfrm>
        </p:spPr>
        <p:txBody>
          <a:bodyPr/>
          <a:lstStyle/>
          <a:p>
            <a:pPr marL="0" lvl="0" indent="0">
              <a:spcBef>
                <a:spcPts val="300"/>
              </a:spcBef>
              <a:buNone/>
            </a:pPr>
            <a:r>
              <a:rPr lang="en-US" sz="910" dirty="0"/>
              <a:t>Club mosses, spike mosses</a:t>
            </a:r>
            <a:endParaRPr lang="en-IN" sz="91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77549D0-E72F-49CB-BFE6-4956460F1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078" y="3164031"/>
            <a:ext cx="219456" cy="448056"/>
          </a:xfrm>
          <a:prstGeom prst="rect">
            <a:avLst/>
          </a:prstGeom>
        </p:spPr>
      </p:pic>
      <p:sp>
        <p:nvSpPr>
          <p:cNvPr id="25" name="Content Placeholder 36"/>
          <p:cNvSpPr>
            <a:spLocks noGrp="1"/>
          </p:cNvSpPr>
          <p:nvPr>
            <p:ph sz="quarter" idx="29"/>
          </p:nvPr>
        </p:nvSpPr>
        <p:spPr>
          <a:xfrm>
            <a:off x="8326051" y="3243012"/>
            <a:ext cx="497448" cy="214897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/>
              <a:t>1200</a:t>
            </a:r>
            <a:endParaRPr lang="en-IN" sz="900" dirty="0"/>
          </a:p>
        </p:txBody>
      </p:sp>
      <p:sp>
        <p:nvSpPr>
          <p:cNvPr id="26" name="Content Placeholder 38"/>
          <p:cNvSpPr>
            <a:spLocks noGrp="1"/>
          </p:cNvSpPr>
          <p:nvPr>
            <p:ph sz="quarter" idx="30"/>
          </p:nvPr>
        </p:nvSpPr>
        <p:spPr>
          <a:xfrm>
            <a:off x="5426871" y="3638112"/>
            <a:ext cx="801846" cy="204927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 err="1"/>
              <a:t>Pteridophyta</a:t>
            </a:r>
            <a:endParaRPr lang="en-IN" sz="85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B8A84F4-CBFF-4560-9597-1385CE3120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935" y="3665533"/>
            <a:ext cx="310896" cy="344424"/>
          </a:xfrm>
          <a:prstGeom prst="rect">
            <a:avLst/>
          </a:prstGeom>
        </p:spPr>
      </p:pic>
      <p:sp>
        <p:nvSpPr>
          <p:cNvPr id="27" name="Content Placeholder 40"/>
          <p:cNvSpPr>
            <a:spLocks noGrp="1"/>
          </p:cNvSpPr>
          <p:nvPr>
            <p:ph sz="quarter" idx="31"/>
          </p:nvPr>
        </p:nvSpPr>
        <p:spPr>
          <a:xfrm>
            <a:off x="6740920" y="3643518"/>
            <a:ext cx="1252460" cy="346153"/>
          </a:xfrm>
        </p:spPr>
        <p:txBody>
          <a:bodyPr/>
          <a:lstStyle/>
          <a:p>
            <a:pPr marL="0" lvl="0" indent="0">
              <a:buNone/>
            </a:pPr>
            <a:r>
              <a:rPr lang="en-US" sz="860" dirty="0"/>
              <a:t>Whisk ferns, true ferns, horsetails</a:t>
            </a:r>
            <a:endParaRPr lang="en-IN" sz="860" dirty="0"/>
          </a:p>
        </p:txBody>
      </p:sp>
      <p:sp>
        <p:nvSpPr>
          <p:cNvPr id="28" name="Content Placeholder 42"/>
          <p:cNvSpPr>
            <a:spLocks noGrp="1"/>
          </p:cNvSpPr>
          <p:nvPr>
            <p:ph sz="quarter" idx="32"/>
          </p:nvPr>
        </p:nvSpPr>
        <p:spPr>
          <a:xfrm>
            <a:off x="8244459" y="3645732"/>
            <a:ext cx="516810" cy="220750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11,500</a:t>
            </a:r>
            <a:endParaRPr lang="en-IN" sz="850" dirty="0"/>
          </a:p>
        </p:txBody>
      </p:sp>
      <p:sp>
        <p:nvSpPr>
          <p:cNvPr id="29" name="Content Placeholder 44"/>
          <p:cNvSpPr>
            <a:spLocks noGrp="1"/>
          </p:cNvSpPr>
          <p:nvPr>
            <p:ph sz="quarter" idx="33"/>
          </p:nvPr>
        </p:nvSpPr>
        <p:spPr>
          <a:xfrm>
            <a:off x="5309150" y="4022164"/>
            <a:ext cx="1052345" cy="251411"/>
          </a:xfrm>
        </p:spPr>
        <p:txBody>
          <a:bodyPr/>
          <a:lstStyle/>
          <a:p>
            <a:pPr marL="0" indent="0">
              <a:buNone/>
            </a:pPr>
            <a:r>
              <a:rPr lang="en-GB" sz="1120" b="1" dirty="0"/>
              <a:t>Gymnosperms</a:t>
            </a:r>
          </a:p>
        </p:txBody>
      </p:sp>
      <p:sp>
        <p:nvSpPr>
          <p:cNvPr id="30" name="Content Placeholder 46"/>
          <p:cNvSpPr>
            <a:spLocks noGrp="1"/>
          </p:cNvSpPr>
          <p:nvPr>
            <p:ph sz="quarter" idx="34"/>
          </p:nvPr>
        </p:nvSpPr>
        <p:spPr>
          <a:xfrm>
            <a:off x="5419251" y="4250556"/>
            <a:ext cx="798036" cy="21656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 err="1"/>
              <a:t>Cycadophyta</a:t>
            </a:r>
            <a:endParaRPr lang="en-IN" sz="850" dirty="0"/>
          </a:p>
        </p:txBody>
      </p:sp>
      <p:sp>
        <p:nvSpPr>
          <p:cNvPr id="31" name="Content Placeholder 48"/>
          <p:cNvSpPr>
            <a:spLocks noGrp="1"/>
          </p:cNvSpPr>
          <p:nvPr>
            <p:ph sz="quarter" idx="35"/>
          </p:nvPr>
        </p:nvSpPr>
        <p:spPr>
          <a:xfrm>
            <a:off x="6748540" y="4254726"/>
            <a:ext cx="507649" cy="196576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Cycads</a:t>
            </a:r>
            <a:endParaRPr lang="en-IN" sz="85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8368DF6-AA7A-42F9-963F-A01DE18CBF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29"/>
          <a:stretch/>
        </p:blipFill>
        <p:spPr>
          <a:xfrm>
            <a:off x="7141177" y="4001689"/>
            <a:ext cx="545014" cy="438912"/>
          </a:xfrm>
          <a:prstGeom prst="rect">
            <a:avLst/>
          </a:prstGeom>
        </p:spPr>
      </p:pic>
      <p:sp>
        <p:nvSpPr>
          <p:cNvPr id="32" name="Content Placeholder 50"/>
          <p:cNvSpPr>
            <a:spLocks noGrp="1"/>
          </p:cNvSpPr>
          <p:nvPr>
            <p:ph sz="quarter" idx="36"/>
          </p:nvPr>
        </p:nvSpPr>
        <p:spPr>
          <a:xfrm>
            <a:off x="8386468" y="4249956"/>
            <a:ext cx="382534" cy="186849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/>
              <a:t>130</a:t>
            </a:r>
            <a:endParaRPr lang="en-IN" sz="850" dirty="0"/>
          </a:p>
        </p:txBody>
      </p:sp>
      <p:sp>
        <p:nvSpPr>
          <p:cNvPr id="33" name="Content Placeholder 52"/>
          <p:cNvSpPr>
            <a:spLocks noGrp="1"/>
          </p:cNvSpPr>
          <p:nvPr>
            <p:ph sz="quarter" idx="37"/>
          </p:nvPr>
        </p:nvSpPr>
        <p:spPr>
          <a:xfrm>
            <a:off x="5416394" y="4490908"/>
            <a:ext cx="743745" cy="218986"/>
          </a:xfrm>
        </p:spPr>
        <p:txBody>
          <a:bodyPr/>
          <a:lstStyle/>
          <a:p>
            <a:pPr marL="0" lvl="0" indent="0">
              <a:buNone/>
            </a:pPr>
            <a:r>
              <a:rPr lang="en-US" sz="850" dirty="0" err="1"/>
              <a:t>Ginkgophyta</a:t>
            </a:r>
            <a:endParaRPr lang="en-IN" sz="850" dirty="0"/>
          </a:p>
        </p:txBody>
      </p:sp>
      <p:sp>
        <p:nvSpPr>
          <p:cNvPr id="34" name="Content Placeholder 54"/>
          <p:cNvSpPr>
            <a:spLocks noGrp="1"/>
          </p:cNvSpPr>
          <p:nvPr>
            <p:ph sz="quarter" idx="38"/>
          </p:nvPr>
        </p:nvSpPr>
        <p:spPr>
          <a:xfrm>
            <a:off x="6745403" y="4497419"/>
            <a:ext cx="508692" cy="206652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Ginkgo</a:t>
            </a:r>
            <a:endParaRPr lang="en-IN" sz="85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C9B31C0-F6AB-46B0-93A5-2C73F41D23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0304" y="4474072"/>
            <a:ext cx="451104" cy="365760"/>
          </a:xfrm>
          <a:prstGeom prst="rect">
            <a:avLst/>
          </a:prstGeom>
        </p:spPr>
      </p:pic>
      <p:sp>
        <p:nvSpPr>
          <p:cNvPr id="35" name="Content Placeholder 56"/>
          <p:cNvSpPr>
            <a:spLocks noGrp="1"/>
          </p:cNvSpPr>
          <p:nvPr>
            <p:ph sz="quarter" idx="39"/>
          </p:nvPr>
        </p:nvSpPr>
        <p:spPr>
          <a:xfrm>
            <a:off x="8515525" y="4487218"/>
            <a:ext cx="301624" cy="201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/>
              <a:t>1</a:t>
            </a:r>
            <a:endParaRPr lang="en-IN" sz="850" dirty="0"/>
          </a:p>
        </p:txBody>
      </p:sp>
      <p:sp>
        <p:nvSpPr>
          <p:cNvPr id="36" name="Content Placeholder 58"/>
          <p:cNvSpPr>
            <a:spLocks noGrp="1"/>
          </p:cNvSpPr>
          <p:nvPr>
            <p:ph sz="quarter" idx="40"/>
          </p:nvPr>
        </p:nvSpPr>
        <p:spPr>
          <a:xfrm>
            <a:off x="5420521" y="4818733"/>
            <a:ext cx="704578" cy="216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Pinophyta</a:t>
            </a:r>
            <a:endParaRPr lang="en-IN" sz="85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80678E7-E134-41CA-9C89-94575385AE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7851" y="4812698"/>
            <a:ext cx="320040" cy="402336"/>
          </a:xfrm>
          <a:prstGeom prst="rect">
            <a:avLst/>
          </a:prstGeom>
        </p:spPr>
      </p:pic>
      <p:sp>
        <p:nvSpPr>
          <p:cNvPr id="37" name="Content Placeholder 60"/>
          <p:cNvSpPr>
            <a:spLocks noGrp="1"/>
          </p:cNvSpPr>
          <p:nvPr>
            <p:ph sz="quarter" idx="41"/>
          </p:nvPr>
        </p:nvSpPr>
        <p:spPr>
          <a:xfrm>
            <a:off x="6750922" y="4827852"/>
            <a:ext cx="1192206" cy="304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70" dirty="0"/>
              <a:t>Pines, firs, and other conifers</a:t>
            </a:r>
            <a:endParaRPr lang="en-IN" sz="870" dirty="0"/>
          </a:p>
        </p:txBody>
      </p:sp>
      <p:sp>
        <p:nvSpPr>
          <p:cNvPr id="38" name="Content Placeholder 62"/>
          <p:cNvSpPr>
            <a:spLocks noGrp="1"/>
          </p:cNvSpPr>
          <p:nvPr>
            <p:ph sz="quarter" idx="42"/>
          </p:nvPr>
        </p:nvSpPr>
        <p:spPr>
          <a:xfrm>
            <a:off x="8379459" y="4867709"/>
            <a:ext cx="367846" cy="13836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860" dirty="0"/>
              <a:t>630</a:t>
            </a:r>
            <a:endParaRPr lang="en-IN" sz="860" dirty="0"/>
          </a:p>
        </p:txBody>
      </p:sp>
      <p:sp>
        <p:nvSpPr>
          <p:cNvPr id="39" name="Content Placeholder 64"/>
          <p:cNvSpPr>
            <a:spLocks noGrp="1"/>
          </p:cNvSpPr>
          <p:nvPr>
            <p:ph sz="quarter" idx="43"/>
          </p:nvPr>
        </p:nvSpPr>
        <p:spPr>
          <a:xfrm>
            <a:off x="5420521" y="5215034"/>
            <a:ext cx="757828" cy="231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Gnetophyta</a:t>
            </a:r>
            <a:endParaRPr lang="en-IN" sz="850" dirty="0"/>
          </a:p>
        </p:txBody>
      </p:sp>
      <p:sp>
        <p:nvSpPr>
          <p:cNvPr id="40" name="Content Placeholder 66"/>
          <p:cNvSpPr>
            <a:spLocks noGrp="1"/>
          </p:cNvSpPr>
          <p:nvPr>
            <p:ph sz="quarter" idx="44"/>
          </p:nvPr>
        </p:nvSpPr>
        <p:spPr>
          <a:xfrm>
            <a:off x="6743302" y="5211178"/>
            <a:ext cx="789263" cy="223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 err="1"/>
              <a:t>Gnetophytes</a:t>
            </a:r>
            <a:endParaRPr lang="en-IN" sz="850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8013DCC-FEBC-43D9-B6F6-BF8017ADFA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00" r="8838"/>
          <a:stretch/>
        </p:blipFill>
        <p:spPr>
          <a:xfrm>
            <a:off x="7496174" y="5223549"/>
            <a:ext cx="676275" cy="335280"/>
          </a:xfrm>
          <a:prstGeom prst="rect">
            <a:avLst/>
          </a:prstGeom>
        </p:spPr>
      </p:pic>
      <p:sp>
        <p:nvSpPr>
          <p:cNvPr id="41" name="Content Placeholder 68"/>
          <p:cNvSpPr>
            <a:spLocks noGrp="1"/>
          </p:cNvSpPr>
          <p:nvPr>
            <p:ph sz="quarter" idx="45"/>
          </p:nvPr>
        </p:nvSpPr>
        <p:spPr>
          <a:xfrm>
            <a:off x="8435642" y="5215034"/>
            <a:ext cx="341649" cy="1963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850" dirty="0"/>
              <a:t>80</a:t>
            </a:r>
            <a:endParaRPr lang="en-IN" sz="850" dirty="0"/>
          </a:p>
        </p:txBody>
      </p:sp>
      <p:sp>
        <p:nvSpPr>
          <p:cNvPr id="42" name="Content Placeholder 70"/>
          <p:cNvSpPr>
            <a:spLocks noGrp="1"/>
          </p:cNvSpPr>
          <p:nvPr>
            <p:ph sz="quarter" idx="46"/>
          </p:nvPr>
        </p:nvSpPr>
        <p:spPr>
          <a:xfrm>
            <a:off x="5312705" y="5531335"/>
            <a:ext cx="964846" cy="251621"/>
          </a:xfrm>
        </p:spPr>
        <p:txBody>
          <a:bodyPr/>
          <a:lstStyle/>
          <a:p>
            <a:pPr marL="0" lvl="0" indent="0">
              <a:buNone/>
            </a:pPr>
            <a:r>
              <a:rPr lang="en-US" sz="1120" b="1" dirty="0"/>
              <a:t>Angiosperms</a:t>
            </a:r>
            <a:endParaRPr lang="en-IN" sz="1120" b="1" dirty="0"/>
          </a:p>
        </p:txBody>
      </p:sp>
      <p:sp>
        <p:nvSpPr>
          <p:cNvPr id="43" name="Content Placeholder 72"/>
          <p:cNvSpPr>
            <a:spLocks noGrp="1"/>
          </p:cNvSpPr>
          <p:nvPr>
            <p:ph sz="quarter" idx="47"/>
          </p:nvPr>
        </p:nvSpPr>
        <p:spPr>
          <a:xfrm>
            <a:off x="5414488" y="5809732"/>
            <a:ext cx="856176" cy="15237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sz="850" dirty="0" err="1"/>
              <a:t>Magnoliophyta</a:t>
            </a:r>
            <a:endParaRPr lang="en-IN" sz="85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F662BAA-AFFB-4D29-A705-4A58FBEE4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6933" y="5805816"/>
            <a:ext cx="365760" cy="542544"/>
          </a:xfrm>
          <a:prstGeom prst="rect">
            <a:avLst/>
          </a:prstGeom>
        </p:spPr>
      </p:pic>
      <p:sp>
        <p:nvSpPr>
          <p:cNvPr id="44" name="Content Placeholder 74"/>
          <p:cNvSpPr>
            <a:spLocks noGrp="1"/>
          </p:cNvSpPr>
          <p:nvPr>
            <p:ph sz="quarter" idx="48"/>
          </p:nvPr>
        </p:nvSpPr>
        <p:spPr>
          <a:xfrm>
            <a:off x="6745683" y="5783900"/>
            <a:ext cx="1079294" cy="622150"/>
          </a:xfrm>
        </p:spPr>
        <p:txBody>
          <a:bodyPr/>
          <a:lstStyle/>
          <a:p>
            <a:pPr marL="0" lvl="0" indent="0">
              <a:spcBef>
                <a:spcPts val="200"/>
              </a:spcBef>
              <a:buNone/>
            </a:pPr>
            <a:r>
              <a:rPr lang="en-US" sz="850" dirty="0"/>
              <a:t>All flowering plants, including roses, grasses, fruit trees, maples, and oaks</a:t>
            </a:r>
            <a:endParaRPr lang="en-IN" sz="850" dirty="0"/>
          </a:p>
        </p:txBody>
      </p:sp>
      <p:sp>
        <p:nvSpPr>
          <p:cNvPr id="45" name="Content Placeholder 76"/>
          <p:cNvSpPr>
            <a:spLocks noGrp="1"/>
          </p:cNvSpPr>
          <p:nvPr>
            <p:ph sz="quarter" idx="49"/>
          </p:nvPr>
        </p:nvSpPr>
        <p:spPr>
          <a:xfrm>
            <a:off x="8101860" y="5809989"/>
            <a:ext cx="659753" cy="140917"/>
          </a:xfrm>
        </p:spPr>
        <p:txBody>
          <a:bodyPr anchor="ctr"/>
          <a:lstStyle/>
          <a:p>
            <a:pPr marL="0" lvl="0" indent="0">
              <a:buNone/>
            </a:pPr>
            <a:r>
              <a:rPr lang="en-US" sz="850" dirty="0"/>
              <a:t>&gt; 260,000</a:t>
            </a:r>
            <a:endParaRPr lang="en-IN" sz="850" dirty="0"/>
          </a:p>
        </p:txBody>
      </p:sp>
    </p:spTree>
    <p:extLst>
      <p:ext uri="{BB962C8B-B14F-4D97-AF65-F5344CB8AC3E}">
        <p14:creationId xmlns:p14="http://schemas.microsoft.com/office/powerpoint/2010/main" val="159549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36" y="46036"/>
            <a:ext cx="8229600" cy="1143000"/>
          </a:xfrm>
        </p:spPr>
        <p:txBody>
          <a:bodyPr/>
          <a:lstStyle/>
          <a:p>
            <a:r>
              <a:rPr lang="en-US" sz="4000" dirty="0"/>
              <a:t>Summary: alternation of generations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596900" y="1460501"/>
            <a:ext cx="3416300" cy="32131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diploid sporophyte plant produces haploid spores that grow into gametophyte plants.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Haploid gametophytes produce gametes that unite at fertilization.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0"/>
          </p:nvPr>
        </p:nvSpPr>
        <p:spPr>
          <a:xfrm>
            <a:off x="7131704" y="6461127"/>
            <a:ext cx="1555096" cy="396874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D9BB9-90F2-4B95-AFBA-4B6D78869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37"/>
          <a:stretch/>
        </p:blipFill>
        <p:spPr>
          <a:xfrm>
            <a:off x="4460606" y="1186946"/>
            <a:ext cx="3852672" cy="52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897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28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Investigating life: </a:t>
            </a:r>
            <a:br>
              <a:rPr lang="en-US" sz="2800" b="1" dirty="0">
                <a:solidFill>
                  <a:prstClr val="black"/>
                </a:solidFill>
                <a:latin typeface="Calibri" charset="0"/>
                <a:ea typeface="MS PGothic" charset="0"/>
              </a:rPr>
            </a:br>
            <a:r>
              <a:rPr lang="en-US" sz="3600" dirty="0">
                <a:solidFill>
                  <a:prstClr val="black"/>
                </a:solidFill>
                <a:latin typeface="Calibri" charset="0"/>
                <a:ea typeface="MS PGothic" charset="0"/>
              </a:rPr>
              <a:t>Genetic messages from ancient ecosystems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49787"/>
            <a:ext cx="1552575" cy="39369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19.6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5274" y="2074863"/>
            <a:ext cx="3538539" cy="3475037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Frozen soils preserve DNA from organisms that lived long ago.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Researchers drill through the permafrost to collect DNA that will help them learn about ancient ecosystems.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174580" y="6462132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" b="3177"/>
          <a:stretch/>
        </p:blipFill>
        <p:spPr>
          <a:xfrm>
            <a:off x="3743824" y="1930400"/>
            <a:ext cx="5189263" cy="395986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713095" y="5857240"/>
            <a:ext cx="1304925" cy="241300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>
                <a:latin typeface="Calibri" panose="020F0502020204030204" pitchFamily="34" charset="0"/>
              </a:rPr>
              <a:t>Courtesy of K. Schaefer</a:t>
            </a:r>
            <a:endParaRPr lang="en-GB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6380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sz="28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Investigating life: </a:t>
            </a:r>
            <a:br>
              <a:rPr lang="en-US" sz="2800" b="1" dirty="0">
                <a:solidFill>
                  <a:prstClr val="black"/>
                </a:solidFill>
                <a:latin typeface="Calibri" charset="0"/>
                <a:ea typeface="MS PGothic" charset="0"/>
              </a:rPr>
            </a:br>
            <a:r>
              <a:rPr lang="en-US" sz="3600" dirty="0">
                <a:solidFill>
                  <a:prstClr val="black"/>
                </a:solidFill>
                <a:latin typeface="Calibri" charset="0"/>
                <a:ea typeface="MS PGothic" charset="0"/>
              </a:rPr>
              <a:t>Data reveals changing plant communities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57950"/>
            <a:ext cx="1552575" cy="37019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19.6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85564" y="1970284"/>
            <a:ext cx="3331697" cy="3206843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Chloroplast DNA isolated from sediment samples shows that herbs predominated in Siberia from 400,000 years ago until about 10,000 years ago, when mosses and shrubs overtook them.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115922" y="6463021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762AF2-436A-48BF-B0F3-D575E72FE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581" y="2097582"/>
            <a:ext cx="5468112" cy="33832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9083" y="114981"/>
            <a:ext cx="7438571" cy="722448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evolved key adaptations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459815"/>
            <a:ext cx="1552575" cy="36729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19.1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06185" y="991413"/>
            <a:ext cx="8333624" cy="1227275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four plant groups are defined by a series of features that plants developed over time, including having vascular tissue,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seeds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, and flowers/fruits.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7235599" y="6457950"/>
            <a:ext cx="1471613" cy="3651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19.3</a:t>
            </a:r>
          </a:p>
        </p:txBody>
      </p:sp>
      <p:pic>
        <p:nvPicPr>
          <p:cNvPr id="10" name="Picture 9" descr="A red arrow points to the &quot;vascular tissue&quot; node.&#10;A red arrow points to the &quot;seeds&quot; node.&#10;A red arrow points to the &quot;flowers and fruits&quot; node.">
            <a:extLst>
              <a:ext uri="{FF2B5EF4-FFF2-40B4-BE49-F238E27FC236}">
                <a16:creationId xmlns:a16="http://schemas.microsoft.com/office/drawing/2014/main" id="{64F3866A-85C6-4DD8-B98B-11759BBEB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2498"/>
            <a:ext cx="9144000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3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7886</TotalTime>
  <Words>4351</Words>
  <Application>Microsoft Macintosh PowerPoint</Application>
  <PresentationFormat>On-screen Show (4:3)</PresentationFormat>
  <Paragraphs>732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Calibri</vt:lpstr>
      <vt:lpstr>Cambria Math</vt:lpstr>
      <vt:lpstr>Office Theme</vt:lpstr>
      <vt:lpstr>1_Office Theme</vt:lpstr>
      <vt:lpstr>Chapter 19 </vt:lpstr>
      <vt:lpstr>Plants have changed the world</vt:lpstr>
      <vt:lpstr>Plants are essential for life</vt:lpstr>
      <vt:lpstr>Plants share a lineage with protists</vt:lpstr>
      <vt:lpstr>Green algae are the closest relatives of plants</vt:lpstr>
      <vt:lpstr>Green algae share many molecular features with plants</vt:lpstr>
      <vt:lpstr>Green algae live in water, plants on land</vt:lpstr>
      <vt:lpstr>Plants are divided into four groups</vt:lpstr>
      <vt:lpstr>Plants evolved key adaptations</vt:lpstr>
      <vt:lpstr>Clicker question #1</vt:lpstr>
      <vt:lpstr>Clicker question #1, solution</vt:lpstr>
      <vt:lpstr>A leaf is an adaption to life on land</vt:lpstr>
      <vt:lpstr>Vascular tissue is an adaption to life on land</vt:lpstr>
      <vt:lpstr>A root is an adaption to life on land</vt:lpstr>
      <vt:lpstr>All plants have similar life cycles</vt:lpstr>
      <vt:lpstr>Plant reproduction is complex</vt:lpstr>
      <vt:lpstr>Plants alternate generations</vt:lpstr>
      <vt:lpstr>Sporophyte generation is diploid</vt:lpstr>
      <vt:lpstr>Sporophytes produce spores</vt:lpstr>
      <vt:lpstr>Gametophyte generation is haploid</vt:lpstr>
      <vt:lpstr>Gametophytes produce gametes</vt:lpstr>
      <vt:lpstr>Fertilization forms a zygote</vt:lpstr>
      <vt:lpstr>The lifestyle of gametophytes varies through plant phyla</vt:lpstr>
      <vt:lpstr>Pollen is an adaption to life on land</vt:lpstr>
      <vt:lpstr>A seed is an adaption to life on land</vt:lpstr>
      <vt:lpstr>Flowers and fruit are adaptions to life on land</vt:lpstr>
      <vt:lpstr>Clicker question #2</vt:lpstr>
      <vt:lpstr>Clicker question #2, solution</vt:lpstr>
      <vt:lpstr>19.1 Mastering concepts</vt:lpstr>
      <vt:lpstr>Bryophytes are the simplest plants</vt:lpstr>
      <vt:lpstr>Bryophytes are nonvascular and seedless</vt:lpstr>
      <vt:lpstr>Bryophytes are small, compact plants</vt:lpstr>
      <vt:lpstr>Bryophytes have a small sporophyte</vt:lpstr>
      <vt:lpstr>Bryophyte sexual reproduction requires water</vt:lpstr>
      <vt:lpstr>Bryophytes also reproduce asexually</vt:lpstr>
      <vt:lpstr>Clicker question #3</vt:lpstr>
      <vt:lpstr>Clicker question #3, solution</vt:lpstr>
      <vt:lpstr>19.2 Mastering concepts</vt:lpstr>
      <vt:lpstr>Seedless vascular plants have no seeds</vt:lpstr>
      <vt:lpstr>Seedless vascular plants have true roots, stems, and leaves</vt:lpstr>
      <vt:lpstr>There are four groups of seedless vascular plants </vt:lpstr>
      <vt:lpstr>The earliest seedless vascular plants were probably modern club mosses</vt:lpstr>
      <vt:lpstr>Ferns and their relatives evolved later</vt:lpstr>
      <vt:lpstr>Seedless vascular plants have a conspicuous sporophyte</vt:lpstr>
      <vt:lpstr>Spores form under the leaves of the sporophyte</vt:lpstr>
      <vt:lpstr>Seedless vascular plants require water for reproduction</vt:lpstr>
      <vt:lpstr>19.3 Mastering concepts</vt:lpstr>
      <vt:lpstr>All plants alternate generations</vt:lpstr>
      <vt:lpstr>Gymnosperms have pollen and seeds</vt:lpstr>
      <vt:lpstr>Gymnosperms are “naked seed” plants</vt:lpstr>
      <vt:lpstr>Gymnosperms include cycads</vt:lpstr>
      <vt:lpstr>Gymnosperms include the ginkgo</vt:lpstr>
      <vt:lpstr>Gymnosperms include conifers</vt:lpstr>
      <vt:lpstr>Gymnosperms include gnetophytes</vt:lpstr>
      <vt:lpstr>Gymnosperm sporophytes are large and conspicuous</vt:lpstr>
      <vt:lpstr>Gymnosperm sporophytes produce spores in cones</vt:lpstr>
      <vt:lpstr>Gymnosperm gametophytes are microscopic</vt:lpstr>
      <vt:lpstr>Pollination gets male and female gametophytes together</vt:lpstr>
      <vt:lpstr>Fertilization in gymnosperms does not require water</vt:lpstr>
      <vt:lpstr>Gymnosperms zygotes stay inside seeds</vt:lpstr>
      <vt:lpstr>Seeds protect sporophyte embryos</vt:lpstr>
      <vt:lpstr>Clicker question #4</vt:lpstr>
      <vt:lpstr>Clicker question #4, solution</vt:lpstr>
      <vt:lpstr>19.4 Mastering concepts</vt:lpstr>
      <vt:lpstr>Angiosperms have flowers and fruit</vt:lpstr>
      <vt:lpstr>Angiosperms produce seeds in fruits</vt:lpstr>
      <vt:lpstr>97% of angiosperms are either eudicots or monocots</vt:lpstr>
      <vt:lpstr>Most angiosperms are eudicots</vt:lpstr>
      <vt:lpstr>Many angiosperms are monocots</vt:lpstr>
      <vt:lpstr>Angiosperm sporophytes are large and conspicuous</vt:lpstr>
      <vt:lpstr>Flowers are sporophyte reproductive structures in angiosperms</vt:lpstr>
      <vt:lpstr>Microscopic gametophytes get together at pollination</vt:lpstr>
      <vt:lpstr>Angiosperms have double fertilization</vt:lpstr>
      <vt:lpstr>Seeds contain embryo and endosperm</vt:lpstr>
      <vt:lpstr>Angiosperm seeds germinate when conditions are favorable</vt:lpstr>
      <vt:lpstr>Wind and animals assist angiosperm reproduction</vt:lpstr>
      <vt:lpstr>Clicker question #5</vt:lpstr>
      <vt:lpstr>Clicker question #5, solution</vt:lpstr>
      <vt:lpstr>19.5 Mastering concepts</vt:lpstr>
      <vt:lpstr>Summary: alternation of generations</vt:lpstr>
      <vt:lpstr>Investigating life:  Genetic messages from ancient ecosystems</vt:lpstr>
      <vt:lpstr>Investigating life:  Data reveals changing plant communities</vt:lpstr>
    </vt:vector>
  </TitlesOfParts>
  <Company>University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19</dc:title>
  <dc:creator>Matthew Taylor</dc:creator>
  <cp:lastModifiedBy>Microsoft Office User</cp:lastModifiedBy>
  <cp:revision>695</cp:revision>
  <dcterms:created xsi:type="dcterms:W3CDTF">2011-08-23T13:44:14Z</dcterms:created>
  <dcterms:modified xsi:type="dcterms:W3CDTF">2020-04-03T14:45:23Z</dcterms:modified>
</cp:coreProperties>
</file>