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Lst>
  <p:notesMasterIdLst>
    <p:notesMasterId r:id="rId38"/>
  </p:notesMasterIdLst>
  <p:handoutMasterIdLst>
    <p:handoutMasterId r:id="rId39"/>
  </p:handoutMasterIdLst>
  <p:sldIdLst>
    <p:sldId id="367" r:id="rId3"/>
    <p:sldId id="396" r:id="rId4"/>
    <p:sldId id="394" r:id="rId5"/>
    <p:sldId id="370" r:id="rId6"/>
    <p:sldId id="395" r:id="rId7"/>
    <p:sldId id="372" r:id="rId8"/>
    <p:sldId id="373" r:id="rId9"/>
    <p:sldId id="375" r:id="rId10"/>
    <p:sldId id="397" r:id="rId11"/>
    <p:sldId id="379" r:id="rId12"/>
    <p:sldId id="399" r:id="rId13"/>
    <p:sldId id="400" r:id="rId14"/>
    <p:sldId id="380" r:id="rId15"/>
    <p:sldId id="365" r:id="rId16"/>
    <p:sldId id="381" r:id="rId17"/>
    <p:sldId id="404" r:id="rId18"/>
    <p:sldId id="405" r:id="rId19"/>
    <p:sldId id="369" r:id="rId20"/>
    <p:sldId id="412" r:id="rId21"/>
    <p:sldId id="374" r:id="rId22"/>
    <p:sldId id="407" r:id="rId23"/>
    <p:sldId id="413" r:id="rId24"/>
    <p:sldId id="376" r:id="rId25"/>
    <p:sldId id="377" r:id="rId26"/>
    <p:sldId id="378" r:id="rId27"/>
    <p:sldId id="414" r:id="rId28"/>
    <p:sldId id="415" r:id="rId29"/>
    <p:sldId id="416" r:id="rId30"/>
    <p:sldId id="382" r:id="rId31"/>
    <p:sldId id="383" r:id="rId32"/>
    <p:sldId id="384" r:id="rId33"/>
    <p:sldId id="410" r:id="rId34"/>
    <p:sldId id="392" r:id="rId35"/>
    <p:sldId id="393" r:id="rId36"/>
    <p:sldId id="409" r:id="rId37"/>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74"/>
  </p:normalViewPr>
  <p:slideViewPr>
    <p:cSldViewPr snapToGrid="0">
      <p:cViewPr varScale="1">
        <p:scale>
          <a:sx n="124" d="100"/>
          <a:sy n="124" d="100"/>
        </p:scale>
        <p:origin x="4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0" d="100"/>
          <a:sy n="120" d="100"/>
        </p:scale>
        <p:origin x="-307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3" name="Rectangle 5">
            <a:extLst>
              <a:ext uri="{FF2B5EF4-FFF2-40B4-BE49-F238E27FC236}">
                <a16:creationId xmlns:a16="http://schemas.microsoft.com/office/drawing/2014/main" id="{F1AAEBEF-0A4E-524A-86AF-3A714B81B505}"/>
              </a:ext>
            </a:extLst>
          </p:cNvPr>
          <p:cNvSpPr>
            <a:spLocks noGrp="1" noChangeArrowheads="1"/>
          </p:cNvSpPr>
          <p:nvPr>
            <p:ph type="sldNum" sz="quarter" idx="3"/>
          </p:nvPr>
        </p:nvSpPr>
        <p:spPr bwMode="auto">
          <a:xfrm>
            <a:off x="6096000" y="8686800"/>
            <a:ext cx="762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000" b="1"/>
            </a:lvl1pPr>
          </a:lstStyle>
          <a:p>
            <a:fld id="{27EA805B-3E67-424C-92F2-E930B605A4F6}" type="slidenum">
              <a:rPr lang="en-US" altLang="en-US"/>
              <a:pPr/>
              <a:t>‹#›</a:t>
            </a:fld>
            <a:endParaRPr lang="en-US" altLang="en-US" sz="1200"/>
          </a:p>
        </p:txBody>
      </p:sp>
      <p:sp>
        <p:nvSpPr>
          <p:cNvPr id="25603" name="Text Box 7">
            <a:extLst>
              <a:ext uri="{FF2B5EF4-FFF2-40B4-BE49-F238E27FC236}">
                <a16:creationId xmlns:a16="http://schemas.microsoft.com/office/drawing/2014/main" id="{A7AD4A3B-C0A7-FF43-8929-72C64FFD9702}"/>
              </a:ext>
            </a:extLst>
          </p:cNvPr>
          <p:cNvSpPr txBox="1">
            <a:spLocks noChangeArrowheads="1"/>
          </p:cNvSpPr>
          <p:nvPr/>
        </p:nvSpPr>
        <p:spPr bwMode="auto">
          <a:xfrm>
            <a:off x="228600" y="141288"/>
            <a:ext cx="64008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tabLst>
                <a:tab pos="6170613" algn="r"/>
              </a:tabLst>
              <a:defRPr sz="2400">
                <a:solidFill>
                  <a:schemeClr val="tx1"/>
                </a:solidFill>
                <a:latin typeface="Arial" charset="0"/>
                <a:ea typeface="ＭＳ Ｐゴシック" charset="0"/>
                <a:cs typeface="ＭＳ Ｐゴシック" charset="0"/>
              </a:defRPr>
            </a:lvl1pPr>
            <a:lvl2pPr marL="742950" indent="-285750">
              <a:tabLst>
                <a:tab pos="6170613" algn="r"/>
              </a:tabLst>
              <a:defRPr sz="2400">
                <a:solidFill>
                  <a:schemeClr val="tx1"/>
                </a:solidFill>
                <a:latin typeface="Arial" charset="0"/>
                <a:ea typeface="ＭＳ Ｐゴシック" charset="0"/>
              </a:defRPr>
            </a:lvl2pPr>
            <a:lvl3pPr marL="1143000" indent="-228600">
              <a:tabLst>
                <a:tab pos="6170613" algn="r"/>
              </a:tabLst>
              <a:defRPr sz="2400">
                <a:solidFill>
                  <a:schemeClr val="tx1"/>
                </a:solidFill>
                <a:latin typeface="Arial" charset="0"/>
                <a:ea typeface="ＭＳ Ｐゴシック" charset="0"/>
              </a:defRPr>
            </a:lvl3pPr>
            <a:lvl4pPr marL="1600200" indent="-228600">
              <a:tabLst>
                <a:tab pos="6170613" algn="r"/>
              </a:tabLst>
              <a:defRPr sz="2400">
                <a:solidFill>
                  <a:schemeClr val="tx1"/>
                </a:solidFill>
                <a:latin typeface="Arial" charset="0"/>
                <a:ea typeface="ＭＳ Ｐゴシック" charset="0"/>
              </a:defRPr>
            </a:lvl4pPr>
            <a:lvl5pPr marL="2057400" indent="-228600">
              <a:tabLst>
                <a:tab pos="6170613" algn="r"/>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6170613" algn="r"/>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6170613" algn="r"/>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6170613" algn="r"/>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6170613" algn="r"/>
              </a:tabLst>
              <a:defRPr sz="2400">
                <a:solidFill>
                  <a:schemeClr val="tx1"/>
                </a:solidFill>
                <a:latin typeface="Arial" charset="0"/>
                <a:ea typeface="ＭＳ Ｐゴシック" charset="0"/>
              </a:defRPr>
            </a:lvl9pPr>
          </a:lstStyle>
          <a:p>
            <a:pPr algn="l">
              <a:defRPr/>
            </a:pPr>
            <a:r>
              <a:rPr lang="en-US" sz="1100" b="1"/>
              <a:t>Division Ave. High School	Ms. Foglia</a:t>
            </a:r>
            <a:endParaRPr lang="en-US" sz="1800" b="1"/>
          </a:p>
          <a:p>
            <a:pPr>
              <a:defRPr/>
            </a:pPr>
            <a:r>
              <a:rPr lang="en-US" sz="1400" b="1"/>
              <a:t>AP Biology</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38CDBD36-282C-E84A-8EB5-F841B91913E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C5460903-5E0E-AD47-8A32-D24C1E9C7DF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endParaRPr lang="en-US" noProof="0"/>
          </a:p>
        </p:txBody>
      </p:sp>
      <p:sp>
        <p:nvSpPr>
          <p:cNvPr id="56327" name="Rectangle 7">
            <a:extLst>
              <a:ext uri="{FF2B5EF4-FFF2-40B4-BE49-F238E27FC236}">
                <a16:creationId xmlns:a16="http://schemas.microsoft.com/office/drawing/2014/main" id="{41DE9D6F-2C84-D047-ADFC-A8D14C78055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atin typeface="Times" pitchFamily="2" charset="0"/>
              </a:defRPr>
            </a:lvl1pPr>
          </a:lstStyle>
          <a:p>
            <a:fld id="{CC6EFD06-CC18-EE47-8CCB-8C56918F9B0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346075" indent="-112713"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2pPr>
    <a:lvl3pPr marL="690563" indent="-122238"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6BDCFC11-3BD9-6144-BDDC-86CB7A8113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B77406-7687-E640-8DB3-617D5D22EACD}" type="slidenum">
              <a:rPr lang="en-US" altLang="en-US" sz="1200">
                <a:latin typeface="Times" pitchFamily="2" charset="0"/>
              </a:rPr>
              <a:pPr/>
              <a:t>1</a:t>
            </a:fld>
            <a:endParaRPr lang="en-US" altLang="en-US" sz="1200">
              <a:latin typeface="Times" pitchFamily="2" charset="0"/>
            </a:endParaRPr>
          </a:p>
        </p:txBody>
      </p:sp>
      <p:sp>
        <p:nvSpPr>
          <p:cNvPr id="28674" name="Rectangle 2">
            <a:extLst>
              <a:ext uri="{FF2B5EF4-FFF2-40B4-BE49-F238E27FC236}">
                <a16:creationId xmlns:a16="http://schemas.microsoft.com/office/drawing/2014/main" id="{195C778E-178B-FF46-A340-94D70D2EB9D7}"/>
              </a:ext>
            </a:extLst>
          </p:cNvPr>
          <p:cNvSpPr>
            <a:spLocks noGrp="1" noRot="1" noChangeAspect="1" noChangeArrowheads="1"/>
          </p:cNvSpPr>
          <p:nvPr>
            <p:ph type="sldImg"/>
          </p:nvPr>
        </p:nvSpPr>
        <p:spPr>
          <a:solidFill>
            <a:srgbClr val="FFFFFF"/>
          </a:solidFill>
          <a:ln/>
        </p:spPr>
      </p:sp>
      <p:sp>
        <p:nvSpPr>
          <p:cNvPr id="28675" name="Rectangle 3">
            <a:extLst>
              <a:ext uri="{FF2B5EF4-FFF2-40B4-BE49-F238E27FC236}">
                <a16:creationId xmlns:a16="http://schemas.microsoft.com/office/drawing/2014/main" id="{3732870D-380C-D54A-92F0-D3A0E181748F}"/>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1334FA8-F940-424F-8B24-BE7B4E2875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049598-4626-EC44-B1FC-64F46B9288B1}" type="slidenum">
              <a:rPr lang="en-US" altLang="en-US" sz="1200">
                <a:latin typeface="Times" pitchFamily="2" charset="0"/>
              </a:rPr>
              <a:pPr/>
              <a:t>13</a:t>
            </a:fld>
            <a:endParaRPr lang="en-US" altLang="en-US" sz="1200">
              <a:latin typeface="Times" pitchFamily="2" charset="0"/>
            </a:endParaRPr>
          </a:p>
        </p:txBody>
      </p:sp>
      <p:sp>
        <p:nvSpPr>
          <p:cNvPr id="50178" name="Rectangle 2">
            <a:extLst>
              <a:ext uri="{FF2B5EF4-FFF2-40B4-BE49-F238E27FC236}">
                <a16:creationId xmlns:a16="http://schemas.microsoft.com/office/drawing/2014/main" id="{ADCB5DE6-116A-8A4A-B78F-92E6F9669606}"/>
              </a:ext>
            </a:extLst>
          </p:cNvPr>
          <p:cNvSpPr>
            <a:spLocks noGrp="1" noRot="1" noChangeAspect="1" noChangeArrowheads="1"/>
          </p:cNvSpPr>
          <p:nvPr>
            <p:ph type="sldImg"/>
          </p:nvPr>
        </p:nvSpPr>
        <p:spPr>
          <a:solidFill>
            <a:srgbClr val="FFFFFF"/>
          </a:solidFill>
          <a:ln/>
        </p:spPr>
      </p:sp>
      <p:sp>
        <p:nvSpPr>
          <p:cNvPr id="50179" name="Rectangle 3">
            <a:extLst>
              <a:ext uri="{FF2B5EF4-FFF2-40B4-BE49-F238E27FC236}">
                <a16:creationId xmlns:a16="http://schemas.microsoft.com/office/drawing/2014/main" id="{E14DEB90-381D-C34F-BD8D-7700F2CF2AE6}"/>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21D2FF7-6F0D-4B4F-9947-75FD353424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972A52-6F0D-E74D-8E80-709820A2375E}" type="slidenum">
              <a:rPr lang="en-US" altLang="en-US" sz="1200">
                <a:latin typeface="Times" pitchFamily="2" charset="0"/>
              </a:rPr>
              <a:pPr/>
              <a:t>14</a:t>
            </a:fld>
            <a:endParaRPr lang="en-US" altLang="en-US" sz="1200">
              <a:latin typeface="Times" pitchFamily="2" charset="0"/>
            </a:endParaRPr>
          </a:p>
        </p:txBody>
      </p:sp>
      <p:sp>
        <p:nvSpPr>
          <p:cNvPr id="52226" name="Rectangle 2">
            <a:extLst>
              <a:ext uri="{FF2B5EF4-FFF2-40B4-BE49-F238E27FC236}">
                <a16:creationId xmlns:a16="http://schemas.microsoft.com/office/drawing/2014/main" id="{CE64B648-5ECA-B143-88DA-42BCC510D63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8C93ECBD-FFEA-C644-9690-CB45D6639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41C31EA4-4F6E-A745-A702-B3050AF5A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220507-2565-C546-A81F-1419339321C8}" type="slidenum">
              <a:rPr lang="en-US" altLang="en-US" sz="1200">
                <a:latin typeface="Times" pitchFamily="2" charset="0"/>
              </a:rPr>
              <a:pPr/>
              <a:t>15</a:t>
            </a:fld>
            <a:endParaRPr lang="en-US" altLang="en-US" sz="1200">
              <a:latin typeface="Times" pitchFamily="2" charset="0"/>
            </a:endParaRPr>
          </a:p>
        </p:txBody>
      </p:sp>
      <p:sp>
        <p:nvSpPr>
          <p:cNvPr id="54274" name="Rectangle 2">
            <a:extLst>
              <a:ext uri="{FF2B5EF4-FFF2-40B4-BE49-F238E27FC236}">
                <a16:creationId xmlns:a16="http://schemas.microsoft.com/office/drawing/2014/main" id="{C26A3F1E-7623-AD43-BCD0-6599C2078202}"/>
              </a:ext>
            </a:extLst>
          </p:cNvPr>
          <p:cNvSpPr>
            <a:spLocks noGrp="1" noRot="1" noChangeAspect="1" noChangeArrowheads="1"/>
          </p:cNvSpPr>
          <p:nvPr>
            <p:ph type="sldImg"/>
          </p:nvPr>
        </p:nvSpPr>
        <p:spPr>
          <a:solidFill>
            <a:srgbClr val="FFFFFF"/>
          </a:solidFill>
          <a:ln/>
        </p:spPr>
      </p:sp>
      <p:sp>
        <p:nvSpPr>
          <p:cNvPr id="54275" name="Rectangle 3">
            <a:extLst>
              <a:ext uri="{FF2B5EF4-FFF2-40B4-BE49-F238E27FC236}">
                <a16:creationId xmlns:a16="http://schemas.microsoft.com/office/drawing/2014/main" id="{4B0067C7-18DB-9B49-87AC-B71E0E000206}"/>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B1E4C23A-F423-8D49-AB60-56DD8AAD20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28E641-AB8C-C043-B15A-2AF407F524C2}" type="slidenum">
              <a:rPr lang="en-US" altLang="en-US" sz="1200">
                <a:latin typeface="Times" pitchFamily="2" charset="0"/>
              </a:rPr>
              <a:pPr/>
              <a:t>16</a:t>
            </a:fld>
            <a:endParaRPr lang="en-US" altLang="en-US" sz="1200">
              <a:latin typeface="Times" pitchFamily="2" charset="0"/>
            </a:endParaRPr>
          </a:p>
        </p:txBody>
      </p:sp>
      <p:sp>
        <p:nvSpPr>
          <p:cNvPr id="28674" name="Rectangle 2">
            <a:extLst>
              <a:ext uri="{FF2B5EF4-FFF2-40B4-BE49-F238E27FC236}">
                <a16:creationId xmlns:a16="http://schemas.microsoft.com/office/drawing/2014/main" id="{F7C90AA3-FE90-3B40-AA3C-633FB17D95DA}"/>
              </a:ext>
            </a:extLst>
          </p:cNvPr>
          <p:cNvSpPr>
            <a:spLocks noGrp="1" noRot="1" noChangeAspect="1" noChangeArrowheads="1"/>
          </p:cNvSpPr>
          <p:nvPr>
            <p:ph type="sldImg"/>
          </p:nvPr>
        </p:nvSpPr>
        <p:spPr>
          <a:solidFill>
            <a:srgbClr val="FFFFFF"/>
          </a:solidFill>
          <a:ln/>
        </p:spPr>
      </p:sp>
      <p:sp>
        <p:nvSpPr>
          <p:cNvPr id="28675" name="Rectangle 3">
            <a:extLst>
              <a:ext uri="{FF2B5EF4-FFF2-40B4-BE49-F238E27FC236}">
                <a16:creationId xmlns:a16="http://schemas.microsoft.com/office/drawing/2014/main" id="{7FDA26CF-AF42-FE43-B0AD-364F37809EB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976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535F552-6497-F449-B776-6977A548B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508450-07C4-444D-A57E-A6FF23EE9ECF}" type="slidenum">
              <a:rPr lang="en-US" altLang="en-US" sz="1200">
                <a:latin typeface="Times" pitchFamily="2" charset="0"/>
              </a:rPr>
              <a:pPr/>
              <a:t>17</a:t>
            </a:fld>
            <a:endParaRPr lang="en-US" altLang="en-US" sz="1200">
              <a:latin typeface="Times" pitchFamily="2" charset="0"/>
            </a:endParaRPr>
          </a:p>
        </p:txBody>
      </p:sp>
      <p:sp>
        <p:nvSpPr>
          <p:cNvPr id="30722" name="Rectangle 2">
            <a:extLst>
              <a:ext uri="{FF2B5EF4-FFF2-40B4-BE49-F238E27FC236}">
                <a16:creationId xmlns:a16="http://schemas.microsoft.com/office/drawing/2014/main" id="{B627A538-66AA-5B49-93DE-9A7239458A5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FCC2C9CF-6FAE-9649-B50B-B67ABDE15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57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47C7980-8395-6341-B80C-FBED890BC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EE8BB7-6D79-0149-A9E8-EE81C330C0EB}" type="slidenum">
              <a:rPr lang="en-US" altLang="en-US" sz="1200">
                <a:latin typeface="Times" pitchFamily="2" charset="0"/>
              </a:rPr>
              <a:pPr/>
              <a:t>18</a:t>
            </a:fld>
            <a:endParaRPr lang="en-US" altLang="en-US" sz="1200">
              <a:latin typeface="Times" pitchFamily="2" charset="0"/>
            </a:endParaRPr>
          </a:p>
        </p:txBody>
      </p:sp>
      <p:sp>
        <p:nvSpPr>
          <p:cNvPr id="32770" name="Rectangle 2">
            <a:extLst>
              <a:ext uri="{FF2B5EF4-FFF2-40B4-BE49-F238E27FC236}">
                <a16:creationId xmlns:a16="http://schemas.microsoft.com/office/drawing/2014/main" id="{A1E145EE-E0C2-5445-ACDD-64585F2B8E76}"/>
              </a:ext>
            </a:extLst>
          </p:cNvPr>
          <p:cNvSpPr>
            <a:spLocks noGrp="1" noRot="1" noChangeAspect="1" noChangeArrowheads="1"/>
          </p:cNvSpPr>
          <p:nvPr>
            <p:ph type="sldImg"/>
          </p:nvPr>
        </p:nvSpPr>
        <p:spPr>
          <a:solidFill>
            <a:srgbClr val="FFFFFF"/>
          </a:solidFill>
          <a:ln/>
        </p:spPr>
      </p:sp>
      <p:sp>
        <p:nvSpPr>
          <p:cNvPr id="32771" name="Rectangle 3">
            <a:extLst>
              <a:ext uri="{FF2B5EF4-FFF2-40B4-BE49-F238E27FC236}">
                <a16:creationId xmlns:a16="http://schemas.microsoft.com/office/drawing/2014/main" id="{B4577943-D9BA-6149-B8AA-BB895A450E3D}"/>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Humans re so diverse but considered one species, whereas these Meadowlarks look so similar but are considered different species. </a:t>
            </a:r>
          </a:p>
          <a:p>
            <a:pPr eaLnBrk="1" hangingPunct="1"/>
            <a:r>
              <a:rPr lang="en-US" altLang="en-US">
                <a:solidFill>
                  <a:schemeClr val="tx2"/>
                </a:solidFill>
                <a:latin typeface="Arial" panose="020B0604020202020204" pitchFamily="34" charset="0"/>
                <a:ea typeface="ＭＳ Ｐゴシック" panose="020B0600070205080204" pitchFamily="34" charset="-128"/>
              </a:rPr>
              <a:t>Meadowlarks</a:t>
            </a:r>
            <a:br>
              <a:rPr lang="en-US" altLang="en-US">
                <a:solidFill>
                  <a:schemeClr val="tx2"/>
                </a:solidFill>
                <a:latin typeface="Arial" panose="020B0604020202020204" pitchFamily="34" charset="0"/>
                <a:ea typeface="ＭＳ Ｐゴシック" panose="020B0600070205080204" pitchFamily="34" charset="-128"/>
              </a:rPr>
            </a:br>
            <a:r>
              <a:rPr lang="en-US" altLang="en-US">
                <a:solidFill>
                  <a:schemeClr val="tx2"/>
                </a:solidFill>
                <a:latin typeface="Arial" panose="020B0604020202020204" pitchFamily="34" charset="0"/>
                <a:ea typeface="ＭＳ Ｐゴシック" panose="020B0600070205080204" pitchFamily="34" charset="-128"/>
              </a:rPr>
              <a:t>Similar body &amp; colorations, but are distinct biological species because their songs &amp; other behaviors are different enough to prevent interbreeding</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2471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556FBE6-0DF2-1045-AC36-79C69C6788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FB88FB-C0FD-5849-8340-9BEF1D07FF61}" type="slidenum">
              <a:rPr lang="en-US" altLang="en-US" sz="1200">
                <a:latin typeface="Times" pitchFamily="2" charset="0"/>
              </a:rPr>
              <a:pPr/>
              <a:t>19</a:t>
            </a:fld>
            <a:endParaRPr lang="en-US" altLang="en-US" sz="1200">
              <a:latin typeface="Times" pitchFamily="2" charset="0"/>
            </a:endParaRPr>
          </a:p>
        </p:txBody>
      </p:sp>
      <p:sp>
        <p:nvSpPr>
          <p:cNvPr id="36866" name="Rectangle 2">
            <a:extLst>
              <a:ext uri="{FF2B5EF4-FFF2-40B4-BE49-F238E27FC236}">
                <a16:creationId xmlns:a16="http://schemas.microsoft.com/office/drawing/2014/main" id="{31593955-3456-874A-B13F-9EACE9F14EA0}"/>
              </a:ext>
            </a:extLst>
          </p:cNvPr>
          <p:cNvSpPr>
            <a:spLocks noGrp="1" noRot="1" noChangeAspect="1" noChangeArrowheads="1"/>
          </p:cNvSpPr>
          <p:nvPr>
            <p:ph type="sldImg"/>
          </p:nvPr>
        </p:nvSpPr>
        <p:spPr>
          <a:solidFill>
            <a:srgbClr val="FFFFFF"/>
          </a:solidFill>
          <a:ln/>
        </p:spPr>
      </p:sp>
      <p:sp>
        <p:nvSpPr>
          <p:cNvPr id="36867" name="Rectangle 3">
            <a:extLst>
              <a:ext uri="{FF2B5EF4-FFF2-40B4-BE49-F238E27FC236}">
                <a16:creationId xmlns:a16="http://schemas.microsoft.com/office/drawing/2014/main" id="{9A8CA73A-8620-A340-920A-F163C48E5DC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899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DE764484-A5BA-8947-9B1F-B2CA38400E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335C0F-1539-A245-9747-4B3F7A285868}" type="slidenum">
              <a:rPr lang="en-US" altLang="en-US" sz="1200">
                <a:latin typeface="Times" pitchFamily="2" charset="0"/>
              </a:rPr>
              <a:pPr/>
              <a:t>20</a:t>
            </a:fld>
            <a:endParaRPr lang="en-US" altLang="en-US" sz="1200">
              <a:latin typeface="Times" pitchFamily="2" charset="0"/>
            </a:endParaRPr>
          </a:p>
        </p:txBody>
      </p:sp>
      <p:sp>
        <p:nvSpPr>
          <p:cNvPr id="38914" name="Rectangle 2">
            <a:extLst>
              <a:ext uri="{FF2B5EF4-FFF2-40B4-BE49-F238E27FC236}">
                <a16:creationId xmlns:a16="http://schemas.microsoft.com/office/drawing/2014/main" id="{59062E26-DA3E-0249-A9E6-7549249F2AE1}"/>
              </a:ext>
            </a:extLst>
          </p:cNvPr>
          <p:cNvSpPr>
            <a:spLocks noGrp="1" noRot="1" noChangeAspect="1" noChangeArrowheads="1"/>
          </p:cNvSpPr>
          <p:nvPr>
            <p:ph type="sldImg"/>
          </p:nvPr>
        </p:nvSpPr>
        <p:spPr>
          <a:solidFill>
            <a:srgbClr val="FFFFFF"/>
          </a:solidFill>
          <a:ln/>
        </p:spPr>
      </p:sp>
      <p:sp>
        <p:nvSpPr>
          <p:cNvPr id="38915" name="Rectangle 3">
            <a:extLst>
              <a:ext uri="{FF2B5EF4-FFF2-40B4-BE49-F238E27FC236}">
                <a16:creationId xmlns:a16="http://schemas.microsoft.com/office/drawing/2014/main" id="{FD4ED9ED-F8B6-7344-9F40-57316D0B1DA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04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61F266B2-D3CE-1C4C-A876-2A15A68F6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A1FCFF-6781-7B4A-9FAD-15BC782666A7}" type="slidenum">
              <a:rPr lang="en-US" altLang="en-US" sz="1200">
                <a:latin typeface="Times" pitchFamily="2" charset="0"/>
              </a:rPr>
              <a:pPr/>
              <a:t>21</a:t>
            </a:fld>
            <a:endParaRPr lang="en-US" altLang="en-US" sz="1200">
              <a:latin typeface="Times" pitchFamily="2" charset="0"/>
            </a:endParaRPr>
          </a:p>
        </p:txBody>
      </p:sp>
      <p:sp>
        <p:nvSpPr>
          <p:cNvPr id="40962" name="Rectangle 2">
            <a:extLst>
              <a:ext uri="{FF2B5EF4-FFF2-40B4-BE49-F238E27FC236}">
                <a16:creationId xmlns:a16="http://schemas.microsoft.com/office/drawing/2014/main" id="{960DCBA3-10B4-144A-BA12-B7BB4C4C7592}"/>
              </a:ext>
            </a:extLst>
          </p:cNvPr>
          <p:cNvSpPr>
            <a:spLocks noGrp="1" noRot="1" noChangeAspect="1" noChangeArrowheads="1"/>
          </p:cNvSpPr>
          <p:nvPr>
            <p:ph type="sldImg"/>
          </p:nvPr>
        </p:nvSpPr>
        <p:spPr>
          <a:solidFill>
            <a:srgbClr val="FFFFFF"/>
          </a:solidFill>
          <a:ln/>
        </p:spPr>
      </p:sp>
      <p:sp>
        <p:nvSpPr>
          <p:cNvPr id="40963" name="Rectangle 3">
            <a:extLst>
              <a:ext uri="{FF2B5EF4-FFF2-40B4-BE49-F238E27FC236}">
                <a16:creationId xmlns:a16="http://schemas.microsoft.com/office/drawing/2014/main" id="{CA41AB69-C175-2D43-BC97-79646746B9B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1368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38AB190C-6112-FA40-8D82-678FCA7BE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FA99D5-D160-9646-89E2-1F1B06BD74AA}" type="slidenum">
              <a:rPr lang="en-US" altLang="en-US" sz="1200">
                <a:latin typeface="Times" pitchFamily="2" charset="0"/>
              </a:rPr>
              <a:pPr/>
              <a:t>22</a:t>
            </a:fld>
            <a:endParaRPr lang="en-US" altLang="en-US" sz="1200">
              <a:latin typeface="Times" pitchFamily="2" charset="0"/>
            </a:endParaRPr>
          </a:p>
        </p:txBody>
      </p:sp>
      <p:sp>
        <p:nvSpPr>
          <p:cNvPr id="43010" name="Rectangle 2">
            <a:extLst>
              <a:ext uri="{FF2B5EF4-FFF2-40B4-BE49-F238E27FC236}">
                <a16:creationId xmlns:a16="http://schemas.microsoft.com/office/drawing/2014/main" id="{F7AC1444-C082-9D4B-8265-188A9B026BAE}"/>
              </a:ext>
            </a:extLst>
          </p:cNvPr>
          <p:cNvSpPr>
            <a:spLocks noGrp="1" noRot="1" noChangeAspect="1" noChangeArrowheads="1"/>
          </p:cNvSpPr>
          <p:nvPr>
            <p:ph type="sldImg"/>
          </p:nvPr>
        </p:nvSpPr>
        <p:spPr>
          <a:solidFill>
            <a:srgbClr val="FFFFFF"/>
          </a:solidFill>
          <a:ln/>
        </p:spPr>
      </p:sp>
      <p:sp>
        <p:nvSpPr>
          <p:cNvPr id="43011" name="Rectangle 3">
            <a:extLst>
              <a:ext uri="{FF2B5EF4-FFF2-40B4-BE49-F238E27FC236}">
                <a16:creationId xmlns:a16="http://schemas.microsoft.com/office/drawing/2014/main" id="{5BBA9871-2DDA-A24D-9866-EE0173BCA2F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3516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ABD62E7E-9344-D34F-BB23-698E9D6A0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FCA433-0185-594F-BC5D-89B3539DB499}" type="slidenum">
              <a:rPr lang="en-US" altLang="en-US" sz="1200">
                <a:latin typeface="Times" pitchFamily="2" charset="0"/>
              </a:rPr>
              <a:pPr/>
              <a:t>2</a:t>
            </a:fld>
            <a:endParaRPr lang="en-US" altLang="en-US" sz="1200">
              <a:latin typeface="Times" pitchFamily="2" charset="0"/>
            </a:endParaRPr>
          </a:p>
        </p:txBody>
      </p:sp>
      <p:sp>
        <p:nvSpPr>
          <p:cNvPr id="30722" name="Rectangle 2">
            <a:extLst>
              <a:ext uri="{FF2B5EF4-FFF2-40B4-BE49-F238E27FC236}">
                <a16:creationId xmlns:a16="http://schemas.microsoft.com/office/drawing/2014/main" id="{6D28074D-CA99-2E4B-80B3-6D82AE678BF9}"/>
              </a:ext>
            </a:extLst>
          </p:cNvPr>
          <p:cNvSpPr>
            <a:spLocks noGrp="1" noRot="1" noChangeAspect="1"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899006C4-463B-FC4F-ABF0-CB3D13400507}"/>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EE55601-6D96-C64F-9DC2-13C68F394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68F4CF-AA29-5146-9EAB-5BC37FAEBC30}" type="slidenum">
              <a:rPr lang="en-US" altLang="en-US" sz="1200">
                <a:latin typeface="Times" pitchFamily="2" charset="0"/>
              </a:rPr>
              <a:pPr/>
              <a:t>23</a:t>
            </a:fld>
            <a:endParaRPr lang="en-US" altLang="en-US" sz="1200">
              <a:latin typeface="Times" pitchFamily="2" charset="0"/>
            </a:endParaRPr>
          </a:p>
        </p:txBody>
      </p:sp>
      <p:sp>
        <p:nvSpPr>
          <p:cNvPr id="45058" name="Rectangle 2">
            <a:extLst>
              <a:ext uri="{FF2B5EF4-FFF2-40B4-BE49-F238E27FC236}">
                <a16:creationId xmlns:a16="http://schemas.microsoft.com/office/drawing/2014/main" id="{1FA8FFEC-1FE6-264D-ACF7-3EC26011D504}"/>
              </a:ext>
            </a:extLst>
          </p:cNvPr>
          <p:cNvSpPr>
            <a:spLocks noGrp="1" noRot="1" noChangeAspect="1" noChangeArrowheads="1"/>
          </p:cNvSpPr>
          <p:nvPr>
            <p:ph type="sldImg"/>
          </p:nvPr>
        </p:nvSpPr>
        <p:spPr>
          <a:solidFill>
            <a:srgbClr val="FFFFFF"/>
          </a:solidFill>
          <a:ln/>
        </p:spPr>
      </p:sp>
      <p:sp>
        <p:nvSpPr>
          <p:cNvPr id="45059" name="Rectangle 3">
            <a:extLst>
              <a:ext uri="{FF2B5EF4-FFF2-40B4-BE49-F238E27FC236}">
                <a16:creationId xmlns:a16="http://schemas.microsoft.com/office/drawing/2014/main" id="{5DBF1303-58BF-1148-A7FC-53A72B3B3D5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800">
                <a:latin typeface="Arial" panose="020B0604020202020204" pitchFamily="34" charset="0"/>
                <a:ea typeface="ＭＳ Ｐゴシック" panose="020B0600070205080204" pitchFamily="34" charset="-128"/>
              </a:rPr>
              <a:t>The most comedic species of the Galapagos Islands is the Blue Footed Booby, what a ridiculous outfit and expression! Their name is in fact taken from the Spanish 'bobo' which means clown.</a:t>
            </a:r>
          </a:p>
          <a:p>
            <a:pPr eaLnBrk="1" hangingPunct="1"/>
            <a:r>
              <a:rPr lang="en-US" altLang="en-US" sz="800">
                <a:latin typeface="Arial" panose="020B0604020202020204" pitchFamily="34" charset="0"/>
                <a:ea typeface="ＭＳ Ｐゴシック" panose="020B0600070205080204" pitchFamily="34" charset="-128"/>
              </a:rPr>
              <a:t>The Blue Footed Boobies above display part of their humorous courtship ritual whereby they raise their feet one at a time and then swivel their heads away from the prospective mate looking to the sky.</a:t>
            </a:r>
          </a:p>
          <a:p>
            <a:pPr eaLnBrk="1" hangingPunct="1"/>
            <a:r>
              <a:rPr lang="en-US" altLang="en-US" sz="800">
                <a:latin typeface="Arial" panose="020B0604020202020204" pitchFamily="34" charset="0"/>
                <a:ea typeface="ＭＳ Ｐゴシック" panose="020B0600070205080204" pitchFamily="34" charset="-128"/>
              </a:rPr>
              <a:t>Other interesting Booby features are the highly evolved airbag systems in their skulls which allow them to dive bomb into the sea for fish from great height, and the egg and hatchling nesting boundaries they make which are rings of Boobie poop. They aren't the only Booby on the island — there are also Masked and Red Footed Boobies about.</a:t>
            </a:r>
          </a:p>
        </p:txBody>
      </p:sp>
    </p:spTree>
    <p:extLst>
      <p:ext uri="{BB962C8B-B14F-4D97-AF65-F5344CB8AC3E}">
        <p14:creationId xmlns:p14="http://schemas.microsoft.com/office/powerpoint/2010/main" val="3484635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06A0E7ED-312F-7A4B-A60F-DF10429AD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1913A3-8C61-5A4C-92AD-919EF9FF7281}" type="slidenum">
              <a:rPr lang="en-US" altLang="en-US" sz="1200">
                <a:latin typeface="Times" pitchFamily="2" charset="0"/>
              </a:rPr>
              <a:pPr/>
              <a:t>24</a:t>
            </a:fld>
            <a:endParaRPr lang="en-US" altLang="en-US" sz="1200">
              <a:latin typeface="Times" pitchFamily="2" charset="0"/>
            </a:endParaRPr>
          </a:p>
        </p:txBody>
      </p:sp>
      <p:sp>
        <p:nvSpPr>
          <p:cNvPr id="47106" name="Rectangle 2">
            <a:extLst>
              <a:ext uri="{FF2B5EF4-FFF2-40B4-BE49-F238E27FC236}">
                <a16:creationId xmlns:a16="http://schemas.microsoft.com/office/drawing/2014/main" id="{4970523C-5446-CD4C-B864-B72A8E4C7F2B}"/>
              </a:ext>
            </a:extLst>
          </p:cNvPr>
          <p:cNvSpPr>
            <a:spLocks noGrp="1" noRot="1" noChangeAspect="1" noChangeArrowheads="1"/>
          </p:cNvSpPr>
          <p:nvPr>
            <p:ph type="sldImg"/>
          </p:nvPr>
        </p:nvSpPr>
        <p:spPr>
          <a:solidFill>
            <a:srgbClr val="FFFFFF"/>
          </a:solidFill>
          <a:ln/>
        </p:spPr>
      </p:sp>
      <p:sp>
        <p:nvSpPr>
          <p:cNvPr id="47107" name="Rectangle 3">
            <a:extLst>
              <a:ext uri="{FF2B5EF4-FFF2-40B4-BE49-F238E27FC236}">
                <a16:creationId xmlns:a16="http://schemas.microsoft.com/office/drawing/2014/main" id="{E82D48FC-3C24-AF47-ACFD-B66F10307FA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21801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37EB53C-56C2-3F49-B704-A131A347AE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CA4899-7680-2547-A750-479E4F0C63C2}" type="slidenum">
              <a:rPr lang="en-US" altLang="en-US" sz="1200">
                <a:latin typeface="Times" pitchFamily="2" charset="0"/>
              </a:rPr>
              <a:pPr/>
              <a:t>25</a:t>
            </a:fld>
            <a:endParaRPr lang="en-US" altLang="en-US" sz="1200">
              <a:latin typeface="Times" pitchFamily="2" charset="0"/>
            </a:endParaRPr>
          </a:p>
        </p:txBody>
      </p:sp>
      <p:sp>
        <p:nvSpPr>
          <p:cNvPr id="49154" name="Rectangle 2">
            <a:extLst>
              <a:ext uri="{FF2B5EF4-FFF2-40B4-BE49-F238E27FC236}">
                <a16:creationId xmlns:a16="http://schemas.microsoft.com/office/drawing/2014/main" id="{494F38A0-BD3E-8149-92B1-FAFB52F6BD0C}"/>
              </a:ext>
            </a:extLst>
          </p:cNvPr>
          <p:cNvSpPr>
            <a:spLocks noGrp="1" noRot="1" noChangeAspect="1" noChangeArrowheads="1"/>
          </p:cNvSpPr>
          <p:nvPr>
            <p:ph type="sldImg"/>
          </p:nvPr>
        </p:nvSpPr>
        <p:spPr>
          <a:solidFill>
            <a:srgbClr val="FFFFFF"/>
          </a:solidFill>
          <a:ln/>
        </p:spPr>
      </p:sp>
      <p:sp>
        <p:nvSpPr>
          <p:cNvPr id="49155" name="Rectangle 3">
            <a:extLst>
              <a:ext uri="{FF2B5EF4-FFF2-40B4-BE49-F238E27FC236}">
                <a16:creationId xmlns:a16="http://schemas.microsoft.com/office/drawing/2014/main" id="{2C975C1C-AE2F-CE4A-A65C-574DE8B1F37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800">
                <a:latin typeface="Arial" panose="020B0604020202020204" pitchFamily="34" charset="0"/>
                <a:ea typeface="ＭＳ Ｐゴシック" panose="020B0600070205080204" pitchFamily="34" charset="-128"/>
              </a:rPr>
              <a:t>The most comedic species of the Galapagos Islands is the Blue Footed Booby, what a ridiculous outfit and expression! Their name is in fact taken from the Spanish 'bobo' which means clown.</a:t>
            </a:r>
          </a:p>
          <a:p>
            <a:pPr eaLnBrk="1" hangingPunct="1"/>
            <a:r>
              <a:rPr lang="en-US" altLang="en-US" sz="800">
                <a:latin typeface="Arial" panose="020B0604020202020204" pitchFamily="34" charset="0"/>
                <a:ea typeface="ＭＳ Ｐゴシック" panose="020B0600070205080204" pitchFamily="34" charset="-128"/>
              </a:rPr>
              <a:t>The Blue Footed Boobies above display part of their humorous courtship ritual whereby they raise their feet one at a time and then swivel their heads away from the prospective mate looking to the sky.</a:t>
            </a:r>
          </a:p>
          <a:p>
            <a:pPr eaLnBrk="1" hangingPunct="1"/>
            <a:r>
              <a:rPr lang="en-US" altLang="en-US" sz="800">
                <a:latin typeface="Arial" panose="020B0604020202020204" pitchFamily="34" charset="0"/>
                <a:ea typeface="ＭＳ Ｐゴシック" panose="020B0600070205080204" pitchFamily="34" charset="-128"/>
              </a:rPr>
              <a:t>Other interesting Booby features are the highly evolved airbag systems in their skulls which allow them to dive bomb into the sea for fish from great height, and the egg and hatchling nesting boundaries they make which are rings of Boobie poop. They aren't the only Booby on the island — there are also Masked and Red Footed Boobies about.</a:t>
            </a:r>
          </a:p>
        </p:txBody>
      </p:sp>
    </p:spTree>
    <p:extLst>
      <p:ext uri="{BB962C8B-B14F-4D97-AF65-F5344CB8AC3E}">
        <p14:creationId xmlns:p14="http://schemas.microsoft.com/office/powerpoint/2010/main" val="25248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735E4AE7-96C4-7C43-B86E-E78193150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527D4E-839C-3B47-A0DB-CF747FD2205F}" type="slidenum">
              <a:rPr lang="en-US" altLang="en-US" sz="1200">
                <a:latin typeface="Times" pitchFamily="2" charset="0"/>
              </a:rPr>
              <a:pPr/>
              <a:t>26</a:t>
            </a:fld>
            <a:endParaRPr lang="en-US" altLang="en-US" sz="1200">
              <a:latin typeface="Times" pitchFamily="2" charset="0"/>
            </a:endParaRPr>
          </a:p>
        </p:txBody>
      </p:sp>
      <p:sp>
        <p:nvSpPr>
          <p:cNvPr id="51202" name="Rectangle 2">
            <a:extLst>
              <a:ext uri="{FF2B5EF4-FFF2-40B4-BE49-F238E27FC236}">
                <a16:creationId xmlns:a16="http://schemas.microsoft.com/office/drawing/2014/main" id="{9B58C569-4317-9645-B8F5-64E968CB625C}"/>
              </a:ext>
            </a:extLst>
          </p:cNvPr>
          <p:cNvSpPr>
            <a:spLocks noGrp="1" noRot="1" noChangeAspect="1" noChangeArrowheads="1"/>
          </p:cNvSpPr>
          <p:nvPr>
            <p:ph type="sldImg"/>
          </p:nvPr>
        </p:nvSpPr>
        <p:spPr>
          <a:solidFill>
            <a:srgbClr val="FFFFFF"/>
          </a:solidFill>
          <a:ln/>
        </p:spPr>
      </p:sp>
      <p:sp>
        <p:nvSpPr>
          <p:cNvPr id="51203" name="Rectangle 3">
            <a:extLst>
              <a:ext uri="{FF2B5EF4-FFF2-40B4-BE49-F238E27FC236}">
                <a16:creationId xmlns:a16="http://schemas.microsoft.com/office/drawing/2014/main" id="{1F77EFED-48B9-B84F-B347-F3ACD9249F0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The selection is intense because it directly affects offspring production -- it is affecting sex itself</a:t>
            </a:r>
          </a:p>
        </p:txBody>
      </p:sp>
    </p:spTree>
    <p:extLst>
      <p:ext uri="{BB962C8B-B14F-4D97-AF65-F5344CB8AC3E}">
        <p14:creationId xmlns:p14="http://schemas.microsoft.com/office/powerpoint/2010/main" val="2172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E056EA01-8F27-9749-90BA-E20F8C939C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ED9042-734B-5C43-8E85-0E564020BA08}" type="slidenum">
              <a:rPr lang="en-US" altLang="en-US" sz="1200">
                <a:latin typeface="Times" pitchFamily="2" charset="0"/>
              </a:rPr>
              <a:pPr/>
              <a:t>27</a:t>
            </a:fld>
            <a:endParaRPr lang="en-US" altLang="en-US" sz="1200">
              <a:latin typeface="Times" pitchFamily="2" charset="0"/>
            </a:endParaRPr>
          </a:p>
        </p:txBody>
      </p:sp>
      <p:sp>
        <p:nvSpPr>
          <p:cNvPr id="53250" name="Rectangle 2">
            <a:extLst>
              <a:ext uri="{FF2B5EF4-FFF2-40B4-BE49-F238E27FC236}">
                <a16:creationId xmlns:a16="http://schemas.microsoft.com/office/drawing/2014/main" id="{555C5F25-CB49-C344-8DDD-88339A0F0417}"/>
              </a:ext>
            </a:extLst>
          </p:cNvPr>
          <p:cNvSpPr>
            <a:spLocks noGrp="1" noRot="1" noChangeAspect="1" noChangeArrowheads="1"/>
          </p:cNvSpPr>
          <p:nvPr>
            <p:ph type="sldImg"/>
          </p:nvPr>
        </p:nvSpPr>
        <p:spPr>
          <a:solidFill>
            <a:srgbClr val="FFFFFF"/>
          </a:solidFill>
          <a:ln/>
        </p:spPr>
      </p:sp>
      <p:sp>
        <p:nvSpPr>
          <p:cNvPr id="53251" name="Rectangle 3">
            <a:extLst>
              <a:ext uri="{FF2B5EF4-FFF2-40B4-BE49-F238E27FC236}">
                <a16:creationId xmlns:a16="http://schemas.microsoft.com/office/drawing/2014/main" id="{F9AFB3F9-2DBA-8B4F-B58D-FBAC6A0FFE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5460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0F0DC05D-8D85-4F4F-A66C-373A790585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FFE556-499D-8B4A-B210-EF7E95EA506B}" type="slidenum">
              <a:rPr lang="en-US" altLang="en-US" sz="1200">
                <a:latin typeface="Times" pitchFamily="2" charset="0"/>
              </a:rPr>
              <a:pPr/>
              <a:t>28</a:t>
            </a:fld>
            <a:endParaRPr lang="en-US" altLang="en-US" sz="1200">
              <a:latin typeface="Times" pitchFamily="2" charset="0"/>
            </a:endParaRPr>
          </a:p>
        </p:txBody>
      </p:sp>
      <p:sp>
        <p:nvSpPr>
          <p:cNvPr id="55298" name="Rectangle 2">
            <a:extLst>
              <a:ext uri="{FF2B5EF4-FFF2-40B4-BE49-F238E27FC236}">
                <a16:creationId xmlns:a16="http://schemas.microsoft.com/office/drawing/2014/main" id="{4FEF9074-728F-6B44-AF7A-2E74E0CDEB43}"/>
              </a:ext>
            </a:extLst>
          </p:cNvPr>
          <p:cNvSpPr>
            <a:spLocks noGrp="1" noRot="1" noChangeAspect="1" noChangeArrowheads="1"/>
          </p:cNvSpPr>
          <p:nvPr>
            <p:ph type="sldImg"/>
          </p:nvPr>
        </p:nvSpPr>
        <p:spPr>
          <a:solidFill>
            <a:srgbClr val="FFFFFF"/>
          </a:solidFill>
          <a:ln/>
        </p:spPr>
      </p:sp>
      <p:sp>
        <p:nvSpPr>
          <p:cNvPr id="55299" name="Rectangle 3">
            <a:extLst>
              <a:ext uri="{FF2B5EF4-FFF2-40B4-BE49-F238E27FC236}">
                <a16:creationId xmlns:a16="http://schemas.microsoft.com/office/drawing/2014/main" id="{F225F293-EA0A-D04A-81CB-F45598E182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21347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8AEA22EE-B993-894A-838E-244C87613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95E613-3D24-094C-AB83-723CEFF4C575}" type="slidenum">
              <a:rPr lang="en-US" altLang="en-US" sz="1200">
                <a:latin typeface="Times" pitchFamily="2" charset="0"/>
              </a:rPr>
              <a:pPr/>
              <a:t>29</a:t>
            </a:fld>
            <a:endParaRPr lang="en-US" altLang="en-US" sz="1200">
              <a:latin typeface="Times" pitchFamily="2" charset="0"/>
            </a:endParaRPr>
          </a:p>
        </p:txBody>
      </p:sp>
      <p:sp>
        <p:nvSpPr>
          <p:cNvPr id="57346" name="Rectangle 2">
            <a:extLst>
              <a:ext uri="{FF2B5EF4-FFF2-40B4-BE49-F238E27FC236}">
                <a16:creationId xmlns:a16="http://schemas.microsoft.com/office/drawing/2014/main" id="{A3002928-15D0-554B-85DA-5B69F4C3C616}"/>
              </a:ext>
            </a:extLst>
          </p:cNvPr>
          <p:cNvSpPr>
            <a:spLocks noGrp="1" noRot="1" noChangeAspect="1" noChangeArrowheads="1"/>
          </p:cNvSpPr>
          <p:nvPr>
            <p:ph type="sldImg"/>
          </p:nvPr>
        </p:nvSpPr>
        <p:spPr>
          <a:solidFill>
            <a:srgbClr val="FFFFFF"/>
          </a:solidFill>
          <a:ln/>
        </p:spPr>
      </p:sp>
      <p:sp>
        <p:nvSpPr>
          <p:cNvPr id="57347" name="Rectangle 3">
            <a:extLst>
              <a:ext uri="{FF2B5EF4-FFF2-40B4-BE49-F238E27FC236}">
                <a16:creationId xmlns:a16="http://schemas.microsoft.com/office/drawing/2014/main" id="{D5E299C8-B862-7F49-B08E-898F82B0F6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9043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630DF200-5C0E-B94E-B0DD-A43BCA12A4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B370F2-CFE6-CE41-8409-38152FEAC7E4}" type="slidenum">
              <a:rPr lang="en-US" altLang="en-US" sz="1200">
                <a:latin typeface="Times" pitchFamily="2" charset="0"/>
              </a:rPr>
              <a:pPr/>
              <a:t>30</a:t>
            </a:fld>
            <a:endParaRPr lang="en-US" altLang="en-US" sz="1200">
              <a:latin typeface="Times" pitchFamily="2" charset="0"/>
            </a:endParaRPr>
          </a:p>
        </p:txBody>
      </p:sp>
      <p:sp>
        <p:nvSpPr>
          <p:cNvPr id="59394" name="Rectangle 2">
            <a:extLst>
              <a:ext uri="{FF2B5EF4-FFF2-40B4-BE49-F238E27FC236}">
                <a16:creationId xmlns:a16="http://schemas.microsoft.com/office/drawing/2014/main" id="{6CC60C0A-B32C-3344-B821-3BFE4E5F9E59}"/>
              </a:ext>
            </a:extLst>
          </p:cNvPr>
          <p:cNvSpPr>
            <a:spLocks noGrp="1" noRot="1" noChangeAspect="1" noChangeArrowheads="1"/>
          </p:cNvSpPr>
          <p:nvPr>
            <p:ph type="sldImg"/>
          </p:nvPr>
        </p:nvSpPr>
        <p:spPr>
          <a:solidFill>
            <a:srgbClr val="FFFFFF"/>
          </a:solidFill>
          <a:ln/>
        </p:spPr>
      </p:sp>
      <p:sp>
        <p:nvSpPr>
          <p:cNvPr id="59395" name="Rectangle 3">
            <a:extLst>
              <a:ext uri="{FF2B5EF4-FFF2-40B4-BE49-F238E27FC236}">
                <a16:creationId xmlns:a16="http://schemas.microsoft.com/office/drawing/2014/main" id="{57681851-0EB5-DA4A-9098-2E5D089F429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900">
                <a:latin typeface="Arial" panose="020B0604020202020204" pitchFamily="34" charset="0"/>
                <a:ea typeface="ＭＳ Ｐゴシック" panose="020B0600070205080204" pitchFamily="34" charset="-128"/>
              </a:rPr>
              <a:t>What</a:t>
            </a:r>
            <a:r>
              <a:rPr lang="ja-JP" altLang="en-US" sz="900">
                <a:latin typeface="Arial" panose="020B0604020202020204" pitchFamily="34" charset="0"/>
                <a:ea typeface="ＭＳ Ｐゴシック" panose="020B0600070205080204" pitchFamily="34" charset="-128"/>
              </a:rPr>
              <a:t>’</a:t>
            </a:r>
            <a:r>
              <a:rPr lang="en-US" altLang="ja-JP" sz="900">
                <a:latin typeface="Arial" panose="020B0604020202020204" pitchFamily="34" charset="0"/>
                <a:ea typeface="ＭＳ Ｐゴシック" panose="020B0600070205080204" pitchFamily="34" charset="-128"/>
              </a:rPr>
              <a:t>s wrong with having 63 chromosomes?</a:t>
            </a:r>
          </a:p>
          <a:p>
            <a:pPr eaLnBrk="1" hangingPunct="1"/>
            <a:r>
              <a:rPr lang="en-US" altLang="en-US" sz="900">
                <a:latin typeface="Arial" panose="020B0604020202020204" pitchFamily="34" charset="0"/>
                <a:ea typeface="ＭＳ Ｐゴシック" panose="020B0600070205080204" pitchFamily="34" charset="-128"/>
              </a:rPr>
              <a:t>Odd number!  Cannot pair up in meiosis.</a:t>
            </a:r>
          </a:p>
        </p:txBody>
      </p:sp>
    </p:spTree>
    <p:extLst>
      <p:ext uri="{BB962C8B-B14F-4D97-AF65-F5344CB8AC3E}">
        <p14:creationId xmlns:p14="http://schemas.microsoft.com/office/powerpoint/2010/main" val="577687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6C49EF9A-8BA6-1443-8768-FBAE2DC80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30EA62-5F7C-D940-9458-85575BA951C4}" type="slidenum">
              <a:rPr lang="en-US" altLang="en-US" sz="1200">
                <a:latin typeface="Times" pitchFamily="2" charset="0"/>
              </a:rPr>
              <a:pPr/>
              <a:t>31</a:t>
            </a:fld>
            <a:endParaRPr lang="en-US" altLang="en-US" sz="1200">
              <a:latin typeface="Times" pitchFamily="2" charset="0"/>
            </a:endParaRPr>
          </a:p>
        </p:txBody>
      </p:sp>
      <p:sp>
        <p:nvSpPr>
          <p:cNvPr id="61442" name="Rectangle 2">
            <a:extLst>
              <a:ext uri="{FF2B5EF4-FFF2-40B4-BE49-F238E27FC236}">
                <a16:creationId xmlns:a16="http://schemas.microsoft.com/office/drawing/2014/main" id="{8A89DCA3-FBC8-1943-9F06-F86E6A3BD584}"/>
              </a:ext>
            </a:extLst>
          </p:cNvPr>
          <p:cNvSpPr>
            <a:spLocks noGrp="1" noRot="1" noChangeAspect="1" noChangeArrowheads="1"/>
          </p:cNvSpPr>
          <p:nvPr>
            <p:ph type="sldImg"/>
          </p:nvPr>
        </p:nvSpPr>
        <p:spPr>
          <a:solidFill>
            <a:srgbClr val="FFFFFF"/>
          </a:solidFill>
          <a:ln/>
        </p:spPr>
      </p:sp>
      <p:sp>
        <p:nvSpPr>
          <p:cNvPr id="61443" name="Rectangle 3">
            <a:extLst>
              <a:ext uri="{FF2B5EF4-FFF2-40B4-BE49-F238E27FC236}">
                <a16:creationId xmlns:a16="http://schemas.microsoft.com/office/drawing/2014/main" id="{41FF0AA3-D214-8544-9D18-E4893BEB989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64068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CEB3D65C-38A7-3845-8546-EF18A795E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6662E2-652E-EA4D-B72E-C244146E3D60}" type="slidenum">
              <a:rPr lang="en-US" altLang="en-US" sz="1200">
                <a:latin typeface="Times" pitchFamily="2" charset="0"/>
              </a:rPr>
              <a:pPr/>
              <a:t>32</a:t>
            </a:fld>
            <a:endParaRPr lang="en-US" altLang="en-US" sz="1200">
              <a:latin typeface="Times" pitchFamily="2" charset="0"/>
            </a:endParaRPr>
          </a:p>
        </p:txBody>
      </p:sp>
      <p:sp>
        <p:nvSpPr>
          <p:cNvPr id="63490" name="Rectangle 2">
            <a:extLst>
              <a:ext uri="{FF2B5EF4-FFF2-40B4-BE49-F238E27FC236}">
                <a16:creationId xmlns:a16="http://schemas.microsoft.com/office/drawing/2014/main" id="{A0FBE5A7-2FCC-454D-AE9E-EBDD514E19CB}"/>
              </a:ext>
            </a:extLst>
          </p:cNvPr>
          <p:cNvSpPr>
            <a:spLocks noGrp="1" noRot="1" noChangeAspect="1" noChangeArrowheads="1"/>
          </p:cNvSpPr>
          <p:nvPr>
            <p:ph type="sldImg"/>
          </p:nvPr>
        </p:nvSpPr>
        <p:spPr>
          <a:solidFill>
            <a:srgbClr val="FFFFFF"/>
          </a:solidFill>
          <a:ln/>
        </p:spPr>
      </p:sp>
      <p:sp>
        <p:nvSpPr>
          <p:cNvPr id="63491" name="Rectangle 3">
            <a:extLst>
              <a:ext uri="{FF2B5EF4-FFF2-40B4-BE49-F238E27FC236}">
                <a16:creationId xmlns:a16="http://schemas.microsoft.com/office/drawing/2014/main" id="{E02DAEB7-BAEC-7048-9FDF-189759C7964A}"/>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Arial" panose="020B0604020202020204" pitchFamily="34" charset="0"/>
                <a:ea typeface="ＭＳ Ｐゴシック" panose="020B0600070205080204" pitchFamily="34" charset="-128"/>
              </a:rPr>
              <a:t>Figure 24.3 Exploring: Reproductive Barriers</a:t>
            </a:r>
          </a:p>
        </p:txBody>
      </p:sp>
    </p:spTree>
    <p:extLst>
      <p:ext uri="{BB962C8B-B14F-4D97-AF65-F5344CB8AC3E}">
        <p14:creationId xmlns:p14="http://schemas.microsoft.com/office/powerpoint/2010/main" val="375215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E43ECEA-64D1-9A44-BE8E-F3B044FCA6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E36F62-54C6-2342-891B-0CAE87123398}" type="slidenum">
              <a:rPr lang="en-US" altLang="en-US" sz="1200">
                <a:latin typeface="Times" pitchFamily="2" charset="0"/>
              </a:rPr>
              <a:pPr/>
              <a:t>4</a:t>
            </a:fld>
            <a:endParaRPr lang="en-US" altLang="en-US" sz="1200">
              <a:latin typeface="Times" pitchFamily="2" charset="0"/>
            </a:endParaRPr>
          </a:p>
        </p:txBody>
      </p:sp>
      <p:sp>
        <p:nvSpPr>
          <p:cNvPr id="33794" name="Rectangle 2">
            <a:extLst>
              <a:ext uri="{FF2B5EF4-FFF2-40B4-BE49-F238E27FC236}">
                <a16:creationId xmlns:a16="http://schemas.microsoft.com/office/drawing/2014/main" id="{342AB46E-D738-C640-BE39-B1443106BE48}"/>
              </a:ext>
            </a:extLst>
          </p:cNvPr>
          <p:cNvSpPr>
            <a:spLocks noGrp="1" noRot="1" noChangeAspect="1" noChangeArrowheads="1"/>
          </p:cNvSpPr>
          <p:nvPr>
            <p:ph type="sldImg"/>
          </p:nvPr>
        </p:nvSpPr>
        <p:spPr>
          <a:solidFill>
            <a:srgbClr val="FFFFFF"/>
          </a:solidFill>
          <a:ln/>
        </p:spPr>
      </p:sp>
      <p:sp>
        <p:nvSpPr>
          <p:cNvPr id="33795" name="Rectangle 3">
            <a:extLst>
              <a:ext uri="{FF2B5EF4-FFF2-40B4-BE49-F238E27FC236}">
                <a16:creationId xmlns:a16="http://schemas.microsoft.com/office/drawing/2014/main" id="{F2F5B9D5-7A0F-2B4B-A059-9ED51DBF5C5B}"/>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It is unclear whether young Earth</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atmosphere contained enough methane and ammonia to be reducing. Growing evidence suggests that the early atmosphere was made up primarily of nitrogen and carbon dioxide and was neither reducing nor oxidizing (electron–removing). Miller–Urey–type experiments using such atmospheres have not produced organic molecules. Still, it is likely that small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pockets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of the early atmosphere—perhaps near volcanic openings—were reducing.</a:t>
            </a:r>
          </a:p>
          <a:p>
            <a:pPr eaLnBrk="1" hangingPunct="1"/>
            <a:r>
              <a:rPr lang="en-US" altLang="en-US">
                <a:latin typeface="Arial" panose="020B0604020202020204" pitchFamily="34" charset="0"/>
                <a:ea typeface="ＭＳ Ｐゴシック" panose="020B0600070205080204" pitchFamily="34" charset="-128"/>
              </a:rPr>
              <a:t>Instead of forming in the atmosphere, the first organic compounds on Earth may have been synthesized near submerged volcanoes and deep–sea vents—weak points in Earth</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crust where hot water and minerals gush into the ocean.</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98A8FE76-E963-ED4B-9E2B-CD6EF48F7D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CFCB6C-29CB-694D-AF6B-27684F5C5071}" type="slidenum">
              <a:rPr lang="en-US" altLang="en-US" sz="1200">
                <a:latin typeface="Times" pitchFamily="2" charset="0"/>
              </a:rPr>
              <a:pPr/>
              <a:t>33</a:t>
            </a:fld>
            <a:endParaRPr lang="en-US" altLang="en-US" sz="1200">
              <a:latin typeface="Times" pitchFamily="2" charset="0"/>
            </a:endParaRPr>
          </a:p>
        </p:txBody>
      </p:sp>
      <p:sp>
        <p:nvSpPr>
          <p:cNvPr id="65538" name="Rectangle 2">
            <a:extLst>
              <a:ext uri="{FF2B5EF4-FFF2-40B4-BE49-F238E27FC236}">
                <a16:creationId xmlns:a16="http://schemas.microsoft.com/office/drawing/2014/main" id="{0D6F7E85-EAE8-8541-AFD4-3716F5DD5F03}"/>
              </a:ext>
            </a:extLst>
          </p:cNvPr>
          <p:cNvSpPr>
            <a:spLocks noGrp="1" noRot="1" noChangeAspect="1" noChangeArrowheads="1"/>
          </p:cNvSpPr>
          <p:nvPr>
            <p:ph type="sldImg"/>
          </p:nvPr>
        </p:nvSpPr>
        <p:spPr>
          <a:solidFill>
            <a:srgbClr val="FFFFFF"/>
          </a:solidFill>
          <a:ln/>
        </p:spPr>
      </p:sp>
      <p:sp>
        <p:nvSpPr>
          <p:cNvPr id="65539" name="Rectangle 3">
            <a:extLst>
              <a:ext uri="{FF2B5EF4-FFF2-40B4-BE49-F238E27FC236}">
                <a16:creationId xmlns:a16="http://schemas.microsoft.com/office/drawing/2014/main" id="{73254273-81F7-0047-A125-36B7A6376F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4582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E1207341-0492-C947-BBDB-577CD71244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4D8DD3-68B1-D645-9C21-34AAF98EECDD}" type="slidenum">
              <a:rPr lang="en-US" altLang="en-US" sz="1200">
                <a:latin typeface="Times" pitchFamily="2" charset="0"/>
              </a:rPr>
              <a:pPr/>
              <a:t>34</a:t>
            </a:fld>
            <a:endParaRPr lang="en-US" altLang="en-US" sz="1200">
              <a:latin typeface="Times" pitchFamily="2" charset="0"/>
            </a:endParaRPr>
          </a:p>
        </p:txBody>
      </p:sp>
      <p:sp>
        <p:nvSpPr>
          <p:cNvPr id="67586" name="Rectangle 2">
            <a:extLst>
              <a:ext uri="{FF2B5EF4-FFF2-40B4-BE49-F238E27FC236}">
                <a16:creationId xmlns:a16="http://schemas.microsoft.com/office/drawing/2014/main" id="{6976E400-016A-5642-956F-11360996CE63}"/>
              </a:ext>
            </a:extLst>
          </p:cNvPr>
          <p:cNvSpPr>
            <a:spLocks noGrp="1" noRot="1" noChangeAspect="1" noChangeArrowheads="1"/>
          </p:cNvSpPr>
          <p:nvPr>
            <p:ph type="sldImg"/>
          </p:nvPr>
        </p:nvSpPr>
        <p:spPr>
          <a:solidFill>
            <a:srgbClr val="FFFFFF"/>
          </a:solidFill>
          <a:ln/>
        </p:spPr>
      </p:sp>
      <p:sp>
        <p:nvSpPr>
          <p:cNvPr id="67587" name="Rectangle 3">
            <a:extLst>
              <a:ext uri="{FF2B5EF4-FFF2-40B4-BE49-F238E27FC236}">
                <a16:creationId xmlns:a16="http://schemas.microsoft.com/office/drawing/2014/main" id="{C916BD77-D7B3-1B4E-8CA9-3A75ED749E9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179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CE9387DB-FA91-9049-A875-40F300E6E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45A634-5D34-F649-AF66-13756C8EF803}" type="slidenum">
              <a:rPr lang="en-US" altLang="en-US" sz="1200">
                <a:latin typeface="Times" pitchFamily="2" charset="0"/>
              </a:rPr>
              <a:pPr/>
              <a:t>35</a:t>
            </a:fld>
            <a:endParaRPr lang="en-US" altLang="en-US" sz="1200">
              <a:latin typeface="Times" pitchFamily="2" charset="0"/>
            </a:endParaRPr>
          </a:p>
        </p:txBody>
      </p:sp>
      <p:sp>
        <p:nvSpPr>
          <p:cNvPr id="69634" name="Rectangle 2">
            <a:extLst>
              <a:ext uri="{FF2B5EF4-FFF2-40B4-BE49-F238E27FC236}">
                <a16:creationId xmlns:a16="http://schemas.microsoft.com/office/drawing/2014/main" id="{70443DD2-7E85-B147-BD92-F7AF368DF04E}"/>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633177A5-D2BB-B14E-B7D7-60A16586C6E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0671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D1B65F5-060A-5E42-86EA-1BE13224AA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94B0E3-FB67-6649-B312-55ABD9E3B49B}" type="slidenum">
              <a:rPr lang="en-US" altLang="en-US" sz="1200">
                <a:latin typeface="Times" pitchFamily="2" charset="0"/>
              </a:rPr>
              <a:pPr/>
              <a:t>5</a:t>
            </a:fld>
            <a:endParaRPr lang="en-US" altLang="en-US" sz="1200">
              <a:latin typeface="Times" pitchFamily="2" charset="0"/>
            </a:endParaRPr>
          </a:p>
        </p:txBody>
      </p:sp>
      <p:sp>
        <p:nvSpPr>
          <p:cNvPr id="35842" name="Rectangle 2">
            <a:extLst>
              <a:ext uri="{FF2B5EF4-FFF2-40B4-BE49-F238E27FC236}">
                <a16:creationId xmlns:a16="http://schemas.microsoft.com/office/drawing/2014/main" id="{5BC990A6-C1A8-CD47-9FCB-D99BFDB7B313}"/>
              </a:ext>
            </a:extLst>
          </p:cNvPr>
          <p:cNvSpPr>
            <a:spLocks noGrp="1" noRot="1" noChangeAspect="1" noChangeArrowheads="1"/>
          </p:cNvSpPr>
          <p:nvPr>
            <p:ph type="sldImg"/>
          </p:nvPr>
        </p:nvSpPr>
        <p:spPr>
          <a:solidFill>
            <a:srgbClr val="FFFFFF"/>
          </a:solidFill>
          <a:ln/>
        </p:spPr>
      </p:sp>
      <p:sp>
        <p:nvSpPr>
          <p:cNvPr id="35843" name="Rectangle 3">
            <a:extLst>
              <a:ext uri="{FF2B5EF4-FFF2-40B4-BE49-F238E27FC236}">
                <a16:creationId xmlns:a16="http://schemas.microsoft.com/office/drawing/2014/main" id="{412A6C7E-82A6-DF4C-A9D4-82DFC1A7D82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9DE89D7-4479-BF48-9495-C251F7F31F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692611-228C-654C-B038-DF3A332002EF}" type="slidenum">
              <a:rPr lang="en-US" altLang="en-US" sz="1200">
                <a:latin typeface="Times" pitchFamily="2" charset="0"/>
              </a:rPr>
              <a:pPr/>
              <a:t>6</a:t>
            </a:fld>
            <a:endParaRPr lang="en-US" altLang="en-US" sz="1200">
              <a:latin typeface="Times" pitchFamily="2" charset="0"/>
            </a:endParaRPr>
          </a:p>
        </p:txBody>
      </p:sp>
      <p:sp>
        <p:nvSpPr>
          <p:cNvPr id="37890" name="Rectangle 2">
            <a:extLst>
              <a:ext uri="{FF2B5EF4-FFF2-40B4-BE49-F238E27FC236}">
                <a16:creationId xmlns:a16="http://schemas.microsoft.com/office/drawing/2014/main" id="{7A8326AA-2E72-7A49-A104-1B9D53B94A7A}"/>
              </a:ext>
            </a:extLst>
          </p:cNvPr>
          <p:cNvSpPr>
            <a:spLocks noGrp="1" noRot="1" noChangeAspect="1" noChangeArrowheads="1"/>
          </p:cNvSpPr>
          <p:nvPr>
            <p:ph type="sldImg"/>
          </p:nvPr>
        </p:nvSpPr>
        <p:spPr>
          <a:solidFill>
            <a:srgbClr val="FFFFFF"/>
          </a:solidFill>
          <a:ln/>
        </p:spPr>
      </p:sp>
      <p:sp>
        <p:nvSpPr>
          <p:cNvPr id="37891" name="Rectangle 3">
            <a:extLst>
              <a:ext uri="{FF2B5EF4-FFF2-40B4-BE49-F238E27FC236}">
                <a16:creationId xmlns:a16="http://schemas.microsoft.com/office/drawing/2014/main" id="{439A19E5-6959-2343-8EF4-9E8BDBAF28C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B901BC0-9ED2-F84A-A1AB-B268AD4B3E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9AEF12-F5BA-DF40-88FE-DBF75EF8A996}" type="slidenum">
              <a:rPr lang="en-US" altLang="en-US" sz="1200">
                <a:latin typeface="Times" pitchFamily="2" charset="0"/>
              </a:rPr>
              <a:pPr/>
              <a:t>7</a:t>
            </a:fld>
            <a:endParaRPr lang="en-US" altLang="en-US" sz="1200">
              <a:latin typeface="Times" pitchFamily="2" charset="0"/>
            </a:endParaRPr>
          </a:p>
        </p:txBody>
      </p:sp>
      <p:sp>
        <p:nvSpPr>
          <p:cNvPr id="39938" name="Rectangle 2">
            <a:extLst>
              <a:ext uri="{FF2B5EF4-FFF2-40B4-BE49-F238E27FC236}">
                <a16:creationId xmlns:a16="http://schemas.microsoft.com/office/drawing/2014/main" id="{F5452457-F496-D14E-BE9C-4D390B28CFB1}"/>
              </a:ext>
            </a:extLst>
          </p:cNvPr>
          <p:cNvSpPr>
            <a:spLocks noGrp="1" noRot="1" noChangeAspect="1" noChangeArrowheads="1"/>
          </p:cNvSpPr>
          <p:nvPr>
            <p:ph type="sldImg"/>
          </p:nvPr>
        </p:nvSpPr>
        <p:spPr>
          <a:solidFill>
            <a:srgbClr val="FFFFFF"/>
          </a:solidFill>
          <a:ln/>
        </p:spPr>
      </p:sp>
      <p:sp>
        <p:nvSpPr>
          <p:cNvPr id="39939" name="Rectangle 3">
            <a:extLst>
              <a:ext uri="{FF2B5EF4-FFF2-40B4-BE49-F238E27FC236}">
                <a16:creationId xmlns:a16="http://schemas.microsoft.com/office/drawing/2014/main" id="{B472A45D-C5B3-4A44-8B08-2776E2A0804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Life is defined partly by two properties: accurate replication and metabolism. Neither property can exist without the other. Self–replicating molecules and a metabolism–like source of the building blocks must have appeared together. How did that happen?</a:t>
            </a:r>
          </a:p>
          <a:p>
            <a:pPr eaLnBrk="1" hangingPunct="1"/>
            <a:r>
              <a:rPr lang="en-US" altLang="en-US">
                <a:latin typeface="Arial" panose="020B0604020202020204" pitchFamily="34" charset="0"/>
                <a:ea typeface="ＭＳ Ｐゴシック" panose="020B0600070205080204" pitchFamily="34" charset="-128"/>
              </a:rPr>
              <a:t>The necessary conditions for life may have been met by protobionts, aggregates of abiotically produced molecules surrounded by a membrane or membrane–like structure. Protobionts exhibit some of the properties associated with life, including simple reproduction and metabolism, as well as the maintenance of an internal chemical environment different from that of their surroundings.</a:t>
            </a:r>
          </a:p>
          <a:p>
            <a:pPr eaLnBrk="1" hangingPunct="1"/>
            <a:r>
              <a:rPr lang="en-US" altLang="en-US">
                <a:latin typeface="Arial" panose="020B0604020202020204" pitchFamily="34" charset="0"/>
                <a:ea typeface="ＭＳ Ｐゴシック" panose="020B0600070205080204" pitchFamily="34" charset="-128"/>
              </a:rPr>
              <a:t>Laboratory experiments demonstrate that protobionts could have formed spontaneously from abiotically produced organic compounds. For example, small membrane–bounded droplets called liposomes can form when lipids or other organic molecules are added to water.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0D11B893-7567-C04C-80C1-4BD4D50B6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5C1C58-91F1-6E40-A8EC-6BE1A114204A}" type="slidenum">
              <a:rPr lang="en-US" altLang="en-US" sz="1200">
                <a:latin typeface="Times" pitchFamily="2" charset="0"/>
              </a:rPr>
              <a:pPr/>
              <a:t>8</a:t>
            </a:fld>
            <a:endParaRPr lang="en-US" altLang="en-US" sz="1200">
              <a:latin typeface="Times" pitchFamily="2" charset="0"/>
            </a:endParaRPr>
          </a:p>
        </p:txBody>
      </p:sp>
      <p:sp>
        <p:nvSpPr>
          <p:cNvPr id="41986" name="Rectangle 2">
            <a:extLst>
              <a:ext uri="{FF2B5EF4-FFF2-40B4-BE49-F238E27FC236}">
                <a16:creationId xmlns:a16="http://schemas.microsoft.com/office/drawing/2014/main" id="{9E24FED9-A5B4-934C-8C67-09B3D18643E4}"/>
              </a:ext>
            </a:extLst>
          </p:cNvPr>
          <p:cNvSpPr>
            <a:spLocks noGrp="1" noRot="1" noChangeAspect="1" noChangeArrowheads="1"/>
          </p:cNvSpPr>
          <p:nvPr>
            <p:ph type="sldImg"/>
          </p:nvPr>
        </p:nvSpPr>
        <p:spPr>
          <a:solidFill>
            <a:srgbClr val="FFFFFF"/>
          </a:solidFill>
          <a:ln/>
        </p:spPr>
      </p:sp>
      <p:sp>
        <p:nvSpPr>
          <p:cNvPr id="41987" name="Rectangle 3">
            <a:extLst>
              <a:ext uri="{FF2B5EF4-FFF2-40B4-BE49-F238E27FC236}">
                <a16:creationId xmlns:a16="http://schemas.microsoft.com/office/drawing/2014/main" id="{F9F1C17D-4B64-0446-8329-2D0DBB7922A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3D45EA47-D8BB-3A40-A781-924AEB69DB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51BCA0-C326-7448-A9EF-D6F9CF8C99FA}" type="slidenum">
              <a:rPr lang="en-US" altLang="en-US" sz="1200">
                <a:latin typeface="Times" pitchFamily="2" charset="0"/>
              </a:rPr>
              <a:pPr/>
              <a:t>10</a:t>
            </a:fld>
            <a:endParaRPr lang="en-US" altLang="en-US" sz="1200">
              <a:latin typeface="Times" pitchFamily="2" charset="0"/>
            </a:endParaRPr>
          </a:p>
        </p:txBody>
      </p:sp>
      <p:sp>
        <p:nvSpPr>
          <p:cNvPr id="45058" name="Rectangle 2">
            <a:extLst>
              <a:ext uri="{FF2B5EF4-FFF2-40B4-BE49-F238E27FC236}">
                <a16:creationId xmlns:a16="http://schemas.microsoft.com/office/drawing/2014/main" id="{44EEF78B-88EA-5B42-BEA0-BCECEBDF8930}"/>
              </a:ext>
            </a:extLst>
          </p:cNvPr>
          <p:cNvSpPr>
            <a:spLocks noGrp="1" noRot="1" noChangeAspect="1" noChangeArrowheads="1"/>
          </p:cNvSpPr>
          <p:nvPr>
            <p:ph type="sldImg"/>
          </p:nvPr>
        </p:nvSpPr>
        <p:spPr>
          <a:solidFill>
            <a:srgbClr val="FFFFFF"/>
          </a:solidFill>
          <a:ln/>
        </p:spPr>
      </p:sp>
      <p:sp>
        <p:nvSpPr>
          <p:cNvPr id="45059" name="Rectangle 3">
            <a:extLst>
              <a:ext uri="{FF2B5EF4-FFF2-40B4-BE49-F238E27FC236}">
                <a16:creationId xmlns:a16="http://schemas.microsoft.com/office/drawing/2014/main" id="{F7E62FD3-6080-5B4F-A8FC-310645079BA5}"/>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C4193D8E-EBBF-7C4C-AFB0-10C14D6DAE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5EDED6-A72E-274F-AFDB-B6B1CEC7E9C8}" type="slidenum">
              <a:rPr lang="en-US" altLang="en-US" sz="1200">
                <a:latin typeface="Times" pitchFamily="2" charset="0"/>
              </a:rPr>
              <a:pPr/>
              <a:t>11</a:t>
            </a:fld>
            <a:endParaRPr lang="en-US" altLang="en-US" sz="1200">
              <a:latin typeface="Times" pitchFamily="2" charset="0"/>
            </a:endParaRPr>
          </a:p>
        </p:txBody>
      </p:sp>
      <p:sp>
        <p:nvSpPr>
          <p:cNvPr id="47106" name="Rectangle 2">
            <a:extLst>
              <a:ext uri="{FF2B5EF4-FFF2-40B4-BE49-F238E27FC236}">
                <a16:creationId xmlns:a16="http://schemas.microsoft.com/office/drawing/2014/main" id="{8D391EA6-1632-0341-9EDB-F52AB614B3FB}"/>
              </a:ext>
            </a:extLst>
          </p:cNvPr>
          <p:cNvSpPr>
            <a:spLocks noGrp="1" noRot="1" noChangeAspect="1" noChangeArrowheads="1"/>
          </p:cNvSpPr>
          <p:nvPr>
            <p:ph type="sldImg"/>
          </p:nvPr>
        </p:nvSpPr>
        <p:spPr>
          <a:solidFill>
            <a:srgbClr val="FFFFFF"/>
          </a:solidFill>
          <a:ln/>
        </p:spPr>
      </p:sp>
      <p:sp>
        <p:nvSpPr>
          <p:cNvPr id="47107" name="Rectangle 3">
            <a:extLst>
              <a:ext uri="{FF2B5EF4-FFF2-40B4-BE49-F238E27FC236}">
                <a16:creationId xmlns:a16="http://schemas.microsoft.com/office/drawing/2014/main" id="{AA0305FB-3990-2A4F-81A5-E191BBED421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3">
            <a:extLst>
              <a:ext uri="{FF2B5EF4-FFF2-40B4-BE49-F238E27FC236}">
                <a16:creationId xmlns:a16="http://schemas.microsoft.com/office/drawing/2014/main" id="{ADBC9857-3BB9-9C4B-8E12-9084005C671F}"/>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5" name="Rectangle 74">
            <a:extLst>
              <a:ext uri="{FF2B5EF4-FFF2-40B4-BE49-F238E27FC236}">
                <a16:creationId xmlns:a16="http://schemas.microsoft.com/office/drawing/2014/main" id="{AFC470D5-9CEE-A148-AA18-56A0DCD44DDC}"/>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78">
            <a:extLst>
              <a:ext uri="{FF2B5EF4-FFF2-40B4-BE49-F238E27FC236}">
                <a16:creationId xmlns:a16="http://schemas.microsoft.com/office/drawing/2014/main" id="{26DC08D8-C440-A14C-9E87-FD908DCA4D21}"/>
              </a:ext>
            </a:extLst>
          </p:cNvPr>
          <p:cNvGrpSpPr>
            <a:grpSpLocks/>
          </p:cNvGrpSpPr>
          <p:nvPr/>
        </p:nvGrpSpPr>
        <p:grpSpPr bwMode="auto">
          <a:xfrm>
            <a:off x="381000" y="1524000"/>
            <a:ext cx="6324600" cy="2590800"/>
            <a:chOff x="240" y="960"/>
            <a:chExt cx="3984" cy="1632"/>
          </a:xfrm>
        </p:grpSpPr>
        <p:sp>
          <p:nvSpPr>
            <p:cNvPr id="7" name="Line 75">
              <a:extLst>
                <a:ext uri="{FF2B5EF4-FFF2-40B4-BE49-F238E27FC236}">
                  <a16:creationId xmlns:a16="http://schemas.microsoft.com/office/drawing/2014/main" id="{32A66447-3804-4549-A6EF-01E2012CBD07}"/>
                </a:ext>
              </a:extLst>
            </p:cNvPr>
            <p:cNvSpPr>
              <a:spLocks noChangeShapeType="1"/>
            </p:cNvSpPr>
            <p:nvPr userDrawn="1"/>
          </p:nvSpPr>
          <p:spPr bwMode="auto">
            <a:xfrm>
              <a:off x="240" y="1152"/>
              <a:ext cx="3984"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76">
              <a:extLst>
                <a:ext uri="{FF2B5EF4-FFF2-40B4-BE49-F238E27FC236}">
                  <a16:creationId xmlns:a16="http://schemas.microsoft.com/office/drawing/2014/main" id="{C220251A-3A99-5046-AAD9-4F13D76FA8B2}"/>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Oval 77">
              <a:extLst>
                <a:ext uri="{FF2B5EF4-FFF2-40B4-BE49-F238E27FC236}">
                  <a16:creationId xmlns:a16="http://schemas.microsoft.com/office/drawing/2014/main" id="{0E56DDA6-19EF-F647-8DFD-3B7CAAA46B39}"/>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10" name="Group 79">
            <a:extLst>
              <a:ext uri="{FF2B5EF4-FFF2-40B4-BE49-F238E27FC236}">
                <a16:creationId xmlns:a16="http://schemas.microsoft.com/office/drawing/2014/main" id="{585F5F90-D963-504C-BAB2-DFEA6476FBDB}"/>
              </a:ext>
            </a:extLst>
          </p:cNvPr>
          <p:cNvGrpSpPr>
            <a:grpSpLocks/>
          </p:cNvGrpSpPr>
          <p:nvPr/>
        </p:nvGrpSpPr>
        <p:grpSpPr bwMode="auto">
          <a:xfrm rot="10800000">
            <a:off x="2286000" y="2819400"/>
            <a:ext cx="6324600" cy="2590800"/>
            <a:chOff x="240" y="960"/>
            <a:chExt cx="3984" cy="1632"/>
          </a:xfrm>
        </p:grpSpPr>
        <p:sp>
          <p:nvSpPr>
            <p:cNvPr id="11" name="Line 80">
              <a:extLst>
                <a:ext uri="{FF2B5EF4-FFF2-40B4-BE49-F238E27FC236}">
                  <a16:creationId xmlns:a16="http://schemas.microsoft.com/office/drawing/2014/main" id="{8F9B1856-8397-6A4F-AA9B-0F2FE39D4E30}"/>
                </a:ext>
              </a:extLst>
            </p:cNvPr>
            <p:cNvSpPr>
              <a:spLocks noChangeShapeType="1"/>
            </p:cNvSpPr>
            <p:nvPr userDrawn="1"/>
          </p:nvSpPr>
          <p:spPr bwMode="auto">
            <a:xfrm>
              <a:off x="241" y="1153"/>
              <a:ext cx="3984"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81">
              <a:extLst>
                <a:ext uri="{FF2B5EF4-FFF2-40B4-BE49-F238E27FC236}">
                  <a16:creationId xmlns:a16="http://schemas.microsoft.com/office/drawing/2014/main" id="{A435ED7F-4045-5A43-8B95-6BF41D33ABD1}"/>
                </a:ext>
              </a:extLst>
            </p:cNvPr>
            <p:cNvSpPr>
              <a:spLocks noChangeShapeType="1"/>
            </p:cNvSpPr>
            <p:nvPr userDrawn="1"/>
          </p:nvSpPr>
          <p:spPr bwMode="auto">
            <a:xfrm>
              <a:off x="385" y="961"/>
              <a:ext cx="0" cy="163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Oval 82">
              <a:extLst>
                <a:ext uri="{FF2B5EF4-FFF2-40B4-BE49-F238E27FC236}">
                  <a16:creationId xmlns:a16="http://schemas.microsoft.com/office/drawing/2014/main" id="{B3D09218-21AE-E64D-A35D-3552B2F5BB6C}"/>
                </a:ext>
              </a:extLst>
            </p:cNvPr>
            <p:cNvSpPr>
              <a:spLocks noChangeArrowheads="1"/>
            </p:cNvSpPr>
            <p:nvPr userDrawn="1"/>
          </p:nvSpPr>
          <p:spPr bwMode="auto">
            <a:xfrm>
              <a:off x="337" y="1105"/>
              <a:ext cx="96" cy="9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14" name="Text Box 83">
            <a:extLst>
              <a:ext uri="{FF2B5EF4-FFF2-40B4-BE49-F238E27FC236}">
                <a16:creationId xmlns:a16="http://schemas.microsoft.com/office/drawing/2014/main" id="{2BC5DAE9-DA55-0E48-BDBD-558E5768E42C}"/>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1600" b="1"/>
              <a:t>AP Biology</a:t>
            </a:r>
            <a:endParaRPr lang="en-US">
              <a:latin typeface="Times" charset="0"/>
            </a:endParaRPr>
          </a:p>
        </p:txBody>
      </p:sp>
      <p:sp>
        <p:nvSpPr>
          <p:cNvPr id="4163" name="Rectangle 67"/>
          <p:cNvSpPr>
            <a:spLocks noGrp="1" noChangeArrowheads="1"/>
          </p:cNvSpPr>
          <p:nvPr>
            <p:ph type="ctrTitle"/>
          </p:nvPr>
        </p:nvSpPr>
        <p:spPr>
          <a:xfrm>
            <a:off x="990600" y="1981200"/>
            <a:ext cx="7239000" cy="914400"/>
          </a:xfrm>
        </p:spPr>
        <p:txBody>
          <a:bodyPr anchor="b"/>
          <a:lstStyle>
            <a:lvl1pPr>
              <a:defRPr/>
            </a:lvl1pPr>
          </a:lstStyle>
          <a:p>
            <a:r>
              <a:rPr lang="en-US"/>
              <a:t>Click to edit Master title style</a:t>
            </a:r>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US"/>
              <a:t>Click to edit Master subtitle style</a:t>
            </a:r>
          </a:p>
        </p:txBody>
      </p:sp>
      <p:sp>
        <p:nvSpPr>
          <p:cNvPr id="15" name="Rectangle 69">
            <a:extLst>
              <a:ext uri="{FF2B5EF4-FFF2-40B4-BE49-F238E27FC236}">
                <a16:creationId xmlns:a16="http://schemas.microsoft.com/office/drawing/2014/main" id="{5A4AAB67-B75A-2244-B831-3C29C2548052}"/>
              </a:ext>
            </a:extLst>
          </p:cNvPr>
          <p:cNvSpPr>
            <a:spLocks noGrp="1" noChangeArrowheads="1"/>
          </p:cNvSpPr>
          <p:nvPr>
            <p:ph type="dt" sz="quarter" idx="10"/>
          </p:nvPr>
        </p:nvSpPr>
        <p:spPr bwMode="auto">
          <a:xfrm>
            <a:off x="6934200" y="6264275"/>
            <a:ext cx="1524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b="1">
                <a:latin typeface="Arial" charset="0"/>
                <a:ea typeface="+mn-ea"/>
                <a:cs typeface="+mn-cs"/>
              </a:defRPr>
            </a:lvl1pPr>
          </a:lstStyle>
          <a:p>
            <a:pPr>
              <a:defRPr/>
            </a:pPr>
            <a:r>
              <a:rPr lang="en-US"/>
              <a:t>2008-2009</a:t>
            </a:r>
          </a:p>
        </p:txBody>
      </p:sp>
      <p:sp>
        <p:nvSpPr>
          <p:cNvPr id="16" name="Rectangle 70">
            <a:extLst>
              <a:ext uri="{FF2B5EF4-FFF2-40B4-BE49-F238E27FC236}">
                <a16:creationId xmlns:a16="http://schemas.microsoft.com/office/drawing/2014/main" id="{328C255C-3750-614E-A60B-21C0AF46B388}"/>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Tree>
    <p:extLst>
      <p:ext uri="{BB962C8B-B14F-4D97-AF65-F5344CB8AC3E}">
        <p14:creationId xmlns:p14="http://schemas.microsoft.com/office/powerpoint/2010/main" val="934805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13CD25FD-3F9B-7340-8A12-D4A3CD373E5B}"/>
              </a:ext>
            </a:extLst>
          </p:cNvPr>
          <p:cNvSpPr>
            <a:spLocks noGrp="1" noChangeArrowheads="1"/>
          </p:cNvSpPr>
          <p:nvPr>
            <p:ph type="sldNum" sz="quarter" idx="10"/>
          </p:nvPr>
        </p:nvSpPr>
        <p:spPr>
          <a:ln/>
        </p:spPr>
        <p:txBody>
          <a:bodyPr/>
          <a:lstStyle>
            <a:lvl1pPr>
              <a:defRPr/>
            </a:lvl1pPr>
          </a:lstStyle>
          <a:p>
            <a:fld id="{C9F968A6-953F-5B47-9876-DA6E37BACD8B}"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34616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31C1C8BD-7138-204A-A752-B473F0489705}"/>
              </a:ext>
            </a:extLst>
          </p:cNvPr>
          <p:cNvSpPr>
            <a:spLocks noGrp="1" noChangeArrowheads="1"/>
          </p:cNvSpPr>
          <p:nvPr>
            <p:ph type="sldNum" sz="quarter" idx="10"/>
          </p:nvPr>
        </p:nvSpPr>
        <p:spPr>
          <a:ln/>
        </p:spPr>
        <p:txBody>
          <a:bodyPr/>
          <a:lstStyle>
            <a:lvl1pPr>
              <a:defRPr/>
            </a:lvl1pPr>
          </a:lstStyle>
          <a:p>
            <a:fld id="{F4C1AE34-7F75-E84F-B770-447CEF1A38E1}"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05037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F8CD26D-0DFB-4E48-8F2F-90CFBAD07916}"/>
              </a:ext>
            </a:extLst>
          </p:cNvPr>
          <p:cNvSpPr>
            <a:spLocks noChangeArrowheads="1"/>
          </p:cNvSpPr>
          <p:nvPr userDrawn="1"/>
        </p:nvSpPr>
        <p:spPr bwMode="auto">
          <a:xfrm>
            <a:off x="0" y="0"/>
            <a:ext cx="9144000" cy="304800"/>
          </a:xfrm>
          <a:prstGeom prst="rect">
            <a:avLst/>
          </a:prstGeom>
          <a:solidFill>
            <a:srgbClr val="0F116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5" name="Rectangle 7">
            <a:extLst>
              <a:ext uri="{FF2B5EF4-FFF2-40B4-BE49-F238E27FC236}">
                <a16:creationId xmlns:a16="http://schemas.microsoft.com/office/drawing/2014/main" id="{B8E3DCC6-1E32-824E-8EC7-CAD38010938A}"/>
              </a:ext>
            </a:extLst>
          </p:cNvPr>
          <p:cNvSpPr>
            <a:spLocks noChangeArrowheads="1"/>
          </p:cNvSpPr>
          <p:nvPr userDrawn="1"/>
        </p:nvSpPr>
        <p:spPr bwMode="auto">
          <a:xfrm>
            <a:off x="0" y="228600"/>
            <a:ext cx="914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8">
            <a:extLst>
              <a:ext uri="{FF2B5EF4-FFF2-40B4-BE49-F238E27FC236}">
                <a16:creationId xmlns:a16="http://schemas.microsoft.com/office/drawing/2014/main" id="{1ADFBC5C-CBE3-9B41-B47B-06453F60D4BB}"/>
              </a:ext>
            </a:extLst>
          </p:cNvPr>
          <p:cNvGrpSpPr>
            <a:grpSpLocks/>
          </p:cNvGrpSpPr>
          <p:nvPr userDrawn="1"/>
        </p:nvGrpSpPr>
        <p:grpSpPr bwMode="auto">
          <a:xfrm>
            <a:off x="381000" y="1524000"/>
            <a:ext cx="6324600" cy="2590800"/>
            <a:chOff x="240" y="960"/>
            <a:chExt cx="3984" cy="1632"/>
          </a:xfrm>
        </p:grpSpPr>
        <p:sp>
          <p:nvSpPr>
            <p:cNvPr id="7" name="Line 9">
              <a:extLst>
                <a:ext uri="{FF2B5EF4-FFF2-40B4-BE49-F238E27FC236}">
                  <a16:creationId xmlns:a16="http://schemas.microsoft.com/office/drawing/2014/main" id="{5E773054-1DA5-AF41-97C2-A3C1A2282C45}"/>
                </a:ext>
              </a:extLst>
            </p:cNvPr>
            <p:cNvSpPr>
              <a:spLocks noChangeShapeType="1"/>
            </p:cNvSpPr>
            <p:nvPr userDrawn="1"/>
          </p:nvSpPr>
          <p:spPr bwMode="auto">
            <a:xfrm>
              <a:off x="240" y="1152"/>
              <a:ext cx="3984"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0">
              <a:extLst>
                <a:ext uri="{FF2B5EF4-FFF2-40B4-BE49-F238E27FC236}">
                  <a16:creationId xmlns:a16="http://schemas.microsoft.com/office/drawing/2014/main" id="{104F2EF5-2B48-BE49-B903-43ADF3EEB1A5}"/>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Oval 11">
              <a:extLst>
                <a:ext uri="{FF2B5EF4-FFF2-40B4-BE49-F238E27FC236}">
                  <a16:creationId xmlns:a16="http://schemas.microsoft.com/office/drawing/2014/main" id="{1C4D117F-34CB-2B4B-97C7-74D751468172}"/>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10" name="Group 12">
            <a:extLst>
              <a:ext uri="{FF2B5EF4-FFF2-40B4-BE49-F238E27FC236}">
                <a16:creationId xmlns:a16="http://schemas.microsoft.com/office/drawing/2014/main" id="{7898464F-F3F8-D44F-9AC8-756DB03BD166}"/>
              </a:ext>
            </a:extLst>
          </p:cNvPr>
          <p:cNvGrpSpPr>
            <a:grpSpLocks/>
          </p:cNvGrpSpPr>
          <p:nvPr userDrawn="1"/>
        </p:nvGrpSpPr>
        <p:grpSpPr bwMode="auto">
          <a:xfrm rot="10800000">
            <a:off x="2286000" y="2819400"/>
            <a:ext cx="6324600" cy="2590800"/>
            <a:chOff x="240" y="960"/>
            <a:chExt cx="3984" cy="1632"/>
          </a:xfrm>
        </p:grpSpPr>
        <p:sp>
          <p:nvSpPr>
            <p:cNvPr id="11" name="Line 13">
              <a:extLst>
                <a:ext uri="{FF2B5EF4-FFF2-40B4-BE49-F238E27FC236}">
                  <a16:creationId xmlns:a16="http://schemas.microsoft.com/office/drawing/2014/main" id="{1FB3080F-4845-224C-B9BC-FC94B9DF3BB1}"/>
                </a:ext>
              </a:extLst>
            </p:cNvPr>
            <p:cNvSpPr>
              <a:spLocks noChangeShapeType="1"/>
            </p:cNvSpPr>
            <p:nvPr userDrawn="1"/>
          </p:nvSpPr>
          <p:spPr bwMode="auto">
            <a:xfrm>
              <a:off x="241" y="1153"/>
              <a:ext cx="3984"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4">
              <a:extLst>
                <a:ext uri="{FF2B5EF4-FFF2-40B4-BE49-F238E27FC236}">
                  <a16:creationId xmlns:a16="http://schemas.microsoft.com/office/drawing/2014/main" id="{32F045B0-E25A-814D-98AD-4998648554ED}"/>
                </a:ext>
              </a:extLst>
            </p:cNvPr>
            <p:cNvSpPr>
              <a:spLocks noChangeShapeType="1"/>
            </p:cNvSpPr>
            <p:nvPr userDrawn="1"/>
          </p:nvSpPr>
          <p:spPr bwMode="auto">
            <a:xfrm>
              <a:off x="385" y="961"/>
              <a:ext cx="0" cy="163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Oval 15">
              <a:extLst>
                <a:ext uri="{FF2B5EF4-FFF2-40B4-BE49-F238E27FC236}">
                  <a16:creationId xmlns:a16="http://schemas.microsoft.com/office/drawing/2014/main" id="{3687ABE2-7862-4940-A2E0-74133CB9BC6F}"/>
                </a:ext>
              </a:extLst>
            </p:cNvPr>
            <p:cNvSpPr>
              <a:spLocks noChangeArrowheads="1"/>
            </p:cNvSpPr>
            <p:nvPr userDrawn="1"/>
          </p:nvSpPr>
          <p:spPr bwMode="auto">
            <a:xfrm>
              <a:off x="337" y="1105"/>
              <a:ext cx="96" cy="9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14" name="Text Box 16">
            <a:extLst>
              <a:ext uri="{FF2B5EF4-FFF2-40B4-BE49-F238E27FC236}">
                <a16:creationId xmlns:a16="http://schemas.microsoft.com/office/drawing/2014/main" id="{BC1AA029-CF7E-C44C-A9A5-1E74E9500CE1}"/>
              </a:ext>
            </a:extLst>
          </p:cNvPr>
          <p:cNvSpPr txBox="1">
            <a:spLocks noChangeArrowheads="1"/>
          </p:cNvSpPr>
          <p:nvPr userDrawn="1"/>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1600" b="1"/>
              <a:t>AP Biology</a:t>
            </a:r>
            <a:endParaRPr lang="en-US">
              <a:latin typeface="Times" charset="0"/>
            </a:endParaRPr>
          </a:p>
        </p:txBody>
      </p:sp>
      <p:sp>
        <p:nvSpPr>
          <p:cNvPr id="370690" name="Rectangle 2"/>
          <p:cNvSpPr>
            <a:spLocks noGrp="1" noChangeArrowheads="1"/>
          </p:cNvSpPr>
          <p:nvPr>
            <p:ph type="ctrTitle"/>
          </p:nvPr>
        </p:nvSpPr>
        <p:spPr>
          <a:xfrm>
            <a:off x="990600" y="1981200"/>
            <a:ext cx="7239000" cy="914400"/>
          </a:xfrm>
        </p:spPr>
        <p:txBody>
          <a:bodyPr anchor="b"/>
          <a:lstStyle>
            <a:lvl1pPr>
              <a:defRPr/>
            </a:lvl1pPr>
          </a:lstStyle>
          <a:p>
            <a:r>
              <a:rPr lang="en-US"/>
              <a:t>Click to edit Master title style</a:t>
            </a:r>
          </a:p>
        </p:txBody>
      </p:sp>
      <p:sp>
        <p:nvSpPr>
          <p:cNvPr id="370691" name="Rectangle 3"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US"/>
              <a:t>Click to edit Master subtitle style</a:t>
            </a:r>
          </a:p>
        </p:txBody>
      </p:sp>
      <p:sp>
        <p:nvSpPr>
          <p:cNvPr id="15" name="Rectangle 4">
            <a:extLst>
              <a:ext uri="{FF2B5EF4-FFF2-40B4-BE49-F238E27FC236}">
                <a16:creationId xmlns:a16="http://schemas.microsoft.com/office/drawing/2014/main" id="{3F3E1F65-2162-0F4E-A598-65ACA763B628}"/>
              </a:ext>
            </a:extLst>
          </p:cNvPr>
          <p:cNvSpPr>
            <a:spLocks noGrp="1" noChangeArrowheads="1"/>
          </p:cNvSpPr>
          <p:nvPr>
            <p:ph type="dt" sz="quarter" idx="10"/>
          </p:nvPr>
        </p:nvSpPr>
        <p:spPr bwMode="auto">
          <a:xfrm>
            <a:off x="6934200" y="6264275"/>
            <a:ext cx="1524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b="1">
                <a:latin typeface="Arial" charset="0"/>
                <a:ea typeface="+mn-ea"/>
                <a:cs typeface="+mn-cs"/>
              </a:defRPr>
            </a:lvl1pPr>
          </a:lstStyle>
          <a:p>
            <a:pPr>
              <a:defRPr/>
            </a:pPr>
            <a:r>
              <a:rPr lang="en-US"/>
              <a:t>2007-2008</a:t>
            </a:r>
          </a:p>
        </p:txBody>
      </p:sp>
      <p:sp>
        <p:nvSpPr>
          <p:cNvPr id="16" name="Rectangle 5">
            <a:extLst>
              <a:ext uri="{FF2B5EF4-FFF2-40B4-BE49-F238E27FC236}">
                <a16:creationId xmlns:a16="http://schemas.microsoft.com/office/drawing/2014/main" id="{E3BE7B49-FA78-8440-A183-349A29962F8E}"/>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Tree>
    <p:extLst>
      <p:ext uri="{BB962C8B-B14F-4D97-AF65-F5344CB8AC3E}">
        <p14:creationId xmlns:p14="http://schemas.microsoft.com/office/powerpoint/2010/main" val="3270263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E82E5B-9F67-0142-BA1C-BBE5CFB16265}"/>
              </a:ext>
            </a:extLst>
          </p:cNvPr>
          <p:cNvSpPr>
            <a:spLocks noGrp="1" noChangeArrowheads="1"/>
          </p:cNvSpPr>
          <p:nvPr>
            <p:ph type="sldNum" sz="quarter" idx="10"/>
          </p:nvPr>
        </p:nvSpPr>
        <p:spPr>
          <a:ln/>
        </p:spPr>
        <p:txBody>
          <a:bodyPr/>
          <a:lstStyle>
            <a:lvl1pPr>
              <a:defRPr/>
            </a:lvl1pPr>
          </a:lstStyle>
          <a:p>
            <a:fld id="{E09E75F1-C618-434E-A705-0B0AB138BC2B}"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26407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01FBE9-BAF2-514E-ADCB-2CBFA8A9C14E}"/>
              </a:ext>
            </a:extLst>
          </p:cNvPr>
          <p:cNvSpPr>
            <a:spLocks noGrp="1" noChangeArrowheads="1"/>
          </p:cNvSpPr>
          <p:nvPr>
            <p:ph type="sldNum" sz="quarter" idx="10"/>
          </p:nvPr>
        </p:nvSpPr>
        <p:spPr>
          <a:ln/>
        </p:spPr>
        <p:txBody>
          <a:bodyPr/>
          <a:lstStyle>
            <a:lvl1pPr>
              <a:defRPr/>
            </a:lvl1pPr>
          </a:lstStyle>
          <a:p>
            <a:fld id="{42546750-2FAE-594E-ADE3-DFD2655D1C49}"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698380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BDDF2B-C043-5146-8362-8D72B47C1455}"/>
              </a:ext>
            </a:extLst>
          </p:cNvPr>
          <p:cNvSpPr>
            <a:spLocks noGrp="1" noChangeArrowheads="1"/>
          </p:cNvSpPr>
          <p:nvPr>
            <p:ph type="sldNum" sz="quarter" idx="10"/>
          </p:nvPr>
        </p:nvSpPr>
        <p:spPr>
          <a:ln/>
        </p:spPr>
        <p:txBody>
          <a:bodyPr/>
          <a:lstStyle>
            <a:lvl1pPr>
              <a:defRPr/>
            </a:lvl1pPr>
          </a:lstStyle>
          <a:p>
            <a:fld id="{90A7802C-A648-2E4D-8475-E3746AC03BE9}"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46760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F4B403-29AE-254A-A089-FD79A75F7CA1}"/>
              </a:ext>
            </a:extLst>
          </p:cNvPr>
          <p:cNvSpPr>
            <a:spLocks noGrp="1" noChangeArrowheads="1"/>
          </p:cNvSpPr>
          <p:nvPr>
            <p:ph type="sldNum" sz="quarter" idx="10"/>
          </p:nvPr>
        </p:nvSpPr>
        <p:spPr>
          <a:ln/>
        </p:spPr>
        <p:txBody>
          <a:bodyPr/>
          <a:lstStyle>
            <a:lvl1pPr>
              <a:defRPr/>
            </a:lvl1pPr>
          </a:lstStyle>
          <a:p>
            <a:fld id="{2222A822-878C-0C4E-B2E5-35D72ABC0A3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593606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A0F40-FCA8-8F47-98E8-F6E933F93058}"/>
              </a:ext>
            </a:extLst>
          </p:cNvPr>
          <p:cNvSpPr>
            <a:spLocks noGrp="1" noChangeArrowheads="1"/>
          </p:cNvSpPr>
          <p:nvPr>
            <p:ph type="sldNum" sz="quarter" idx="10"/>
          </p:nvPr>
        </p:nvSpPr>
        <p:spPr>
          <a:ln/>
        </p:spPr>
        <p:txBody>
          <a:bodyPr/>
          <a:lstStyle>
            <a:lvl1pPr>
              <a:defRPr/>
            </a:lvl1pPr>
          </a:lstStyle>
          <a:p>
            <a:fld id="{849B00D4-BA8D-8645-A9BF-49190DCA6771}"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88432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3C645E-3E41-044F-B423-245500974D08}"/>
              </a:ext>
            </a:extLst>
          </p:cNvPr>
          <p:cNvSpPr>
            <a:spLocks noGrp="1" noChangeArrowheads="1"/>
          </p:cNvSpPr>
          <p:nvPr>
            <p:ph type="sldNum" sz="quarter" idx="10"/>
          </p:nvPr>
        </p:nvSpPr>
        <p:spPr>
          <a:ln/>
        </p:spPr>
        <p:txBody>
          <a:bodyPr/>
          <a:lstStyle>
            <a:lvl1pPr>
              <a:defRPr/>
            </a:lvl1pPr>
          </a:lstStyle>
          <a:p>
            <a:fld id="{9933BCE8-405D-C94C-BA25-25404079A6C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905089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56538F-8132-4E4B-A5EB-F8E7A7A6F41B}"/>
              </a:ext>
            </a:extLst>
          </p:cNvPr>
          <p:cNvSpPr>
            <a:spLocks noGrp="1" noChangeArrowheads="1"/>
          </p:cNvSpPr>
          <p:nvPr>
            <p:ph type="sldNum" sz="quarter" idx="10"/>
          </p:nvPr>
        </p:nvSpPr>
        <p:spPr>
          <a:ln/>
        </p:spPr>
        <p:txBody>
          <a:bodyPr/>
          <a:lstStyle>
            <a:lvl1pPr>
              <a:defRPr/>
            </a:lvl1pPr>
          </a:lstStyle>
          <a:p>
            <a:fld id="{72BCAD9E-B3E2-4B4E-A4C6-2E11177B8120}"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21751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019E5507-9763-CA41-A966-B94B4FC92314}"/>
              </a:ext>
            </a:extLst>
          </p:cNvPr>
          <p:cNvSpPr>
            <a:spLocks noGrp="1" noChangeArrowheads="1"/>
          </p:cNvSpPr>
          <p:nvPr>
            <p:ph type="sldNum" sz="quarter" idx="10"/>
          </p:nvPr>
        </p:nvSpPr>
        <p:spPr>
          <a:ln/>
        </p:spPr>
        <p:txBody>
          <a:bodyPr/>
          <a:lstStyle>
            <a:lvl1pPr>
              <a:defRPr/>
            </a:lvl1pPr>
          </a:lstStyle>
          <a:p>
            <a:fld id="{278D94BF-558F-D44B-A9CF-C89288C5CE6F}"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986211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F0F155-9EB8-6C4C-8623-42E003F139F0}"/>
              </a:ext>
            </a:extLst>
          </p:cNvPr>
          <p:cNvSpPr>
            <a:spLocks noGrp="1" noChangeArrowheads="1"/>
          </p:cNvSpPr>
          <p:nvPr>
            <p:ph type="sldNum" sz="quarter" idx="10"/>
          </p:nvPr>
        </p:nvSpPr>
        <p:spPr>
          <a:ln/>
        </p:spPr>
        <p:txBody>
          <a:bodyPr/>
          <a:lstStyle>
            <a:lvl1pPr>
              <a:defRPr/>
            </a:lvl1pPr>
          </a:lstStyle>
          <a:p>
            <a:fld id="{3E705956-082B-E443-ADC5-743E9A15133B}"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420353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090DED-7C11-AD40-AF51-6128F18B160D}"/>
              </a:ext>
            </a:extLst>
          </p:cNvPr>
          <p:cNvSpPr>
            <a:spLocks noGrp="1" noChangeArrowheads="1"/>
          </p:cNvSpPr>
          <p:nvPr>
            <p:ph type="sldNum" sz="quarter" idx="10"/>
          </p:nvPr>
        </p:nvSpPr>
        <p:spPr>
          <a:ln/>
        </p:spPr>
        <p:txBody>
          <a:bodyPr/>
          <a:lstStyle>
            <a:lvl1pPr>
              <a:defRPr/>
            </a:lvl1pPr>
          </a:lstStyle>
          <a:p>
            <a:fld id="{A6A19D80-F42C-9947-8DBB-BC8A553E1928}"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476677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3E0315-7915-6542-98E6-BC1A880AA64B}"/>
              </a:ext>
            </a:extLst>
          </p:cNvPr>
          <p:cNvSpPr>
            <a:spLocks noGrp="1" noChangeArrowheads="1"/>
          </p:cNvSpPr>
          <p:nvPr>
            <p:ph type="sldNum" sz="quarter" idx="10"/>
          </p:nvPr>
        </p:nvSpPr>
        <p:spPr>
          <a:ln/>
        </p:spPr>
        <p:txBody>
          <a:bodyPr/>
          <a:lstStyle>
            <a:lvl1pPr>
              <a:defRPr/>
            </a:lvl1pPr>
          </a:lstStyle>
          <a:p>
            <a:fld id="{32306A72-7144-5D43-B5CC-CDE1BFDE87E8}"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71898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a:extLst>
              <a:ext uri="{FF2B5EF4-FFF2-40B4-BE49-F238E27FC236}">
                <a16:creationId xmlns:a16="http://schemas.microsoft.com/office/drawing/2014/main" id="{B0B3CA82-96FF-5049-B592-7E187F5F1A60}"/>
              </a:ext>
            </a:extLst>
          </p:cNvPr>
          <p:cNvSpPr>
            <a:spLocks noGrp="1" noChangeArrowheads="1"/>
          </p:cNvSpPr>
          <p:nvPr>
            <p:ph type="sldNum" sz="quarter" idx="10"/>
          </p:nvPr>
        </p:nvSpPr>
        <p:spPr>
          <a:ln/>
        </p:spPr>
        <p:txBody>
          <a:bodyPr/>
          <a:lstStyle>
            <a:lvl1pPr>
              <a:defRPr/>
            </a:lvl1pPr>
          </a:lstStyle>
          <a:p>
            <a:fld id="{792C67F9-8841-6647-935C-ED302A9FBF86}"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76214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a:extLst>
              <a:ext uri="{FF2B5EF4-FFF2-40B4-BE49-F238E27FC236}">
                <a16:creationId xmlns:a16="http://schemas.microsoft.com/office/drawing/2014/main" id="{B4521C16-F292-4B46-AE8C-D44DE8C03989}"/>
              </a:ext>
            </a:extLst>
          </p:cNvPr>
          <p:cNvSpPr>
            <a:spLocks noGrp="1" noChangeArrowheads="1"/>
          </p:cNvSpPr>
          <p:nvPr>
            <p:ph type="sldNum" sz="quarter" idx="10"/>
          </p:nvPr>
        </p:nvSpPr>
        <p:spPr>
          <a:ln/>
        </p:spPr>
        <p:txBody>
          <a:bodyPr/>
          <a:lstStyle>
            <a:lvl1pPr>
              <a:defRPr/>
            </a:lvl1pPr>
          </a:lstStyle>
          <a:p>
            <a:fld id="{0332E9A5-64DE-2145-B5F6-42325E2BBE4B}"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75082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a:extLst>
              <a:ext uri="{FF2B5EF4-FFF2-40B4-BE49-F238E27FC236}">
                <a16:creationId xmlns:a16="http://schemas.microsoft.com/office/drawing/2014/main" id="{7AB5208E-D2C6-BF49-9240-FF2BF9CDED38}"/>
              </a:ext>
            </a:extLst>
          </p:cNvPr>
          <p:cNvSpPr>
            <a:spLocks noGrp="1" noChangeArrowheads="1"/>
          </p:cNvSpPr>
          <p:nvPr>
            <p:ph type="sldNum" sz="quarter" idx="10"/>
          </p:nvPr>
        </p:nvSpPr>
        <p:spPr>
          <a:ln/>
        </p:spPr>
        <p:txBody>
          <a:bodyPr/>
          <a:lstStyle>
            <a:lvl1pPr>
              <a:defRPr/>
            </a:lvl1pPr>
          </a:lstStyle>
          <a:p>
            <a:fld id="{39D48084-B044-7441-AF80-B99558400529}"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37880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a:extLst>
              <a:ext uri="{FF2B5EF4-FFF2-40B4-BE49-F238E27FC236}">
                <a16:creationId xmlns:a16="http://schemas.microsoft.com/office/drawing/2014/main" id="{A7319F25-C240-5F4E-9977-062D7E101DBB}"/>
              </a:ext>
            </a:extLst>
          </p:cNvPr>
          <p:cNvSpPr>
            <a:spLocks noGrp="1" noChangeArrowheads="1"/>
          </p:cNvSpPr>
          <p:nvPr>
            <p:ph type="sldNum" sz="quarter" idx="10"/>
          </p:nvPr>
        </p:nvSpPr>
        <p:spPr>
          <a:ln/>
        </p:spPr>
        <p:txBody>
          <a:bodyPr/>
          <a:lstStyle>
            <a:lvl1pPr>
              <a:defRPr/>
            </a:lvl1pPr>
          </a:lstStyle>
          <a:p>
            <a:fld id="{A36DC607-45DE-CB44-93FD-D86A3E024F82}"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20735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a:extLst>
              <a:ext uri="{FF2B5EF4-FFF2-40B4-BE49-F238E27FC236}">
                <a16:creationId xmlns:a16="http://schemas.microsoft.com/office/drawing/2014/main" id="{35B0795A-15E5-8D4F-B743-2927A43FCC16}"/>
              </a:ext>
            </a:extLst>
          </p:cNvPr>
          <p:cNvSpPr>
            <a:spLocks noGrp="1" noChangeArrowheads="1"/>
          </p:cNvSpPr>
          <p:nvPr>
            <p:ph type="sldNum" sz="quarter" idx="10"/>
          </p:nvPr>
        </p:nvSpPr>
        <p:spPr>
          <a:ln/>
        </p:spPr>
        <p:txBody>
          <a:bodyPr/>
          <a:lstStyle>
            <a:lvl1pPr>
              <a:defRPr/>
            </a:lvl1pPr>
          </a:lstStyle>
          <a:p>
            <a:fld id="{A0238DB3-49BE-0C4F-88C8-CB0CCB24619F}"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86026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E2723ED9-FE37-F64D-9A86-EAD0AEDC57F3}"/>
              </a:ext>
            </a:extLst>
          </p:cNvPr>
          <p:cNvSpPr>
            <a:spLocks noGrp="1" noChangeArrowheads="1"/>
          </p:cNvSpPr>
          <p:nvPr>
            <p:ph type="sldNum" sz="quarter" idx="10"/>
          </p:nvPr>
        </p:nvSpPr>
        <p:spPr>
          <a:ln/>
        </p:spPr>
        <p:txBody>
          <a:bodyPr/>
          <a:lstStyle>
            <a:lvl1pPr>
              <a:defRPr/>
            </a:lvl1pPr>
          </a:lstStyle>
          <a:p>
            <a:fld id="{D7780D3B-E083-8143-8E75-C21FA573EE6C}"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07819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A0527C7A-D621-2D43-A314-EBBB8732D73A}"/>
              </a:ext>
            </a:extLst>
          </p:cNvPr>
          <p:cNvSpPr>
            <a:spLocks noGrp="1" noChangeArrowheads="1"/>
          </p:cNvSpPr>
          <p:nvPr>
            <p:ph type="sldNum" sz="quarter" idx="10"/>
          </p:nvPr>
        </p:nvSpPr>
        <p:spPr>
          <a:ln/>
        </p:spPr>
        <p:txBody>
          <a:bodyPr/>
          <a:lstStyle>
            <a:lvl1pPr>
              <a:defRPr/>
            </a:lvl1pPr>
          </a:lstStyle>
          <a:p>
            <a:fld id="{20B62247-D2D5-7346-B898-8FBF215FF8F8}"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17688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a:extLst>
              <a:ext uri="{FF2B5EF4-FFF2-40B4-BE49-F238E27FC236}">
                <a16:creationId xmlns:a16="http://schemas.microsoft.com/office/drawing/2014/main" id="{5DAAE824-77DA-864F-B369-B3931C868644}"/>
              </a:ext>
            </a:extLst>
          </p:cNvPr>
          <p:cNvSpPr>
            <a:spLocks noGrp="1" noChangeArrowheads="1"/>
          </p:cNvSpPr>
          <p:nvPr>
            <p:ph type="title"/>
          </p:nvPr>
        </p:nvSpPr>
        <p:spPr bwMode="auto">
          <a:xfrm>
            <a:off x="609600" y="68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64" descr="Rectangle: Click to edit Master text styles&#13;&#10;Second level&#13;&#10;Third level&#13;&#10;Fourth level&#13;&#10;Fifth level">
            <a:extLst>
              <a:ext uri="{FF2B5EF4-FFF2-40B4-BE49-F238E27FC236}">
                <a16:creationId xmlns:a16="http://schemas.microsoft.com/office/drawing/2014/main" id="{23F9B0C9-826E-4C43-B6A4-431DBF43B60E}"/>
              </a:ext>
            </a:extLst>
          </p:cNvPr>
          <p:cNvSpPr>
            <a:spLocks noGrp="1" noChangeArrowheads="1"/>
          </p:cNvSpPr>
          <p:nvPr>
            <p:ph type="body" idx="1"/>
          </p:nvPr>
        </p:nvSpPr>
        <p:spPr bwMode="auto">
          <a:xfrm>
            <a:off x="838200" y="13716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39" name="Rectangle 67">
            <a:extLst>
              <a:ext uri="{FF2B5EF4-FFF2-40B4-BE49-F238E27FC236}">
                <a16:creationId xmlns:a16="http://schemas.microsoft.com/office/drawing/2014/main" id="{24D70F68-9F46-4C4F-8D1B-0EC5D89D24A2}"/>
              </a:ext>
            </a:extLst>
          </p:cNvPr>
          <p:cNvSpPr>
            <a:spLocks noGrp="1" noChangeArrowheads="1"/>
          </p:cNvSpPr>
          <p:nvPr>
            <p:ph type="sldNum" sz="quarter" idx="4"/>
          </p:nvPr>
        </p:nvSpPr>
        <p:spPr bwMode="auto">
          <a:xfrm>
            <a:off x="3962400" y="6492875"/>
            <a:ext cx="533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lvl1pPr>
          </a:lstStyle>
          <a:p>
            <a:fld id="{878E4624-4EED-CA49-A7F2-6DE859572BA4}" type="slidenum">
              <a:rPr lang="en-US" altLang="en-US"/>
              <a:pPr/>
              <a:t>‹#›</a:t>
            </a:fld>
            <a:endParaRPr lang="en-US" altLang="en-US">
              <a:solidFill>
                <a:schemeClr val="hlink"/>
              </a:solidFill>
            </a:endParaRPr>
          </a:p>
        </p:txBody>
      </p:sp>
      <p:sp>
        <p:nvSpPr>
          <p:cNvPr id="1029" name="Line 75">
            <a:extLst>
              <a:ext uri="{FF2B5EF4-FFF2-40B4-BE49-F238E27FC236}">
                <a16:creationId xmlns:a16="http://schemas.microsoft.com/office/drawing/2014/main" id="{F21C7E12-C496-9649-B0CE-134231548DF7}"/>
              </a:ext>
            </a:extLst>
          </p:cNvPr>
          <p:cNvSpPr>
            <a:spLocks noChangeShapeType="1"/>
          </p:cNvSpPr>
          <p:nvPr/>
        </p:nvSpPr>
        <p:spPr bwMode="auto">
          <a:xfrm>
            <a:off x="381000" y="1219200"/>
            <a:ext cx="6324600"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Line 76">
            <a:extLst>
              <a:ext uri="{FF2B5EF4-FFF2-40B4-BE49-F238E27FC236}">
                <a16:creationId xmlns:a16="http://schemas.microsoft.com/office/drawing/2014/main" id="{741B693E-7F0D-A447-B8C9-88AE1A844418}"/>
              </a:ext>
            </a:extLst>
          </p:cNvPr>
          <p:cNvSpPr>
            <a:spLocks noChangeShapeType="1"/>
          </p:cNvSpPr>
          <p:nvPr/>
        </p:nvSpPr>
        <p:spPr bwMode="auto">
          <a:xfrm>
            <a:off x="609600" y="914400"/>
            <a:ext cx="0" cy="259080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Oval 77">
            <a:extLst>
              <a:ext uri="{FF2B5EF4-FFF2-40B4-BE49-F238E27FC236}">
                <a16:creationId xmlns:a16="http://schemas.microsoft.com/office/drawing/2014/main" id="{10ED6C21-E414-634D-AB9C-6F7A3084320A}"/>
              </a:ext>
            </a:extLst>
          </p:cNvPr>
          <p:cNvSpPr>
            <a:spLocks noChangeArrowheads="1"/>
          </p:cNvSpPr>
          <p:nvPr/>
        </p:nvSpPr>
        <p:spPr bwMode="auto">
          <a:xfrm>
            <a:off x="533400" y="1143000"/>
            <a:ext cx="152400" cy="1524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32" name="Rectangle 78">
            <a:extLst>
              <a:ext uri="{FF2B5EF4-FFF2-40B4-BE49-F238E27FC236}">
                <a16:creationId xmlns:a16="http://schemas.microsoft.com/office/drawing/2014/main" id="{C5D22D68-96A3-E745-A927-301841D73B86}"/>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1033" name="Rectangle 79">
            <a:extLst>
              <a:ext uri="{FF2B5EF4-FFF2-40B4-BE49-F238E27FC236}">
                <a16:creationId xmlns:a16="http://schemas.microsoft.com/office/drawing/2014/main" id="{65B3F3CA-4E4C-EA40-8354-BC690ACFD894}"/>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153" name="Text Box 81">
            <a:extLst>
              <a:ext uri="{FF2B5EF4-FFF2-40B4-BE49-F238E27FC236}">
                <a16:creationId xmlns:a16="http://schemas.microsoft.com/office/drawing/2014/main" id="{48DA2C12-2AB9-EB45-BD7E-CBE320D9F3B2}"/>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1600" b="1"/>
              <a:t>AP Biology</a:t>
            </a:r>
            <a:endParaRPr lang="en-US">
              <a:latin typeface="Times" charset="0"/>
            </a:endParaRPr>
          </a:p>
        </p:txBody>
      </p:sp>
    </p:spTree>
  </p:cSld>
  <p:clrMap bg1="lt1" tx1="dk1" bg2="lt2" tx2="dk2" accent1="accent1" accent2="accent2" accent3="accent3" accent4="accent4" accent5="accent5" accent6="accent6" hlink="hlink" folHlink="folHlink"/>
  <p:sldLayoutIdLst>
    <p:sldLayoutId id="2147483743"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rgbClr val="0F116A"/>
        </a:buClr>
        <a:buSzPct val="120000"/>
        <a:buFont typeface="Wingdings" pitchFamily="2" charset="2"/>
        <a:buChar char="§"/>
        <a:defRPr sz="3000" b="1">
          <a:solidFill>
            <a:srgbClr val="0F116A"/>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0000"/>
        <a:buFont typeface="Wingdings" pitchFamily="2" charset="2"/>
        <a:buChar char="u"/>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95000"/>
        <a:buFont typeface="Wingdings" pitchFamily="2" charset="2"/>
        <a:buChar char="§"/>
        <a:defRPr sz="2400" b="1">
          <a:solidFill>
            <a:srgbClr val="0F116A"/>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110000"/>
        <a:buFont typeface="Wingdings" pitchFamily="2" charset="2"/>
        <a:buChar char="w"/>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BE61C2D-72B5-B647-8C7B-43682A8DF8CA}"/>
              </a:ext>
            </a:extLst>
          </p:cNvPr>
          <p:cNvSpPr>
            <a:spLocks noGrp="1" noChangeArrowheads="1"/>
          </p:cNvSpPr>
          <p:nvPr>
            <p:ph type="title"/>
          </p:nvPr>
        </p:nvSpPr>
        <p:spPr bwMode="auto">
          <a:xfrm>
            <a:off x="609600" y="68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315" name="Rectangle 3" descr="Rectangle: Click to edit Master text styles&#13;&#10;Second level&#13;&#10;Third level&#13;&#10;Fourth level&#13;&#10;Fifth level">
            <a:extLst>
              <a:ext uri="{FF2B5EF4-FFF2-40B4-BE49-F238E27FC236}">
                <a16:creationId xmlns:a16="http://schemas.microsoft.com/office/drawing/2014/main" id="{D14C5305-BAEE-B74D-8C2D-56046A0B3258}"/>
              </a:ext>
            </a:extLst>
          </p:cNvPr>
          <p:cNvSpPr>
            <a:spLocks noGrp="1" noChangeArrowheads="1"/>
          </p:cNvSpPr>
          <p:nvPr>
            <p:ph type="body" idx="1"/>
          </p:nvPr>
        </p:nvSpPr>
        <p:spPr bwMode="auto">
          <a:xfrm>
            <a:off x="838200" y="13716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668" name="Rectangle 4">
            <a:extLst>
              <a:ext uri="{FF2B5EF4-FFF2-40B4-BE49-F238E27FC236}">
                <a16:creationId xmlns:a16="http://schemas.microsoft.com/office/drawing/2014/main" id="{9971DF83-D492-A84F-8AA9-4D4473DA6218}"/>
              </a:ext>
            </a:extLst>
          </p:cNvPr>
          <p:cNvSpPr>
            <a:spLocks noGrp="1" noChangeArrowheads="1"/>
          </p:cNvSpPr>
          <p:nvPr>
            <p:ph type="sldNum" sz="quarter" idx="4"/>
          </p:nvPr>
        </p:nvSpPr>
        <p:spPr bwMode="auto">
          <a:xfrm>
            <a:off x="3962400" y="6492875"/>
            <a:ext cx="533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lvl1pPr>
          </a:lstStyle>
          <a:p>
            <a:fld id="{4EE00D71-448C-5148-A3A5-8BE8B2608BE8}" type="slidenum">
              <a:rPr lang="en-US" altLang="en-US"/>
              <a:pPr/>
              <a:t>‹#›</a:t>
            </a:fld>
            <a:endParaRPr lang="en-US" altLang="en-US">
              <a:solidFill>
                <a:schemeClr val="hlink"/>
              </a:solidFill>
            </a:endParaRPr>
          </a:p>
        </p:txBody>
      </p:sp>
      <p:sp>
        <p:nvSpPr>
          <p:cNvPr id="13317" name="Line 5">
            <a:extLst>
              <a:ext uri="{FF2B5EF4-FFF2-40B4-BE49-F238E27FC236}">
                <a16:creationId xmlns:a16="http://schemas.microsoft.com/office/drawing/2014/main" id="{BF849D30-FA5F-A64D-AA0A-AA45560D3E6E}"/>
              </a:ext>
            </a:extLst>
          </p:cNvPr>
          <p:cNvSpPr>
            <a:spLocks noChangeShapeType="1"/>
          </p:cNvSpPr>
          <p:nvPr/>
        </p:nvSpPr>
        <p:spPr bwMode="auto">
          <a:xfrm>
            <a:off x="381000" y="1219200"/>
            <a:ext cx="6324600"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8" name="Line 6">
            <a:extLst>
              <a:ext uri="{FF2B5EF4-FFF2-40B4-BE49-F238E27FC236}">
                <a16:creationId xmlns:a16="http://schemas.microsoft.com/office/drawing/2014/main" id="{05607AD4-56A8-AE40-9AC1-3B8032FB8A37}"/>
              </a:ext>
            </a:extLst>
          </p:cNvPr>
          <p:cNvSpPr>
            <a:spLocks noChangeShapeType="1"/>
          </p:cNvSpPr>
          <p:nvPr/>
        </p:nvSpPr>
        <p:spPr bwMode="auto">
          <a:xfrm>
            <a:off x="609600" y="914400"/>
            <a:ext cx="0" cy="259080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9" name="Oval 7">
            <a:extLst>
              <a:ext uri="{FF2B5EF4-FFF2-40B4-BE49-F238E27FC236}">
                <a16:creationId xmlns:a16="http://schemas.microsoft.com/office/drawing/2014/main" id="{E3C3E898-0806-D24E-BF0B-03EB7D9D127F}"/>
              </a:ext>
            </a:extLst>
          </p:cNvPr>
          <p:cNvSpPr>
            <a:spLocks noChangeArrowheads="1"/>
          </p:cNvSpPr>
          <p:nvPr/>
        </p:nvSpPr>
        <p:spPr bwMode="auto">
          <a:xfrm>
            <a:off x="533400" y="1143000"/>
            <a:ext cx="152400" cy="1524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320" name="Rectangle 8">
            <a:extLst>
              <a:ext uri="{FF2B5EF4-FFF2-40B4-BE49-F238E27FC236}">
                <a16:creationId xmlns:a16="http://schemas.microsoft.com/office/drawing/2014/main" id="{CD31CAD0-237F-AD40-AEB1-BE3147CC539E}"/>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13321" name="Rectangle 9">
            <a:extLst>
              <a:ext uri="{FF2B5EF4-FFF2-40B4-BE49-F238E27FC236}">
                <a16:creationId xmlns:a16="http://schemas.microsoft.com/office/drawing/2014/main" id="{E04BAAA2-DA64-474E-A7D5-A1E9BA9BDA62}"/>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69675" name="Text Box 11">
            <a:extLst>
              <a:ext uri="{FF2B5EF4-FFF2-40B4-BE49-F238E27FC236}">
                <a16:creationId xmlns:a16="http://schemas.microsoft.com/office/drawing/2014/main" id="{27BA78AA-2B17-D541-922D-17F4AB1F2197}"/>
              </a:ext>
            </a:extLst>
          </p:cNvPr>
          <p:cNvSpPr txBox="1">
            <a:spLocks noChangeArrowheads="1"/>
          </p:cNvSpPr>
          <p:nvPr userDrawn="1"/>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1600" b="1"/>
              <a:t>AP Biology</a:t>
            </a:r>
            <a:endParaRPr lang="en-US">
              <a:latin typeface="Times" charset="0"/>
            </a:endParaRPr>
          </a:p>
        </p:txBody>
      </p:sp>
    </p:spTree>
  </p:cSld>
  <p:clrMap bg1="lt1" tx1="dk1" bg2="lt2" tx2="dk2" accent1="accent1" accent2="accent2" accent3="accent3" accent4="accent4" accent5="accent5" accent6="accent6" hlink="hlink" folHlink="folHlink"/>
  <p:sldLayoutIdLst>
    <p:sldLayoutId id="2147483744"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eaLnBrk="0" fontAlgn="base" hangingPunct="0">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rgbClr val="0F116A"/>
        </a:buClr>
        <a:buSzPct val="120000"/>
        <a:buFont typeface="Wingdings" pitchFamily="2" charset="2"/>
        <a:buChar char="§"/>
        <a:defRPr sz="3000" b="1">
          <a:solidFill>
            <a:srgbClr val="0F116A"/>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0000"/>
        <a:buFont typeface="Wingdings" pitchFamily="2" charset="2"/>
        <a:buChar char="u"/>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95000"/>
        <a:buFont typeface="Wingdings" pitchFamily="2" charset="2"/>
        <a:buChar char="§"/>
        <a:defRPr sz="2400" b="1">
          <a:solidFill>
            <a:srgbClr val="0F116A"/>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110000"/>
        <a:buFont typeface="Wingdings" pitchFamily="2" charset="2"/>
        <a:buChar char="w"/>
        <a:defRPr sz="2000" b="1">
          <a:solidFill>
            <a:srgbClr val="0F116A"/>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b="1">
          <a:solidFill>
            <a:srgbClr val="0F116A"/>
          </a:solidFill>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charset="2"/>
        <a:buChar char="n"/>
        <a:defRPr sz="2000" b="1">
          <a:solidFill>
            <a:srgbClr val="0F116A"/>
          </a:solidFill>
          <a:latin typeface="+mn-lt"/>
          <a:ea typeface="ＭＳ Ｐゴシック" charset="-128"/>
        </a:defRPr>
      </a:lvl6pPr>
      <a:lvl7pPr marL="2971800" indent="-228600" algn="l" rtl="0" fontAlgn="base">
        <a:spcBef>
          <a:spcPct val="20000"/>
        </a:spcBef>
        <a:spcAft>
          <a:spcPct val="0"/>
        </a:spcAft>
        <a:buClr>
          <a:schemeClr val="hlink"/>
        </a:buClr>
        <a:buSzPct val="60000"/>
        <a:buFont typeface="Wingdings" charset="2"/>
        <a:buChar char="n"/>
        <a:defRPr sz="2000" b="1">
          <a:solidFill>
            <a:srgbClr val="0F116A"/>
          </a:solidFill>
          <a:latin typeface="+mn-lt"/>
          <a:ea typeface="ＭＳ Ｐゴシック" charset="-128"/>
        </a:defRPr>
      </a:lvl7pPr>
      <a:lvl8pPr marL="3429000" indent="-228600" algn="l" rtl="0" fontAlgn="base">
        <a:spcBef>
          <a:spcPct val="20000"/>
        </a:spcBef>
        <a:spcAft>
          <a:spcPct val="0"/>
        </a:spcAft>
        <a:buClr>
          <a:schemeClr val="hlink"/>
        </a:buClr>
        <a:buSzPct val="60000"/>
        <a:buFont typeface="Wingdings" charset="2"/>
        <a:buChar char="n"/>
        <a:defRPr sz="2000" b="1">
          <a:solidFill>
            <a:srgbClr val="0F116A"/>
          </a:solidFill>
          <a:latin typeface="+mn-lt"/>
          <a:ea typeface="ＭＳ Ｐゴシック" charset="-128"/>
        </a:defRPr>
      </a:lvl8pPr>
      <a:lvl9pPr marL="3886200" indent="-228600" algn="l" rtl="0" fontAlgn="base">
        <a:spcBef>
          <a:spcPct val="20000"/>
        </a:spcBef>
        <a:spcAft>
          <a:spcPct val="0"/>
        </a:spcAft>
        <a:buClr>
          <a:schemeClr val="hlink"/>
        </a:buClr>
        <a:buSzPct val="60000"/>
        <a:buFont typeface="Wingdings" charset="2"/>
        <a:buChar char="n"/>
        <a:defRPr sz="2000" b="1">
          <a:solidFill>
            <a:srgbClr val="0F116A"/>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5.bin"/><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6.bin"/><Relationship Id="rId5" Type="http://schemas.openxmlformats.org/officeDocument/2006/relationships/audio" Target="../media/audio3.bin"/><Relationship Id="rId4" Type="http://schemas.openxmlformats.org/officeDocument/2006/relationships/audio" Target="../media/audio1.bin"/></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5.bin"/><Relationship Id="rId5" Type="http://schemas.openxmlformats.org/officeDocument/2006/relationships/audio" Target="../media/audio6.bin"/><Relationship Id="rId4" Type="http://schemas.openxmlformats.org/officeDocument/2006/relationships/audio" Target="../media/audio3.bin"/></Relationships>
</file>

<file path=ppt/slides/_rels/slide1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7.bin"/><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audio" Target="../media/audio1.bin"/></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audio" Target="../media/audio2.bin"/><Relationship Id="rId4" Type="http://schemas.openxmlformats.org/officeDocument/2006/relationships/audio" Target="../media/audio6.bin"/></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2.bin"/></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audio" Target="../media/audio5.bin"/></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7.bin"/><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audio" Target="../media/audio5.bin"/></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3.bin"/></Relationships>
</file>

<file path=ppt/slides/_rels/slide2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bin"/><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audio" Target="../media/audio3.bin"/></Relationships>
</file>

<file path=ppt/slides/_rels/slide25.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audio" Target="../media/audio2.bin"/></Relationships>
</file>

<file path=ppt/slides/_rels/slide2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audio" Target="../media/audio5.bin"/></Relationships>
</file>

<file path=ppt/slides/_rels/slide2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bin"/><Relationship Id="rId7" Type="http://schemas.openxmlformats.org/officeDocument/2006/relationships/audio" Target="../media/audio6.bin"/><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audio" Target="../media/audio3.bin"/><Relationship Id="rId5" Type="http://schemas.openxmlformats.org/officeDocument/2006/relationships/audio" Target="../media/audio5.bin"/><Relationship Id="rId10" Type="http://schemas.openxmlformats.org/officeDocument/2006/relationships/image" Target="../media/image58.jpeg"/><Relationship Id="rId4" Type="http://schemas.openxmlformats.org/officeDocument/2006/relationships/audio" Target="../media/audio7.bin"/><Relationship Id="rId9"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audio" Target="../media/audio8.bin"/><Relationship Id="rId4" Type="http://schemas.openxmlformats.org/officeDocument/2006/relationships/audio" Target="../media/audio7.bin"/></Relationships>
</file>

<file path=ppt/slides/_rels/slide3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audio" Target="../media/audio3.bin"/><Relationship Id="rId4" Type="http://schemas.openxmlformats.org/officeDocument/2006/relationships/audio" Target="../media/audio2.bin"/></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bin"/><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audio" Target="../media/audio1.bin"/></Relationships>
</file>

<file path=ppt/slides/_rels/slide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audio" Target="../media/audio3.bin"/><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audio" Target="../media/audio1.bin"/><Relationship Id="rId4" Type="http://schemas.openxmlformats.org/officeDocument/2006/relationships/audio" Target="../media/audio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a:extLst>
              <a:ext uri="{FF2B5EF4-FFF2-40B4-BE49-F238E27FC236}">
                <a16:creationId xmlns:a16="http://schemas.microsoft.com/office/drawing/2014/main" id="{8C0F8CDC-1EA9-5C42-B3A7-80AFBE63094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2010-2011</a:t>
            </a:r>
            <a:endParaRPr lang="en-US" altLang="en-US" sz="1400" b="0"/>
          </a:p>
        </p:txBody>
      </p:sp>
      <p:pic>
        <p:nvPicPr>
          <p:cNvPr id="27650" name="Picture 2">
            <a:extLst>
              <a:ext uri="{FF2B5EF4-FFF2-40B4-BE49-F238E27FC236}">
                <a16:creationId xmlns:a16="http://schemas.microsoft.com/office/drawing/2014/main" id="{68094865-A5BE-B14A-BA4A-003826261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a:extLst>
              <a:ext uri="{FF2B5EF4-FFF2-40B4-BE49-F238E27FC236}">
                <a16:creationId xmlns:a16="http://schemas.microsoft.com/office/drawing/2014/main" id="{507BCE58-8691-1248-842D-E36871BCB944}"/>
              </a:ext>
            </a:extLst>
          </p:cNvPr>
          <p:cNvSpPr>
            <a:spLocks noChangeArrowheads="1"/>
          </p:cNvSpPr>
          <p:nvPr/>
        </p:nvSpPr>
        <p:spPr bwMode="auto">
          <a:xfrm>
            <a:off x="0" y="2667000"/>
            <a:ext cx="302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chemeClr val="bg1"/>
                </a:solidFill>
              </a:rPr>
              <a:t>Origin of Life</a:t>
            </a:r>
          </a:p>
        </p:txBody>
      </p:sp>
      <p:sp>
        <p:nvSpPr>
          <p:cNvPr id="371718" name="Rectangle 6">
            <a:extLst>
              <a:ext uri="{FF2B5EF4-FFF2-40B4-BE49-F238E27FC236}">
                <a16:creationId xmlns:a16="http://schemas.microsoft.com/office/drawing/2014/main" id="{7AE2E195-36F9-A040-B719-234363174F2D}"/>
              </a:ext>
            </a:extLst>
          </p:cNvPr>
          <p:cNvSpPr>
            <a:spLocks noChangeArrowheads="1"/>
          </p:cNvSpPr>
          <p:nvPr/>
        </p:nvSpPr>
        <p:spPr bwMode="auto">
          <a:xfrm>
            <a:off x="4024313" y="450850"/>
            <a:ext cx="4960937" cy="1187450"/>
          </a:xfrm>
          <a:prstGeom prst="rect">
            <a:avLst/>
          </a:prstGeom>
          <a:solidFill>
            <a:schemeClr val="bg2"/>
          </a:solidFill>
          <a:ln w="9525">
            <a:noFill/>
            <a:miter lim="800000"/>
            <a:headEnd/>
            <a:tailEnd/>
          </a:ln>
          <a:effectLst>
            <a:outerShdw blurRad="63500" dist="38099" dir="2700000" algn="ctr" rotWithShape="0">
              <a:srgbClr val="000000">
                <a:alpha val="74998"/>
              </a:srgbClr>
            </a:outerShdw>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ja-JP" altLang="en-US" b="1">
                <a:solidFill>
                  <a:srgbClr val="0F116A"/>
                </a:solidFill>
                <a:latin typeface="Comic Sans MS" panose="030F0902030302020204" pitchFamily="66" charset="0"/>
              </a:rPr>
              <a:t>“</a:t>
            </a:r>
            <a:r>
              <a:rPr lang="en-US" altLang="ja-JP" b="1">
                <a:solidFill>
                  <a:srgbClr val="0F116A"/>
                </a:solidFill>
                <a:latin typeface="Comic Sans MS" panose="030F0902030302020204" pitchFamily="66" charset="0"/>
              </a:rPr>
              <a:t>…sparked by just the right combination of physical events &amp; chemical processes…</a:t>
            </a:r>
            <a:r>
              <a:rPr lang="ja-JP" altLang="en-US" b="1">
                <a:solidFill>
                  <a:srgbClr val="0F116A"/>
                </a:solidFill>
                <a:latin typeface="Comic Sans MS" panose="030F0902030302020204" pitchFamily="66" charset="0"/>
              </a:rPr>
              <a:t>”</a:t>
            </a:r>
            <a:endParaRPr lang="en-US" altLang="en-US" b="1">
              <a:solidFill>
                <a:srgbClr val="0F116A"/>
              </a:solidFill>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371718"/>
                                        </p:tgtEl>
                                        <p:attrNameLst>
                                          <p:attrName>style.visibility</p:attrName>
                                        </p:attrNameLst>
                                      </p:cBhvr>
                                      <p:to>
                                        <p:strVal val="visible"/>
                                      </p:to>
                                    </p:set>
                                    <p:anim calcmode="lin" valueType="num">
                                      <p:cBhvr additive="base">
                                        <p:cTn id="7" dur="500" fill="hold"/>
                                        <p:tgtEl>
                                          <p:spTgt spid="371718"/>
                                        </p:tgtEl>
                                        <p:attrNameLst>
                                          <p:attrName>ppt_x</p:attrName>
                                        </p:attrNameLst>
                                      </p:cBhvr>
                                      <p:tavLst>
                                        <p:tav tm="0">
                                          <p:val>
                                            <p:strVal val="1+#ppt_w/2"/>
                                          </p:val>
                                        </p:tav>
                                        <p:tav tm="100000">
                                          <p:val>
                                            <p:strVal val="#ppt_x"/>
                                          </p:val>
                                        </p:tav>
                                      </p:tavLst>
                                    </p:anim>
                                    <p:anim calcmode="lin" valueType="num">
                                      <p:cBhvr additive="base">
                                        <p:cTn id="8" dur="500" fill="hold"/>
                                        <p:tgtEl>
                                          <p:spTgt spid="3717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D019AE16-E4BF-E74A-AEE9-A67FA534B28B}"/>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 Endosymbiosis</a:t>
            </a:r>
          </a:p>
        </p:txBody>
      </p:sp>
      <p:pic>
        <p:nvPicPr>
          <p:cNvPr id="44034" name="Picture 5" descr="04_14">
            <a:extLst>
              <a:ext uri="{FF2B5EF4-FFF2-40B4-BE49-F238E27FC236}">
                <a16:creationId xmlns:a16="http://schemas.microsoft.com/office/drawing/2014/main" id="{383BD71E-53D4-D249-832A-DE6C71735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58501"/>
          <a:stretch>
            <a:fillRect/>
          </a:stretch>
        </p:blipFill>
        <p:spPr bwMode="auto">
          <a:xfrm>
            <a:off x="236538" y="3444875"/>
            <a:ext cx="84105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4" name="Rectangle 6">
            <a:extLst>
              <a:ext uri="{FF2B5EF4-FFF2-40B4-BE49-F238E27FC236}">
                <a16:creationId xmlns:a16="http://schemas.microsoft.com/office/drawing/2014/main" id="{005EC87E-4806-5B43-AD21-670FE8219B73}"/>
              </a:ext>
            </a:extLst>
          </p:cNvPr>
          <p:cNvSpPr>
            <a:spLocks noChangeArrowheads="1"/>
          </p:cNvSpPr>
          <p:nvPr/>
        </p:nvSpPr>
        <p:spPr bwMode="auto">
          <a:xfrm>
            <a:off x="277813" y="6089650"/>
            <a:ext cx="2036762" cy="6699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2100" b="1">
                <a:solidFill>
                  <a:srgbClr val="CC0000"/>
                </a:solidFill>
              </a:rPr>
              <a:t>Ancestral </a:t>
            </a:r>
          </a:p>
          <a:p>
            <a:pPr>
              <a:lnSpc>
                <a:spcPct val="90000"/>
              </a:lnSpc>
            </a:pPr>
            <a:r>
              <a:rPr lang="en-US" altLang="en-US" sz="2100" b="1">
                <a:solidFill>
                  <a:srgbClr val="CC0000"/>
                </a:solidFill>
              </a:rPr>
              <a:t>eukaryotic cell</a:t>
            </a:r>
            <a:endParaRPr lang="en-US" altLang="en-US" sz="2100" b="1"/>
          </a:p>
        </p:txBody>
      </p:sp>
      <p:sp>
        <p:nvSpPr>
          <p:cNvPr id="396295" name="Rectangle 7">
            <a:extLst>
              <a:ext uri="{FF2B5EF4-FFF2-40B4-BE49-F238E27FC236}">
                <a16:creationId xmlns:a16="http://schemas.microsoft.com/office/drawing/2014/main" id="{1F749E6C-C3DD-1E44-BA32-FC2A9C3262AC}"/>
              </a:ext>
            </a:extLst>
          </p:cNvPr>
          <p:cNvSpPr>
            <a:spLocks noChangeArrowheads="1"/>
          </p:cNvSpPr>
          <p:nvPr/>
        </p:nvSpPr>
        <p:spPr bwMode="auto">
          <a:xfrm>
            <a:off x="6248400" y="6065838"/>
            <a:ext cx="2732088" cy="6699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2100" b="1">
                <a:solidFill>
                  <a:srgbClr val="CC0000"/>
                </a:solidFill>
              </a:rPr>
              <a:t>Eukaryotic cell</a:t>
            </a:r>
          </a:p>
          <a:p>
            <a:pPr>
              <a:lnSpc>
                <a:spcPct val="90000"/>
              </a:lnSpc>
            </a:pPr>
            <a:r>
              <a:rPr lang="en-US" altLang="en-US" sz="2100" b="1">
                <a:solidFill>
                  <a:srgbClr val="CC0000"/>
                </a:solidFill>
              </a:rPr>
              <a:t>with mitochondrion</a:t>
            </a:r>
            <a:r>
              <a:rPr lang="en-US" altLang="en-US" sz="2100" b="1">
                <a:solidFill>
                  <a:srgbClr val="000000"/>
                </a:solidFill>
              </a:rPr>
              <a:t> </a:t>
            </a:r>
          </a:p>
        </p:txBody>
      </p:sp>
      <p:sp>
        <p:nvSpPr>
          <p:cNvPr id="44037" name="Rectangle 8">
            <a:extLst>
              <a:ext uri="{FF2B5EF4-FFF2-40B4-BE49-F238E27FC236}">
                <a16:creationId xmlns:a16="http://schemas.microsoft.com/office/drawing/2014/main" id="{4DC94FB7-83F8-B744-BD49-257259D88515}"/>
              </a:ext>
            </a:extLst>
          </p:cNvPr>
          <p:cNvSpPr>
            <a:spLocks noChangeArrowheads="1"/>
          </p:cNvSpPr>
          <p:nvPr/>
        </p:nvSpPr>
        <p:spPr bwMode="auto">
          <a:xfrm>
            <a:off x="1027113" y="3516313"/>
            <a:ext cx="25463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900" b="1">
                <a:solidFill>
                  <a:srgbClr val="000000"/>
                </a:solidFill>
              </a:rPr>
              <a:t>internal membrane system</a:t>
            </a:r>
          </a:p>
        </p:txBody>
      </p:sp>
      <p:sp>
        <p:nvSpPr>
          <p:cNvPr id="396297" name="Rectangle 9">
            <a:extLst>
              <a:ext uri="{FF2B5EF4-FFF2-40B4-BE49-F238E27FC236}">
                <a16:creationId xmlns:a16="http://schemas.microsoft.com/office/drawing/2014/main" id="{1D427DE5-3B7A-4C49-967F-211DE4C16AAD}"/>
              </a:ext>
            </a:extLst>
          </p:cNvPr>
          <p:cNvSpPr>
            <a:spLocks noChangeArrowheads="1"/>
          </p:cNvSpPr>
          <p:nvPr/>
        </p:nvSpPr>
        <p:spPr bwMode="auto">
          <a:xfrm>
            <a:off x="4308475" y="3652838"/>
            <a:ext cx="20780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900" b="1">
                <a:solidFill>
                  <a:srgbClr val="000000"/>
                </a:solidFill>
              </a:rPr>
              <a:t>aerobic bacterium</a:t>
            </a:r>
          </a:p>
        </p:txBody>
      </p:sp>
      <p:sp>
        <p:nvSpPr>
          <p:cNvPr id="396298" name="Rectangle 10">
            <a:extLst>
              <a:ext uri="{FF2B5EF4-FFF2-40B4-BE49-F238E27FC236}">
                <a16:creationId xmlns:a16="http://schemas.microsoft.com/office/drawing/2014/main" id="{8351AA96-EAD6-6945-A3B3-DC0068C66568}"/>
              </a:ext>
            </a:extLst>
          </p:cNvPr>
          <p:cNvSpPr>
            <a:spLocks noChangeArrowheads="1"/>
          </p:cNvSpPr>
          <p:nvPr/>
        </p:nvSpPr>
        <p:spPr bwMode="auto">
          <a:xfrm>
            <a:off x="7024688" y="3700463"/>
            <a:ext cx="16891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900" b="1" u="sng">
                <a:solidFill>
                  <a:srgbClr val="CC0000"/>
                </a:solidFill>
              </a:rPr>
              <a:t>mitochondrion</a:t>
            </a:r>
            <a:endParaRPr lang="en-US" altLang="en-US" sz="2000" b="1"/>
          </a:p>
        </p:txBody>
      </p:sp>
      <p:sp>
        <p:nvSpPr>
          <p:cNvPr id="44040" name="Line 11">
            <a:extLst>
              <a:ext uri="{FF2B5EF4-FFF2-40B4-BE49-F238E27FC236}">
                <a16:creationId xmlns:a16="http://schemas.microsoft.com/office/drawing/2014/main" id="{AEA4F7D3-D840-C840-8EF1-BA48E7A7D44E}"/>
              </a:ext>
            </a:extLst>
          </p:cNvPr>
          <p:cNvSpPr>
            <a:spLocks noChangeShapeType="1"/>
          </p:cNvSpPr>
          <p:nvPr/>
        </p:nvSpPr>
        <p:spPr bwMode="auto">
          <a:xfrm flipH="1">
            <a:off x="8143875" y="3971925"/>
            <a:ext cx="141288" cy="10350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1" name="Line 12">
            <a:extLst>
              <a:ext uri="{FF2B5EF4-FFF2-40B4-BE49-F238E27FC236}">
                <a16:creationId xmlns:a16="http://schemas.microsoft.com/office/drawing/2014/main" id="{1D46277F-6F16-A344-A7AC-817F8F9D7B51}"/>
              </a:ext>
            </a:extLst>
          </p:cNvPr>
          <p:cNvSpPr>
            <a:spLocks noChangeShapeType="1"/>
          </p:cNvSpPr>
          <p:nvPr/>
        </p:nvSpPr>
        <p:spPr bwMode="auto">
          <a:xfrm>
            <a:off x="5189538" y="3911600"/>
            <a:ext cx="128587" cy="4492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Freeform 13">
            <a:extLst>
              <a:ext uri="{FF2B5EF4-FFF2-40B4-BE49-F238E27FC236}">
                <a16:creationId xmlns:a16="http://schemas.microsoft.com/office/drawing/2014/main" id="{855B41E9-110B-F641-94F8-8CF30394BEF6}"/>
              </a:ext>
            </a:extLst>
          </p:cNvPr>
          <p:cNvSpPr>
            <a:spLocks/>
          </p:cNvSpPr>
          <p:nvPr/>
        </p:nvSpPr>
        <p:spPr bwMode="auto">
          <a:xfrm>
            <a:off x="1457325" y="4135438"/>
            <a:ext cx="765175" cy="509587"/>
          </a:xfrm>
          <a:custGeom>
            <a:avLst/>
            <a:gdLst>
              <a:gd name="T0" fmla="*/ 0 w 447"/>
              <a:gd name="T1" fmla="*/ 321185406 h 231"/>
              <a:gd name="T2" fmla="*/ 1309827250 w 447"/>
              <a:gd name="T3" fmla="*/ 0 h 231"/>
              <a:gd name="T4" fmla="*/ 606564664 w 447"/>
              <a:gd name="T5" fmla="*/ 1124151128 h 231"/>
              <a:gd name="T6" fmla="*/ 0 60000 65536"/>
              <a:gd name="T7" fmla="*/ 0 60000 65536"/>
              <a:gd name="T8" fmla="*/ 0 60000 65536"/>
              <a:gd name="T9" fmla="*/ 0 w 447"/>
              <a:gd name="T10" fmla="*/ 0 h 231"/>
              <a:gd name="T11" fmla="*/ 447 w 447"/>
              <a:gd name="T12" fmla="*/ 231 h 231"/>
            </a:gdLst>
            <a:ahLst/>
            <a:cxnLst>
              <a:cxn ang="T6">
                <a:pos x="T0" y="T1"/>
              </a:cxn>
              <a:cxn ang="T7">
                <a:pos x="T2" y="T3"/>
              </a:cxn>
              <a:cxn ang="T8">
                <a:pos x="T4" y="T5"/>
              </a:cxn>
            </a:cxnLst>
            <a:rect l="T9" t="T10" r="T11" b="T12"/>
            <a:pathLst>
              <a:path w="447" h="231">
                <a:moveTo>
                  <a:pt x="0" y="66"/>
                </a:moveTo>
                <a:lnTo>
                  <a:pt x="447" y="0"/>
                </a:lnTo>
                <a:lnTo>
                  <a:pt x="207" y="231"/>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3" name="Rectangle 18">
            <a:extLst>
              <a:ext uri="{FF2B5EF4-FFF2-40B4-BE49-F238E27FC236}">
                <a16:creationId xmlns:a16="http://schemas.microsoft.com/office/drawing/2014/main" id="{DFAE62C1-CCEF-7245-9FBA-309612243B50}"/>
              </a:ext>
            </a:extLst>
          </p:cNvPr>
          <p:cNvSpPr>
            <a:spLocks noChangeArrowheads="1"/>
          </p:cNvSpPr>
          <p:nvPr/>
        </p:nvSpPr>
        <p:spPr bwMode="auto">
          <a:xfrm>
            <a:off x="5219700" y="5181600"/>
            <a:ext cx="140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500" b="1">
                <a:solidFill>
                  <a:srgbClr val="000000"/>
                </a:solidFill>
              </a:rPr>
              <a:t>Endosymbiosis</a:t>
            </a:r>
            <a:endParaRPr lang="en-US" altLang="en-US" sz="1900" b="1">
              <a:solidFill>
                <a:srgbClr val="000000"/>
              </a:solidFill>
            </a:endParaRPr>
          </a:p>
        </p:txBody>
      </p:sp>
      <p:pic>
        <p:nvPicPr>
          <p:cNvPr id="44044" name="Picture 26" descr="26-02-EvolClockAnalogy-L">
            <a:extLst>
              <a:ext uri="{FF2B5EF4-FFF2-40B4-BE49-F238E27FC236}">
                <a16:creationId xmlns:a16="http://schemas.microsoft.com/office/drawing/2014/main" id="{254B50C2-1D95-FC45-B927-1B47E98F7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600"/>
          <a:stretch>
            <a:fillRect/>
          </a:stretch>
        </p:blipFill>
        <p:spPr bwMode="auto">
          <a:xfrm>
            <a:off x="6213475" y="11113"/>
            <a:ext cx="2935288"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315" name="Oval 27">
            <a:extLst>
              <a:ext uri="{FF2B5EF4-FFF2-40B4-BE49-F238E27FC236}">
                <a16:creationId xmlns:a16="http://schemas.microsoft.com/office/drawing/2014/main" id="{02D8EF1B-4183-0140-BCE2-D286FA1A6064}"/>
              </a:ext>
            </a:extLst>
          </p:cNvPr>
          <p:cNvSpPr>
            <a:spLocks noChangeArrowheads="1"/>
          </p:cNvSpPr>
          <p:nvPr/>
        </p:nvSpPr>
        <p:spPr bwMode="auto">
          <a:xfrm>
            <a:off x="6249988" y="2970213"/>
            <a:ext cx="1303337" cy="5429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6291" name="Rectangle 3" descr="Rectangle: Click to edit Master text styles&#13;&#10;Second level&#13;&#10;Third level&#13;&#10;Fourth level&#13;&#10;Fifth level">
            <a:extLst>
              <a:ext uri="{FF2B5EF4-FFF2-40B4-BE49-F238E27FC236}">
                <a16:creationId xmlns:a16="http://schemas.microsoft.com/office/drawing/2014/main" id="{9C23C897-4028-4245-8F2E-858886A22125}"/>
              </a:ext>
            </a:extLst>
          </p:cNvPr>
          <p:cNvSpPr>
            <a:spLocks noGrp="1" noChangeArrowheads="1"/>
          </p:cNvSpPr>
          <p:nvPr>
            <p:ph type="body" idx="1"/>
          </p:nvPr>
        </p:nvSpPr>
        <p:spPr>
          <a:xfrm>
            <a:off x="579438" y="1371600"/>
            <a:ext cx="8467725" cy="2098675"/>
          </a:xfrm>
        </p:spPr>
        <p:txBody>
          <a:bodyPr/>
          <a:lstStyle/>
          <a:p>
            <a:pPr eaLnBrk="1" hangingPunct="1">
              <a:lnSpc>
                <a:spcPct val="90000"/>
              </a:lnSpc>
            </a:pPr>
            <a:r>
              <a:rPr lang="en-US" altLang="en-US" sz="2600" dirty="0">
                <a:ea typeface="ＭＳ Ｐゴシック" panose="020B0600070205080204" pitchFamily="34" charset="-128"/>
              </a:rPr>
              <a:t>Evolution of eukaryotes</a:t>
            </a:r>
            <a:endParaRPr lang="en-US" altLang="en-US" sz="2200" dirty="0">
              <a:ea typeface="ＭＳ Ｐゴシック" panose="020B0600070205080204" pitchFamily="34" charset="-128"/>
            </a:endParaRPr>
          </a:p>
          <a:p>
            <a:pPr lvl="1" eaLnBrk="1" hangingPunct="1">
              <a:lnSpc>
                <a:spcPct val="90000"/>
              </a:lnSpc>
            </a:pPr>
            <a:r>
              <a:rPr lang="en-US" altLang="en-US" sz="2000" dirty="0">
                <a:ea typeface="ＭＳ Ｐゴシック" panose="020B0600070205080204" pitchFamily="34" charset="-128"/>
              </a:rPr>
              <a:t>origin of </a:t>
            </a:r>
            <a:r>
              <a:rPr lang="en-US" altLang="en-US" sz="2000" u="sng" dirty="0">
                <a:solidFill>
                  <a:srgbClr val="CC0000"/>
                </a:solidFill>
                <a:ea typeface="ＭＳ Ｐゴシック" panose="020B0600070205080204" pitchFamily="34" charset="-128"/>
              </a:rPr>
              <a:t>mitochondria</a:t>
            </a:r>
            <a:endParaRPr lang="en-US" altLang="en-US" sz="2000" dirty="0">
              <a:ea typeface="ＭＳ Ｐゴシック" panose="020B0600070205080204" pitchFamily="34" charset="-128"/>
            </a:endParaRPr>
          </a:p>
          <a:p>
            <a:pPr lvl="1" eaLnBrk="1" hangingPunct="1">
              <a:lnSpc>
                <a:spcPct val="90000"/>
              </a:lnSpc>
            </a:pPr>
            <a:r>
              <a:rPr lang="en-US" altLang="en-US" sz="2000" dirty="0">
                <a:ea typeface="ＭＳ Ｐゴシック" panose="020B0600070205080204" pitchFamily="34" charset="-128"/>
              </a:rPr>
              <a:t>engulfed aerobic bacteria, but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did not digest them</a:t>
            </a:r>
          </a:p>
          <a:p>
            <a:pPr lvl="1" eaLnBrk="1" hangingPunct="1">
              <a:lnSpc>
                <a:spcPct val="90000"/>
              </a:lnSpc>
            </a:pPr>
            <a:r>
              <a:rPr lang="en-US" altLang="en-US" sz="2000" dirty="0">
                <a:ea typeface="ＭＳ Ｐゴシック" panose="020B0600070205080204" pitchFamily="34" charset="-128"/>
              </a:rPr>
              <a:t>mutually beneficial relationship</a:t>
            </a:r>
          </a:p>
          <a:p>
            <a:pPr lvl="2" eaLnBrk="1" hangingPunct="1">
              <a:lnSpc>
                <a:spcPct val="90000"/>
              </a:lnSpc>
            </a:pPr>
            <a:r>
              <a:rPr lang="en-US" altLang="en-US" sz="1800" dirty="0">
                <a:ea typeface="ＭＳ Ｐゴシック" panose="020B0600070205080204" pitchFamily="34" charset="-128"/>
              </a:rPr>
              <a:t>natural selection</a:t>
            </a:r>
            <a:r>
              <a:rPr lang="en-US" altLang="en-US" sz="1800" i="1" dirty="0">
                <a:ea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6315"/>
                                        </p:tgtEl>
                                        <p:attrNameLst>
                                          <p:attrName>style.visibility</p:attrName>
                                        </p:attrNameLst>
                                      </p:cBhvr>
                                      <p:to>
                                        <p:strVal val="visible"/>
                                      </p:to>
                                    </p:set>
                                    <p:animEffect transition="in" filter="wipe(left)">
                                      <p:cBhvr>
                                        <p:cTn id="7" dur="500"/>
                                        <p:tgtEl>
                                          <p:spTgt spid="3963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96291">
                                            <p:txEl>
                                              <p:pRg st="1" end="1"/>
                                            </p:txEl>
                                          </p:spTgt>
                                        </p:tgtEl>
                                        <p:attrNameLst>
                                          <p:attrName>style.visibility</p:attrName>
                                        </p:attrNameLst>
                                      </p:cBhvr>
                                      <p:to>
                                        <p:strVal val="visible"/>
                                      </p:to>
                                    </p:set>
                                    <p:anim calcmode="lin" valueType="num">
                                      <p:cBhvr additive="base">
                                        <p:cTn id="12" dur="500" fill="hold"/>
                                        <p:tgtEl>
                                          <p:spTgt spid="39629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96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96294"/>
                                        </p:tgtEl>
                                        <p:attrNameLst>
                                          <p:attrName>style.visibility</p:attrName>
                                        </p:attrNameLst>
                                      </p:cBhvr>
                                      <p:to>
                                        <p:strVal val="visible"/>
                                      </p:to>
                                    </p:set>
                                    <p:animEffect transition="in" filter="wipe(left)">
                                      <p:cBhvr>
                                        <p:cTn id="18" dur="500"/>
                                        <p:tgtEl>
                                          <p:spTgt spid="396294"/>
                                        </p:tgtEl>
                                      </p:cBhvr>
                                    </p:animEffect>
                                  </p:childTnLst>
                                  <p:subTnLst>
                                    <p:audio>
                                      <p:cMediaNode>
                                        <p:cTn display="0" masterRel="sameClick">
                                          <p:stCondLst>
                                            <p:cond evt="begin" delay="0">
                                              <p:tn val="16"/>
                                            </p:cond>
                                          </p:stCondLst>
                                          <p:endCondLst>
                                            <p:cond evt="onStopAudio" delay="0">
                                              <p:tgtEl>
                                                <p:sldTgt/>
                                              </p:tgtEl>
                                            </p:cond>
                                          </p:endCondLst>
                                        </p:cTn>
                                        <p:tgtEl>
                                          <p:sndTgt r:embed="rId5" name="Vibro Up"/>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6291">
                                            <p:txEl>
                                              <p:pRg st="2" end="2"/>
                                            </p:txEl>
                                          </p:spTgt>
                                        </p:tgtEl>
                                        <p:attrNameLst>
                                          <p:attrName>style.visibility</p:attrName>
                                        </p:attrNameLst>
                                      </p:cBhvr>
                                      <p:to>
                                        <p:strVal val="visible"/>
                                      </p:to>
                                    </p:set>
                                    <p:anim calcmode="lin" valueType="num">
                                      <p:cBhvr additive="base">
                                        <p:cTn id="23" dur="500" fill="hold"/>
                                        <p:tgtEl>
                                          <p:spTgt spid="39629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6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96297">
                                            <p:txEl>
                                              <p:pRg st="0" end="0"/>
                                            </p:txEl>
                                          </p:spTgt>
                                        </p:tgtEl>
                                        <p:attrNameLst>
                                          <p:attrName>style.visibility</p:attrName>
                                        </p:attrNameLst>
                                      </p:cBhvr>
                                      <p:to>
                                        <p:strVal val="visible"/>
                                      </p:to>
                                    </p:set>
                                    <p:animEffect transition="in" filter="wipe(left)">
                                      <p:cBhvr>
                                        <p:cTn id="29" dur="500"/>
                                        <p:tgtEl>
                                          <p:spTgt spid="396297">
                                            <p:txEl>
                                              <p:pRg st="0" end="0"/>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6" name="String"/>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96291">
                                            <p:txEl>
                                              <p:pRg st="3" end="3"/>
                                            </p:txEl>
                                          </p:spTgt>
                                        </p:tgtEl>
                                        <p:attrNameLst>
                                          <p:attrName>style.visibility</p:attrName>
                                        </p:attrNameLst>
                                      </p:cBhvr>
                                      <p:to>
                                        <p:strVal val="visible"/>
                                      </p:to>
                                    </p:set>
                                    <p:anim calcmode="lin" valueType="num">
                                      <p:cBhvr additive="base">
                                        <p:cTn id="34" dur="500" fill="hold"/>
                                        <p:tgtEl>
                                          <p:spTgt spid="396291">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962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96291">
                                            <p:txEl>
                                              <p:pRg st="4" end="4"/>
                                            </p:txEl>
                                          </p:spTgt>
                                        </p:tgtEl>
                                        <p:attrNameLst>
                                          <p:attrName>style.visibility</p:attrName>
                                        </p:attrNameLst>
                                      </p:cBhvr>
                                      <p:to>
                                        <p:strVal val="visible"/>
                                      </p:to>
                                    </p:set>
                                    <p:anim calcmode="lin" valueType="num">
                                      <p:cBhvr additive="base">
                                        <p:cTn id="40" dur="500" fill="hold"/>
                                        <p:tgtEl>
                                          <p:spTgt spid="396291">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9629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hoosh"/>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96298">
                                            <p:txEl>
                                              <p:pRg st="0" end="0"/>
                                            </p:txEl>
                                          </p:spTgt>
                                        </p:tgtEl>
                                        <p:attrNameLst>
                                          <p:attrName>style.visibility</p:attrName>
                                        </p:attrNameLst>
                                      </p:cBhvr>
                                      <p:to>
                                        <p:strVal val="visible"/>
                                      </p:to>
                                    </p:set>
                                    <p:animEffect transition="in" filter="wipe(left)">
                                      <p:cBhvr>
                                        <p:cTn id="46" dur="500"/>
                                        <p:tgtEl>
                                          <p:spTgt spid="396298">
                                            <p:txEl>
                                              <p:pRg st="0" end="0"/>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96295"/>
                                        </p:tgtEl>
                                        <p:attrNameLst>
                                          <p:attrName>style.visibility</p:attrName>
                                        </p:attrNameLst>
                                      </p:cBhvr>
                                      <p:to>
                                        <p:strVal val="visible"/>
                                      </p:to>
                                    </p:set>
                                    <p:animEffect transition="in" filter="wipe(left)">
                                      <p:cBhvr>
                                        <p:cTn id="51" dur="500"/>
                                        <p:tgtEl>
                                          <p:spTgt spid="396295"/>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4" grpId="0" animBg="1" autoUpdateAnimBg="0"/>
      <p:bldP spid="396295" grpId="0" animBg="1" autoUpdateAnimBg="0"/>
      <p:bldP spid="396297" grpId="0" build="p" autoUpdateAnimBg="0"/>
      <p:bldP spid="396298" grpId="0" build="p" autoUpdateAnimBg="0"/>
      <p:bldP spid="396315" grpId="0" animBg="1"/>
      <p:bldP spid="39629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8">
            <a:extLst>
              <a:ext uri="{FF2B5EF4-FFF2-40B4-BE49-F238E27FC236}">
                <a16:creationId xmlns:a16="http://schemas.microsoft.com/office/drawing/2014/main" id="{C9E035A5-7F98-C84C-AF02-3DE868A62E5C}"/>
              </a:ext>
            </a:extLst>
          </p:cNvPr>
          <p:cNvSpPr>
            <a:spLocks noChangeArrowheads="1"/>
          </p:cNvSpPr>
          <p:nvPr/>
        </p:nvSpPr>
        <p:spPr bwMode="auto">
          <a:xfrm>
            <a:off x="127000" y="6151563"/>
            <a:ext cx="1571625" cy="595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6082" name="Picture 15" descr="04_14">
            <a:extLst>
              <a:ext uri="{FF2B5EF4-FFF2-40B4-BE49-F238E27FC236}">
                <a16:creationId xmlns:a16="http://schemas.microsoft.com/office/drawing/2014/main" id="{A5029162-7512-6B44-B4C4-124DB6769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250" t="7500" b="9000"/>
          <a:stretch>
            <a:fillRect/>
          </a:stretch>
        </p:blipFill>
        <p:spPr bwMode="auto">
          <a:xfrm>
            <a:off x="1543050" y="1289050"/>
            <a:ext cx="746442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0">
            <a:extLst>
              <a:ext uri="{FF2B5EF4-FFF2-40B4-BE49-F238E27FC236}">
                <a16:creationId xmlns:a16="http://schemas.microsoft.com/office/drawing/2014/main" id="{FE51B3F8-8BA6-A14B-8282-EA208355CBFD}"/>
              </a:ext>
            </a:extLst>
          </p:cNvPr>
          <p:cNvSpPr>
            <a:spLocks noChangeArrowheads="1"/>
          </p:cNvSpPr>
          <p:nvPr/>
        </p:nvSpPr>
        <p:spPr bwMode="auto">
          <a:xfrm>
            <a:off x="7369175" y="5508625"/>
            <a:ext cx="16891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900" b="1" u="sng">
                <a:solidFill>
                  <a:srgbClr val="CC0000"/>
                </a:solidFill>
              </a:rPr>
              <a:t>mitochondrion</a:t>
            </a:r>
            <a:endParaRPr lang="en-US" altLang="en-US" sz="2000" b="1"/>
          </a:p>
        </p:txBody>
      </p:sp>
      <p:sp>
        <p:nvSpPr>
          <p:cNvPr id="46084" name="Line 21">
            <a:extLst>
              <a:ext uri="{FF2B5EF4-FFF2-40B4-BE49-F238E27FC236}">
                <a16:creationId xmlns:a16="http://schemas.microsoft.com/office/drawing/2014/main" id="{C55B2134-1145-D34A-928F-8AFED44CFC42}"/>
              </a:ext>
            </a:extLst>
          </p:cNvPr>
          <p:cNvSpPr>
            <a:spLocks noChangeShapeType="1"/>
          </p:cNvSpPr>
          <p:nvPr/>
        </p:nvSpPr>
        <p:spPr bwMode="auto">
          <a:xfrm flipV="1">
            <a:off x="8478838" y="1401763"/>
            <a:ext cx="152400" cy="1028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5" name="Freeform 23">
            <a:extLst>
              <a:ext uri="{FF2B5EF4-FFF2-40B4-BE49-F238E27FC236}">
                <a16:creationId xmlns:a16="http://schemas.microsoft.com/office/drawing/2014/main" id="{05C18FB3-D6D6-BC4B-9E63-A7EB5D2E9B9D}"/>
              </a:ext>
            </a:extLst>
          </p:cNvPr>
          <p:cNvSpPr>
            <a:spLocks/>
          </p:cNvSpPr>
          <p:nvPr/>
        </p:nvSpPr>
        <p:spPr bwMode="auto">
          <a:xfrm>
            <a:off x="1817688" y="1649413"/>
            <a:ext cx="709612" cy="366712"/>
          </a:xfrm>
          <a:custGeom>
            <a:avLst/>
            <a:gdLst>
              <a:gd name="T0" fmla="*/ 0 w 447"/>
              <a:gd name="T1" fmla="*/ 166330086 h 231"/>
              <a:gd name="T2" fmla="*/ 1126508256 w 447"/>
              <a:gd name="T3" fmla="*/ 0 h 231"/>
              <a:gd name="T4" fmla="*/ 521671182 w 447"/>
              <a:gd name="T5" fmla="*/ 582154506 h 231"/>
              <a:gd name="T6" fmla="*/ 0 60000 65536"/>
              <a:gd name="T7" fmla="*/ 0 60000 65536"/>
              <a:gd name="T8" fmla="*/ 0 60000 65536"/>
              <a:gd name="T9" fmla="*/ 0 w 447"/>
              <a:gd name="T10" fmla="*/ 0 h 231"/>
              <a:gd name="T11" fmla="*/ 447 w 447"/>
              <a:gd name="T12" fmla="*/ 231 h 231"/>
            </a:gdLst>
            <a:ahLst/>
            <a:cxnLst>
              <a:cxn ang="T6">
                <a:pos x="T0" y="T1"/>
              </a:cxn>
              <a:cxn ang="T7">
                <a:pos x="T2" y="T3"/>
              </a:cxn>
              <a:cxn ang="T8">
                <a:pos x="T4" y="T5"/>
              </a:cxn>
            </a:cxnLst>
            <a:rect l="T9" t="T10" r="T11" b="T12"/>
            <a:pathLst>
              <a:path w="447" h="231">
                <a:moveTo>
                  <a:pt x="0" y="66"/>
                </a:moveTo>
                <a:lnTo>
                  <a:pt x="447" y="0"/>
                </a:lnTo>
                <a:lnTo>
                  <a:pt x="207" y="231"/>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3656" name="Rectangle 24">
            <a:extLst>
              <a:ext uri="{FF2B5EF4-FFF2-40B4-BE49-F238E27FC236}">
                <a16:creationId xmlns:a16="http://schemas.microsoft.com/office/drawing/2014/main" id="{D2978ADA-5475-3542-A9E7-B4BACB6A41D1}"/>
              </a:ext>
            </a:extLst>
          </p:cNvPr>
          <p:cNvSpPr>
            <a:spLocks noChangeArrowheads="1"/>
          </p:cNvSpPr>
          <p:nvPr/>
        </p:nvSpPr>
        <p:spPr bwMode="auto">
          <a:xfrm>
            <a:off x="633413" y="5010150"/>
            <a:ext cx="1300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900" b="1" u="sng">
                <a:solidFill>
                  <a:srgbClr val="008000"/>
                </a:solidFill>
              </a:rPr>
              <a:t>chloroplast</a:t>
            </a:r>
            <a:endParaRPr lang="en-US" altLang="en-US" sz="2000" b="1"/>
          </a:p>
        </p:txBody>
      </p:sp>
      <p:sp>
        <p:nvSpPr>
          <p:cNvPr id="453657" name="Rectangle 25">
            <a:extLst>
              <a:ext uri="{FF2B5EF4-FFF2-40B4-BE49-F238E27FC236}">
                <a16:creationId xmlns:a16="http://schemas.microsoft.com/office/drawing/2014/main" id="{11969F8C-C551-EF44-9C82-9EE933D81BAC}"/>
              </a:ext>
            </a:extLst>
          </p:cNvPr>
          <p:cNvSpPr>
            <a:spLocks noChangeArrowheads="1"/>
          </p:cNvSpPr>
          <p:nvPr/>
        </p:nvSpPr>
        <p:spPr bwMode="auto">
          <a:xfrm>
            <a:off x="1139825" y="6094413"/>
            <a:ext cx="3829050" cy="6413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b="1">
                <a:solidFill>
                  <a:srgbClr val="CC0000"/>
                </a:solidFill>
              </a:rPr>
              <a:t>Eukaryotic cell with</a:t>
            </a:r>
          </a:p>
          <a:p>
            <a:r>
              <a:rPr lang="en-US" altLang="en-US" sz="2100" b="1">
                <a:solidFill>
                  <a:srgbClr val="CC0000"/>
                </a:solidFill>
              </a:rPr>
              <a:t>chloroplast &amp; mitochondrion</a:t>
            </a:r>
          </a:p>
        </p:txBody>
      </p:sp>
      <p:sp>
        <p:nvSpPr>
          <p:cNvPr id="46088" name="Line 26">
            <a:extLst>
              <a:ext uri="{FF2B5EF4-FFF2-40B4-BE49-F238E27FC236}">
                <a16:creationId xmlns:a16="http://schemas.microsoft.com/office/drawing/2014/main" id="{7DC6AF43-C09B-6A44-8451-4D81E3315C21}"/>
              </a:ext>
            </a:extLst>
          </p:cNvPr>
          <p:cNvSpPr>
            <a:spLocks noChangeShapeType="1"/>
          </p:cNvSpPr>
          <p:nvPr/>
        </p:nvSpPr>
        <p:spPr bwMode="auto">
          <a:xfrm flipV="1">
            <a:off x="2000250" y="5065713"/>
            <a:ext cx="474663" cy="1063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9" name="Rectangle 27">
            <a:extLst>
              <a:ext uri="{FF2B5EF4-FFF2-40B4-BE49-F238E27FC236}">
                <a16:creationId xmlns:a16="http://schemas.microsoft.com/office/drawing/2014/main" id="{C66DF9E7-7AC9-B045-8063-2E103631A278}"/>
              </a:ext>
            </a:extLst>
          </p:cNvPr>
          <p:cNvSpPr>
            <a:spLocks noChangeArrowheads="1"/>
          </p:cNvSpPr>
          <p:nvPr/>
        </p:nvSpPr>
        <p:spPr bwMode="auto">
          <a:xfrm>
            <a:off x="3948113" y="5613400"/>
            <a:ext cx="15954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700" b="1">
                <a:solidFill>
                  <a:srgbClr val="000000"/>
                </a:solidFill>
              </a:rPr>
              <a:t>Endosymbiosis</a:t>
            </a:r>
          </a:p>
        </p:txBody>
      </p:sp>
      <p:sp>
        <p:nvSpPr>
          <p:cNvPr id="46090" name="Line 29">
            <a:extLst>
              <a:ext uri="{FF2B5EF4-FFF2-40B4-BE49-F238E27FC236}">
                <a16:creationId xmlns:a16="http://schemas.microsoft.com/office/drawing/2014/main" id="{9C7127B4-2AC8-8444-9F86-1FB5ADF9A862}"/>
              </a:ext>
            </a:extLst>
          </p:cNvPr>
          <p:cNvSpPr>
            <a:spLocks noChangeShapeType="1"/>
          </p:cNvSpPr>
          <p:nvPr/>
        </p:nvSpPr>
        <p:spPr bwMode="auto">
          <a:xfrm>
            <a:off x="4989513" y="4267200"/>
            <a:ext cx="346075" cy="7334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662" name="Rectangle 30">
            <a:extLst>
              <a:ext uri="{FF2B5EF4-FFF2-40B4-BE49-F238E27FC236}">
                <a16:creationId xmlns:a16="http://schemas.microsoft.com/office/drawing/2014/main" id="{D20A869C-5AE7-2149-950B-57BCDE74A7FF}"/>
              </a:ext>
            </a:extLst>
          </p:cNvPr>
          <p:cNvSpPr>
            <a:spLocks noChangeArrowheads="1"/>
          </p:cNvSpPr>
          <p:nvPr/>
        </p:nvSpPr>
        <p:spPr bwMode="auto">
          <a:xfrm>
            <a:off x="3995738" y="3665538"/>
            <a:ext cx="172878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900" b="1">
                <a:solidFill>
                  <a:srgbClr val="000000"/>
                </a:solidFill>
              </a:rPr>
              <a:t>photosynthetic</a:t>
            </a:r>
            <a:br>
              <a:rPr lang="en-US" altLang="en-US" sz="1900" b="1">
                <a:solidFill>
                  <a:srgbClr val="000000"/>
                </a:solidFill>
              </a:rPr>
            </a:br>
            <a:r>
              <a:rPr lang="en-US" altLang="en-US" sz="1900" b="1">
                <a:solidFill>
                  <a:srgbClr val="000000"/>
                </a:solidFill>
              </a:rPr>
              <a:t>bacterium</a:t>
            </a:r>
          </a:p>
        </p:txBody>
      </p:sp>
      <p:sp>
        <p:nvSpPr>
          <p:cNvPr id="46092" name="Rectangle 32">
            <a:extLst>
              <a:ext uri="{FF2B5EF4-FFF2-40B4-BE49-F238E27FC236}">
                <a16:creationId xmlns:a16="http://schemas.microsoft.com/office/drawing/2014/main" id="{063BB50E-F332-AF4B-8703-4271D7641980}"/>
              </a:ext>
            </a:extLst>
          </p:cNvPr>
          <p:cNvSpPr>
            <a:spLocks noChangeArrowheads="1"/>
          </p:cNvSpPr>
          <p:nvPr/>
        </p:nvSpPr>
        <p:spPr bwMode="auto">
          <a:xfrm>
            <a:off x="873125" y="1333500"/>
            <a:ext cx="6016625" cy="2190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6093" name="Rectangle 2">
            <a:extLst>
              <a:ext uri="{FF2B5EF4-FFF2-40B4-BE49-F238E27FC236}">
                <a16:creationId xmlns:a16="http://schemas.microsoft.com/office/drawing/2014/main" id="{93513D57-1A41-4742-8531-DA8E6207173D}"/>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2</a:t>
            </a:r>
            <a:r>
              <a:rPr lang="en-US" altLang="en-US" baseline="30000" dirty="0">
                <a:ea typeface="ＭＳ Ｐゴシック" panose="020B0600070205080204" pitchFamily="34" charset="-128"/>
              </a:rPr>
              <a:t>nd</a:t>
            </a:r>
            <a:r>
              <a:rPr lang="en-US" altLang="en-US" dirty="0">
                <a:ea typeface="ＭＳ Ｐゴシック" panose="020B0600070205080204" pitchFamily="34" charset="-128"/>
              </a:rPr>
              <a:t> Endosymbiosis</a:t>
            </a:r>
          </a:p>
        </p:txBody>
      </p:sp>
      <p:sp>
        <p:nvSpPr>
          <p:cNvPr id="453635" name="Rectangle 3" descr="Rectangle: Click to edit Master text styles&#13;&#10;Second level&#13;&#10;Third level&#13;&#10;Fourth level&#13;&#10;Fifth level">
            <a:extLst>
              <a:ext uri="{FF2B5EF4-FFF2-40B4-BE49-F238E27FC236}">
                <a16:creationId xmlns:a16="http://schemas.microsoft.com/office/drawing/2014/main" id="{6002742E-1322-674D-9DC3-36EF318180D0}"/>
              </a:ext>
            </a:extLst>
          </p:cNvPr>
          <p:cNvSpPr>
            <a:spLocks noGrp="1" noChangeArrowheads="1"/>
          </p:cNvSpPr>
          <p:nvPr>
            <p:ph type="body" idx="1"/>
          </p:nvPr>
        </p:nvSpPr>
        <p:spPr>
          <a:xfrm>
            <a:off x="635000" y="1371600"/>
            <a:ext cx="8404225" cy="2401888"/>
          </a:xfrm>
        </p:spPr>
        <p:txBody>
          <a:bodyPr/>
          <a:lstStyle/>
          <a:p>
            <a:pPr eaLnBrk="1" hangingPunct="1">
              <a:lnSpc>
                <a:spcPct val="90000"/>
              </a:lnSpc>
            </a:pPr>
            <a:r>
              <a:rPr lang="en-US" altLang="en-US" dirty="0">
                <a:ea typeface="ＭＳ Ｐゴシック" panose="020B0600070205080204" pitchFamily="34" charset="-128"/>
              </a:rPr>
              <a:t>Evolution of eukaryotes</a:t>
            </a:r>
            <a:endParaRPr lang="en-US" altLang="en-US" sz="2600" dirty="0">
              <a:ea typeface="ＭＳ Ｐゴシック" panose="020B0600070205080204" pitchFamily="34" charset="-128"/>
            </a:endParaRPr>
          </a:p>
          <a:p>
            <a:pPr lvl="1" eaLnBrk="1" hangingPunct="1">
              <a:lnSpc>
                <a:spcPct val="90000"/>
              </a:lnSpc>
            </a:pPr>
            <a:r>
              <a:rPr lang="en-US" altLang="en-US" sz="2400" dirty="0">
                <a:ea typeface="ＭＳ Ｐゴシック" panose="020B0600070205080204" pitchFamily="34" charset="-128"/>
              </a:rPr>
              <a:t>origin of </a:t>
            </a:r>
            <a:r>
              <a:rPr lang="en-US" altLang="en-US" sz="2400" u="sng" dirty="0">
                <a:solidFill>
                  <a:srgbClr val="008000"/>
                </a:solidFill>
                <a:ea typeface="ＭＳ Ｐゴシック" panose="020B0600070205080204" pitchFamily="34" charset="-128"/>
              </a:rPr>
              <a:t>chloroplasts</a:t>
            </a:r>
            <a:r>
              <a:rPr lang="en-US" altLang="en-US" sz="2400" dirty="0">
                <a:ea typeface="ＭＳ Ｐゴシック" panose="020B0600070205080204" pitchFamily="34" charset="-128"/>
              </a:rPr>
              <a:t> </a:t>
            </a:r>
          </a:p>
          <a:p>
            <a:pPr lvl="1" eaLnBrk="1" hangingPunct="1">
              <a:lnSpc>
                <a:spcPct val="90000"/>
              </a:lnSpc>
            </a:pPr>
            <a:r>
              <a:rPr lang="en-US" altLang="en-US" sz="2400" dirty="0">
                <a:ea typeface="ＭＳ Ｐゴシック" panose="020B0600070205080204" pitchFamily="34" charset="-128"/>
              </a:rPr>
              <a:t>engulfed </a:t>
            </a:r>
            <a:r>
              <a:rPr lang="en-US" altLang="en-US" sz="2400" dirty="0">
                <a:solidFill>
                  <a:srgbClr val="008000"/>
                </a:solidFill>
                <a:ea typeface="ＭＳ Ｐゴシック" panose="020B0600070205080204" pitchFamily="34" charset="-128"/>
              </a:rPr>
              <a:t>photosynthetic</a:t>
            </a:r>
            <a:r>
              <a:rPr lang="en-US" altLang="en-US" sz="2400" dirty="0">
                <a:ea typeface="ＭＳ Ｐゴシック" panose="020B0600070205080204" pitchFamily="34" charset="-128"/>
              </a:rPr>
              <a:t> bacteria, </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but did not </a:t>
            </a:r>
            <a:r>
              <a:rPr lang="en-US" altLang="en-US" sz="2400" dirty="0">
                <a:solidFill>
                  <a:srgbClr val="FF0000"/>
                </a:solidFill>
                <a:ea typeface="ＭＳ Ｐゴシック" panose="020B0600070205080204" pitchFamily="34" charset="-128"/>
              </a:rPr>
              <a:t>digest</a:t>
            </a:r>
            <a:r>
              <a:rPr lang="en-US" altLang="en-US" sz="2400" dirty="0">
                <a:ea typeface="ＭＳ Ｐゴシック" panose="020B0600070205080204" pitchFamily="34" charset="-128"/>
              </a:rPr>
              <a:t> them</a:t>
            </a:r>
          </a:p>
          <a:p>
            <a:pPr lvl="1" eaLnBrk="1" hangingPunct="1">
              <a:lnSpc>
                <a:spcPct val="90000"/>
              </a:lnSpc>
            </a:pPr>
            <a:r>
              <a:rPr lang="en-US" altLang="en-US" sz="2400" dirty="0">
                <a:ea typeface="ＭＳ Ｐゴシック" panose="020B0600070205080204" pitchFamily="34" charset="-128"/>
              </a:rPr>
              <a:t>mutually beneficial relationship</a:t>
            </a:r>
          </a:p>
          <a:p>
            <a:pPr lvl="2" eaLnBrk="1" hangingPunct="1">
              <a:lnSpc>
                <a:spcPct val="90000"/>
              </a:lnSpc>
            </a:pPr>
            <a:r>
              <a:rPr lang="en-US" altLang="en-US" sz="2000" dirty="0">
                <a:ea typeface="ＭＳ Ｐゴシック" panose="020B0600070205080204" pitchFamily="34" charset="-128"/>
              </a:rPr>
              <a:t>natural selection</a:t>
            </a:r>
            <a:r>
              <a:rPr lang="en-US" altLang="en-US" sz="2000" i="1" dirty="0">
                <a:ea typeface="ＭＳ Ｐゴシック" panose="020B0600070205080204" pitchFamily="34" charset="-128"/>
              </a:rPr>
              <a:t>!</a:t>
            </a:r>
            <a:endParaRPr lang="en-US" altLang="en-US" sz="2000" dirty="0">
              <a:ea typeface="ＭＳ Ｐゴシック" panose="020B0600070205080204" pitchFamily="34" charset="-128"/>
            </a:endParaRPr>
          </a:p>
        </p:txBody>
      </p:sp>
      <p:sp>
        <p:nvSpPr>
          <p:cNvPr id="46095" name="Line 37">
            <a:extLst>
              <a:ext uri="{FF2B5EF4-FFF2-40B4-BE49-F238E27FC236}">
                <a16:creationId xmlns:a16="http://schemas.microsoft.com/office/drawing/2014/main" id="{C19E3CA7-6828-124E-97BD-30FE38C54739}"/>
              </a:ext>
            </a:extLst>
          </p:cNvPr>
          <p:cNvSpPr>
            <a:spLocks noChangeShapeType="1"/>
          </p:cNvSpPr>
          <p:nvPr/>
        </p:nvSpPr>
        <p:spPr bwMode="auto">
          <a:xfrm>
            <a:off x="6918325" y="5195888"/>
            <a:ext cx="719138" cy="304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649" name="Rectangle 17">
            <a:extLst>
              <a:ext uri="{FF2B5EF4-FFF2-40B4-BE49-F238E27FC236}">
                <a16:creationId xmlns:a16="http://schemas.microsoft.com/office/drawing/2014/main" id="{930435E7-17D6-4947-9EC4-A9D32A9DB257}"/>
              </a:ext>
            </a:extLst>
          </p:cNvPr>
          <p:cNvSpPr>
            <a:spLocks noChangeArrowheads="1"/>
          </p:cNvSpPr>
          <p:nvPr/>
        </p:nvSpPr>
        <p:spPr bwMode="auto">
          <a:xfrm>
            <a:off x="6850063" y="534988"/>
            <a:ext cx="2125662" cy="8667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2100" b="1">
                <a:solidFill>
                  <a:srgbClr val="CC0000"/>
                </a:solidFill>
              </a:rPr>
              <a:t>Eukaryotic</a:t>
            </a:r>
          </a:p>
          <a:p>
            <a:pPr>
              <a:lnSpc>
                <a:spcPct val="90000"/>
              </a:lnSpc>
            </a:pPr>
            <a:r>
              <a:rPr lang="en-US" altLang="en-US" sz="2100" b="1">
                <a:solidFill>
                  <a:srgbClr val="CC0000"/>
                </a:solidFill>
              </a:rPr>
              <a:t>cell with </a:t>
            </a:r>
          </a:p>
          <a:p>
            <a:pPr>
              <a:lnSpc>
                <a:spcPct val="90000"/>
              </a:lnSpc>
            </a:pPr>
            <a:r>
              <a:rPr lang="en-US" altLang="en-US" sz="2100" b="1">
                <a:solidFill>
                  <a:srgbClr val="CC0000"/>
                </a:solidFill>
              </a:rPr>
              <a:t>mitochondrion</a:t>
            </a:r>
            <a:r>
              <a:rPr lang="en-US" altLang="en-US" sz="21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3635">
                                            <p:txEl>
                                              <p:pRg st="1" end="1"/>
                                            </p:txEl>
                                          </p:spTgt>
                                        </p:tgtEl>
                                        <p:attrNameLst>
                                          <p:attrName>style.visibility</p:attrName>
                                        </p:attrNameLst>
                                      </p:cBhvr>
                                      <p:to>
                                        <p:strVal val="visible"/>
                                      </p:to>
                                    </p:set>
                                    <p:anim calcmode="lin" valueType="num">
                                      <p:cBhvr additive="base">
                                        <p:cTn id="7" dur="500" fill="hold"/>
                                        <p:tgtEl>
                                          <p:spTgt spid="45363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36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53649"/>
                                        </p:tgtEl>
                                        <p:attrNameLst>
                                          <p:attrName>style.visibility</p:attrName>
                                        </p:attrNameLst>
                                      </p:cBhvr>
                                      <p:to>
                                        <p:strVal val="visible"/>
                                      </p:to>
                                    </p:set>
                                    <p:animEffect transition="in" filter="wipe(left)">
                                      <p:cBhvr>
                                        <p:cTn id="13" dur="500"/>
                                        <p:tgtEl>
                                          <p:spTgt spid="453649"/>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53635">
                                            <p:txEl>
                                              <p:pRg st="2" end="2"/>
                                            </p:txEl>
                                          </p:spTgt>
                                        </p:tgtEl>
                                        <p:attrNameLst>
                                          <p:attrName>style.visibility</p:attrName>
                                        </p:attrNameLst>
                                      </p:cBhvr>
                                      <p:to>
                                        <p:strVal val="visible"/>
                                      </p:to>
                                    </p:set>
                                    <p:anim calcmode="lin" valueType="num">
                                      <p:cBhvr additive="base">
                                        <p:cTn id="18" dur="500" fill="hold"/>
                                        <p:tgtEl>
                                          <p:spTgt spid="453635">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536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53662">
                                            <p:txEl>
                                              <p:pRg st="0" end="0"/>
                                            </p:txEl>
                                          </p:spTgt>
                                        </p:tgtEl>
                                        <p:attrNameLst>
                                          <p:attrName>style.visibility</p:attrName>
                                        </p:attrNameLst>
                                      </p:cBhvr>
                                      <p:to>
                                        <p:strVal val="visible"/>
                                      </p:to>
                                    </p:set>
                                    <p:animEffect transition="in" filter="wipe(left)">
                                      <p:cBhvr>
                                        <p:cTn id="24" dur="500"/>
                                        <p:tgtEl>
                                          <p:spTgt spid="453662">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String"/>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3635">
                                            <p:txEl>
                                              <p:pRg st="3" end="3"/>
                                            </p:txEl>
                                          </p:spTgt>
                                        </p:tgtEl>
                                        <p:attrNameLst>
                                          <p:attrName>style.visibility</p:attrName>
                                        </p:attrNameLst>
                                      </p:cBhvr>
                                      <p:to>
                                        <p:strVal val="visible"/>
                                      </p:to>
                                    </p:set>
                                    <p:anim calcmode="lin" valueType="num">
                                      <p:cBhvr additive="base">
                                        <p:cTn id="29" dur="500" fill="hold"/>
                                        <p:tgtEl>
                                          <p:spTgt spid="453635">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36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3635">
                                            <p:txEl>
                                              <p:pRg st="4" end="4"/>
                                            </p:txEl>
                                          </p:spTgt>
                                        </p:tgtEl>
                                        <p:attrNameLst>
                                          <p:attrName>style.visibility</p:attrName>
                                        </p:attrNameLst>
                                      </p:cBhvr>
                                      <p:to>
                                        <p:strVal val="visible"/>
                                      </p:to>
                                    </p:set>
                                    <p:anim calcmode="lin" valueType="num">
                                      <p:cBhvr additive="base">
                                        <p:cTn id="35" dur="500" fill="hold"/>
                                        <p:tgtEl>
                                          <p:spTgt spid="453635">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36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53656">
                                            <p:txEl>
                                              <p:pRg st="0" end="0"/>
                                            </p:txEl>
                                          </p:spTgt>
                                        </p:tgtEl>
                                        <p:attrNameLst>
                                          <p:attrName>style.visibility</p:attrName>
                                        </p:attrNameLst>
                                      </p:cBhvr>
                                      <p:to>
                                        <p:strVal val="visible"/>
                                      </p:to>
                                    </p:set>
                                    <p:animEffect transition="in" filter="wipe(left)">
                                      <p:cBhvr>
                                        <p:cTn id="41" dur="500"/>
                                        <p:tgtEl>
                                          <p:spTgt spid="453656">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6" name="Chimes"/>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53657"/>
                                        </p:tgtEl>
                                        <p:attrNameLst>
                                          <p:attrName>style.visibility</p:attrName>
                                        </p:attrNameLst>
                                      </p:cBhvr>
                                      <p:to>
                                        <p:strVal val="visible"/>
                                      </p:to>
                                    </p:set>
                                    <p:animEffect transition="in" filter="wipe(left)">
                                      <p:cBhvr>
                                        <p:cTn id="46" dur="500"/>
                                        <p:tgtEl>
                                          <p:spTgt spid="453657"/>
                                        </p:tgtEl>
                                      </p:cBhvr>
                                    </p:animEffect>
                                  </p:childTnLst>
                                  <p:subTnLst>
                                    <p:audio>
                                      <p:cMediaNode>
                                        <p:cTn display="0" masterRel="sameClick">
                                          <p:stCondLst>
                                            <p:cond evt="begin" delay="0">
                                              <p:tn val="44"/>
                                            </p:cond>
                                          </p:stCondLst>
                                          <p:endCondLst>
                                            <p:cond evt="onStopAudio" delay="0">
                                              <p:tgtEl>
                                                <p:sldTgt/>
                                              </p:tgtEl>
                                            </p:cond>
                                          </p:endCondLst>
                                        </p:cTn>
                                        <p:tgtEl>
                                          <p:sndTgt r:embed="rId6"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56" grpId="0" build="p" autoUpdateAnimBg="0"/>
      <p:bldP spid="453657" grpId="0" animBg="1" autoUpdateAnimBg="0"/>
      <p:bldP spid="453662" grpId="0" build="p" autoUpdateAnimBg="0"/>
      <p:bldP spid="453635" grpId="0" build="p" autoUpdateAnimBg="0"/>
      <p:bldP spid="45364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Rectangle 3" descr="Rectangle: Click to edit Master text styles&#13;&#10;Second level&#13;&#10;Third level&#13;&#10;Fourth level&#13;&#10;Fifth level">
            <a:extLst>
              <a:ext uri="{FF2B5EF4-FFF2-40B4-BE49-F238E27FC236}">
                <a16:creationId xmlns:a16="http://schemas.microsoft.com/office/drawing/2014/main" id="{E4FC6B39-4E3B-5648-A294-6104AA4F41D7}"/>
              </a:ext>
            </a:extLst>
          </p:cNvPr>
          <p:cNvSpPr>
            <a:spLocks noGrp="1" noChangeArrowheads="1"/>
          </p:cNvSpPr>
          <p:nvPr>
            <p:ph type="body" idx="1"/>
          </p:nvPr>
        </p:nvSpPr>
        <p:spPr>
          <a:xfrm>
            <a:off x="685800" y="1371600"/>
            <a:ext cx="7924800" cy="5310188"/>
          </a:xfrm>
        </p:spPr>
        <p:txBody>
          <a:bodyPr/>
          <a:lstStyle/>
          <a:p>
            <a:pPr eaLnBrk="1" hangingPunct="1">
              <a:lnSpc>
                <a:spcPct val="90000"/>
              </a:lnSpc>
            </a:pPr>
            <a:r>
              <a:rPr lang="en-US" altLang="en-US" dirty="0">
                <a:solidFill>
                  <a:srgbClr val="002060"/>
                </a:solidFill>
                <a:ea typeface="ＭＳ Ｐゴシック" panose="020B0600070205080204" pitchFamily="34" charset="-128"/>
              </a:rPr>
              <a:t>Evidence</a:t>
            </a:r>
          </a:p>
          <a:p>
            <a:pPr lvl="1" eaLnBrk="1" hangingPunct="1">
              <a:lnSpc>
                <a:spcPct val="90000"/>
              </a:lnSpc>
            </a:pPr>
            <a:r>
              <a:rPr lang="en-US" altLang="en-US" u="sng" dirty="0">
                <a:solidFill>
                  <a:srgbClr val="002060"/>
                </a:solidFill>
                <a:ea typeface="ＭＳ Ｐゴシック" panose="020B0600070205080204" pitchFamily="34" charset="-128"/>
              </a:rPr>
              <a:t>structural</a:t>
            </a:r>
          </a:p>
          <a:p>
            <a:pPr lvl="2" eaLnBrk="1" hangingPunct="1">
              <a:lnSpc>
                <a:spcPct val="90000"/>
              </a:lnSpc>
            </a:pPr>
            <a:r>
              <a:rPr lang="en-US" altLang="en-US" dirty="0">
                <a:solidFill>
                  <a:srgbClr val="002060"/>
                </a:solidFill>
                <a:ea typeface="ＭＳ Ｐゴシック" panose="020B0600070205080204" pitchFamily="34" charset="-128"/>
              </a:rPr>
              <a:t>mitochondria &amp; chloroplasts </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resemble bacterial structure</a:t>
            </a:r>
          </a:p>
          <a:p>
            <a:pPr lvl="1" eaLnBrk="1" hangingPunct="1">
              <a:lnSpc>
                <a:spcPct val="90000"/>
              </a:lnSpc>
            </a:pPr>
            <a:r>
              <a:rPr lang="en-US" altLang="en-US" u="sng" dirty="0">
                <a:solidFill>
                  <a:srgbClr val="002060"/>
                </a:solidFill>
                <a:ea typeface="ＭＳ Ｐゴシック" panose="020B0600070205080204" pitchFamily="34" charset="-128"/>
              </a:rPr>
              <a:t>genetic</a:t>
            </a:r>
          </a:p>
          <a:p>
            <a:pPr lvl="2" eaLnBrk="1" hangingPunct="1">
              <a:lnSpc>
                <a:spcPct val="90000"/>
              </a:lnSpc>
            </a:pPr>
            <a:r>
              <a:rPr lang="en-US" altLang="en-US" dirty="0">
                <a:solidFill>
                  <a:srgbClr val="002060"/>
                </a:solidFill>
                <a:ea typeface="ＭＳ Ｐゴシック" panose="020B0600070205080204" pitchFamily="34" charset="-128"/>
              </a:rPr>
              <a:t>mitochondria &amp; chloroplasts </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have their own circular DNA, like bacteria</a:t>
            </a:r>
          </a:p>
          <a:p>
            <a:pPr lvl="1" eaLnBrk="1" hangingPunct="1">
              <a:lnSpc>
                <a:spcPct val="90000"/>
              </a:lnSpc>
            </a:pPr>
            <a:r>
              <a:rPr lang="en-US" altLang="en-US" u="sng" dirty="0">
                <a:solidFill>
                  <a:srgbClr val="002060"/>
                </a:solidFill>
                <a:ea typeface="ＭＳ Ｐゴシック" panose="020B0600070205080204" pitchFamily="34" charset="-128"/>
              </a:rPr>
              <a:t>functional</a:t>
            </a:r>
          </a:p>
          <a:p>
            <a:pPr lvl="2" eaLnBrk="1" hangingPunct="1">
              <a:lnSpc>
                <a:spcPct val="90000"/>
              </a:lnSpc>
            </a:pPr>
            <a:r>
              <a:rPr lang="en-US" altLang="en-US" dirty="0">
                <a:solidFill>
                  <a:srgbClr val="002060"/>
                </a:solidFill>
                <a:ea typeface="ＭＳ Ｐゴシック" panose="020B0600070205080204" pitchFamily="34" charset="-128"/>
              </a:rPr>
              <a:t>mitochondria &amp; chloroplasts </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move freely within the cell</a:t>
            </a:r>
          </a:p>
          <a:p>
            <a:pPr lvl="2" eaLnBrk="1" hangingPunct="1">
              <a:lnSpc>
                <a:spcPct val="90000"/>
              </a:lnSpc>
            </a:pPr>
            <a:r>
              <a:rPr lang="en-US" altLang="en-US" dirty="0">
                <a:solidFill>
                  <a:srgbClr val="002060"/>
                </a:solidFill>
                <a:ea typeface="ＭＳ Ｐゴシック" panose="020B0600070205080204" pitchFamily="34" charset="-128"/>
              </a:rPr>
              <a:t>mitochondria &amp; chloroplasts </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reproduce independently </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from the cell</a:t>
            </a:r>
          </a:p>
        </p:txBody>
      </p:sp>
      <p:sp>
        <p:nvSpPr>
          <p:cNvPr id="48130" name="Rectangle 2">
            <a:extLst>
              <a:ext uri="{FF2B5EF4-FFF2-40B4-BE49-F238E27FC236}">
                <a16:creationId xmlns:a16="http://schemas.microsoft.com/office/drawing/2014/main" id="{0B3C013C-1CA9-984B-94B5-386D0D974631}"/>
              </a:ext>
            </a:extLst>
          </p:cNvPr>
          <p:cNvSpPr>
            <a:spLocks noGrp="1" noChangeArrowheads="1"/>
          </p:cNvSpPr>
          <p:nvPr>
            <p:ph type="title"/>
          </p:nvPr>
        </p:nvSpPr>
        <p:spPr/>
        <p:txBody>
          <a:bodyPr/>
          <a:lstStyle/>
          <a:p>
            <a:pPr eaLnBrk="1" hangingPunct="1"/>
            <a:r>
              <a:rPr lang="en-US" altLang="en-US" u="sng" dirty="0">
                <a:solidFill>
                  <a:srgbClr val="CC0000"/>
                </a:solidFill>
                <a:ea typeface="ＭＳ Ｐゴシック" panose="020B0600070205080204" pitchFamily="34" charset="-128"/>
              </a:rPr>
              <a:t>Theory</a:t>
            </a:r>
            <a:r>
              <a:rPr lang="en-US" altLang="en-US" dirty="0">
                <a:ea typeface="ＭＳ Ｐゴシック" panose="020B0600070205080204" pitchFamily="34" charset="-128"/>
              </a:rPr>
              <a:t> of Endosymbiosis</a:t>
            </a:r>
          </a:p>
        </p:txBody>
      </p:sp>
      <p:grpSp>
        <p:nvGrpSpPr>
          <p:cNvPr id="2" name="Group 7">
            <a:extLst>
              <a:ext uri="{FF2B5EF4-FFF2-40B4-BE49-F238E27FC236}">
                <a16:creationId xmlns:a16="http://schemas.microsoft.com/office/drawing/2014/main" id="{D007FB3C-81F9-694A-9CFA-87C474DE5408}"/>
              </a:ext>
            </a:extLst>
          </p:cNvPr>
          <p:cNvGrpSpPr>
            <a:grpSpLocks/>
          </p:cNvGrpSpPr>
          <p:nvPr/>
        </p:nvGrpSpPr>
        <p:grpSpPr bwMode="auto">
          <a:xfrm>
            <a:off x="6534150" y="444500"/>
            <a:ext cx="2478088" cy="3046413"/>
            <a:chOff x="4116" y="280"/>
            <a:chExt cx="1561" cy="1919"/>
          </a:xfrm>
        </p:grpSpPr>
        <p:pic>
          <p:nvPicPr>
            <p:cNvPr id="455684" name="Picture 4">
              <a:extLst>
                <a:ext uri="{FF2B5EF4-FFF2-40B4-BE49-F238E27FC236}">
                  <a16:creationId xmlns:a16="http://schemas.microsoft.com/office/drawing/2014/main" id="{BD930410-4634-A143-A51B-D5BF90A23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 y="280"/>
              <a:ext cx="1561" cy="165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a:extLst>
                <a:ext uri="{FF2B5EF4-FFF2-40B4-BE49-F238E27FC236}">
                  <a16:creationId xmlns:a16="http://schemas.microsoft.com/office/drawing/2014/main" id="{9E23D38D-372D-4F47-972B-ADC6F3E3005E}"/>
                </a:ext>
              </a:extLst>
            </p:cNvPr>
            <p:cNvSpPr>
              <a:spLocks noChangeArrowheads="1"/>
            </p:cNvSpPr>
            <p:nvPr/>
          </p:nvSpPr>
          <p:spPr bwMode="auto">
            <a:xfrm>
              <a:off x="4339" y="1949"/>
              <a:ext cx="12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chemeClr val="tx2"/>
                  </a:solidFill>
                </a:rPr>
                <a:t>Lynn Margulis</a:t>
              </a:r>
            </a:p>
          </p:txBody>
        </p:sp>
      </p:grpSp>
      <p:pic>
        <p:nvPicPr>
          <p:cNvPr id="455689" name="Picture 9">
            <a:extLst>
              <a:ext uri="{FF2B5EF4-FFF2-40B4-BE49-F238E27FC236}">
                <a16:creationId xmlns:a16="http://schemas.microsoft.com/office/drawing/2014/main" id="{81B99065-CD34-AF42-B8A7-B0B1B323F7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0" y="5006975"/>
            <a:ext cx="2471738" cy="16605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Pencil Check"/>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55689"/>
                                        </p:tgtEl>
                                        <p:attrNameLst>
                                          <p:attrName>style.visibility</p:attrName>
                                        </p:attrNameLst>
                                      </p:cBhvr>
                                      <p:to>
                                        <p:strVal val="visible"/>
                                      </p:to>
                                    </p:set>
                                    <p:animEffect transition="in" filter="wipe(left)">
                                      <p:cBhvr>
                                        <p:cTn id="11" dur="500"/>
                                        <p:tgtEl>
                                          <p:spTgt spid="455689"/>
                                        </p:tgtEl>
                                      </p:cBhvr>
                                    </p:animEffect>
                                  </p:childTnLst>
                                  <p:subTnLst>
                                    <p:audio>
                                      <p:cMediaNode>
                                        <p:cTn display="0" masterRel="sameClick">
                                          <p:stCondLst>
                                            <p:cond evt="begin" delay="0">
                                              <p:tn val="9"/>
                                            </p:cond>
                                          </p:stCondLst>
                                          <p:endCondLst>
                                            <p:cond evt="onStopAudio" delay="0">
                                              <p:tgtEl>
                                                <p:sldTgt/>
                                              </p:tgtEl>
                                            </p:cond>
                                          </p:endCondLst>
                                        </p:cTn>
                                        <p:tgtEl>
                                          <p:sndTgt r:embed="rId2" name="Pencil Check"/>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455683">
                                            <p:txEl>
                                              <p:pRg st="2" end="2"/>
                                            </p:txEl>
                                          </p:spTgt>
                                        </p:tgtEl>
                                        <p:attrNameLst>
                                          <p:attrName>style.visibility</p:attrName>
                                        </p:attrNameLst>
                                      </p:cBhvr>
                                      <p:to>
                                        <p:strVal val="visible"/>
                                      </p:to>
                                    </p:set>
                                    <p:anim calcmode="lin" valueType="num">
                                      <p:cBhvr additive="base">
                                        <p:cTn id="16" dur="500" fill="hold"/>
                                        <p:tgtEl>
                                          <p:spTgt spid="45568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556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55683">
                                            <p:txEl>
                                              <p:pRg st="4" end="4"/>
                                            </p:txEl>
                                          </p:spTgt>
                                        </p:tgtEl>
                                        <p:attrNameLst>
                                          <p:attrName>style.visibility</p:attrName>
                                        </p:attrNameLst>
                                      </p:cBhvr>
                                      <p:to>
                                        <p:strVal val="visible"/>
                                      </p:to>
                                    </p:set>
                                    <p:anim calcmode="lin" valueType="num">
                                      <p:cBhvr additive="base">
                                        <p:cTn id="22" dur="500" fill="hold"/>
                                        <p:tgtEl>
                                          <p:spTgt spid="455683">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556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55683">
                                            <p:txEl>
                                              <p:pRg st="6" end="6"/>
                                            </p:txEl>
                                          </p:spTgt>
                                        </p:tgtEl>
                                        <p:attrNameLst>
                                          <p:attrName>style.visibility</p:attrName>
                                        </p:attrNameLst>
                                      </p:cBhvr>
                                      <p:to>
                                        <p:strVal val="visible"/>
                                      </p:to>
                                    </p:set>
                                    <p:anim calcmode="lin" valueType="num">
                                      <p:cBhvr additive="base">
                                        <p:cTn id="28" dur="500" fill="hold"/>
                                        <p:tgtEl>
                                          <p:spTgt spid="455683">
                                            <p:txEl>
                                              <p:pRg st="6" end="6"/>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5568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55683">
                                            <p:txEl>
                                              <p:pRg st="7" end="7"/>
                                            </p:txEl>
                                          </p:spTgt>
                                        </p:tgtEl>
                                        <p:attrNameLst>
                                          <p:attrName>style.visibility</p:attrName>
                                        </p:attrNameLst>
                                      </p:cBhvr>
                                      <p:to>
                                        <p:strVal val="visible"/>
                                      </p:to>
                                    </p:set>
                                    <p:anim calcmode="lin" valueType="num">
                                      <p:cBhvr additive="base">
                                        <p:cTn id="34" dur="500" fill="hold"/>
                                        <p:tgtEl>
                                          <p:spTgt spid="455683">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45568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0A559ECC-38E3-A248-BC33-44C374FC9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590800"/>
            <a:ext cx="41846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3" descr="26-02-EvolClockAnalogy-L">
            <a:extLst>
              <a:ext uri="{FF2B5EF4-FFF2-40B4-BE49-F238E27FC236}">
                <a16:creationId xmlns:a16="http://schemas.microsoft.com/office/drawing/2014/main" id="{6F4490E2-1A1B-764C-B5FB-D062281CE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600"/>
          <a:stretch>
            <a:fillRect/>
          </a:stretch>
        </p:blipFill>
        <p:spPr bwMode="auto">
          <a:xfrm>
            <a:off x="1143000" y="2590800"/>
            <a:ext cx="34274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4">
            <a:extLst>
              <a:ext uri="{FF2B5EF4-FFF2-40B4-BE49-F238E27FC236}">
                <a16:creationId xmlns:a16="http://schemas.microsoft.com/office/drawing/2014/main" id="{2864A584-C7B3-7F4D-B319-779462AE7DD4}"/>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Cambrian explosion</a:t>
            </a:r>
          </a:p>
        </p:txBody>
      </p:sp>
      <p:sp>
        <p:nvSpPr>
          <p:cNvPr id="398341" name="Rectangle 5" descr="Rectangle: Click to edit Master text styles&#13;&#10;Second level&#13;&#10;Third level&#13;&#10;Fourth level&#13;&#10;Fifth level">
            <a:extLst>
              <a:ext uri="{FF2B5EF4-FFF2-40B4-BE49-F238E27FC236}">
                <a16:creationId xmlns:a16="http://schemas.microsoft.com/office/drawing/2014/main" id="{6EB62E11-E637-7F4A-B0FE-87812526D068}"/>
              </a:ext>
            </a:extLst>
          </p:cNvPr>
          <p:cNvSpPr>
            <a:spLocks noGrp="1" noChangeArrowheads="1"/>
          </p:cNvSpPr>
          <p:nvPr>
            <p:ph type="body" idx="1"/>
          </p:nvPr>
        </p:nvSpPr>
        <p:spPr>
          <a:xfrm>
            <a:off x="685800" y="1371600"/>
            <a:ext cx="8077200" cy="1524000"/>
          </a:xfrm>
        </p:spPr>
        <p:txBody>
          <a:bodyPr/>
          <a:lstStyle/>
          <a:p>
            <a:pPr eaLnBrk="1" hangingPunct="1"/>
            <a:r>
              <a:rPr lang="en-US" altLang="en-US" dirty="0">
                <a:ea typeface="ＭＳ Ｐゴシック" panose="020B0600070205080204" pitchFamily="34" charset="-128"/>
              </a:rPr>
              <a:t>Diversification of Animals</a:t>
            </a:r>
            <a:endParaRPr lang="en-US" altLang="en-US" sz="2600" dirty="0">
              <a:ea typeface="ＭＳ Ｐゴシック" panose="020B0600070205080204" pitchFamily="34" charset="-128"/>
            </a:endParaRPr>
          </a:p>
          <a:p>
            <a:pPr lvl="1" eaLnBrk="1" hangingPunct="1"/>
            <a:r>
              <a:rPr lang="en-US" altLang="en-US" sz="2400" dirty="0">
                <a:ea typeface="ＭＳ Ｐゴシック" panose="020B0600070205080204" pitchFamily="34" charset="-128"/>
              </a:rPr>
              <a:t>within 10–20 million years most of the major phyla of animals appear in fossil record</a:t>
            </a:r>
          </a:p>
        </p:txBody>
      </p:sp>
      <p:sp>
        <p:nvSpPr>
          <p:cNvPr id="398343" name="Oval 7">
            <a:extLst>
              <a:ext uri="{FF2B5EF4-FFF2-40B4-BE49-F238E27FC236}">
                <a16:creationId xmlns:a16="http://schemas.microsoft.com/office/drawing/2014/main" id="{30A3A67C-6614-0D46-B727-92A2DA29E068}"/>
              </a:ext>
            </a:extLst>
          </p:cNvPr>
          <p:cNvSpPr>
            <a:spLocks noChangeArrowheads="1"/>
          </p:cNvSpPr>
          <p:nvPr/>
        </p:nvSpPr>
        <p:spPr bwMode="auto">
          <a:xfrm>
            <a:off x="828675" y="5548313"/>
            <a:ext cx="1200150" cy="636587"/>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8344" name="Oval 8">
            <a:extLst>
              <a:ext uri="{FF2B5EF4-FFF2-40B4-BE49-F238E27FC236}">
                <a16:creationId xmlns:a16="http://schemas.microsoft.com/office/drawing/2014/main" id="{2ECDE040-D739-1E4A-A419-FEE043CF12BA}"/>
              </a:ext>
            </a:extLst>
          </p:cNvPr>
          <p:cNvSpPr>
            <a:spLocks noChangeArrowheads="1"/>
          </p:cNvSpPr>
          <p:nvPr/>
        </p:nvSpPr>
        <p:spPr bwMode="auto">
          <a:xfrm>
            <a:off x="904875" y="3738563"/>
            <a:ext cx="1322388" cy="457200"/>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159" name="Rectangle 9">
            <a:extLst>
              <a:ext uri="{FF2B5EF4-FFF2-40B4-BE49-F238E27FC236}">
                <a16:creationId xmlns:a16="http://schemas.microsoft.com/office/drawing/2014/main" id="{526C3738-F3A3-5643-9F73-02174A796280}"/>
              </a:ext>
            </a:extLst>
          </p:cNvPr>
          <p:cNvSpPr>
            <a:spLocks noChangeArrowheads="1"/>
          </p:cNvSpPr>
          <p:nvPr/>
        </p:nvSpPr>
        <p:spPr bwMode="auto">
          <a:xfrm>
            <a:off x="228600" y="3082925"/>
            <a:ext cx="1287463" cy="427038"/>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543 mya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8343"/>
                                        </p:tgtEl>
                                        <p:attrNameLst>
                                          <p:attrName>style.visibility</p:attrName>
                                        </p:attrNameLst>
                                      </p:cBhvr>
                                      <p:to>
                                        <p:strVal val="visible"/>
                                      </p:to>
                                    </p:set>
                                    <p:animEffect transition="in" filter="wipe(left)">
                                      <p:cBhvr>
                                        <p:cTn id="7" dur="500"/>
                                        <p:tgtEl>
                                          <p:spTgt spid="39834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8344"/>
                                        </p:tgtEl>
                                        <p:attrNameLst>
                                          <p:attrName>style.visibility</p:attrName>
                                        </p:attrNameLst>
                                      </p:cBhvr>
                                      <p:to>
                                        <p:strVal val="visible"/>
                                      </p:to>
                                    </p:set>
                                    <p:animEffect transition="in" filter="wipe(left)">
                                      <p:cBhvr>
                                        <p:cTn id="12" dur="500"/>
                                        <p:tgtEl>
                                          <p:spTgt spid="39834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98341">
                                            <p:txEl>
                                              <p:pRg st="1" end="1"/>
                                            </p:txEl>
                                          </p:spTgt>
                                        </p:tgtEl>
                                        <p:attrNameLst>
                                          <p:attrName>style.visibility</p:attrName>
                                        </p:attrNameLst>
                                      </p:cBhvr>
                                      <p:to>
                                        <p:strVal val="visible"/>
                                      </p:to>
                                    </p:set>
                                    <p:anim calcmode="lin" valueType="num">
                                      <p:cBhvr additive="base">
                                        <p:cTn id="17" dur="500" fill="hold"/>
                                        <p:tgtEl>
                                          <p:spTgt spid="39834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834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utoUpdateAnimBg="0"/>
      <p:bldP spid="398343" grpId="0" animBg="1"/>
      <p:bldP spid="3983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9">
            <a:extLst>
              <a:ext uri="{FF2B5EF4-FFF2-40B4-BE49-F238E27FC236}">
                <a16:creationId xmlns:a16="http://schemas.microsoft.com/office/drawing/2014/main" id="{4699F865-E40A-2E47-BFD0-989860F3AA1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2008-2009</a:t>
            </a:r>
            <a:endParaRPr lang="en-US" altLang="en-US" sz="1400" b="0"/>
          </a:p>
        </p:txBody>
      </p:sp>
      <p:pic>
        <p:nvPicPr>
          <p:cNvPr id="51202" name="Picture 4" descr="04_17">
            <a:extLst>
              <a:ext uri="{FF2B5EF4-FFF2-40B4-BE49-F238E27FC236}">
                <a16:creationId xmlns:a16="http://schemas.microsoft.com/office/drawing/2014/main" id="{6BF4079C-1077-0E4B-9E2F-AA34E389F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250" t="3000" r="11250"/>
          <a:stretch>
            <a:fillRect/>
          </a:stretch>
        </p:blipFill>
        <p:spPr bwMode="auto">
          <a:xfrm>
            <a:off x="360363" y="1917700"/>
            <a:ext cx="44545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3" name="Rectangle 5">
            <a:extLst>
              <a:ext uri="{FF2B5EF4-FFF2-40B4-BE49-F238E27FC236}">
                <a16:creationId xmlns:a16="http://schemas.microsoft.com/office/drawing/2014/main" id="{60E36B84-D6B4-C144-9002-BF812D2F5AD7}"/>
              </a:ext>
            </a:extLst>
          </p:cNvPr>
          <p:cNvSpPr>
            <a:spLocks noChangeArrowheads="1"/>
          </p:cNvSpPr>
          <p:nvPr/>
        </p:nvSpPr>
        <p:spPr bwMode="auto">
          <a:xfrm>
            <a:off x="712788" y="388938"/>
            <a:ext cx="7772400" cy="61277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chemeClr val="bg1"/>
                </a:solidFill>
              </a:rPr>
              <a:t>Is there life elsewhere?</a:t>
            </a:r>
          </a:p>
        </p:txBody>
      </p:sp>
      <p:sp>
        <p:nvSpPr>
          <p:cNvPr id="365574" name="Rectangle 6">
            <a:extLst>
              <a:ext uri="{FF2B5EF4-FFF2-40B4-BE49-F238E27FC236}">
                <a16:creationId xmlns:a16="http://schemas.microsoft.com/office/drawing/2014/main" id="{97AC9071-A409-944B-9AB4-A411F07BFB38}"/>
              </a:ext>
            </a:extLst>
          </p:cNvPr>
          <p:cNvSpPr>
            <a:spLocks noChangeArrowheads="1"/>
          </p:cNvSpPr>
          <p:nvPr/>
        </p:nvSpPr>
        <p:spPr bwMode="auto">
          <a:xfrm>
            <a:off x="704850" y="1000125"/>
            <a:ext cx="7772400" cy="612775"/>
          </a:xfrm>
          <a:prstGeom prst="rect">
            <a:avLst/>
          </a:prstGeom>
          <a:solidFill>
            <a:srgbClr val="FFEA18">
              <a:alpha val="9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008000"/>
                </a:solidFill>
              </a:rPr>
              <a:t>Does it look like life on Earth?</a:t>
            </a:r>
          </a:p>
        </p:txBody>
      </p:sp>
      <p:pic>
        <p:nvPicPr>
          <p:cNvPr id="8" name="Picture 4" descr="darwin_cartoon">
            <a:extLst>
              <a:ext uri="{FF2B5EF4-FFF2-40B4-BE49-F238E27FC236}">
                <a16:creationId xmlns:a16="http://schemas.microsoft.com/office/drawing/2014/main" id="{4115D708-BC73-C945-98FD-83D0959C4101}"/>
              </a:ext>
            </a:extLst>
          </p:cNvPr>
          <p:cNvPicPr>
            <a:picLocks noChangeAspect="1" noChangeArrowheads="1"/>
          </p:cNvPicPr>
          <p:nvPr/>
        </p:nvPicPr>
        <p:blipFill>
          <a:blip r:embed="rId7"/>
          <a:srcRect/>
          <a:stretch>
            <a:fillRect/>
          </a:stretch>
        </p:blipFill>
        <p:spPr bwMode="auto">
          <a:xfrm>
            <a:off x="5045075" y="3086100"/>
            <a:ext cx="3978275" cy="3660775"/>
          </a:xfrm>
          <a:prstGeom prst="rect">
            <a:avLst/>
          </a:prstGeom>
          <a:noFill/>
          <a:effectLst>
            <a:outerShdw blurRad="63500" dist="38099" dir="2700000" algn="ctr" rotWithShape="0">
              <a:srgbClr val="000000">
                <a:alpha val="74998"/>
              </a:srgbClr>
            </a:outerShdw>
          </a:effectLst>
        </p:spPr>
      </p:pic>
      <p:sp>
        <p:nvSpPr>
          <p:cNvPr id="10" name="AutoShape 5">
            <a:extLst>
              <a:ext uri="{FF2B5EF4-FFF2-40B4-BE49-F238E27FC236}">
                <a16:creationId xmlns:a16="http://schemas.microsoft.com/office/drawing/2014/main" id="{C697215B-C8E0-7842-85EC-47BA542DF138}"/>
              </a:ext>
            </a:extLst>
          </p:cNvPr>
          <p:cNvSpPr>
            <a:spLocks/>
          </p:cNvSpPr>
          <p:nvPr/>
        </p:nvSpPr>
        <p:spPr bwMode="auto">
          <a:xfrm>
            <a:off x="84138" y="4914900"/>
            <a:ext cx="5124450" cy="1858963"/>
          </a:xfrm>
          <a:prstGeom prst="wedgeEllipseCallout">
            <a:avLst>
              <a:gd name="adj1" fmla="val 79042"/>
              <a:gd name="adj2" fmla="val -30782"/>
            </a:avLst>
          </a:prstGeom>
          <a:solidFill>
            <a:srgbClr val="FFCC00"/>
          </a:solidFill>
          <a:ln w="57150">
            <a:solidFill>
              <a:srgbClr val="CC0000"/>
            </a:solidFill>
            <a:miter lim="800000"/>
            <a:headEnd/>
            <a:tailEnd/>
          </a:ln>
        </p:spPr>
        <p:txBody>
          <a:bodyPr wrap="none" lIns="0" tIns="0" rIns="0" bIns="0" anchor="ct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400"/>
              </a:spcBef>
            </a:pPr>
            <a:r>
              <a:rPr lang="en-US" altLang="en-US" sz="3600" b="1">
                <a:solidFill>
                  <a:schemeClr val="tx2"/>
                </a:solidFill>
              </a:rPr>
              <a:t>They would</a:t>
            </a:r>
            <a:br>
              <a:rPr lang="en-US" altLang="en-US" sz="3600" b="1">
                <a:solidFill>
                  <a:schemeClr val="tx2"/>
                </a:solidFill>
              </a:rPr>
            </a:br>
            <a:r>
              <a:rPr lang="en-US" altLang="en-US" sz="3600" b="1">
                <a:solidFill>
                  <a:schemeClr val="tx2"/>
                </a:solidFill>
              </a:rPr>
              <a:t>Ask Questions</a:t>
            </a:r>
            <a:r>
              <a:rPr lang="en-US" altLang="en-US" sz="3600" b="1" i="1">
                <a:solidFill>
                  <a:schemeClr val="tx2"/>
                </a:solidFill>
              </a:rPr>
              <a:t>!</a:t>
            </a:r>
            <a:endParaRPr lang="en-US" altLang="en-US" sz="36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5573"/>
                                        </p:tgtEl>
                                        <p:attrNameLst>
                                          <p:attrName>style.visibility</p:attrName>
                                        </p:attrNameLst>
                                      </p:cBhvr>
                                      <p:to>
                                        <p:strVal val="visible"/>
                                      </p:to>
                                    </p:set>
                                    <p:anim calcmode="lin" valueType="num">
                                      <p:cBhvr additive="base">
                                        <p:cTn id="7" dur="500" fill="hold"/>
                                        <p:tgtEl>
                                          <p:spTgt spid="365573"/>
                                        </p:tgtEl>
                                        <p:attrNameLst>
                                          <p:attrName>ppt_x</p:attrName>
                                        </p:attrNameLst>
                                      </p:cBhvr>
                                      <p:tavLst>
                                        <p:tav tm="0">
                                          <p:val>
                                            <p:strVal val="1+#ppt_w/2"/>
                                          </p:val>
                                        </p:tav>
                                        <p:tav tm="100000">
                                          <p:val>
                                            <p:strVal val="#ppt_x"/>
                                          </p:val>
                                        </p:tav>
                                      </p:tavLst>
                                    </p:anim>
                                    <p:anim calcmode="lin" valueType="num">
                                      <p:cBhvr additive="base">
                                        <p:cTn id="8" dur="500" fill="hold"/>
                                        <p:tgtEl>
                                          <p:spTgt spid="3655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5574"/>
                                        </p:tgtEl>
                                        <p:attrNameLst>
                                          <p:attrName>style.visibility</p:attrName>
                                        </p:attrNameLst>
                                      </p:cBhvr>
                                      <p:to>
                                        <p:strVal val="visible"/>
                                      </p:to>
                                    </p:set>
                                    <p:anim calcmode="lin" valueType="num">
                                      <p:cBhvr additive="base">
                                        <p:cTn id="13" dur="500" fill="hold"/>
                                        <p:tgtEl>
                                          <p:spTgt spid="365574"/>
                                        </p:tgtEl>
                                        <p:attrNameLst>
                                          <p:attrName>ppt_x</p:attrName>
                                        </p:attrNameLst>
                                      </p:cBhvr>
                                      <p:tavLst>
                                        <p:tav tm="0">
                                          <p:val>
                                            <p:strVal val="0-#ppt_w/2"/>
                                          </p:val>
                                        </p:tav>
                                        <p:tav tm="100000">
                                          <p:val>
                                            <p:strVal val="#ppt_x"/>
                                          </p:val>
                                        </p:tav>
                                      </p:tavLst>
                                    </p:anim>
                                    <p:anim calcmode="lin" valueType="num">
                                      <p:cBhvr additive="base">
                                        <p:cTn id="14" dur="500" fill="hold"/>
                                        <p:tgtEl>
                                          <p:spTgt spid="36557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String"/>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5"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3" grpId="0" animBg="1"/>
      <p:bldP spid="365574" grpId="0" animBg="1"/>
      <p:bldP spid="1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a:extLst>
              <a:ext uri="{FF2B5EF4-FFF2-40B4-BE49-F238E27FC236}">
                <a16:creationId xmlns:a16="http://schemas.microsoft.com/office/drawing/2014/main" id="{30A07BEF-FC26-5748-9D41-D60194C5F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7200"/>
            <a:ext cx="6781800"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7" name="Picture 3">
            <a:extLst>
              <a:ext uri="{FF2B5EF4-FFF2-40B4-BE49-F238E27FC236}">
                <a16:creationId xmlns:a16="http://schemas.microsoft.com/office/drawing/2014/main" id="{495B7D3D-6E79-EB4A-A416-583C9D948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157"/>
          <a:stretch>
            <a:fillRect/>
          </a:stretch>
        </p:blipFill>
        <p:spPr bwMode="auto">
          <a:xfrm>
            <a:off x="1066800" y="228600"/>
            <a:ext cx="2762250" cy="28130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a:extLst>
              <a:ext uri="{FF2B5EF4-FFF2-40B4-BE49-F238E27FC236}">
                <a16:creationId xmlns:a16="http://schemas.microsoft.com/office/drawing/2014/main" id="{AD3A2E4F-C8B8-6D42-8D86-CD15F88B5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67"/>
          <a:stretch>
            <a:fillRect/>
          </a:stretch>
        </p:blipFill>
        <p:spPr bwMode="auto">
          <a:xfrm>
            <a:off x="838200" y="3132138"/>
            <a:ext cx="328930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bigfish_bite_md_clr">
            <a:extLst>
              <a:ext uri="{FF2B5EF4-FFF2-40B4-BE49-F238E27FC236}">
                <a16:creationId xmlns:a16="http://schemas.microsoft.com/office/drawing/2014/main" id="{F1F9DBCA-9F4E-454B-8A60-87D3602DC0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3000" y="6069013"/>
            <a:ext cx="8413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9">
            <a:extLst>
              <a:ext uri="{FF2B5EF4-FFF2-40B4-BE49-F238E27FC236}">
                <a16:creationId xmlns:a16="http://schemas.microsoft.com/office/drawing/2014/main" id="{AA39CCC1-F8E8-E84F-9AA3-E4D5F5A4BDB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2010-2011</a:t>
            </a:r>
            <a:endParaRPr lang="en-US" altLang="en-US" sz="1400" b="0"/>
          </a:p>
        </p:txBody>
      </p:sp>
      <p:pic>
        <p:nvPicPr>
          <p:cNvPr id="27650" name="Picture 3" descr="evolution zez1">
            <a:extLst>
              <a:ext uri="{FF2B5EF4-FFF2-40B4-BE49-F238E27FC236}">
                <a16:creationId xmlns:a16="http://schemas.microsoft.com/office/drawing/2014/main" id="{1B18E7C9-6D66-4744-890E-6E5A3F0F5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27225"/>
            <a:ext cx="569436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4">
            <a:extLst>
              <a:ext uri="{FF2B5EF4-FFF2-40B4-BE49-F238E27FC236}">
                <a16:creationId xmlns:a16="http://schemas.microsoft.com/office/drawing/2014/main" id="{4B9EA29E-8E41-E246-A95F-F065DFEAABC5}"/>
              </a:ext>
            </a:extLst>
          </p:cNvPr>
          <p:cNvSpPr>
            <a:spLocks noChangeArrowheads="1"/>
          </p:cNvSpPr>
          <p:nvPr/>
        </p:nvSpPr>
        <p:spPr bwMode="auto">
          <a:xfrm>
            <a:off x="5486400" y="1927225"/>
            <a:ext cx="3505200" cy="2133600"/>
          </a:xfrm>
          <a:prstGeom prst="wedgeEllipseCallout">
            <a:avLst>
              <a:gd name="adj1" fmla="val -56931"/>
              <a:gd name="adj2" fmla="val 43898"/>
            </a:avLst>
          </a:prstGeom>
          <a:solidFill>
            <a:schemeClr val="bg2"/>
          </a:solidFill>
          <a:ln w="381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F116A"/>
                </a:solidFill>
              </a:rPr>
              <a:t>Mom, Dad…</a:t>
            </a:r>
          </a:p>
          <a:p>
            <a:r>
              <a:rPr lang="en-US" altLang="en-US" b="1">
                <a:solidFill>
                  <a:srgbClr val="0F116A"/>
                </a:solidFill>
              </a:rPr>
              <a:t>There</a:t>
            </a:r>
            <a:r>
              <a:rPr lang="ja-JP" altLang="en-US" b="1">
                <a:solidFill>
                  <a:srgbClr val="0F116A"/>
                </a:solidFill>
              </a:rPr>
              <a:t>’</a:t>
            </a:r>
            <a:r>
              <a:rPr lang="en-US" altLang="ja-JP" b="1">
                <a:solidFill>
                  <a:srgbClr val="0F116A"/>
                </a:solidFill>
              </a:rPr>
              <a:t>s something </a:t>
            </a:r>
            <a:br>
              <a:rPr lang="en-US" altLang="ja-JP" b="1">
                <a:solidFill>
                  <a:srgbClr val="0F116A"/>
                </a:solidFill>
              </a:rPr>
            </a:br>
            <a:r>
              <a:rPr lang="en-US" altLang="ja-JP" b="1">
                <a:solidFill>
                  <a:srgbClr val="0F116A"/>
                </a:solidFill>
              </a:rPr>
              <a:t>you need to know…</a:t>
            </a:r>
          </a:p>
          <a:p>
            <a:r>
              <a:rPr lang="en-US" altLang="en-US" b="1">
                <a:solidFill>
                  <a:srgbClr val="CC0000"/>
                </a:solidFill>
              </a:rPr>
              <a:t>I</a:t>
            </a:r>
            <a:r>
              <a:rPr lang="ja-JP" altLang="en-US" b="1">
                <a:solidFill>
                  <a:srgbClr val="CC0000"/>
                </a:solidFill>
              </a:rPr>
              <a:t>’</a:t>
            </a:r>
            <a:r>
              <a:rPr lang="en-US" altLang="ja-JP" b="1">
                <a:solidFill>
                  <a:srgbClr val="CC0000"/>
                </a:solidFill>
              </a:rPr>
              <a:t>m a MAMMAL!</a:t>
            </a:r>
            <a:endParaRPr lang="en-US" altLang="en-US" b="1">
              <a:solidFill>
                <a:srgbClr val="0F116A"/>
              </a:solidFill>
            </a:endParaRPr>
          </a:p>
        </p:txBody>
      </p:sp>
      <p:sp>
        <p:nvSpPr>
          <p:cNvPr id="27652" name="Rectangle 5">
            <a:extLst>
              <a:ext uri="{FF2B5EF4-FFF2-40B4-BE49-F238E27FC236}">
                <a16:creationId xmlns:a16="http://schemas.microsoft.com/office/drawing/2014/main" id="{40F54AE0-CF41-1E45-8C3F-BA0181D034F8}"/>
              </a:ext>
            </a:extLst>
          </p:cNvPr>
          <p:cNvSpPr>
            <a:spLocks noChangeArrowheads="1"/>
          </p:cNvSpPr>
          <p:nvPr/>
        </p:nvSpPr>
        <p:spPr bwMode="auto">
          <a:xfrm>
            <a:off x="762000" y="1143000"/>
            <a:ext cx="4884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chemeClr val="tx2"/>
                </a:solidFill>
              </a:rPr>
              <a:t>The Origin of Species</a:t>
            </a:r>
          </a:p>
        </p:txBody>
      </p:sp>
    </p:spTree>
    <p:extLst>
      <p:ext uri="{BB962C8B-B14F-4D97-AF65-F5344CB8AC3E}">
        <p14:creationId xmlns:p14="http://schemas.microsoft.com/office/powerpoint/2010/main" val="385860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2090E63B-C313-A94C-9ADB-F5B1EE97B04E}"/>
              </a:ext>
            </a:extLst>
          </p:cNvPr>
          <p:cNvSpPr>
            <a:spLocks noGrp="1" noChangeArrowheads="1"/>
          </p:cNvSpPr>
          <p:nvPr>
            <p:ph type="title"/>
          </p:nvPr>
        </p:nvSpPr>
        <p:spPr/>
        <p:txBody>
          <a:bodyPr/>
          <a:lstStyle/>
          <a:p>
            <a:pPr eaLnBrk="1" hangingPunct="1"/>
            <a:r>
              <a:rPr lang="ja-JP" altLang="en-US" i="1">
                <a:ea typeface="ＭＳ Ｐゴシック" panose="020B0600070205080204" pitchFamily="34" charset="-128"/>
              </a:rPr>
              <a:t>“</a:t>
            </a:r>
            <a:r>
              <a:rPr lang="en-US" altLang="ja-JP" i="1">
                <a:ea typeface="ＭＳ Ｐゴシック" panose="020B0600070205080204" pitchFamily="34" charset="-128"/>
              </a:rPr>
              <a:t>That mystery of mysteries…</a:t>
            </a:r>
            <a:r>
              <a:rPr lang="ja-JP" altLang="en-US" i="1">
                <a:ea typeface="ＭＳ Ｐゴシック" panose="020B0600070205080204" pitchFamily="34" charset="-128"/>
              </a:rPr>
              <a:t>”</a:t>
            </a:r>
            <a:endParaRPr lang="en-US" altLang="en-US">
              <a:ea typeface="ＭＳ Ｐゴシック" panose="020B0600070205080204" pitchFamily="34" charset="-128"/>
            </a:endParaRPr>
          </a:p>
        </p:txBody>
      </p:sp>
      <p:pic>
        <p:nvPicPr>
          <p:cNvPr id="463876" name="Picture 4">
            <a:extLst>
              <a:ext uri="{FF2B5EF4-FFF2-40B4-BE49-F238E27FC236}">
                <a16:creationId xmlns:a16="http://schemas.microsoft.com/office/drawing/2014/main" id="{2AA8FC6D-738A-6947-A200-F89F4288A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5400" y="2609850"/>
            <a:ext cx="5033963" cy="4024313"/>
          </a:xfrm>
          <a:prstGeom prst="rect">
            <a:avLst/>
          </a:prstGeom>
          <a:noFill/>
          <a:ln w="9525">
            <a:solidFill>
              <a:srgbClr val="660000"/>
            </a:solidFill>
            <a:miter lim="800000"/>
            <a:headEnd/>
            <a:tailEnd/>
          </a:ln>
          <a:effectLst>
            <a:outerShdw dist="35921" dir="2700000" algn="ctr" rotWithShape="0">
              <a:srgbClr val="41552A"/>
            </a:outerShdw>
          </a:effectLst>
          <a:extLst>
            <a:ext uri="{909E8E84-426E-40DD-AFC4-6F175D3DCCD1}">
              <a14:hiddenFill xmlns:a14="http://schemas.microsoft.com/office/drawing/2010/main">
                <a:solidFill>
                  <a:srgbClr val="FFFFFF"/>
                </a:solidFill>
              </a14:hiddenFill>
            </a:ext>
          </a:extLst>
        </p:spPr>
      </p:pic>
      <p:pic>
        <p:nvPicPr>
          <p:cNvPr id="463877" name="Picture 5">
            <a:extLst>
              <a:ext uri="{FF2B5EF4-FFF2-40B4-BE49-F238E27FC236}">
                <a16:creationId xmlns:a16="http://schemas.microsoft.com/office/drawing/2014/main" id="{5C6AAF8F-A127-7449-8067-B084C7DC1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229" t="7156" b="9305"/>
          <a:stretch>
            <a:fillRect/>
          </a:stretch>
        </p:blipFill>
        <p:spPr bwMode="auto">
          <a:xfrm>
            <a:off x="-14288" y="1333500"/>
            <a:ext cx="3521076" cy="5454650"/>
          </a:xfrm>
          <a:prstGeom prst="rect">
            <a:avLst/>
          </a:prstGeom>
          <a:noFill/>
          <a:ln>
            <a:noFill/>
          </a:ln>
          <a:effectLst>
            <a:outerShdw dist="35921" dir="2700000" algn="ctr" rotWithShape="0">
              <a:srgbClr val="09090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descr="Rectangle: Click to edit Master text styles&#13;&#10;Second level&#13;&#10;Third level&#13;&#10;Fourth level&#13;&#10;Fifth level">
            <a:extLst>
              <a:ext uri="{FF2B5EF4-FFF2-40B4-BE49-F238E27FC236}">
                <a16:creationId xmlns:a16="http://schemas.microsoft.com/office/drawing/2014/main" id="{CBECC4E0-AE47-0140-B216-033C3DBB0513}"/>
              </a:ext>
            </a:extLst>
          </p:cNvPr>
          <p:cNvSpPr>
            <a:spLocks noGrp="1" noChangeArrowheads="1"/>
          </p:cNvSpPr>
          <p:nvPr>
            <p:ph type="body" idx="1"/>
          </p:nvPr>
        </p:nvSpPr>
        <p:spPr>
          <a:xfrm>
            <a:off x="3267075" y="1427163"/>
            <a:ext cx="5684838" cy="974725"/>
          </a:xfrm>
          <a:solidFill>
            <a:schemeClr val="bg2"/>
          </a:solidFill>
          <a:effectLst>
            <a:outerShdw blurRad="63500" dist="38099" dir="2700000" algn="ctr" rotWithShape="0">
              <a:srgbClr val="090909">
                <a:alpha val="74997"/>
              </a:srgbClr>
            </a:outerShdw>
          </a:effectLst>
        </p:spPr>
        <p:txBody>
          <a:bodyPr/>
          <a:lstStyle/>
          <a:p>
            <a:pPr marL="0" indent="0" eaLnBrk="1" hangingPunct="1">
              <a:lnSpc>
                <a:spcPct val="90000"/>
              </a:lnSpc>
              <a:buFontTx/>
              <a:buNone/>
            </a:pPr>
            <a:r>
              <a:rPr lang="en-US" altLang="en-US">
                <a:ea typeface="ＭＳ Ｐゴシック" panose="020B0600070205080204" pitchFamily="34" charset="-128"/>
              </a:rPr>
              <a:t>Darwin never actually tackled how new species arose…</a:t>
            </a:r>
          </a:p>
        </p:txBody>
      </p:sp>
      <p:sp>
        <p:nvSpPr>
          <p:cNvPr id="463879" name="AutoShape 7">
            <a:extLst>
              <a:ext uri="{FF2B5EF4-FFF2-40B4-BE49-F238E27FC236}">
                <a16:creationId xmlns:a16="http://schemas.microsoft.com/office/drawing/2014/main" id="{4C512DA2-5500-304B-BAE7-C6EBCE0A49FD}"/>
              </a:ext>
            </a:extLst>
          </p:cNvPr>
          <p:cNvSpPr>
            <a:spLocks noChangeArrowheads="1"/>
          </p:cNvSpPr>
          <p:nvPr/>
        </p:nvSpPr>
        <p:spPr bwMode="auto">
          <a:xfrm flipH="1">
            <a:off x="98425" y="4867275"/>
            <a:ext cx="5148263" cy="1885950"/>
          </a:xfrm>
          <a:prstGeom prst="wedgeEllipseCallout">
            <a:avLst>
              <a:gd name="adj1" fmla="val 17528"/>
              <a:gd name="adj2" fmla="val -151435"/>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400"/>
              </a:spcBef>
            </a:pPr>
            <a:r>
              <a:rPr lang="en-US" altLang="en-US" sz="1800" b="1" i="1">
                <a:solidFill>
                  <a:srgbClr val="0F116A"/>
                </a:solidFill>
                <a:latin typeface="Comic Sans MS" panose="030F0902030302020204" pitchFamily="66" charset="0"/>
              </a:rPr>
              <a:t>Both in space and time, </a:t>
            </a:r>
            <a:br>
              <a:rPr lang="en-US" altLang="en-US" sz="1800" b="1" i="1">
                <a:solidFill>
                  <a:srgbClr val="0F116A"/>
                </a:solidFill>
                <a:latin typeface="Comic Sans MS" panose="030F0902030302020204" pitchFamily="66" charset="0"/>
              </a:rPr>
            </a:br>
            <a:r>
              <a:rPr lang="en-US" altLang="en-US" sz="1800" b="1" i="1">
                <a:solidFill>
                  <a:srgbClr val="0F116A"/>
                </a:solidFill>
                <a:latin typeface="Comic Sans MS" panose="030F0902030302020204" pitchFamily="66" charset="0"/>
              </a:rPr>
              <a:t>we seem to be brought </a:t>
            </a:r>
            <a:br>
              <a:rPr lang="en-US" altLang="en-US" sz="1800" b="1" i="1">
                <a:solidFill>
                  <a:srgbClr val="0F116A"/>
                </a:solidFill>
                <a:latin typeface="Comic Sans MS" panose="030F0902030302020204" pitchFamily="66" charset="0"/>
              </a:rPr>
            </a:br>
            <a:r>
              <a:rPr lang="en-US" altLang="en-US" sz="1800" b="1" i="1">
                <a:solidFill>
                  <a:srgbClr val="0F116A"/>
                </a:solidFill>
                <a:latin typeface="Comic Sans MS" panose="030F0902030302020204" pitchFamily="66" charset="0"/>
              </a:rPr>
              <a:t>somewhat near to that great fact</a:t>
            </a:r>
            <a:br>
              <a:rPr lang="en-US" altLang="en-US" sz="1800" b="1" i="1">
                <a:solidFill>
                  <a:srgbClr val="0F116A"/>
                </a:solidFill>
                <a:latin typeface="Comic Sans MS" panose="030F0902030302020204" pitchFamily="66" charset="0"/>
              </a:rPr>
            </a:br>
            <a:r>
              <a:rPr lang="en-US" altLang="en-US" sz="1800" b="1" i="1">
                <a:solidFill>
                  <a:srgbClr val="0F116A"/>
                </a:solidFill>
                <a:latin typeface="Comic Sans MS" panose="030F0902030302020204" pitchFamily="66" charset="0"/>
              </a:rPr>
              <a:t>—</a:t>
            </a:r>
            <a:r>
              <a:rPr lang="en-US" altLang="en-US" sz="1800" b="1" i="1">
                <a:solidFill>
                  <a:srgbClr val="CC0000"/>
                </a:solidFill>
                <a:latin typeface="Comic Sans MS" panose="030F0902030302020204" pitchFamily="66" charset="0"/>
              </a:rPr>
              <a:t>that</a:t>
            </a:r>
            <a:r>
              <a:rPr lang="en-US" altLang="en-US" sz="1800" b="1" i="1">
                <a:solidFill>
                  <a:srgbClr val="0F116A"/>
                </a:solidFill>
                <a:latin typeface="Comic Sans MS" panose="030F0902030302020204" pitchFamily="66" charset="0"/>
              </a:rPr>
              <a:t> </a:t>
            </a:r>
            <a:r>
              <a:rPr lang="en-US" altLang="en-US" sz="1800" b="1" i="1">
                <a:solidFill>
                  <a:srgbClr val="CC0000"/>
                </a:solidFill>
                <a:latin typeface="Comic Sans MS" panose="030F0902030302020204" pitchFamily="66" charset="0"/>
              </a:rPr>
              <a:t>mystery of</a:t>
            </a:r>
            <a:r>
              <a:rPr lang="en-US" altLang="en-US" sz="1800" b="1" i="1">
                <a:solidFill>
                  <a:srgbClr val="0F116A"/>
                </a:solidFill>
                <a:latin typeface="Comic Sans MS" panose="030F0902030302020204" pitchFamily="66" charset="0"/>
              </a:rPr>
              <a:t> </a:t>
            </a:r>
            <a:r>
              <a:rPr lang="en-US" altLang="en-US" sz="1800" b="1" i="1">
                <a:solidFill>
                  <a:srgbClr val="CC0000"/>
                </a:solidFill>
                <a:latin typeface="Comic Sans MS" panose="030F0902030302020204" pitchFamily="66" charset="0"/>
              </a:rPr>
              <a:t>mysteries</a:t>
            </a:r>
            <a:r>
              <a:rPr lang="en-US" altLang="en-US" sz="1800" b="1" i="1">
                <a:solidFill>
                  <a:srgbClr val="0F116A"/>
                </a:solidFill>
                <a:latin typeface="Comic Sans MS" panose="030F0902030302020204" pitchFamily="66" charset="0"/>
              </a:rPr>
              <a:t>—</a:t>
            </a:r>
            <a:br>
              <a:rPr lang="en-US" altLang="en-US" sz="1800" b="1" i="1">
                <a:solidFill>
                  <a:srgbClr val="CC0000"/>
                </a:solidFill>
                <a:latin typeface="Comic Sans MS" panose="030F0902030302020204" pitchFamily="66" charset="0"/>
              </a:rPr>
            </a:br>
            <a:r>
              <a:rPr lang="en-US" altLang="en-US" sz="1800" b="1" i="1">
                <a:solidFill>
                  <a:srgbClr val="0F116A"/>
                </a:solidFill>
                <a:latin typeface="Comic Sans MS" panose="030F0902030302020204" pitchFamily="66" charset="0"/>
              </a:rPr>
              <a:t>the first appearance of </a:t>
            </a:r>
            <a:br>
              <a:rPr lang="en-US" altLang="en-US" sz="1800" b="1" i="1">
                <a:solidFill>
                  <a:srgbClr val="0F116A"/>
                </a:solidFill>
                <a:latin typeface="Comic Sans MS" panose="030F0902030302020204" pitchFamily="66" charset="0"/>
              </a:rPr>
            </a:br>
            <a:r>
              <a:rPr lang="en-US" altLang="en-US" sz="1800" b="1" i="1">
                <a:solidFill>
                  <a:srgbClr val="0F116A"/>
                </a:solidFill>
                <a:latin typeface="Comic Sans MS" panose="030F0902030302020204" pitchFamily="66" charset="0"/>
              </a:rPr>
              <a:t>new beings on this Earth</a:t>
            </a:r>
            <a:r>
              <a:rPr lang="en-US" altLang="en-US" sz="1800" b="1">
                <a:solidFill>
                  <a:srgbClr val="0F116A"/>
                </a:solidFill>
                <a:latin typeface="Comic Sans MS" panose="030F0902030302020204" pitchFamily="66" charset="0"/>
              </a:rPr>
              <a:t>.</a:t>
            </a:r>
          </a:p>
        </p:txBody>
      </p:sp>
    </p:spTree>
    <p:extLst>
      <p:ext uri="{BB962C8B-B14F-4D97-AF65-F5344CB8AC3E}">
        <p14:creationId xmlns:p14="http://schemas.microsoft.com/office/powerpoint/2010/main" val="314517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63877"/>
                                        </p:tgtEl>
                                        <p:attrNameLst>
                                          <p:attrName>style.visibility</p:attrName>
                                        </p:attrNameLst>
                                      </p:cBhvr>
                                      <p:to>
                                        <p:strVal val="visible"/>
                                      </p:to>
                                    </p:set>
                                    <p:animEffect transition="in" filter="wipe(left)">
                                      <p:cBhvr>
                                        <p:cTn id="7" dur="500"/>
                                        <p:tgtEl>
                                          <p:spTgt spid="463877"/>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463876"/>
                                        </p:tgtEl>
                                        <p:attrNameLst>
                                          <p:attrName>style.visibility</p:attrName>
                                        </p:attrNameLst>
                                      </p:cBhvr>
                                      <p:to>
                                        <p:strVal val="visible"/>
                                      </p:to>
                                    </p:set>
                                    <p:animEffect transition="in" filter="wipe(right)">
                                      <p:cBhvr>
                                        <p:cTn id="11" dur="500"/>
                                        <p:tgtEl>
                                          <p:spTgt spid="463876"/>
                                        </p:tgtEl>
                                      </p:cBhvr>
                                    </p:animEffect>
                                  </p:childTnLst>
                                </p:cTn>
                              </p:par>
                            </p:childTnLst>
                          </p:cTn>
                        </p:par>
                        <p:par>
                          <p:cTn id="12" fill="hold" nodeType="afterGroup">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63875"/>
                                        </p:tgtEl>
                                        <p:attrNameLst>
                                          <p:attrName>style.visibility</p:attrName>
                                        </p:attrNameLst>
                                      </p:cBhvr>
                                      <p:to>
                                        <p:strVal val="visible"/>
                                      </p:to>
                                    </p:set>
                                    <p:animEffect transition="in" filter="box(out)">
                                      <p:cBhvr>
                                        <p:cTn id="15" dur="500"/>
                                        <p:tgtEl>
                                          <p:spTgt spid="463875"/>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3879"/>
                                        </p:tgtEl>
                                        <p:attrNameLst>
                                          <p:attrName>style.visibility</p:attrName>
                                        </p:attrNameLst>
                                      </p:cBhvr>
                                      <p:to>
                                        <p:strVal val="visible"/>
                                      </p:to>
                                    </p:set>
                                    <p:animEffect transition="in" filter="wipe(left)">
                                      <p:cBhvr>
                                        <p:cTn id="20" dur="500"/>
                                        <p:tgtEl>
                                          <p:spTgt spid="463879"/>
                                        </p:tgtEl>
                                      </p:cBhvr>
                                    </p:animEffect>
                                  </p:childTnLst>
                                  <p:subTnLst>
                                    <p:audio>
                                      <p:cMediaNode>
                                        <p:cTn display="0" masterRel="sameClick">
                                          <p:stCondLst>
                                            <p:cond evt="begin" delay="0">
                                              <p:tn val="18"/>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animBg="1"/>
      <p:bldP spid="46387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5810" name="Picture 2">
            <a:extLst>
              <a:ext uri="{FF2B5EF4-FFF2-40B4-BE49-F238E27FC236}">
                <a16:creationId xmlns:a16="http://schemas.microsoft.com/office/drawing/2014/main" id="{952B66EF-1AF1-2D41-8C7D-B6A599D59C05}"/>
              </a:ext>
            </a:extLst>
          </p:cNvPr>
          <p:cNvPicPr>
            <a:picLocks noChangeAspect="1" noChangeArrowheads="1"/>
          </p:cNvPicPr>
          <p:nvPr/>
        </p:nvPicPr>
        <p:blipFill>
          <a:blip r:embed="rId5"/>
          <a:srcRect/>
          <a:stretch>
            <a:fillRect/>
          </a:stretch>
        </p:blipFill>
        <p:spPr bwMode="auto">
          <a:xfrm>
            <a:off x="31750" y="3448050"/>
            <a:ext cx="4038600" cy="3346450"/>
          </a:xfrm>
          <a:prstGeom prst="rect">
            <a:avLst/>
          </a:prstGeom>
          <a:noFill/>
          <a:effectLst>
            <a:outerShdw blurRad="63500" dist="38099" dir="2700000" algn="ctr" rotWithShape="0">
              <a:srgbClr val="000000">
                <a:alpha val="74998"/>
              </a:srgbClr>
            </a:outerShdw>
          </a:effectLst>
        </p:spPr>
      </p:pic>
      <p:sp>
        <p:nvSpPr>
          <p:cNvPr id="31746" name="Rectangle 3">
            <a:extLst>
              <a:ext uri="{FF2B5EF4-FFF2-40B4-BE49-F238E27FC236}">
                <a16:creationId xmlns:a16="http://schemas.microsoft.com/office/drawing/2014/main" id="{CF01D9CC-8DEE-E74C-8135-31F74F24148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So…what is a species?</a:t>
            </a:r>
          </a:p>
        </p:txBody>
      </p:sp>
      <p:sp>
        <p:nvSpPr>
          <p:cNvPr id="375812" name="Rectangle 4" descr="Rectangle: Click to edit Master text styles&#13;&#10;Second level&#13;&#10;Third level&#13;&#10;Fourth level&#13;&#10;Fifth level">
            <a:extLst>
              <a:ext uri="{FF2B5EF4-FFF2-40B4-BE49-F238E27FC236}">
                <a16:creationId xmlns:a16="http://schemas.microsoft.com/office/drawing/2014/main" id="{85281CA4-AA77-8040-8774-39E280EBB160}"/>
              </a:ext>
            </a:extLst>
          </p:cNvPr>
          <p:cNvSpPr>
            <a:spLocks noGrp="1" noChangeArrowheads="1"/>
          </p:cNvSpPr>
          <p:nvPr>
            <p:ph type="body" idx="1"/>
          </p:nvPr>
        </p:nvSpPr>
        <p:spPr>
          <a:xfrm>
            <a:off x="838200" y="1371600"/>
            <a:ext cx="8001000" cy="2514600"/>
          </a:xfrm>
        </p:spPr>
        <p:txBody>
          <a:bodyPr/>
          <a:lstStyle/>
          <a:p>
            <a:pPr eaLnBrk="1" hangingPunct="1"/>
            <a:r>
              <a:rPr lang="en-US" altLang="en-US" sz="2800" dirty="0">
                <a:ea typeface="ＭＳ Ｐゴシック" panose="020B0600070205080204" pitchFamily="34" charset="-128"/>
              </a:rPr>
              <a:t>Biological species concept</a:t>
            </a:r>
          </a:p>
          <a:p>
            <a:pPr lvl="1" eaLnBrk="1" hangingPunct="1"/>
            <a:r>
              <a:rPr lang="en-US" altLang="en-US" sz="2400" dirty="0">
                <a:ea typeface="ＭＳ Ｐゴシック" panose="020B0600070205080204" pitchFamily="34" charset="-128"/>
              </a:rPr>
              <a:t>defined by Ernst Mayr</a:t>
            </a:r>
          </a:p>
          <a:p>
            <a:pPr lvl="1" eaLnBrk="1" hangingPunct="1"/>
            <a:r>
              <a:rPr lang="en-US" altLang="en-US" sz="2400" dirty="0">
                <a:ea typeface="ＭＳ Ｐゴシック" panose="020B0600070205080204" pitchFamily="34" charset="-128"/>
              </a:rPr>
              <a:t>population whose members can interbreed &amp; produce viable, </a:t>
            </a:r>
            <a:r>
              <a:rPr lang="en-US" altLang="en-US" sz="2400" dirty="0">
                <a:solidFill>
                  <a:srgbClr val="FF0000"/>
                </a:solidFill>
                <a:ea typeface="ＭＳ Ｐゴシック" panose="020B0600070205080204" pitchFamily="34" charset="-128"/>
              </a:rPr>
              <a:t>fertile</a:t>
            </a:r>
            <a:r>
              <a:rPr lang="en-US" altLang="en-US" sz="2400" dirty="0">
                <a:ea typeface="ＭＳ Ｐゴシック" panose="020B0600070205080204" pitchFamily="34" charset="-128"/>
              </a:rPr>
              <a:t> offspring</a:t>
            </a:r>
          </a:p>
          <a:p>
            <a:pPr lvl="1" eaLnBrk="1" hangingPunct="1"/>
            <a:r>
              <a:rPr lang="en-US" altLang="en-US" sz="2400" dirty="0">
                <a:ea typeface="ＭＳ Ｐゴシック" panose="020B0600070205080204" pitchFamily="34" charset="-128"/>
              </a:rPr>
              <a:t>reproductively compatible</a:t>
            </a:r>
          </a:p>
        </p:txBody>
      </p:sp>
      <p:pic>
        <p:nvPicPr>
          <p:cNvPr id="375817" name="Picture 9" descr="24-02a-SpeciesSimilarity">
            <a:extLst>
              <a:ext uri="{FF2B5EF4-FFF2-40B4-BE49-F238E27FC236}">
                <a16:creationId xmlns:a16="http://schemas.microsoft.com/office/drawing/2014/main" id="{D103EF4B-944C-7849-993E-C30599ABDDF5}"/>
              </a:ext>
            </a:extLst>
          </p:cNvPr>
          <p:cNvPicPr>
            <a:picLocks noChangeAspect="1" noChangeArrowheads="1"/>
          </p:cNvPicPr>
          <p:nvPr/>
        </p:nvPicPr>
        <p:blipFill>
          <a:blip r:embed="rId6"/>
          <a:srcRect l="4736" r="4736"/>
          <a:stretch>
            <a:fillRect/>
          </a:stretch>
        </p:blipFill>
        <p:spPr bwMode="auto">
          <a:xfrm>
            <a:off x="4333875" y="4313238"/>
            <a:ext cx="4632325" cy="2389187"/>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375819" name="Rectangle 11" descr="Rectangle: Click to edit Master text styles&#13;&#10;Second level&#13;&#10;Third level&#13;&#10;Fourth level&#13;&#10;Fifth level">
            <a:extLst>
              <a:ext uri="{FF2B5EF4-FFF2-40B4-BE49-F238E27FC236}">
                <a16:creationId xmlns:a16="http://schemas.microsoft.com/office/drawing/2014/main" id="{46948BC2-58EA-9144-B2F9-EE9B2C4E5DD0}"/>
              </a:ext>
            </a:extLst>
          </p:cNvPr>
          <p:cNvSpPr>
            <a:spLocks noChangeArrowheads="1"/>
          </p:cNvSpPr>
          <p:nvPr/>
        </p:nvSpPr>
        <p:spPr bwMode="auto">
          <a:xfrm>
            <a:off x="6643688" y="6394450"/>
            <a:ext cx="25003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rgbClr val="0F116A"/>
              </a:buClr>
              <a:buSzPct val="120000"/>
            </a:pPr>
            <a:r>
              <a:rPr lang="en-US" altLang="en-US" sz="1800" b="1">
                <a:solidFill>
                  <a:srgbClr val="090909"/>
                </a:solidFill>
              </a:rPr>
              <a:t>Western Meadowlark</a:t>
            </a:r>
          </a:p>
        </p:txBody>
      </p:sp>
      <p:sp>
        <p:nvSpPr>
          <p:cNvPr id="375820" name="Rectangle 12" descr="Rectangle: Click to edit Master text styles&#13;&#10;Second level&#13;&#10;Third level&#13;&#10;Fourth level&#13;&#10;Fifth level">
            <a:extLst>
              <a:ext uri="{FF2B5EF4-FFF2-40B4-BE49-F238E27FC236}">
                <a16:creationId xmlns:a16="http://schemas.microsoft.com/office/drawing/2014/main" id="{A9634DBA-1500-C64F-9148-CD314E344B4E}"/>
              </a:ext>
            </a:extLst>
          </p:cNvPr>
          <p:cNvSpPr>
            <a:spLocks noChangeArrowheads="1"/>
          </p:cNvSpPr>
          <p:nvPr/>
        </p:nvSpPr>
        <p:spPr bwMode="auto">
          <a:xfrm>
            <a:off x="4298950" y="6394450"/>
            <a:ext cx="25003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rgbClr val="0F116A"/>
              </a:buClr>
              <a:buSzPct val="120000"/>
            </a:pPr>
            <a:r>
              <a:rPr lang="en-US" altLang="en-US" sz="1800" b="1">
                <a:solidFill>
                  <a:schemeClr val="bg1"/>
                </a:solidFill>
              </a:rPr>
              <a:t>Eastern Meadowlark</a:t>
            </a:r>
          </a:p>
        </p:txBody>
      </p:sp>
      <p:sp>
        <p:nvSpPr>
          <p:cNvPr id="375821" name="Rectangle 13">
            <a:extLst>
              <a:ext uri="{FF2B5EF4-FFF2-40B4-BE49-F238E27FC236}">
                <a16:creationId xmlns:a16="http://schemas.microsoft.com/office/drawing/2014/main" id="{DC6D7B11-07DF-A041-8AEB-827F8079E632}"/>
              </a:ext>
            </a:extLst>
          </p:cNvPr>
          <p:cNvSpPr>
            <a:spLocks noChangeArrowheads="1"/>
          </p:cNvSpPr>
          <p:nvPr/>
        </p:nvSpPr>
        <p:spPr bwMode="auto">
          <a:xfrm>
            <a:off x="4333875" y="3638550"/>
            <a:ext cx="4643438" cy="915988"/>
          </a:xfrm>
          <a:prstGeom prst="rect">
            <a:avLst/>
          </a:prstGeom>
          <a:solidFill>
            <a:srgbClr val="FFCC18"/>
          </a:solidFill>
          <a:ln w="9525">
            <a:noFill/>
            <a:miter lim="800000"/>
            <a:headEnd/>
            <a:tailEnd/>
          </a:ln>
          <a:effectLst>
            <a:outerShdw blurRad="63500" dist="25399" dir="2700000" algn="ctr" rotWithShape="0">
              <a:srgbClr val="090909">
                <a:alpha val="67000"/>
              </a:srgbClr>
            </a:outerShdw>
          </a:effectLst>
        </p:spPr>
        <p:txBody>
          <a:bodyPr>
            <a:spAutoFit/>
          </a:bodyPr>
          <a:lstStyle/>
          <a:p>
            <a:pPr algn="l">
              <a:lnSpc>
                <a:spcPct val="90000"/>
              </a:lnSpc>
              <a:defRPr/>
            </a:pPr>
            <a:r>
              <a:rPr lang="en-US" sz="2000" b="1">
                <a:solidFill>
                  <a:schemeClr val="tx2"/>
                </a:solidFill>
                <a:latin typeface="Arial" charset="0"/>
                <a:ea typeface="+mn-ea"/>
              </a:rPr>
              <a:t>Distinct species:</a:t>
            </a:r>
            <a:br>
              <a:rPr lang="en-US" sz="2000" b="1">
                <a:solidFill>
                  <a:schemeClr val="tx2"/>
                </a:solidFill>
                <a:latin typeface="Arial" charset="0"/>
                <a:ea typeface="+mn-ea"/>
              </a:rPr>
            </a:br>
            <a:r>
              <a:rPr lang="en-US" sz="2000" b="1">
                <a:solidFill>
                  <a:schemeClr val="tx2"/>
                </a:solidFill>
                <a:latin typeface="Arial" charset="0"/>
                <a:ea typeface="+mn-ea"/>
              </a:rPr>
              <a:t>songs &amp; behaviors are different enough to prevent interbreeding</a:t>
            </a:r>
          </a:p>
        </p:txBody>
      </p:sp>
      <p:pic>
        <p:nvPicPr>
          <p:cNvPr id="31752" name="Picture 9" descr="05mayr184.jpg">
            <a:extLst>
              <a:ext uri="{FF2B5EF4-FFF2-40B4-BE49-F238E27FC236}">
                <a16:creationId xmlns:a16="http://schemas.microsoft.com/office/drawing/2014/main" id="{21344583-64B9-CE49-8CD7-25580A240DBA}"/>
              </a:ext>
            </a:extLst>
          </p:cNvPr>
          <p:cNvPicPr>
            <a:picLocks noChangeAspect="1"/>
          </p:cNvPicPr>
          <p:nvPr/>
        </p:nvPicPr>
        <p:blipFill>
          <a:blip r:embed="rId7">
            <a:extLst>
              <a:ext uri="{28A0092B-C50C-407E-A947-70E740481C1C}">
                <a14:useLocalDpi xmlns:a14="http://schemas.microsoft.com/office/drawing/2010/main" val="0"/>
              </a:ext>
            </a:extLst>
          </a:blip>
          <a:srcRect l="19565" r="11739" b="52335"/>
          <a:stretch>
            <a:fillRect/>
          </a:stretch>
        </p:blipFill>
        <p:spPr bwMode="auto">
          <a:xfrm>
            <a:off x="6523038" y="82550"/>
            <a:ext cx="25844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757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5812">
                                            <p:txEl>
                                              <p:pRg st="2" end="2"/>
                                            </p:txEl>
                                          </p:spTgt>
                                        </p:tgtEl>
                                        <p:attrNameLst>
                                          <p:attrName>style.visibility</p:attrName>
                                        </p:attrNameLst>
                                      </p:cBhvr>
                                      <p:to>
                                        <p:strVal val="visible"/>
                                      </p:to>
                                    </p:set>
                                    <p:anim calcmode="lin" valueType="num">
                                      <p:cBhvr additive="base">
                                        <p:cTn id="7" dur="500" fill="hold"/>
                                        <p:tgtEl>
                                          <p:spTgt spid="3758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581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5812">
                                            <p:txEl>
                                              <p:pRg st="3" end="3"/>
                                            </p:txEl>
                                          </p:spTgt>
                                        </p:tgtEl>
                                        <p:attrNameLst>
                                          <p:attrName>style.visibility</p:attrName>
                                        </p:attrNameLst>
                                      </p:cBhvr>
                                      <p:to>
                                        <p:strVal val="visible"/>
                                      </p:to>
                                    </p:set>
                                    <p:anim calcmode="lin" valueType="num">
                                      <p:cBhvr additive="base">
                                        <p:cTn id="13" dur="500" fill="hold"/>
                                        <p:tgtEl>
                                          <p:spTgt spid="37581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581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75817"/>
                                        </p:tgtEl>
                                        <p:attrNameLst>
                                          <p:attrName>style.visibility</p:attrName>
                                        </p:attrNameLst>
                                      </p:cBhvr>
                                      <p:to>
                                        <p:strVal val="visible"/>
                                      </p:to>
                                    </p:set>
                                    <p:animEffect transition="in" filter="wipe(left)">
                                      <p:cBhvr>
                                        <p:cTn id="19" dur="500"/>
                                        <p:tgtEl>
                                          <p:spTgt spid="375817"/>
                                        </p:tgtEl>
                                      </p:cBhvr>
                                    </p:animEffect>
                                  </p:childTnLst>
                                </p:cTn>
                              </p:par>
                            </p:childTnLst>
                          </p:cTn>
                        </p:par>
                        <p:par>
                          <p:cTn id="20" fill="hold" nodeType="afterGroup">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5820"/>
                                        </p:tgtEl>
                                        <p:attrNameLst>
                                          <p:attrName>style.visibility</p:attrName>
                                        </p:attrNameLst>
                                      </p:cBhvr>
                                      <p:to>
                                        <p:strVal val="visible"/>
                                      </p:to>
                                    </p:set>
                                    <p:animEffect transition="in" filter="wipe(left)">
                                      <p:cBhvr>
                                        <p:cTn id="23" dur="500"/>
                                        <p:tgtEl>
                                          <p:spTgt spid="375820"/>
                                        </p:tgtEl>
                                      </p:cBhvr>
                                    </p:animEffect>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par>
                          <p:cTn id="24" fill="hold" nodeType="afterGroup">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375819"/>
                                        </p:tgtEl>
                                        <p:attrNameLst>
                                          <p:attrName>style.visibility</p:attrName>
                                        </p:attrNameLst>
                                      </p:cBhvr>
                                      <p:to>
                                        <p:strVal val="visible"/>
                                      </p:to>
                                    </p:set>
                                    <p:animEffect transition="in" filter="wipe(right)">
                                      <p:cBhvr>
                                        <p:cTn id="27" dur="500"/>
                                        <p:tgtEl>
                                          <p:spTgt spid="375819"/>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75821"/>
                                        </p:tgtEl>
                                        <p:attrNameLst>
                                          <p:attrName>style.visibility</p:attrName>
                                        </p:attrNameLst>
                                      </p:cBhvr>
                                      <p:to>
                                        <p:strVal val="visible"/>
                                      </p:to>
                                    </p:set>
                                    <p:animEffect transition="in" filter="box(out)">
                                      <p:cBhvr>
                                        <p:cTn id="32" dur="500"/>
                                        <p:tgtEl>
                                          <p:spTgt spid="3758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build="p" autoUpdateAnimBg="0"/>
      <p:bldP spid="375819" grpId="0"/>
      <p:bldP spid="375820" grpId="0"/>
      <p:bldP spid="3758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descr="Rectangle: Click to edit Master text styles&#13;&#10;Second level&#13;&#10;Third level&#13;&#10;Fourth level&#13;&#10;Fifth level">
            <a:extLst>
              <a:ext uri="{FF2B5EF4-FFF2-40B4-BE49-F238E27FC236}">
                <a16:creationId xmlns:a16="http://schemas.microsoft.com/office/drawing/2014/main" id="{CC18EB16-A7B3-0E46-9C48-F1CF885EAC2F}"/>
              </a:ext>
            </a:extLst>
          </p:cNvPr>
          <p:cNvSpPr>
            <a:spLocks noGrp="1" noChangeArrowheads="1"/>
          </p:cNvSpPr>
          <p:nvPr>
            <p:ph type="body" idx="1"/>
          </p:nvPr>
        </p:nvSpPr>
        <p:spPr>
          <a:xfrm>
            <a:off x="930275" y="1349375"/>
            <a:ext cx="7921625" cy="933450"/>
          </a:xfrm>
          <a:noFill/>
        </p:spPr>
        <p:txBody>
          <a:bodyPr lIns="0" rIns="0"/>
          <a:lstStyle/>
          <a:p>
            <a:pPr eaLnBrk="1" hangingPunct="1">
              <a:lnSpc>
                <a:spcPct val="90000"/>
              </a:lnSpc>
            </a:pPr>
            <a:r>
              <a:rPr lang="en-US" altLang="en-US" dirty="0">
                <a:ea typeface="ＭＳ Ｐゴシック" panose="020B0600070205080204" pitchFamily="34" charset="-128"/>
              </a:rPr>
              <a:t>Obstacle to mating or to fertilization if mating occurs</a:t>
            </a:r>
          </a:p>
        </p:txBody>
      </p:sp>
      <p:sp>
        <p:nvSpPr>
          <p:cNvPr id="35842" name="Rectangle 2">
            <a:extLst>
              <a:ext uri="{FF2B5EF4-FFF2-40B4-BE49-F238E27FC236}">
                <a16:creationId xmlns:a16="http://schemas.microsoft.com/office/drawing/2014/main" id="{76325402-AE3D-E54F-A3D3-2FB21E73157D}"/>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PRE-reproduction barriers</a:t>
            </a:r>
          </a:p>
        </p:txBody>
      </p:sp>
      <p:grpSp>
        <p:nvGrpSpPr>
          <p:cNvPr id="2" name="Group 21">
            <a:extLst>
              <a:ext uri="{FF2B5EF4-FFF2-40B4-BE49-F238E27FC236}">
                <a16:creationId xmlns:a16="http://schemas.microsoft.com/office/drawing/2014/main" id="{C5BDF2B6-F4FB-D344-9FD3-C3344BEB39DB}"/>
              </a:ext>
            </a:extLst>
          </p:cNvPr>
          <p:cNvGrpSpPr>
            <a:grpSpLocks/>
          </p:cNvGrpSpPr>
          <p:nvPr/>
        </p:nvGrpSpPr>
        <p:grpSpPr bwMode="auto">
          <a:xfrm>
            <a:off x="187325" y="4600575"/>
            <a:ext cx="2570163" cy="2263775"/>
            <a:chOff x="118" y="2924"/>
            <a:chExt cx="1619" cy="1426"/>
          </a:xfrm>
        </p:grpSpPr>
        <p:sp>
          <p:nvSpPr>
            <p:cNvPr id="35859" name="Rectangle 15">
              <a:extLst>
                <a:ext uri="{FF2B5EF4-FFF2-40B4-BE49-F238E27FC236}">
                  <a16:creationId xmlns:a16="http://schemas.microsoft.com/office/drawing/2014/main" id="{611CA853-9C07-D649-95AE-8C3E25BBE269}"/>
                </a:ext>
              </a:extLst>
            </p:cNvPr>
            <p:cNvSpPr>
              <a:spLocks noChangeArrowheads="1"/>
            </p:cNvSpPr>
            <p:nvPr/>
          </p:nvSpPr>
          <p:spPr bwMode="auto">
            <a:xfrm>
              <a:off x="118" y="4100"/>
              <a:ext cx="1619"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90909"/>
                  </a:solidFill>
                </a:rPr>
                <a:t>behavioral isolation</a:t>
              </a:r>
            </a:p>
          </p:txBody>
        </p:sp>
        <p:pic>
          <p:nvPicPr>
            <p:cNvPr id="35860" name="Picture 9" descr="ta23-014_reproductive_i_c">
              <a:extLst>
                <a:ext uri="{FF2B5EF4-FFF2-40B4-BE49-F238E27FC236}">
                  <a16:creationId xmlns:a16="http://schemas.microsoft.com/office/drawing/2014/main" id="{FB9A3950-345A-2B41-830D-7FC044875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75" t="3149" r="11250" b="2251"/>
            <a:stretch>
              <a:fillRect/>
            </a:stretch>
          </p:blipFill>
          <p:spPr bwMode="auto">
            <a:xfrm>
              <a:off x="317" y="2924"/>
              <a:ext cx="1296" cy="1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18">
            <a:extLst>
              <a:ext uri="{FF2B5EF4-FFF2-40B4-BE49-F238E27FC236}">
                <a16:creationId xmlns:a16="http://schemas.microsoft.com/office/drawing/2014/main" id="{8EB98EAF-64E3-BA4E-84E4-484846026858}"/>
              </a:ext>
            </a:extLst>
          </p:cNvPr>
          <p:cNvGrpSpPr>
            <a:grpSpLocks/>
          </p:cNvGrpSpPr>
          <p:nvPr/>
        </p:nvGrpSpPr>
        <p:grpSpPr bwMode="auto">
          <a:xfrm>
            <a:off x="247650" y="2338388"/>
            <a:ext cx="2668588" cy="2233612"/>
            <a:chOff x="156" y="1473"/>
            <a:chExt cx="1681" cy="1407"/>
          </a:xfrm>
        </p:grpSpPr>
        <p:pic>
          <p:nvPicPr>
            <p:cNvPr id="35857" name="Picture 6" descr="ta23-011_reproductive_i_c">
              <a:extLst>
                <a:ext uri="{FF2B5EF4-FFF2-40B4-BE49-F238E27FC236}">
                  <a16:creationId xmlns:a16="http://schemas.microsoft.com/office/drawing/2014/main" id="{422BBE11-92F1-B540-A347-94032B9F1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375" t="3149" r="10126" b="2251"/>
            <a:stretch>
              <a:fillRect/>
            </a:stretch>
          </p:blipFill>
          <p:spPr bwMode="auto">
            <a:xfrm>
              <a:off x="300" y="1473"/>
              <a:ext cx="1316" cy="1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8" name="Rectangle 12">
              <a:extLst>
                <a:ext uri="{FF2B5EF4-FFF2-40B4-BE49-F238E27FC236}">
                  <a16:creationId xmlns:a16="http://schemas.microsoft.com/office/drawing/2014/main" id="{B9325A64-D4ED-5648-ADB2-F52644D80287}"/>
                </a:ext>
              </a:extLst>
            </p:cNvPr>
            <p:cNvSpPr>
              <a:spLocks noChangeArrowheads="1"/>
            </p:cNvSpPr>
            <p:nvPr/>
          </p:nvSpPr>
          <p:spPr bwMode="auto">
            <a:xfrm>
              <a:off x="156" y="2630"/>
              <a:ext cx="168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90909"/>
                  </a:solidFill>
                </a:rPr>
                <a:t>geographic isolation</a:t>
              </a:r>
            </a:p>
          </p:txBody>
        </p:sp>
      </p:grpSp>
      <p:grpSp>
        <p:nvGrpSpPr>
          <p:cNvPr id="4" name="Group 19">
            <a:extLst>
              <a:ext uri="{FF2B5EF4-FFF2-40B4-BE49-F238E27FC236}">
                <a16:creationId xmlns:a16="http://schemas.microsoft.com/office/drawing/2014/main" id="{99AAB52F-270D-A042-A73D-319905F22D2A}"/>
              </a:ext>
            </a:extLst>
          </p:cNvPr>
          <p:cNvGrpSpPr>
            <a:grpSpLocks/>
          </p:cNvGrpSpPr>
          <p:nvPr/>
        </p:nvGrpSpPr>
        <p:grpSpPr bwMode="auto">
          <a:xfrm>
            <a:off x="3321050" y="2341563"/>
            <a:ext cx="2541588" cy="2230437"/>
            <a:chOff x="2092" y="1475"/>
            <a:chExt cx="1601" cy="1405"/>
          </a:xfrm>
        </p:grpSpPr>
        <p:pic>
          <p:nvPicPr>
            <p:cNvPr id="35855" name="Picture 7" descr="ta23-012_reproductive_i_c">
              <a:extLst>
                <a:ext uri="{FF2B5EF4-FFF2-40B4-BE49-F238E27FC236}">
                  <a16:creationId xmlns:a16="http://schemas.microsoft.com/office/drawing/2014/main" id="{185FC9BD-7EBF-CE42-B1D2-4C3F5E8531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375" t="4500" r="12375" b="1649"/>
            <a:stretch>
              <a:fillRect/>
            </a:stretch>
          </p:blipFill>
          <p:spPr bwMode="auto">
            <a:xfrm>
              <a:off x="2228" y="1475"/>
              <a:ext cx="1284" cy="12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6" name="Rectangle 13">
              <a:extLst>
                <a:ext uri="{FF2B5EF4-FFF2-40B4-BE49-F238E27FC236}">
                  <a16:creationId xmlns:a16="http://schemas.microsoft.com/office/drawing/2014/main" id="{325C4EE4-32BB-8F47-8896-4D9EB9B7C05A}"/>
                </a:ext>
              </a:extLst>
            </p:cNvPr>
            <p:cNvSpPr>
              <a:spLocks noChangeArrowheads="1"/>
            </p:cNvSpPr>
            <p:nvPr/>
          </p:nvSpPr>
          <p:spPr bwMode="auto">
            <a:xfrm>
              <a:off x="2092" y="2630"/>
              <a:ext cx="16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90909"/>
                  </a:solidFill>
                </a:rPr>
                <a:t>ecological isolation</a:t>
              </a:r>
            </a:p>
          </p:txBody>
        </p:sp>
      </p:grpSp>
      <p:grpSp>
        <p:nvGrpSpPr>
          <p:cNvPr id="5" name="Group 20">
            <a:extLst>
              <a:ext uri="{FF2B5EF4-FFF2-40B4-BE49-F238E27FC236}">
                <a16:creationId xmlns:a16="http://schemas.microsoft.com/office/drawing/2014/main" id="{180C8AF4-05DB-9347-9570-A4B00E5D49CA}"/>
              </a:ext>
            </a:extLst>
          </p:cNvPr>
          <p:cNvGrpSpPr>
            <a:grpSpLocks/>
          </p:cNvGrpSpPr>
          <p:nvPr/>
        </p:nvGrpSpPr>
        <p:grpSpPr bwMode="auto">
          <a:xfrm>
            <a:off x="6429375" y="2344738"/>
            <a:ext cx="2371725" cy="2235200"/>
            <a:chOff x="4050" y="1477"/>
            <a:chExt cx="1494" cy="1408"/>
          </a:xfrm>
        </p:grpSpPr>
        <p:pic>
          <p:nvPicPr>
            <p:cNvPr id="35853" name="Picture 8" descr="ta23-013_reproductive_i_c">
              <a:extLst>
                <a:ext uri="{FF2B5EF4-FFF2-40B4-BE49-F238E27FC236}">
                  <a16:creationId xmlns:a16="http://schemas.microsoft.com/office/drawing/2014/main" id="{C274484D-3D87-244A-B033-3348D020A1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375" t="3149" r="11250" b="2251"/>
            <a:stretch>
              <a:fillRect/>
            </a:stretch>
          </p:blipFill>
          <p:spPr bwMode="auto">
            <a:xfrm>
              <a:off x="4123" y="1477"/>
              <a:ext cx="1296" cy="1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4" name="Rectangle 14">
              <a:extLst>
                <a:ext uri="{FF2B5EF4-FFF2-40B4-BE49-F238E27FC236}">
                  <a16:creationId xmlns:a16="http://schemas.microsoft.com/office/drawing/2014/main" id="{F770C669-E37B-4F48-B76B-12CFA39F3D8E}"/>
                </a:ext>
              </a:extLst>
            </p:cNvPr>
            <p:cNvSpPr>
              <a:spLocks noChangeArrowheads="1"/>
            </p:cNvSpPr>
            <p:nvPr/>
          </p:nvSpPr>
          <p:spPr bwMode="auto">
            <a:xfrm>
              <a:off x="4050" y="2635"/>
              <a:ext cx="1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90909"/>
                  </a:solidFill>
                </a:rPr>
                <a:t>temporal isolation</a:t>
              </a:r>
            </a:p>
          </p:txBody>
        </p:sp>
      </p:grpSp>
      <p:grpSp>
        <p:nvGrpSpPr>
          <p:cNvPr id="6" name="Group 25">
            <a:extLst>
              <a:ext uri="{FF2B5EF4-FFF2-40B4-BE49-F238E27FC236}">
                <a16:creationId xmlns:a16="http://schemas.microsoft.com/office/drawing/2014/main" id="{CFC940A5-BA00-B547-BB92-CCFC1B467023}"/>
              </a:ext>
            </a:extLst>
          </p:cNvPr>
          <p:cNvGrpSpPr>
            <a:grpSpLocks/>
          </p:cNvGrpSpPr>
          <p:nvPr/>
        </p:nvGrpSpPr>
        <p:grpSpPr bwMode="auto">
          <a:xfrm>
            <a:off x="3222625" y="4600575"/>
            <a:ext cx="2682875" cy="2266950"/>
            <a:chOff x="2030" y="2898"/>
            <a:chExt cx="1690" cy="1428"/>
          </a:xfrm>
        </p:grpSpPr>
        <p:pic>
          <p:nvPicPr>
            <p:cNvPr id="35851" name="Picture 10" descr="ta23-015_reproductive_i_c">
              <a:extLst>
                <a:ext uri="{FF2B5EF4-FFF2-40B4-BE49-F238E27FC236}">
                  <a16:creationId xmlns:a16="http://schemas.microsoft.com/office/drawing/2014/main" id="{CECD5D38-FB24-314D-B582-67FD4D5A18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2375" t="3149" r="11250" b="2251"/>
            <a:stretch>
              <a:fillRect/>
            </a:stretch>
          </p:blipFill>
          <p:spPr bwMode="auto">
            <a:xfrm>
              <a:off x="2222" y="2898"/>
              <a:ext cx="1296" cy="1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2" name="Rectangle 16">
              <a:extLst>
                <a:ext uri="{FF2B5EF4-FFF2-40B4-BE49-F238E27FC236}">
                  <a16:creationId xmlns:a16="http://schemas.microsoft.com/office/drawing/2014/main" id="{AA204C32-A9D1-D34E-B7D5-E149360BD452}"/>
                </a:ext>
              </a:extLst>
            </p:cNvPr>
            <p:cNvSpPr>
              <a:spLocks noChangeArrowheads="1"/>
            </p:cNvSpPr>
            <p:nvPr/>
          </p:nvSpPr>
          <p:spPr bwMode="auto">
            <a:xfrm>
              <a:off x="2030" y="4076"/>
              <a:ext cx="16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90909"/>
                  </a:solidFill>
                </a:rPr>
                <a:t>mechanical isolation</a:t>
              </a:r>
            </a:p>
          </p:txBody>
        </p:sp>
      </p:grpSp>
      <p:grpSp>
        <p:nvGrpSpPr>
          <p:cNvPr id="7" name="Group 24">
            <a:extLst>
              <a:ext uri="{FF2B5EF4-FFF2-40B4-BE49-F238E27FC236}">
                <a16:creationId xmlns:a16="http://schemas.microsoft.com/office/drawing/2014/main" id="{5E9D55F9-742B-BB49-B2EE-812AA04314E5}"/>
              </a:ext>
            </a:extLst>
          </p:cNvPr>
          <p:cNvGrpSpPr>
            <a:grpSpLocks/>
          </p:cNvGrpSpPr>
          <p:nvPr/>
        </p:nvGrpSpPr>
        <p:grpSpPr bwMode="auto">
          <a:xfrm>
            <a:off x="6480175" y="4600575"/>
            <a:ext cx="2259013" cy="2257425"/>
            <a:chOff x="4082" y="2898"/>
            <a:chExt cx="1423" cy="1422"/>
          </a:xfrm>
        </p:grpSpPr>
        <p:pic>
          <p:nvPicPr>
            <p:cNvPr id="35849" name="Picture 11" descr="ta23-016_reproductive_i_c">
              <a:extLst>
                <a:ext uri="{FF2B5EF4-FFF2-40B4-BE49-F238E27FC236}">
                  <a16:creationId xmlns:a16="http://schemas.microsoft.com/office/drawing/2014/main" id="{59BB7BEE-2C40-F344-B2E3-BCDFD0DBFE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2375" t="3149" r="11250" b="2251"/>
            <a:stretch>
              <a:fillRect/>
            </a:stretch>
          </p:blipFill>
          <p:spPr bwMode="auto">
            <a:xfrm>
              <a:off x="4134" y="2898"/>
              <a:ext cx="1296" cy="1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0" name="Rectangle 17">
              <a:extLst>
                <a:ext uri="{FF2B5EF4-FFF2-40B4-BE49-F238E27FC236}">
                  <a16:creationId xmlns:a16="http://schemas.microsoft.com/office/drawing/2014/main" id="{7742C755-6A67-6A4D-B4BE-C421F02374D7}"/>
                </a:ext>
              </a:extLst>
            </p:cNvPr>
            <p:cNvSpPr>
              <a:spLocks noChangeArrowheads="1"/>
            </p:cNvSpPr>
            <p:nvPr/>
          </p:nvSpPr>
          <p:spPr bwMode="auto">
            <a:xfrm>
              <a:off x="4082" y="4070"/>
              <a:ext cx="14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90909"/>
                  </a:solidFill>
                </a:rPr>
                <a:t>gametic isolation</a:t>
              </a:r>
            </a:p>
          </p:txBody>
        </p:sp>
      </p:grpSp>
    </p:spTree>
    <p:extLst>
      <p:ext uri="{BB962C8B-B14F-4D97-AF65-F5344CB8AC3E}">
        <p14:creationId xmlns:p14="http://schemas.microsoft.com/office/powerpoint/2010/main" val="4214642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Pencil Check"/>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Pencil Check"/>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ppt_x</p:attrName>
                                        </p:attrNameLst>
                                      </p:cBhvr>
                                      <p:tavLst>
                                        <p:tav tm="0">
                                          <p:val>
                                            <p:fltVal val="0.5"/>
                                          </p:val>
                                        </p:tav>
                                        <p:tav tm="100000">
                                          <p:val>
                                            <p:strVal val="#ppt_x"/>
                                          </p:val>
                                        </p:tav>
                                      </p:tavLst>
                                    </p:anim>
                                    <p:anim calcmode="lin" valueType="num">
                                      <p:cBhvr>
                                        <p:cTn id="34" dur="500" fill="hold"/>
                                        <p:tgtEl>
                                          <p:spTgt spid="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Pencil Check"/>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ppt_x</p:attrName>
                                        </p:attrNameLst>
                                      </p:cBhvr>
                                      <p:tavLst>
                                        <p:tav tm="0">
                                          <p:val>
                                            <p:fltVal val="0.5"/>
                                          </p:val>
                                        </p:tav>
                                        <p:tav tm="100000">
                                          <p:val>
                                            <p:strVal val="#ppt_x"/>
                                          </p:val>
                                        </p:tav>
                                      </p:tavLst>
                                    </p:anim>
                                    <p:anim calcmode="lin" valueType="num">
                                      <p:cBhvr>
                                        <p:cTn id="42" dur="500" fill="hold"/>
                                        <p:tgtEl>
                                          <p:spTgt spid="6"/>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Pencil Check"/>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a:extLst>
              <a:ext uri="{FF2B5EF4-FFF2-40B4-BE49-F238E27FC236}">
                <a16:creationId xmlns:a16="http://schemas.microsoft.com/office/drawing/2014/main" id="{6B716098-A887-484D-BC4B-900A8BAE6975}"/>
              </a:ext>
            </a:extLst>
          </p:cNvPr>
          <p:cNvGrpSpPr>
            <a:grpSpLocks/>
          </p:cNvGrpSpPr>
          <p:nvPr/>
        </p:nvGrpSpPr>
        <p:grpSpPr bwMode="auto">
          <a:xfrm>
            <a:off x="163513" y="327025"/>
            <a:ext cx="8532812" cy="6530975"/>
            <a:chOff x="103" y="206"/>
            <a:chExt cx="5375" cy="4114"/>
          </a:xfrm>
        </p:grpSpPr>
        <p:pic>
          <p:nvPicPr>
            <p:cNvPr id="29699" name="Picture 3" descr="04_16">
              <a:extLst>
                <a:ext uri="{FF2B5EF4-FFF2-40B4-BE49-F238E27FC236}">
                  <a16:creationId xmlns:a16="http://schemas.microsoft.com/office/drawing/2014/main" id="{68FB568E-B7AD-AF42-B192-B71044713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00" t="1500"/>
            <a:stretch>
              <a:fillRect/>
            </a:stretch>
          </p:blipFill>
          <p:spPr bwMode="auto">
            <a:xfrm>
              <a:off x="161" y="206"/>
              <a:ext cx="5317" cy="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a:extLst>
                <a:ext uri="{FF2B5EF4-FFF2-40B4-BE49-F238E27FC236}">
                  <a16:creationId xmlns:a16="http://schemas.microsoft.com/office/drawing/2014/main" id="{5BE12CC3-2795-954C-B4BC-6DE7D0F9F028}"/>
                </a:ext>
              </a:extLst>
            </p:cNvPr>
            <p:cNvSpPr>
              <a:spLocks noChangeArrowheads="1"/>
            </p:cNvSpPr>
            <p:nvPr/>
          </p:nvSpPr>
          <p:spPr bwMode="auto">
            <a:xfrm>
              <a:off x="2565" y="576"/>
              <a:ext cx="41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300" b="1">
                  <a:solidFill>
                    <a:srgbClr val="000000"/>
                  </a:solidFill>
                </a:rPr>
                <a:t>Bacteria</a:t>
              </a:r>
              <a:endParaRPr lang="en-US" altLang="en-US" b="1"/>
            </a:p>
          </p:txBody>
        </p:sp>
        <p:sp>
          <p:nvSpPr>
            <p:cNvPr id="29701" name="Rectangle 5">
              <a:extLst>
                <a:ext uri="{FF2B5EF4-FFF2-40B4-BE49-F238E27FC236}">
                  <a16:creationId xmlns:a16="http://schemas.microsoft.com/office/drawing/2014/main" id="{C222684D-A881-F44B-985D-EE3AF278A260}"/>
                </a:ext>
              </a:extLst>
            </p:cNvPr>
            <p:cNvSpPr>
              <a:spLocks noChangeArrowheads="1"/>
            </p:cNvSpPr>
            <p:nvPr/>
          </p:nvSpPr>
          <p:spPr bwMode="auto">
            <a:xfrm>
              <a:off x="3028" y="576"/>
              <a:ext cx="3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300" b="1">
                  <a:solidFill>
                    <a:srgbClr val="000000"/>
                  </a:solidFill>
                </a:rPr>
                <a:t>Archae-</a:t>
              </a:r>
            </a:p>
            <a:p>
              <a:pPr algn="l">
                <a:lnSpc>
                  <a:spcPct val="85000"/>
                </a:lnSpc>
              </a:pPr>
              <a:r>
                <a:rPr lang="en-US" altLang="en-US" sz="1300" b="1">
                  <a:solidFill>
                    <a:srgbClr val="000000"/>
                  </a:solidFill>
                </a:rPr>
                <a:t>bacteria</a:t>
              </a:r>
            </a:p>
          </p:txBody>
        </p:sp>
        <p:sp>
          <p:nvSpPr>
            <p:cNvPr id="29702" name="Rectangle 6">
              <a:extLst>
                <a:ext uri="{FF2B5EF4-FFF2-40B4-BE49-F238E27FC236}">
                  <a16:creationId xmlns:a16="http://schemas.microsoft.com/office/drawing/2014/main" id="{8132218E-1DF7-0E4B-A415-50A7DFD36D51}"/>
                </a:ext>
              </a:extLst>
            </p:cNvPr>
            <p:cNvSpPr>
              <a:spLocks noChangeArrowheads="1"/>
            </p:cNvSpPr>
            <p:nvPr/>
          </p:nvSpPr>
          <p:spPr bwMode="auto">
            <a:xfrm>
              <a:off x="4806" y="576"/>
              <a:ext cx="43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300" b="1">
                  <a:solidFill>
                    <a:srgbClr val="000000"/>
                  </a:solidFill>
                </a:rPr>
                <a:t>Animalia</a:t>
              </a:r>
              <a:endParaRPr lang="en-US" altLang="en-US" b="1"/>
            </a:p>
          </p:txBody>
        </p:sp>
        <p:sp>
          <p:nvSpPr>
            <p:cNvPr id="29703" name="Rectangle 7">
              <a:extLst>
                <a:ext uri="{FF2B5EF4-FFF2-40B4-BE49-F238E27FC236}">
                  <a16:creationId xmlns:a16="http://schemas.microsoft.com/office/drawing/2014/main" id="{1E76BEDE-3FB5-CD43-93BA-90F6F21CDA21}"/>
                </a:ext>
              </a:extLst>
            </p:cNvPr>
            <p:cNvSpPr>
              <a:spLocks noChangeArrowheads="1"/>
            </p:cNvSpPr>
            <p:nvPr/>
          </p:nvSpPr>
          <p:spPr bwMode="auto">
            <a:xfrm>
              <a:off x="4394" y="576"/>
              <a:ext cx="28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300" b="1">
                  <a:solidFill>
                    <a:srgbClr val="000000"/>
                  </a:solidFill>
                </a:rPr>
                <a:t>Fungi</a:t>
              </a:r>
              <a:endParaRPr lang="en-US" altLang="en-US" b="1"/>
            </a:p>
          </p:txBody>
        </p:sp>
        <p:sp>
          <p:nvSpPr>
            <p:cNvPr id="29704" name="Rectangle 8">
              <a:extLst>
                <a:ext uri="{FF2B5EF4-FFF2-40B4-BE49-F238E27FC236}">
                  <a16:creationId xmlns:a16="http://schemas.microsoft.com/office/drawing/2014/main" id="{7474D79C-B059-8748-AB57-94D4307C4895}"/>
                </a:ext>
              </a:extLst>
            </p:cNvPr>
            <p:cNvSpPr>
              <a:spLocks noChangeArrowheads="1"/>
            </p:cNvSpPr>
            <p:nvPr/>
          </p:nvSpPr>
          <p:spPr bwMode="auto">
            <a:xfrm>
              <a:off x="3487" y="576"/>
              <a:ext cx="38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300" b="1">
                  <a:solidFill>
                    <a:srgbClr val="000000"/>
                  </a:solidFill>
                </a:rPr>
                <a:t>Protista</a:t>
              </a:r>
              <a:endParaRPr lang="en-US" altLang="en-US" b="1"/>
            </a:p>
          </p:txBody>
        </p:sp>
        <p:sp>
          <p:nvSpPr>
            <p:cNvPr id="29705" name="Rectangle 9">
              <a:extLst>
                <a:ext uri="{FF2B5EF4-FFF2-40B4-BE49-F238E27FC236}">
                  <a16:creationId xmlns:a16="http://schemas.microsoft.com/office/drawing/2014/main" id="{B287D002-AAC3-FA46-912F-B973D7E5CBDB}"/>
                </a:ext>
              </a:extLst>
            </p:cNvPr>
            <p:cNvSpPr>
              <a:spLocks noChangeArrowheads="1"/>
            </p:cNvSpPr>
            <p:nvPr/>
          </p:nvSpPr>
          <p:spPr bwMode="auto">
            <a:xfrm>
              <a:off x="3936" y="576"/>
              <a:ext cx="3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300" b="1">
                  <a:solidFill>
                    <a:srgbClr val="000000"/>
                  </a:solidFill>
                </a:rPr>
                <a:t>Plantae</a:t>
              </a:r>
              <a:endParaRPr lang="en-US" altLang="en-US" b="1"/>
            </a:p>
          </p:txBody>
        </p:sp>
        <p:sp>
          <p:nvSpPr>
            <p:cNvPr id="29706" name="Freeform 10">
              <a:extLst>
                <a:ext uri="{FF2B5EF4-FFF2-40B4-BE49-F238E27FC236}">
                  <a16:creationId xmlns:a16="http://schemas.microsoft.com/office/drawing/2014/main" id="{F49942D2-F6AA-BC46-9F23-5D0FB1EC571B}"/>
                </a:ext>
              </a:extLst>
            </p:cNvPr>
            <p:cNvSpPr>
              <a:spLocks/>
            </p:cNvSpPr>
            <p:nvPr/>
          </p:nvSpPr>
          <p:spPr bwMode="auto">
            <a:xfrm>
              <a:off x="3497" y="672"/>
              <a:ext cx="358" cy="42"/>
            </a:xfrm>
            <a:custGeom>
              <a:avLst/>
              <a:gdLst>
                <a:gd name="T0" fmla="*/ 0 w 358"/>
                <a:gd name="T1" fmla="*/ 42 h 42"/>
                <a:gd name="T2" fmla="*/ 0 w 358"/>
                <a:gd name="T3" fmla="*/ 0 h 42"/>
                <a:gd name="T4" fmla="*/ 358 w 358"/>
                <a:gd name="T5" fmla="*/ 0 h 42"/>
                <a:gd name="T6" fmla="*/ 358 w 358"/>
                <a:gd name="T7" fmla="*/ 33 h 42"/>
                <a:gd name="T8" fmla="*/ 0 60000 65536"/>
                <a:gd name="T9" fmla="*/ 0 60000 65536"/>
                <a:gd name="T10" fmla="*/ 0 60000 65536"/>
                <a:gd name="T11" fmla="*/ 0 60000 65536"/>
                <a:gd name="T12" fmla="*/ 0 w 358"/>
                <a:gd name="T13" fmla="*/ 0 h 42"/>
                <a:gd name="T14" fmla="*/ 358 w 358"/>
                <a:gd name="T15" fmla="*/ 42 h 42"/>
              </a:gdLst>
              <a:ahLst/>
              <a:cxnLst>
                <a:cxn ang="T8">
                  <a:pos x="T0" y="T1"/>
                </a:cxn>
                <a:cxn ang="T9">
                  <a:pos x="T2" y="T3"/>
                </a:cxn>
                <a:cxn ang="T10">
                  <a:pos x="T4" y="T5"/>
                </a:cxn>
                <a:cxn ang="T11">
                  <a:pos x="T6" y="T7"/>
                </a:cxn>
              </a:cxnLst>
              <a:rect l="T12" t="T13" r="T14" b="T15"/>
              <a:pathLst>
                <a:path w="358" h="42">
                  <a:moveTo>
                    <a:pt x="0" y="42"/>
                  </a:moveTo>
                  <a:lnTo>
                    <a:pt x="0" y="0"/>
                  </a:lnTo>
                  <a:lnTo>
                    <a:pt x="358" y="0"/>
                  </a:lnTo>
                  <a:lnTo>
                    <a:pt x="358" y="33"/>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7" name="Rectangle 11">
              <a:extLst>
                <a:ext uri="{FF2B5EF4-FFF2-40B4-BE49-F238E27FC236}">
                  <a16:creationId xmlns:a16="http://schemas.microsoft.com/office/drawing/2014/main" id="{08637B79-31A7-6D45-81F0-0DFDCCAA46C3}"/>
                </a:ext>
              </a:extLst>
            </p:cNvPr>
            <p:cNvSpPr>
              <a:spLocks noChangeArrowheads="1"/>
            </p:cNvSpPr>
            <p:nvPr/>
          </p:nvSpPr>
          <p:spPr bwMode="auto">
            <a:xfrm>
              <a:off x="317" y="3951"/>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4500</a:t>
              </a:r>
              <a:endParaRPr lang="en-US" altLang="en-US" b="1"/>
            </a:p>
          </p:txBody>
        </p:sp>
        <p:sp>
          <p:nvSpPr>
            <p:cNvPr id="29708" name="Rectangle 12">
              <a:extLst>
                <a:ext uri="{FF2B5EF4-FFF2-40B4-BE49-F238E27FC236}">
                  <a16:creationId xmlns:a16="http://schemas.microsoft.com/office/drawing/2014/main" id="{14BCE569-7553-4343-858D-439A8DE5B844}"/>
                </a:ext>
              </a:extLst>
            </p:cNvPr>
            <p:cNvSpPr>
              <a:spLocks noChangeArrowheads="1"/>
            </p:cNvSpPr>
            <p:nvPr/>
          </p:nvSpPr>
          <p:spPr bwMode="auto">
            <a:xfrm>
              <a:off x="317" y="3578"/>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4000</a:t>
              </a:r>
              <a:endParaRPr lang="en-US" altLang="en-US" b="1"/>
            </a:p>
          </p:txBody>
        </p:sp>
        <p:sp>
          <p:nvSpPr>
            <p:cNvPr id="29709" name="Rectangle 13">
              <a:extLst>
                <a:ext uri="{FF2B5EF4-FFF2-40B4-BE49-F238E27FC236}">
                  <a16:creationId xmlns:a16="http://schemas.microsoft.com/office/drawing/2014/main" id="{89CFD26E-BE89-6947-B4B4-1E6F5D994DAB}"/>
                </a:ext>
              </a:extLst>
            </p:cNvPr>
            <p:cNvSpPr>
              <a:spLocks noChangeArrowheads="1"/>
            </p:cNvSpPr>
            <p:nvPr/>
          </p:nvSpPr>
          <p:spPr bwMode="auto">
            <a:xfrm>
              <a:off x="317" y="3206"/>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3500</a:t>
              </a:r>
              <a:endParaRPr lang="en-US" altLang="en-US" b="1"/>
            </a:p>
          </p:txBody>
        </p:sp>
        <p:sp>
          <p:nvSpPr>
            <p:cNvPr id="29710" name="Rectangle 14">
              <a:extLst>
                <a:ext uri="{FF2B5EF4-FFF2-40B4-BE49-F238E27FC236}">
                  <a16:creationId xmlns:a16="http://schemas.microsoft.com/office/drawing/2014/main" id="{18FAC384-E812-2C42-A4B1-F80920EAB132}"/>
                </a:ext>
              </a:extLst>
            </p:cNvPr>
            <p:cNvSpPr>
              <a:spLocks noChangeArrowheads="1"/>
            </p:cNvSpPr>
            <p:nvPr/>
          </p:nvSpPr>
          <p:spPr bwMode="auto">
            <a:xfrm>
              <a:off x="317" y="2834"/>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3000</a:t>
              </a:r>
              <a:endParaRPr lang="en-US" altLang="en-US" b="1"/>
            </a:p>
          </p:txBody>
        </p:sp>
        <p:sp>
          <p:nvSpPr>
            <p:cNvPr id="29711" name="Rectangle 15">
              <a:extLst>
                <a:ext uri="{FF2B5EF4-FFF2-40B4-BE49-F238E27FC236}">
                  <a16:creationId xmlns:a16="http://schemas.microsoft.com/office/drawing/2014/main" id="{EF0C6354-DF5A-FF4E-BD90-B834544566F1}"/>
                </a:ext>
              </a:extLst>
            </p:cNvPr>
            <p:cNvSpPr>
              <a:spLocks noChangeArrowheads="1"/>
            </p:cNvSpPr>
            <p:nvPr/>
          </p:nvSpPr>
          <p:spPr bwMode="auto">
            <a:xfrm>
              <a:off x="317" y="2462"/>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2500</a:t>
              </a:r>
              <a:endParaRPr lang="en-US" altLang="en-US" b="1"/>
            </a:p>
          </p:txBody>
        </p:sp>
        <p:sp>
          <p:nvSpPr>
            <p:cNvPr id="29712" name="Rectangle 16">
              <a:extLst>
                <a:ext uri="{FF2B5EF4-FFF2-40B4-BE49-F238E27FC236}">
                  <a16:creationId xmlns:a16="http://schemas.microsoft.com/office/drawing/2014/main" id="{059F3086-0CC0-3244-B153-23AF27C6BA35}"/>
                </a:ext>
              </a:extLst>
            </p:cNvPr>
            <p:cNvSpPr>
              <a:spLocks noChangeArrowheads="1"/>
            </p:cNvSpPr>
            <p:nvPr/>
          </p:nvSpPr>
          <p:spPr bwMode="auto">
            <a:xfrm>
              <a:off x="317" y="2089"/>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2000</a:t>
              </a:r>
              <a:endParaRPr lang="en-US" altLang="en-US" b="1"/>
            </a:p>
          </p:txBody>
        </p:sp>
        <p:sp>
          <p:nvSpPr>
            <p:cNvPr id="29713" name="Rectangle 17">
              <a:extLst>
                <a:ext uri="{FF2B5EF4-FFF2-40B4-BE49-F238E27FC236}">
                  <a16:creationId xmlns:a16="http://schemas.microsoft.com/office/drawing/2014/main" id="{7532A4B0-2735-604F-9825-4047029202F2}"/>
                </a:ext>
              </a:extLst>
            </p:cNvPr>
            <p:cNvSpPr>
              <a:spLocks noChangeArrowheads="1"/>
            </p:cNvSpPr>
            <p:nvPr/>
          </p:nvSpPr>
          <p:spPr bwMode="auto">
            <a:xfrm>
              <a:off x="393" y="973"/>
              <a:ext cx="2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500</a:t>
              </a:r>
              <a:endParaRPr lang="en-US" altLang="en-US" b="1"/>
            </a:p>
          </p:txBody>
        </p:sp>
        <p:sp>
          <p:nvSpPr>
            <p:cNvPr id="29714" name="Rectangle 18">
              <a:extLst>
                <a:ext uri="{FF2B5EF4-FFF2-40B4-BE49-F238E27FC236}">
                  <a16:creationId xmlns:a16="http://schemas.microsoft.com/office/drawing/2014/main" id="{66A8713E-6608-1947-8A00-8EFE5D5A3D1E}"/>
                </a:ext>
              </a:extLst>
            </p:cNvPr>
            <p:cNvSpPr>
              <a:spLocks noChangeArrowheads="1"/>
            </p:cNvSpPr>
            <p:nvPr/>
          </p:nvSpPr>
          <p:spPr bwMode="auto">
            <a:xfrm>
              <a:off x="317" y="1717"/>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1500</a:t>
              </a:r>
              <a:endParaRPr lang="en-US" altLang="en-US" b="1"/>
            </a:p>
          </p:txBody>
        </p:sp>
        <p:sp>
          <p:nvSpPr>
            <p:cNvPr id="29715" name="Rectangle 19">
              <a:extLst>
                <a:ext uri="{FF2B5EF4-FFF2-40B4-BE49-F238E27FC236}">
                  <a16:creationId xmlns:a16="http://schemas.microsoft.com/office/drawing/2014/main" id="{FB508A21-CFBA-9A46-89B2-99AC70F4A9AC}"/>
                </a:ext>
              </a:extLst>
            </p:cNvPr>
            <p:cNvSpPr>
              <a:spLocks noChangeArrowheads="1"/>
            </p:cNvSpPr>
            <p:nvPr/>
          </p:nvSpPr>
          <p:spPr bwMode="auto">
            <a:xfrm>
              <a:off x="518" y="619"/>
              <a:ext cx="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0</a:t>
              </a:r>
              <a:endParaRPr lang="en-US" altLang="en-US" b="1"/>
            </a:p>
          </p:txBody>
        </p:sp>
        <p:sp>
          <p:nvSpPr>
            <p:cNvPr id="29716" name="Rectangle 20">
              <a:extLst>
                <a:ext uri="{FF2B5EF4-FFF2-40B4-BE49-F238E27FC236}">
                  <a16:creationId xmlns:a16="http://schemas.microsoft.com/office/drawing/2014/main" id="{FE560916-85EF-CB4E-B749-5E43FD96AA9A}"/>
                </a:ext>
              </a:extLst>
            </p:cNvPr>
            <p:cNvSpPr>
              <a:spLocks noChangeArrowheads="1"/>
            </p:cNvSpPr>
            <p:nvPr/>
          </p:nvSpPr>
          <p:spPr bwMode="auto">
            <a:xfrm>
              <a:off x="317" y="1345"/>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00000"/>
                  </a:solidFill>
                </a:rPr>
                <a:t>1000</a:t>
              </a:r>
              <a:endParaRPr lang="en-US" altLang="en-US" b="1"/>
            </a:p>
          </p:txBody>
        </p:sp>
        <p:sp>
          <p:nvSpPr>
            <p:cNvPr id="29717" name="Rectangle 21">
              <a:extLst>
                <a:ext uri="{FF2B5EF4-FFF2-40B4-BE49-F238E27FC236}">
                  <a16:creationId xmlns:a16="http://schemas.microsoft.com/office/drawing/2014/main" id="{8FD2534D-FBBA-D64E-82BC-E2EE99F8FF9B}"/>
                </a:ext>
              </a:extLst>
            </p:cNvPr>
            <p:cNvSpPr>
              <a:spLocks noChangeArrowheads="1"/>
            </p:cNvSpPr>
            <p:nvPr/>
          </p:nvSpPr>
          <p:spPr bwMode="auto">
            <a:xfrm>
              <a:off x="1147" y="3994"/>
              <a:ext cx="106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Formation of earth</a:t>
              </a:r>
              <a:endParaRPr lang="en-US" altLang="en-US" sz="2000" b="1"/>
            </a:p>
          </p:txBody>
        </p:sp>
        <p:sp>
          <p:nvSpPr>
            <p:cNvPr id="29718" name="Rectangle 22">
              <a:extLst>
                <a:ext uri="{FF2B5EF4-FFF2-40B4-BE49-F238E27FC236}">
                  <a16:creationId xmlns:a16="http://schemas.microsoft.com/office/drawing/2014/main" id="{654B7DCB-71D3-3A4F-8FE1-D0D8FC4DF1C7}"/>
                </a:ext>
              </a:extLst>
            </p:cNvPr>
            <p:cNvSpPr>
              <a:spLocks noChangeArrowheads="1"/>
            </p:cNvSpPr>
            <p:nvPr/>
          </p:nvSpPr>
          <p:spPr bwMode="auto">
            <a:xfrm>
              <a:off x="1147" y="3436"/>
              <a:ext cx="124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Molten-hot surface of</a:t>
              </a:r>
            </a:p>
            <a:p>
              <a:pPr algn="l">
                <a:lnSpc>
                  <a:spcPct val="85000"/>
                </a:lnSpc>
              </a:pPr>
              <a:r>
                <a:rPr lang="en-US" altLang="en-US" sz="1500" b="1">
                  <a:solidFill>
                    <a:srgbClr val="000000"/>
                  </a:solidFill>
                </a:rPr>
                <a:t>earth becomes cooler</a:t>
              </a:r>
              <a:endParaRPr lang="en-US" altLang="en-US" sz="2000" b="1"/>
            </a:p>
          </p:txBody>
        </p:sp>
        <p:sp>
          <p:nvSpPr>
            <p:cNvPr id="29719" name="Rectangle 23">
              <a:extLst>
                <a:ext uri="{FF2B5EF4-FFF2-40B4-BE49-F238E27FC236}">
                  <a16:creationId xmlns:a16="http://schemas.microsoft.com/office/drawing/2014/main" id="{39768081-AB68-D649-8DAC-EC9C27E7FBF6}"/>
                </a:ext>
              </a:extLst>
            </p:cNvPr>
            <p:cNvSpPr>
              <a:spLocks noChangeArrowheads="1"/>
            </p:cNvSpPr>
            <p:nvPr/>
          </p:nvSpPr>
          <p:spPr bwMode="auto">
            <a:xfrm>
              <a:off x="1147" y="2461"/>
              <a:ext cx="1247"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Oldest definite fossils</a:t>
              </a:r>
            </a:p>
            <a:p>
              <a:pPr algn="l">
                <a:lnSpc>
                  <a:spcPct val="85000"/>
                </a:lnSpc>
              </a:pPr>
              <a:r>
                <a:rPr lang="en-US" altLang="en-US" sz="1500" b="1">
                  <a:solidFill>
                    <a:srgbClr val="000000"/>
                  </a:solidFill>
                </a:rPr>
                <a:t>of prokaryotes</a:t>
              </a:r>
            </a:p>
          </p:txBody>
        </p:sp>
        <p:sp>
          <p:nvSpPr>
            <p:cNvPr id="29720" name="Rectangle 24">
              <a:extLst>
                <a:ext uri="{FF2B5EF4-FFF2-40B4-BE49-F238E27FC236}">
                  <a16:creationId xmlns:a16="http://schemas.microsoft.com/office/drawing/2014/main" id="{FCEDA299-C48A-A143-B336-59BBEC8AB151}"/>
                </a:ext>
              </a:extLst>
            </p:cNvPr>
            <p:cNvSpPr>
              <a:spLocks noChangeArrowheads="1"/>
            </p:cNvSpPr>
            <p:nvPr/>
          </p:nvSpPr>
          <p:spPr bwMode="auto">
            <a:xfrm>
              <a:off x="1147" y="2108"/>
              <a:ext cx="1287"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Appearance of oxygen</a:t>
              </a:r>
            </a:p>
            <a:p>
              <a:pPr algn="l">
                <a:lnSpc>
                  <a:spcPct val="85000"/>
                </a:lnSpc>
              </a:pPr>
              <a:r>
                <a:rPr lang="en-US" altLang="en-US" sz="1500" b="1">
                  <a:solidFill>
                    <a:srgbClr val="000000"/>
                  </a:solidFill>
                </a:rPr>
                <a:t>in atmosphere</a:t>
              </a:r>
            </a:p>
          </p:txBody>
        </p:sp>
        <p:sp>
          <p:nvSpPr>
            <p:cNvPr id="29721" name="Rectangle 25">
              <a:extLst>
                <a:ext uri="{FF2B5EF4-FFF2-40B4-BE49-F238E27FC236}">
                  <a16:creationId xmlns:a16="http://schemas.microsoft.com/office/drawing/2014/main" id="{F82766C3-1026-4A4C-A60B-3E47064F8B9E}"/>
                </a:ext>
              </a:extLst>
            </p:cNvPr>
            <p:cNvSpPr>
              <a:spLocks noChangeArrowheads="1"/>
            </p:cNvSpPr>
            <p:nvPr/>
          </p:nvSpPr>
          <p:spPr bwMode="auto">
            <a:xfrm>
              <a:off x="1147" y="1705"/>
              <a:ext cx="1247"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Oldest definite fossils</a:t>
              </a:r>
            </a:p>
            <a:p>
              <a:pPr algn="l">
                <a:lnSpc>
                  <a:spcPct val="85000"/>
                </a:lnSpc>
              </a:pPr>
              <a:r>
                <a:rPr lang="en-US" altLang="en-US" sz="1500" b="1">
                  <a:solidFill>
                    <a:srgbClr val="000000"/>
                  </a:solidFill>
                </a:rPr>
                <a:t>of eukaryotes</a:t>
              </a:r>
            </a:p>
          </p:txBody>
        </p:sp>
        <p:sp>
          <p:nvSpPr>
            <p:cNvPr id="29722" name="Rectangle 26">
              <a:extLst>
                <a:ext uri="{FF2B5EF4-FFF2-40B4-BE49-F238E27FC236}">
                  <a16:creationId xmlns:a16="http://schemas.microsoft.com/office/drawing/2014/main" id="{5E33DDA8-3252-1545-9570-CF754415769E}"/>
                </a:ext>
              </a:extLst>
            </p:cNvPr>
            <p:cNvSpPr>
              <a:spLocks noChangeArrowheads="1"/>
            </p:cNvSpPr>
            <p:nvPr/>
          </p:nvSpPr>
          <p:spPr bwMode="auto">
            <a:xfrm>
              <a:off x="1147" y="1344"/>
              <a:ext cx="100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First multicellular</a:t>
              </a:r>
            </a:p>
            <a:p>
              <a:pPr algn="l">
                <a:lnSpc>
                  <a:spcPct val="85000"/>
                </a:lnSpc>
              </a:pPr>
              <a:r>
                <a:rPr lang="en-US" altLang="en-US" sz="1500" b="1">
                  <a:solidFill>
                    <a:srgbClr val="000000"/>
                  </a:solidFill>
                </a:rPr>
                <a:t>organisms</a:t>
              </a:r>
            </a:p>
          </p:txBody>
        </p:sp>
        <p:sp>
          <p:nvSpPr>
            <p:cNvPr id="29723" name="Rectangle 27">
              <a:extLst>
                <a:ext uri="{FF2B5EF4-FFF2-40B4-BE49-F238E27FC236}">
                  <a16:creationId xmlns:a16="http://schemas.microsoft.com/office/drawing/2014/main" id="{38A9C113-F6BA-294A-88D8-D32E7C3354F9}"/>
                </a:ext>
              </a:extLst>
            </p:cNvPr>
            <p:cNvSpPr>
              <a:spLocks noChangeArrowheads="1"/>
            </p:cNvSpPr>
            <p:nvPr/>
          </p:nvSpPr>
          <p:spPr bwMode="auto">
            <a:xfrm>
              <a:off x="1147" y="1056"/>
              <a:ext cx="131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Appearance of animals</a:t>
              </a:r>
            </a:p>
            <a:p>
              <a:pPr algn="l">
                <a:lnSpc>
                  <a:spcPct val="85000"/>
                </a:lnSpc>
              </a:pPr>
              <a:r>
                <a:rPr lang="en-US" altLang="en-US" sz="1500" b="1">
                  <a:solidFill>
                    <a:srgbClr val="000000"/>
                  </a:solidFill>
                </a:rPr>
                <a:t>and land plants</a:t>
              </a:r>
            </a:p>
          </p:txBody>
        </p:sp>
        <p:sp>
          <p:nvSpPr>
            <p:cNvPr id="29724" name="Rectangle 28">
              <a:extLst>
                <a:ext uri="{FF2B5EF4-FFF2-40B4-BE49-F238E27FC236}">
                  <a16:creationId xmlns:a16="http://schemas.microsoft.com/office/drawing/2014/main" id="{19FBEED9-DBAD-5042-BA35-12B520648B1A}"/>
                </a:ext>
              </a:extLst>
            </p:cNvPr>
            <p:cNvSpPr>
              <a:spLocks noChangeArrowheads="1"/>
            </p:cNvSpPr>
            <p:nvPr/>
          </p:nvSpPr>
          <p:spPr bwMode="auto">
            <a:xfrm>
              <a:off x="1147" y="768"/>
              <a:ext cx="1147"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b="1">
                  <a:solidFill>
                    <a:srgbClr val="000000"/>
                  </a:solidFill>
                </a:rPr>
                <a:t>Colonization of land</a:t>
              </a:r>
            </a:p>
            <a:p>
              <a:pPr algn="l">
                <a:lnSpc>
                  <a:spcPct val="85000"/>
                </a:lnSpc>
              </a:pPr>
              <a:r>
                <a:rPr lang="en-US" altLang="en-US" sz="1500" b="1">
                  <a:solidFill>
                    <a:srgbClr val="000000"/>
                  </a:solidFill>
                </a:rPr>
                <a:t>by animals</a:t>
              </a:r>
            </a:p>
          </p:txBody>
        </p:sp>
        <p:sp>
          <p:nvSpPr>
            <p:cNvPr id="29725" name="Line 29">
              <a:extLst>
                <a:ext uri="{FF2B5EF4-FFF2-40B4-BE49-F238E27FC236}">
                  <a16:creationId xmlns:a16="http://schemas.microsoft.com/office/drawing/2014/main" id="{E89450B1-FE35-B744-9DFB-129F20D3170F}"/>
                </a:ext>
              </a:extLst>
            </p:cNvPr>
            <p:cNvSpPr>
              <a:spLocks noChangeShapeType="1"/>
            </p:cNvSpPr>
            <p:nvPr/>
          </p:nvSpPr>
          <p:spPr bwMode="auto">
            <a:xfrm>
              <a:off x="558" y="4293"/>
              <a:ext cx="41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6" name="Rectangle 30">
              <a:extLst>
                <a:ext uri="{FF2B5EF4-FFF2-40B4-BE49-F238E27FC236}">
                  <a16:creationId xmlns:a16="http://schemas.microsoft.com/office/drawing/2014/main" id="{E2B350CD-8D86-CC4A-B24C-777E8BE72A9A}"/>
                </a:ext>
              </a:extLst>
            </p:cNvPr>
            <p:cNvSpPr>
              <a:spLocks noChangeArrowheads="1"/>
            </p:cNvSpPr>
            <p:nvPr/>
          </p:nvSpPr>
          <p:spPr bwMode="auto">
            <a:xfrm>
              <a:off x="671" y="945"/>
              <a:ext cx="40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100" b="1">
                  <a:solidFill>
                    <a:srgbClr val="0F116A"/>
                  </a:solidFill>
                </a:rPr>
                <a:t>Paleozoic</a:t>
              </a:r>
              <a:endParaRPr lang="en-US" altLang="en-US" b="1">
                <a:solidFill>
                  <a:srgbClr val="0F116A"/>
                </a:solidFill>
              </a:endParaRPr>
            </a:p>
          </p:txBody>
        </p:sp>
        <p:sp>
          <p:nvSpPr>
            <p:cNvPr id="29727" name="Rectangle 31">
              <a:extLst>
                <a:ext uri="{FF2B5EF4-FFF2-40B4-BE49-F238E27FC236}">
                  <a16:creationId xmlns:a16="http://schemas.microsoft.com/office/drawing/2014/main" id="{1FC9E3C7-EA3A-4640-953B-D9463D4CA6EB}"/>
                </a:ext>
              </a:extLst>
            </p:cNvPr>
            <p:cNvSpPr>
              <a:spLocks noChangeArrowheads="1"/>
            </p:cNvSpPr>
            <p:nvPr/>
          </p:nvSpPr>
          <p:spPr bwMode="auto">
            <a:xfrm>
              <a:off x="671" y="795"/>
              <a:ext cx="39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100" b="1">
                  <a:solidFill>
                    <a:srgbClr val="0F116A"/>
                  </a:solidFill>
                </a:rPr>
                <a:t>Mesozoic</a:t>
              </a:r>
              <a:endParaRPr lang="en-US" altLang="en-US" b="1">
                <a:solidFill>
                  <a:srgbClr val="0F116A"/>
                </a:solidFill>
              </a:endParaRPr>
            </a:p>
          </p:txBody>
        </p:sp>
        <p:sp>
          <p:nvSpPr>
            <p:cNvPr id="29728" name="Rectangle 32">
              <a:extLst>
                <a:ext uri="{FF2B5EF4-FFF2-40B4-BE49-F238E27FC236}">
                  <a16:creationId xmlns:a16="http://schemas.microsoft.com/office/drawing/2014/main" id="{FBD3AAAD-43AD-8949-B941-1A7C8BC6444B}"/>
                </a:ext>
              </a:extLst>
            </p:cNvPr>
            <p:cNvSpPr>
              <a:spLocks noChangeArrowheads="1"/>
            </p:cNvSpPr>
            <p:nvPr/>
          </p:nvSpPr>
          <p:spPr bwMode="auto">
            <a:xfrm>
              <a:off x="671" y="670"/>
              <a:ext cx="39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100" b="1">
                  <a:solidFill>
                    <a:srgbClr val="0F116A"/>
                  </a:solidFill>
                </a:rPr>
                <a:t>Cenozoic</a:t>
              </a:r>
              <a:endParaRPr lang="en-US" altLang="en-US" b="1">
                <a:solidFill>
                  <a:srgbClr val="0F116A"/>
                </a:solidFill>
              </a:endParaRPr>
            </a:p>
          </p:txBody>
        </p:sp>
        <p:sp>
          <p:nvSpPr>
            <p:cNvPr id="29729" name="Text Box 33">
              <a:extLst>
                <a:ext uri="{FF2B5EF4-FFF2-40B4-BE49-F238E27FC236}">
                  <a16:creationId xmlns:a16="http://schemas.microsoft.com/office/drawing/2014/main" id="{767286F3-C95F-7141-BA7F-9C7295E60376}"/>
                </a:ext>
              </a:extLst>
            </p:cNvPr>
            <p:cNvSpPr txBox="1">
              <a:spLocks noChangeArrowheads="1"/>
            </p:cNvSpPr>
            <p:nvPr/>
          </p:nvSpPr>
          <p:spPr bwMode="auto">
            <a:xfrm rot="-5400000">
              <a:off x="-531" y="2297"/>
              <a:ext cx="146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F116A"/>
                  </a:solidFill>
                </a:rPr>
                <a:t>Millions of years ago</a:t>
              </a:r>
              <a:endParaRPr lang="en-US" altLang="en-US" sz="1700" b="1">
                <a:solidFill>
                  <a:srgbClr val="0F116A"/>
                </a:solidFill>
                <a:latin typeface="Times" pitchFamily="2" charset="0"/>
              </a:endParaRPr>
            </a:p>
          </p:txBody>
        </p:sp>
        <p:sp>
          <p:nvSpPr>
            <p:cNvPr id="29730" name="Text Box 34">
              <a:extLst>
                <a:ext uri="{FF2B5EF4-FFF2-40B4-BE49-F238E27FC236}">
                  <a16:creationId xmlns:a16="http://schemas.microsoft.com/office/drawing/2014/main" id="{006BDD60-8E24-3C45-8819-09E64C58E21B}"/>
                </a:ext>
              </a:extLst>
            </p:cNvPr>
            <p:cNvSpPr txBox="1">
              <a:spLocks noChangeArrowheads="1"/>
            </p:cNvSpPr>
            <p:nvPr/>
          </p:nvSpPr>
          <p:spPr bwMode="auto">
            <a:xfrm rot="-5400000">
              <a:off x="362" y="3020"/>
              <a:ext cx="81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F116A"/>
                  </a:solidFill>
                </a:rPr>
                <a:t>ARCHEAN</a:t>
              </a:r>
              <a:endParaRPr lang="en-US" altLang="en-US" sz="1700" b="1">
                <a:solidFill>
                  <a:srgbClr val="0F116A"/>
                </a:solidFill>
                <a:latin typeface="Times" pitchFamily="2" charset="0"/>
              </a:endParaRPr>
            </a:p>
          </p:txBody>
        </p:sp>
        <p:sp>
          <p:nvSpPr>
            <p:cNvPr id="29731" name="Text Box 35">
              <a:extLst>
                <a:ext uri="{FF2B5EF4-FFF2-40B4-BE49-F238E27FC236}">
                  <a16:creationId xmlns:a16="http://schemas.microsoft.com/office/drawing/2014/main" id="{A61D5DC3-22BD-414B-9AFF-024A8164957B}"/>
                </a:ext>
              </a:extLst>
            </p:cNvPr>
            <p:cNvSpPr txBox="1">
              <a:spLocks noChangeArrowheads="1"/>
            </p:cNvSpPr>
            <p:nvPr/>
          </p:nvSpPr>
          <p:spPr bwMode="auto">
            <a:xfrm rot="-5400000">
              <a:off x="231" y="2157"/>
              <a:ext cx="148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F116A"/>
                  </a:solidFill>
                </a:rPr>
                <a:t>PRECAMBRIAN</a:t>
              </a:r>
              <a:endParaRPr lang="en-US" altLang="en-US" sz="1700" b="1">
                <a:solidFill>
                  <a:srgbClr val="0F116A"/>
                </a:solidFill>
                <a:latin typeface="Times" pitchFamily="2" charset="0"/>
              </a:endParaRPr>
            </a:p>
          </p:txBody>
        </p:sp>
        <p:sp>
          <p:nvSpPr>
            <p:cNvPr id="29732" name="Text Box 36">
              <a:extLst>
                <a:ext uri="{FF2B5EF4-FFF2-40B4-BE49-F238E27FC236}">
                  <a16:creationId xmlns:a16="http://schemas.microsoft.com/office/drawing/2014/main" id="{F8F6099D-6B05-AF46-B13A-84E478E31CF2}"/>
                </a:ext>
              </a:extLst>
            </p:cNvPr>
            <p:cNvSpPr txBox="1">
              <a:spLocks noChangeArrowheads="1"/>
            </p:cNvSpPr>
            <p:nvPr/>
          </p:nvSpPr>
          <p:spPr bwMode="auto">
            <a:xfrm rot="-5400000">
              <a:off x="99" y="1651"/>
              <a:ext cx="134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b="1">
                  <a:solidFill>
                    <a:srgbClr val="0F116A"/>
                  </a:solidFill>
                </a:rPr>
                <a:t>PROTEROZOIC</a:t>
              </a:r>
              <a:endParaRPr lang="en-US" altLang="en-US" sz="1700" b="1">
                <a:solidFill>
                  <a:srgbClr val="0F116A"/>
                </a:solidFill>
                <a:latin typeface="Times" pitchFamily="2" charset="0"/>
              </a:endParaRPr>
            </a:p>
          </p:txBody>
        </p:sp>
        <p:sp>
          <p:nvSpPr>
            <p:cNvPr id="29733" name="Line 37">
              <a:extLst>
                <a:ext uri="{FF2B5EF4-FFF2-40B4-BE49-F238E27FC236}">
                  <a16:creationId xmlns:a16="http://schemas.microsoft.com/office/drawing/2014/main" id="{963BCB4A-F0FB-FD4F-AFE1-CD597FD2BB8F}"/>
                </a:ext>
              </a:extLst>
            </p:cNvPr>
            <p:cNvSpPr>
              <a:spLocks noChangeShapeType="1"/>
            </p:cNvSpPr>
            <p:nvPr/>
          </p:nvSpPr>
          <p:spPr bwMode="auto">
            <a:xfrm>
              <a:off x="1080" y="965"/>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4" name="Line 38">
              <a:extLst>
                <a:ext uri="{FF2B5EF4-FFF2-40B4-BE49-F238E27FC236}">
                  <a16:creationId xmlns:a16="http://schemas.microsoft.com/office/drawing/2014/main" id="{D55A6F93-3085-4746-80BA-3823C6720485}"/>
                </a:ext>
              </a:extLst>
            </p:cNvPr>
            <p:cNvSpPr>
              <a:spLocks noChangeShapeType="1"/>
            </p:cNvSpPr>
            <p:nvPr/>
          </p:nvSpPr>
          <p:spPr bwMode="auto">
            <a:xfrm>
              <a:off x="1080" y="1090"/>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5" name="Line 39">
              <a:extLst>
                <a:ext uri="{FF2B5EF4-FFF2-40B4-BE49-F238E27FC236}">
                  <a16:creationId xmlns:a16="http://schemas.microsoft.com/office/drawing/2014/main" id="{8F14E22F-E9A2-CE45-9085-151915AE2975}"/>
                </a:ext>
              </a:extLst>
            </p:cNvPr>
            <p:cNvSpPr>
              <a:spLocks noChangeShapeType="1"/>
            </p:cNvSpPr>
            <p:nvPr/>
          </p:nvSpPr>
          <p:spPr bwMode="auto">
            <a:xfrm>
              <a:off x="1080" y="1365"/>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6" name="Line 40">
              <a:extLst>
                <a:ext uri="{FF2B5EF4-FFF2-40B4-BE49-F238E27FC236}">
                  <a16:creationId xmlns:a16="http://schemas.microsoft.com/office/drawing/2014/main" id="{119AE482-0AD4-024C-9287-5F05367EB703}"/>
                </a:ext>
              </a:extLst>
            </p:cNvPr>
            <p:cNvSpPr>
              <a:spLocks noChangeShapeType="1"/>
            </p:cNvSpPr>
            <p:nvPr/>
          </p:nvSpPr>
          <p:spPr bwMode="auto">
            <a:xfrm>
              <a:off x="1080" y="1785"/>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7" name="Line 41">
              <a:extLst>
                <a:ext uri="{FF2B5EF4-FFF2-40B4-BE49-F238E27FC236}">
                  <a16:creationId xmlns:a16="http://schemas.microsoft.com/office/drawing/2014/main" id="{1C5CAACD-9E57-104D-A092-8C653C9348B1}"/>
                </a:ext>
              </a:extLst>
            </p:cNvPr>
            <p:cNvSpPr>
              <a:spLocks noChangeShapeType="1"/>
            </p:cNvSpPr>
            <p:nvPr/>
          </p:nvSpPr>
          <p:spPr bwMode="auto">
            <a:xfrm>
              <a:off x="1080" y="2155"/>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8" name="Line 42">
              <a:extLst>
                <a:ext uri="{FF2B5EF4-FFF2-40B4-BE49-F238E27FC236}">
                  <a16:creationId xmlns:a16="http://schemas.microsoft.com/office/drawing/2014/main" id="{E9994842-F6DE-F641-8563-AE4C0B956D16}"/>
                </a:ext>
              </a:extLst>
            </p:cNvPr>
            <p:cNvSpPr>
              <a:spLocks noChangeShapeType="1"/>
            </p:cNvSpPr>
            <p:nvPr/>
          </p:nvSpPr>
          <p:spPr bwMode="auto">
            <a:xfrm>
              <a:off x="1080" y="2540"/>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9" name="Line 43">
              <a:extLst>
                <a:ext uri="{FF2B5EF4-FFF2-40B4-BE49-F238E27FC236}">
                  <a16:creationId xmlns:a16="http://schemas.microsoft.com/office/drawing/2014/main" id="{3850E195-B1C6-FC4C-B579-6A440AD0CAFB}"/>
                </a:ext>
              </a:extLst>
            </p:cNvPr>
            <p:cNvSpPr>
              <a:spLocks noChangeShapeType="1"/>
            </p:cNvSpPr>
            <p:nvPr/>
          </p:nvSpPr>
          <p:spPr bwMode="auto">
            <a:xfrm>
              <a:off x="1080" y="3545"/>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40" name="Line 44">
              <a:extLst>
                <a:ext uri="{FF2B5EF4-FFF2-40B4-BE49-F238E27FC236}">
                  <a16:creationId xmlns:a16="http://schemas.microsoft.com/office/drawing/2014/main" id="{B1CC0726-6DF5-C341-91C4-3BC47708C78B}"/>
                </a:ext>
              </a:extLst>
            </p:cNvPr>
            <p:cNvSpPr>
              <a:spLocks noChangeShapeType="1"/>
            </p:cNvSpPr>
            <p:nvPr/>
          </p:nvSpPr>
          <p:spPr bwMode="auto">
            <a:xfrm>
              <a:off x="1080" y="4040"/>
              <a:ext cx="5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8557" name="Rectangle 45" descr="Rectangle: Click to edit Master text styles&#13;&#10;Second level&#13;&#10;Third level&#13;&#10;Fourth level&#13;&#10;Fifth level">
            <a:extLst>
              <a:ext uri="{FF2B5EF4-FFF2-40B4-BE49-F238E27FC236}">
                <a16:creationId xmlns:a16="http://schemas.microsoft.com/office/drawing/2014/main" id="{18719FBA-3A5B-4544-AD9D-8BC13B5935F8}"/>
              </a:ext>
            </a:extLst>
          </p:cNvPr>
          <p:cNvSpPr>
            <a:spLocks noGrp="1" noChangeArrowheads="1"/>
          </p:cNvSpPr>
          <p:nvPr>
            <p:ph type="body" idx="1"/>
          </p:nvPr>
        </p:nvSpPr>
        <p:spPr>
          <a:xfrm>
            <a:off x="4468813" y="4459288"/>
            <a:ext cx="4572000" cy="2271712"/>
          </a:xfrm>
          <a:solidFill>
            <a:srgbClr val="FFCC18"/>
          </a:solidFill>
          <a:effectLst>
            <a:outerShdw blurRad="63500" dist="38099" dir="2700000" algn="ctr" rotWithShape="0">
              <a:srgbClr val="000000">
                <a:alpha val="74997"/>
              </a:srgbClr>
            </a:outerShdw>
          </a:effectLst>
        </p:spPr>
        <p:txBody>
          <a:bodyPr/>
          <a:lstStyle/>
          <a:p>
            <a:pPr marL="0" indent="0" eaLnBrk="1" hangingPunct="1">
              <a:lnSpc>
                <a:spcPct val="90000"/>
              </a:lnSpc>
              <a:buFontTx/>
              <a:buNone/>
            </a:pPr>
            <a:r>
              <a:rPr lang="en-US" altLang="en-US">
                <a:ea typeface="ＭＳ Ｐゴシック" panose="020B0600070205080204" pitchFamily="34" charset="-128"/>
              </a:rPr>
              <a:t>The evolutionary tree of life can be documented with evidence.</a:t>
            </a:r>
          </a:p>
          <a:p>
            <a:pPr marL="0" indent="0" eaLnBrk="1" hangingPunct="1">
              <a:lnSpc>
                <a:spcPct val="90000"/>
              </a:lnSpc>
              <a:buFontTx/>
              <a:buNone/>
            </a:pPr>
            <a:r>
              <a:rPr lang="en-US" altLang="en-US">
                <a:ea typeface="ＭＳ Ｐゴシック" panose="020B0600070205080204" pitchFamily="34" charset="-128"/>
              </a:rPr>
              <a:t>The </a:t>
            </a:r>
            <a:r>
              <a:rPr lang="en-US" altLang="en-US" u="sng">
                <a:solidFill>
                  <a:srgbClr val="CC0000"/>
                </a:solidFill>
                <a:ea typeface="ＭＳ Ｐゴシック" panose="020B0600070205080204" pitchFamily="34" charset="-128"/>
              </a:rPr>
              <a:t>Origin of Life</a:t>
            </a:r>
            <a:r>
              <a:rPr lang="en-US" altLang="en-US">
                <a:ea typeface="ＭＳ Ｐゴシック" panose="020B0600070205080204" pitchFamily="34" charset="-128"/>
              </a:rPr>
              <a:t> on Earth is another story…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48557"/>
                                        </p:tgtEl>
                                        <p:attrNameLst>
                                          <p:attrName>style.visibility</p:attrName>
                                        </p:attrNameLst>
                                      </p:cBhvr>
                                      <p:to>
                                        <p:strVal val="visible"/>
                                      </p:to>
                                    </p:set>
                                    <p:animEffect transition="in" filter="box(out)">
                                      <p:cBhvr>
                                        <p:cTn id="7" dur="500"/>
                                        <p:tgtEl>
                                          <p:spTgt spid="448557"/>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5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9" name="Picture 10">
            <a:extLst>
              <a:ext uri="{FF2B5EF4-FFF2-40B4-BE49-F238E27FC236}">
                <a16:creationId xmlns:a16="http://schemas.microsoft.com/office/drawing/2014/main" id="{B5069759-60C8-C044-A276-A813D04DA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1874838"/>
            <a:ext cx="242728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DE1862F0-A259-4A41-82FD-4F9098EF2245}"/>
              </a:ext>
            </a:extLst>
          </p:cNvPr>
          <p:cNvSpPr>
            <a:spLocks noGrp="1" noChangeArrowheads="1"/>
          </p:cNvSpPr>
          <p:nvPr>
            <p:ph type="title"/>
          </p:nvPr>
        </p:nvSpPr>
        <p:spPr>
          <a:xfrm>
            <a:off x="134938" y="266700"/>
            <a:ext cx="7772400" cy="762000"/>
          </a:xfrm>
        </p:spPr>
        <p:txBody>
          <a:bodyPr/>
          <a:lstStyle/>
          <a:p>
            <a:pPr eaLnBrk="1" hangingPunct="1"/>
            <a:r>
              <a:rPr lang="en-US" altLang="en-US" dirty="0">
                <a:ea typeface="ＭＳ Ｐゴシック" panose="020B0600070205080204" pitchFamily="34" charset="-128"/>
              </a:rPr>
              <a:t>Geographic isolation</a:t>
            </a:r>
          </a:p>
        </p:txBody>
      </p:sp>
      <p:sp>
        <p:nvSpPr>
          <p:cNvPr id="386051" name="Rectangle 3" descr="Rectangle: Click to edit Master text styles&#13;&#10;Second level&#13;&#10;Third level&#13;&#10;Fourth level&#13;&#10;Fifth level">
            <a:extLst>
              <a:ext uri="{FF2B5EF4-FFF2-40B4-BE49-F238E27FC236}">
                <a16:creationId xmlns:a16="http://schemas.microsoft.com/office/drawing/2014/main" id="{9BE55B0C-9954-4946-9E95-06F2ED77DDF2}"/>
              </a:ext>
            </a:extLst>
          </p:cNvPr>
          <p:cNvSpPr>
            <a:spLocks noGrp="1" noChangeArrowheads="1"/>
          </p:cNvSpPr>
          <p:nvPr>
            <p:ph type="body" idx="1"/>
          </p:nvPr>
        </p:nvSpPr>
        <p:spPr>
          <a:xfrm>
            <a:off x="134938" y="1084057"/>
            <a:ext cx="7772400" cy="2333625"/>
          </a:xfrm>
        </p:spPr>
        <p:txBody>
          <a:bodyPr/>
          <a:lstStyle/>
          <a:p>
            <a:pPr eaLnBrk="1" hangingPunct="1"/>
            <a:r>
              <a:rPr lang="en-US" altLang="en-US" dirty="0">
                <a:solidFill>
                  <a:srgbClr val="002060"/>
                </a:solidFill>
                <a:ea typeface="ＭＳ Ｐゴシック" panose="020B0600070205080204" pitchFamily="34" charset="-128"/>
              </a:rPr>
              <a:t>Species occur in different areas</a:t>
            </a:r>
          </a:p>
          <a:p>
            <a:pPr lvl="1" eaLnBrk="1" hangingPunct="1"/>
            <a:r>
              <a:rPr lang="en-US" altLang="en-US" dirty="0">
                <a:solidFill>
                  <a:srgbClr val="002060"/>
                </a:solidFill>
                <a:ea typeface="ＭＳ Ｐゴシック" panose="020B0600070205080204" pitchFamily="34" charset="-128"/>
              </a:rPr>
              <a:t>physical barrier</a:t>
            </a:r>
          </a:p>
          <a:p>
            <a:pPr lvl="1" eaLnBrk="1" hangingPunct="1"/>
            <a:r>
              <a:rPr lang="en-US" altLang="en-US" dirty="0">
                <a:solidFill>
                  <a:srgbClr val="002060"/>
                </a:solidFill>
                <a:ea typeface="ＭＳ Ｐゴシック" panose="020B0600070205080204" pitchFamily="34" charset="-128"/>
              </a:rPr>
              <a:t>Allopatric speciation is geographic isolation. All other barriers are </a:t>
            </a:r>
            <a:r>
              <a:rPr lang="en-US" altLang="en-US" dirty="0">
                <a:solidFill>
                  <a:srgbClr val="FF0000"/>
                </a:solidFill>
                <a:ea typeface="ＭＳ Ｐゴシック" panose="020B0600070205080204" pitchFamily="34" charset="-128"/>
              </a:rPr>
              <a:t>sympatric</a:t>
            </a:r>
            <a:r>
              <a:rPr lang="en-US" altLang="en-US" dirty="0">
                <a:solidFill>
                  <a:srgbClr val="002060"/>
                </a:solidFill>
                <a:ea typeface="ＭＳ Ｐゴシック" panose="020B0600070205080204" pitchFamily="34" charset="-128"/>
              </a:rPr>
              <a:t> speciation.</a:t>
            </a:r>
          </a:p>
        </p:txBody>
      </p:sp>
      <p:sp>
        <p:nvSpPr>
          <p:cNvPr id="386057" name="Rectangle 9">
            <a:extLst>
              <a:ext uri="{FF2B5EF4-FFF2-40B4-BE49-F238E27FC236}">
                <a16:creationId xmlns:a16="http://schemas.microsoft.com/office/drawing/2014/main" id="{A5AC08A9-263F-554E-98EF-7E80A4CA5974}"/>
              </a:ext>
            </a:extLst>
          </p:cNvPr>
          <p:cNvSpPr>
            <a:spLocks noChangeArrowheads="1"/>
          </p:cNvSpPr>
          <p:nvPr/>
        </p:nvSpPr>
        <p:spPr bwMode="auto">
          <a:xfrm>
            <a:off x="6553200" y="3565525"/>
            <a:ext cx="2438400" cy="3140075"/>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chemeClr val="tx2"/>
                </a:solidFill>
              </a:rPr>
              <a:t>Harris’s antelope squirrel inhabits the canyon’s south rim (L). Just a few miles away on the north rim (R) lives the closely related white-tailed antelope squirrel </a:t>
            </a:r>
          </a:p>
        </p:txBody>
      </p:sp>
      <p:sp>
        <p:nvSpPr>
          <p:cNvPr id="37893" name="Rectangle 11">
            <a:extLst>
              <a:ext uri="{FF2B5EF4-FFF2-40B4-BE49-F238E27FC236}">
                <a16:creationId xmlns:a16="http://schemas.microsoft.com/office/drawing/2014/main" id="{7973DA54-A24B-9647-9EE6-78A65EB2B8DB}"/>
              </a:ext>
            </a:extLst>
          </p:cNvPr>
          <p:cNvSpPr>
            <a:spLocks noChangeArrowheads="1"/>
          </p:cNvSpPr>
          <p:nvPr/>
        </p:nvSpPr>
        <p:spPr bwMode="auto">
          <a:xfrm>
            <a:off x="5981700" y="309563"/>
            <a:ext cx="3162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i="1">
                <a:solidFill>
                  <a:srgbClr val="0F116A"/>
                </a:solidFill>
              </a:rPr>
              <a:t>Ammospermophilus spp</a:t>
            </a:r>
          </a:p>
        </p:txBody>
      </p:sp>
      <p:pic>
        <p:nvPicPr>
          <p:cNvPr id="37894" name="Picture 7" descr="slide6.jpg">
            <a:extLst>
              <a:ext uri="{FF2B5EF4-FFF2-40B4-BE49-F238E27FC236}">
                <a16:creationId xmlns:a16="http://schemas.microsoft.com/office/drawing/2014/main" id="{61B1AB93-175E-A440-87CE-1A382E619F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938" y="3678238"/>
            <a:ext cx="633095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857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6051">
                                            <p:txEl>
                                              <p:pRg st="1" end="1"/>
                                            </p:txEl>
                                          </p:spTgt>
                                        </p:tgtEl>
                                        <p:attrNameLst>
                                          <p:attrName>style.visibility</p:attrName>
                                        </p:attrNameLst>
                                      </p:cBhvr>
                                      <p:to>
                                        <p:strVal val="visible"/>
                                      </p:to>
                                    </p:set>
                                    <p:anim calcmode="lin" valueType="num">
                                      <p:cBhvr additive="base">
                                        <p:cTn id="7" dur="500" fill="hold"/>
                                        <p:tgtEl>
                                          <p:spTgt spid="38605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605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386051">
                                            <p:txEl>
                                              <p:pRg st="2" end="2"/>
                                            </p:txEl>
                                          </p:spTgt>
                                        </p:tgtEl>
                                        <p:attrNameLst>
                                          <p:attrName>style.visibility</p:attrName>
                                        </p:attrNameLst>
                                      </p:cBhvr>
                                      <p:to>
                                        <p:strVal val="visible"/>
                                      </p:to>
                                    </p:set>
                                    <p:anim calcmode="lin" valueType="num">
                                      <p:cBhvr additive="base">
                                        <p:cTn id="11" dur="500" fill="hold"/>
                                        <p:tgtEl>
                                          <p:spTgt spid="386051">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605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par>
                          <p:cTn id="13" fill="hold" nodeType="afterGroup">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86057"/>
                                        </p:tgtEl>
                                        <p:attrNameLst>
                                          <p:attrName>style.visibility</p:attrName>
                                        </p:attrNameLst>
                                      </p:cBhvr>
                                      <p:to>
                                        <p:strVal val="visible"/>
                                      </p:to>
                                    </p:set>
                                    <p:anim calcmode="lin" valueType="num">
                                      <p:cBhvr additive="base">
                                        <p:cTn id="16" dur="500" fill="hold"/>
                                        <p:tgtEl>
                                          <p:spTgt spid="386057"/>
                                        </p:tgtEl>
                                        <p:attrNameLst>
                                          <p:attrName>ppt_x</p:attrName>
                                        </p:attrNameLst>
                                      </p:cBhvr>
                                      <p:tavLst>
                                        <p:tav tm="0">
                                          <p:val>
                                            <p:strVal val="1+#ppt_w/2"/>
                                          </p:val>
                                        </p:tav>
                                        <p:tav tm="100000">
                                          <p:val>
                                            <p:strVal val="#ppt_x"/>
                                          </p:val>
                                        </p:tav>
                                      </p:tavLst>
                                    </p:anim>
                                    <p:anim calcmode="lin" valueType="num">
                                      <p:cBhvr additive="base">
                                        <p:cTn id="17" dur="500" fill="hold"/>
                                        <p:tgtEl>
                                          <p:spTgt spid="3860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build="p" autoUpdateAnimBg="0"/>
      <p:bldP spid="3860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6696D4F-5D80-1040-AAB2-BA49A13F278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Ecological isolation</a:t>
            </a:r>
          </a:p>
        </p:txBody>
      </p:sp>
      <p:sp>
        <p:nvSpPr>
          <p:cNvPr id="467971" name="Rectangle 3" descr="Rectangle: Click to edit Master text styles&#13;&#10;Second level&#13;&#10;Third level&#13;&#10;Fourth level&#13;&#10;Fifth level">
            <a:extLst>
              <a:ext uri="{FF2B5EF4-FFF2-40B4-BE49-F238E27FC236}">
                <a16:creationId xmlns:a16="http://schemas.microsoft.com/office/drawing/2014/main" id="{D739F72D-D0B3-E64F-86C6-CAA277AF2B72}"/>
              </a:ext>
            </a:extLst>
          </p:cNvPr>
          <p:cNvSpPr>
            <a:spLocks noGrp="1" noChangeArrowheads="1"/>
          </p:cNvSpPr>
          <p:nvPr>
            <p:ph type="body" idx="1"/>
          </p:nvPr>
        </p:nvSpPr>
        <p:spPr>
          <a:xfrm>
            <a:off x="838200" y="1371600"/>
            <a:ext cx="8305800" cy="1500188"/>
          </a:xfrm>
        </p:spPr>
        <p:txBody>
          <a:bodyPr/>
          <a:lstStyle/>
          <a:p>
            <a:pPr eaLnBrk="1" hangingPunct="1"/>
            <a:r>
              <a:rPr lang="en-US" altLang="en-US" sz="2600" dirty="0">
                <a:ea typeface="ＭＳ Ｐゴシック" panose="020B0600070205080204" pitchFamily="34" charset="-128"/>
              </a:rPr>
              <a:t>Species occur in same region, but occupy different habitats so </a:t>
            </a:r>
            <a:r>
              <a:rPr lang="en-US" altLang="en-US" sz="2600" u="sng" dirty="0">
                <a:solidFill>
                  <a:srgbClr val="FF0000"/>
                </a:solidFill>
                <a:ea typeface="ＭＳ Ｐゴシック" panose="020B0600070205080204" pitchFamily="34" charset="-128"/>
              </a:rPr>
              <a:t>rarely</a:t>
            </a:r>
            <a:r>
              <a:rPr lang="en-US" altLang="en-US" sz="2600" dirty="0">
                <a:ea typeface="ＭＳ Ｐゴシック" panose="020B0600070205080204" pitchFamily="34" charset="-128"/>
              </a:rPr>
              <a:t> encounter each other</a:t>
            </a:r>
          </a:p>
        </p:txBody>
      </p:sp>
      <p:pic>
        <p:nvPicPr>
          <p:cNvPr id="467972" name="Picture 4">
            <a:extLst>
              <a:ext uri="{FF2B5EF4-FFF2-40B4-BE49-F238E27FC236}">
                <a16:creationId xmlns:a16="http://schemas.microsoft.com/office/drawing/2014/main" id="{030CD69D-A237-094F-B032-C5ADC34AF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25" y="2514600"/>
            <a:ext cx="2162175" cy="2819400"/>
          </a:xfrm>
          <a:prstGeom prst="rect">
            <a:avLst/>
          </a:prstGeom>
          <a:noFill/>
          <a:ln>
            <a:noFill/>
          </a:ln>
          <a:effectLst>
            <a:outerShdw dist="35921" dir="2700000" algn="ctr" rotWithShape="0">
              <a:srgbClr val="09090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3" name="Rectangle 5">
            <a:extLst>
              <a:ext uri="{FF2B5EF4-FFF2-40B4-BE49-F238E27FC236}">
                <a16:creationId xmlns:a16="http://schemas.microsoft.com/office/drawing/2014/main" id="{FFC9D42B-1B8E-D44F-A863-EC0D51946E02}"/>
              </a:ext>
            </a:extLst>
          </p:cNvPr>
          <p:cNvSpPr>
            <a:spLocks noChangeArrowheads="1"/>
          </p:cNvSpPr>
          <p:nvPr/>
        </p:nvSpPr>
        <p:spPr bwMode="auto">
          <a:xfrm>
            <a:off x="1849438" y="2781300"/>
            <a:ext cx="5638800" cy="1006475"/>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000" b="1">
                <a:solidFill>
                  <a:schemeClr val="tx2"/>
                </a:solidFill>
                <a:latin typeface="Arial" charset="0"/>
                <a:ea typeface="+mn-ea"/>
              </a:rPr>
              <a:t>2 species of garter snake, </a:t>
            </a:r>
            <a:r>
              <a:rPr lang="en-US" sz="2000" b="1" i="1">
                <a:solidFill>
                  <a:schemeClr val="tx2"/>
                </a:solidFill>
                <a:latin typeface="Arial" charset="0"/>
                <a:ea typeface="+mn-ea"/>
              </a:rPr>
              <a:t>Thamnophis</a:t>
            </a:r>
            <a:r>
              <a:rPr lang="en-US" sz="2000" b="1">
                <a:solidFill>
                  <a:schemeClr val="tx2"/>
                </a:solidFill>
                <a:latin typeface="Arial" charset="0"/>
                <a:ea typeface="+mn-ea"/>
              </a:rPr>
              <a:t>, occur in same area, but one lives in water &amp; other is terrestrial</a:t>
            </a:r>
          </a:p>
        </p:txBody>
      </p:sp>
      <p:pic>
        <p:nvPicPr>
          <p:cNvPr id="467977" name="Picture 9">
            <a:extLst>
              <a:ext uri="{FF2B5EF4-FFF2-40B4-BE49-F238E27FC236}">
                <a16:creationId xmlns:a16="http://schemas.microsoft.com/office/drawing/2014/main" id="{34CE9EE1-A280-6846-891E-DB5CD010F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16" t="8438" r="3516" b="11250"/>
          <a:stretch>
            <a:fillRect/>
          </a:stretch>
        </p:blipFill>
        <p:spPr bwMode="auto">
          <a:xfrm flipH="1">
            <a:off x="31750" y="3740150"/>
            <a:ext cx="2751138" cy="1782763"/>
          </a:xfrm>
          <a:prstGeom prst="rect">
            <a:avLst/>
          </a:prstGeom>
          <a:noFill/>
          <a:ln>
            <a:noFill/>
          </a:ln>
          <a:effectLst>
            <a:outerShdw dist="35921" dir="2700000" algn="ctr" rotWithShape="0">
              <a:srgbClr val="090909">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976" name="Picture 8">
            <a:extLst>
              <a:ext uri="{FF2B5EF4-FFF2-40B4-BE49-F238E27FC236}">
                <a16:creationId xmlns:a16="http://schemas.microsoft.com/office/drawing/2014/main" id="{A1D15221-223F-224A-A733-A0ED9D4850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825" y="5049838"/>
            <a:ext cx="2500313" cy="1671637"/>
          </a:xfrm>
          <a:prstGeom prst="rect">
            <a:avLst/>
          </a:prstGeom>
          <a:noFill/>
          <a:ln>
            <a:noFill/>
          </a:ln>
          <a:effectLst>
            <a:outerShdw dist="35921" dir="2700000" algn="ctr" rotWithShape="0">
              <a:srgbClr val="090909">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5" name="Rectangle 7">
            <a:extLst>
              <a:ext uri="{FF2B5EF4-FFF2-40B4-BE49-F238E27FC236}">
                <a16:creationId xmlns:a16="http://schemas.microsoft.com/office/drawing/2014/main" id="{36E3F4BC-D3A4-5B48-8187-C50F761B96EC}"/>
              </a:ext>
            </a:extLst>
          </p:cNvPr>
          <p:cNvSpPr>
            <a:spLocks noChangeArrowheads="1"/>
          </p:cNvSpPr>
          <p:nvPr/>
        </p:nvSpPr>
        <p:spPr bwMode="auto">
          <a:xfrm>
            <a:off x="4330700" y="4822825"/>
            <a:ext cx="2667000" cy="1920875"/>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p>
            <a:pPr algn="l">
              <a:defRPr/>
            </a:pPr>
            <a:r>
              <a:rPr lang="en-US" sz="2000" b="1">
                <a:solidFill>
                  <a:schemeClr val="tx2"/>
                </a:solidFill>
                <a:latin typeface="Arial" charset="0"/>
                <a:ea typeface="+mn-ea"/>
              </a:rPr>
              <a:t>lions &amp; tigers could hybridize, but they live in different habitats:</a:t>
            </a:r>
          </a:p>
          <a:p>
            <a:pPr algn="l">
              <a:buFont typeface="Wingdings" charset="2"/>
              <a:buChar char="§"/>
              <a:defRPr/>
            </a:pPr>
            <a:r>
              <a:rPr lang="en-US" sz="2000" b="1">
                <a:solidFill>
                  <a:schemeClr val="tx2"/>
                </a:solidFill>
                <a:latin typeface="Arial" charset="0"/>
                <a:ea typeface="+mn-ea"/>
              </a:rPr>
              <a:t> lions in grasslands</a:t>
            </a:r>
          </a:p>
          <a:p>
            <a:pPr algn="l">
              <a:buFont typeface="Wingdings" charset="2"/>
              <a:buChar char="§"/>
              <a:defRPr/>
            </a:pPr>
            <a:r>
              <a:rPr lang="en-US" sz="2000" b="1">
                <a:solidFill>
                  <a:schemeClr val="tx2"/>
                </a:solidFill>
                <a:latin typeface="Arial" charset="0"/>
                <a:ea typeface="+mn-ea"/>
              </a:rPr>
              <a:t> tigers in rainforest</a:t>
            </a:r>
          </a:p>
        </p:txBody>
      </p:sp>
      <p:sp>
        <p:nvSpPr>
          <p:cNvPr id="39944" name="Rectangle 9">
            <a:extLst>
              <a:ext uri="{FF2B5EF4-FFF2-40B4-BE49-F238E27FC236}">
                <a16:creationId xmlns:a16="http://schemas.microsoft.com/office/drawing/2014/main" id="{0BA61B16-560C-5246-9302-1F8448287D3B}"/>
              </a:ext>
            </a:extLst>
          </p:cNvPr>
          <p:cNvSpPr>
            <a:spLocks noChangeArrowheads="1"/>
          </p:cNvSpPr>
          <p:nvPr/>
        </p:nvSpPr>
        <p:spPr bwMode="auto">
          <a:xfrm>
            <a:off x="6135688" y="320675"/>
            <a:ext cx="2990850" cy="430213"/>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sympatric speciation</a:t>
            </a:r>
          </a:p>
        </p:txBody>
      </p:sp>
    </p:spTree>
    <p:extLst>
      <p:ext uri="{BB962C8B-B14F-4D97-AF65-F5344CB8AC3E}">
        <p14:creationId xmlns:p14="http://schemas.microsoft.com/office/powerpoint/2010/main" val="235747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7971">
                                            <p:txEl>
                                              <p:pRg st="0" end="0"/>
                                            </p:txEl>
                                          </p:spTgt>
                                        </p:tgtEl>
                                        <p:attrNameLst>
                                          <p:attrName>style.visibility</p:attrName>
                                        </p:attrNameLst>
                                      </p:cBhvr>
                                      <p:to>
                                        <p:strVal val="visible"/>
                                      </p:to>
                                    </p:set>
                                    <p:anim calcmode="lin" valueType="num">
                                      <p:cBhvr additive="base">
                                        <p:cTn id="7" dur="500" fill="hold"/>
                                        <p:tgtEl>
                                          <p:spTgt spid="467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79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7973"/>
                                        </p:tgtEl>
                                        <p:attrNameLst>
                                          <p:attrName>style.visibility</p:attrName>
                                        </p:attrNameLst>
                                      </p:cBhvr>
                                      <p:to>
                                        <p:strVal val="visible"/>
                                      </p:to>
                                    </p:set>
                                    <p:anim calcmode="lin" valueType="num">
                                      <p:cBhvr additive="base">
                                        <p:cTn id="13" dur="500" fill="hold"/>
                                        <p:tgtEl>
                                          <p:spTgt spid="467973"/>
                                        </p:tgtEl>
                                        <p:attrNameLst>
                                          <p:attrName>ppt_x</p:attrName>
                                        </p:attrNameLst>
                                      </p:cBhvr>
                                      <p:tavLst>
                                        <p:tav tm="0">
                                          <p:val>
                                            <p:strVal val="0-#ppt_w/2"/>
                                          </p:val>
                                        </p:tav>
                                        <p:tav tm="100000">
                                          <p:val>
                                            <p:strVal val="#ppt_x"/>
                                          </p:val>
                                        </p:tav>
                                      </p:tavLst>
                                    </p:anim>
                                    <p:anim calcmode="lin" valueType="num">
                                      <p:cBhvr additive="base">
                                        <p:cTn id="14" dur="500" fill="hold"/>
                                        <p:tgtEl>
                                          <p:spTgt spid="4679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67975"/>
                                        </p:tgtEl>
                                        <p:attrNameLst>
                                          <p:attrName>style.visibility</p:attrName>
                                        </p:attrNameLst>
                                      </p:cBhvr>
                                      <p:to>
                                        <p:strVal val="visible"/>
                                      </p:to>
                                    </p:set>
                                    <p:animEffect transition="in" filter="wipe(right)">
                                      <p:cBhvr>
                                        <p:cTn id="19" dur="500"/>
                                        <p:tgtEl>
                                          <p:spTgt spid="467975"/>
                                        </p:tgtEl>
                                      </p:cBhvr>
                                    </p:animEffect>
                                  </p:childTnLst>
                                  <p:subTnLst>
                                    <p:audio>
                                      <p:cMediaNode>
                                        <p:cTn display="0" masterRel="sameClick">
                                          <p:stCondLst>
                                            <p:cond evt="begin" delay="0">
                                              <p:tn val="17"/>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build="p" autoUpdateAnimBg="0"/>
      <p:bldP spid="467973" grpId="0" animBg="1"/>
      <p:bldP spid="46797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a:extLst>
              <a:ext uri="{FF2B5EF4-FFF2-40B4-BE49-F238E27FC236}">
                <a16:creationId xmlns:a16="http://schemas.microsoft.com/office/drawing/2014/main" id="{06244E70-DE03-A443-B86B-C3E60C7519B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Temporal isolation</a:t>
            </a:r>
          </a:p>
        </p:txBody>
      </p:sp>
      <p:sp>
        <p:nvSpPr>
          <p:cNvPr id="41988" name="Rectangle 4" descr="Rectangle: Click to edit Master text styles&#13;&#10;Second level&#13;&#10;Third level&#13;&#10;Fourth level&#13;&#10;Fifth level">
            <a:extLst>
              <a:ext uri="{FF2B5EF4-FFF2-40B4-BE49-F238E27FC236}">
                <a16:creationId xmlns:a16="http://schemas.microsoft.com/office/drawing/2014/main" id="{7009C629-CB07-234E-AC6E-7F11695E755F}"/>
              </a:ext>
            </a:extLst>
          </p:cNvPr>
          <p:cNvSpPr>
            <a:spLocks noGrp="1" noChangeArrowheads="1"/>
          </p:cNvSpPr>
          <p:nvPr>
            <p:ph type="body" idx="1"/>
          </p:nvPr>
        </p:nvSpPr>
        <p:spPr>
          <a:xfrm>
            <a:off x="838200" y="1371600"/>
            <a:ext cx="8305800" cy="2482850"/>
          </a:xfrm>
        </p:spPr>
        <p:txBody>
          <a:bodyPr/>
          <a:lstStyle/>
          <a:p>
            <a:pPr eaLnBrk="1" hangingPunct="1">
              <a:lnSpc>
                <a:spcPct val="90000"/>
              </a:lnSpc>
            </a:pPr>
            <a:r>
              <a:rPr lang="en-US" altLang="en-US" sz="2600" dirty="0">
                <a:ea typeface="ＭＳ Ｐゴシック" panose="020B0600070205080204" pitchFamily="34" charset="-128"/>
              </a:rPr>
              <a:t>Species that breed during different times of day, different seasons, or different years cannot mix gametes</a:t>
            </a:r>
          </a:p>
          <a:p>
            <a:pPr lvl="1" eaLnBrk="1" hangingPunct="1">
              <a:lnSpc>
                <a:spcPct val="90000"/>
              </a:lnSpc>
              <a:spcAft>
                <a:spcPts val="1200"/>
              </a:spcAft>
            </a:pPr>
            <a:endParaRPr lang="en-US" altLang="en-US" sz="2400" u="sng" dirty="0">
              <a:solidFill>
                <a:srgbClr val="CC0000"/>
              </a:solidFill>
              <a:ea typeface="ＭＳ Ｐゴシック" panose="020B0600070205080204" pitchFamily="34" charset="-128"/>
            </a:endParaRPr>
          </a:p>
          <a:p>
            <a:pPr lvl="1" eaLnBrk="1" hangingPunct="1">
              <a:lnSpc>
                <a:spcPct val="90000"/>
              </a:lnSpc>
              <a:spcAft>
                <a:spcPts val="1200"/>
              </a:spcAft>
            </a:pPr>
            <a:endParaRPr lang="en-US" altLang="en-US" sz="2400" dirty="0">
              <a:ea typeface="ＭＳ Ｐゴシック" panose="020B0600070205080204" pitchFamily="34" charset="-128"/>
            </a:endParaRPr>
          </a:p>
        </p:txBody>
      </p:sp>
      <p:sp>
        <p:nvSpPr>
          <p:cNvPr id="388101" name="Rectangle 5">
            <a:extLst>
              <a:ext uri="{FF2B5EF4-FFF2-40B4-BE49-F238E27FC236}">
                <a16:creationId xmlns:a16="http://schemas.microsoft.com/office/drawing/2014/main" id="{652FFEE0-6A12-C44B-8A3B-E07DEF8DA321}"/>
              </a:ext>
            </a:extLst>
          </p:cNvPr>
          <p:cNvSpPr>
            <a:spLocks noChangeArrowheads="1"/>
          </p:cNvSpPr>
          <p:nvPr/>
        </p:nvSpPr>
        <p:spPr bwMode="auto">
          <a:xfrm>
            <a:off x="152400" y="4603750"/>
            <a:ext cx="3429000" cy="2101850"/>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200" b="1">
                <a:solidFill>
                  <a:schemeClr val="tx2"/>
                </a:solidFill>
                <a:latin typeface="Arial" charset="0"/>
                <a:ea typeface="ＭＳ Ｐゴシック" charset="0"/>
                <a:cs typeface="ＭＳ Ｐゴシック" charset="0"/>
              </a:rPr>
              <a:t>Eastern spotted skunk (L) &amp; western spotted skunk (R) overlap in range but </a:t>
            </a:r>
            <a:r>
              <a:rPr lang="en-US" sz="2200" b="1" u="sng">
                <a:solidFill>
                  <a:srgbClr val="0F116A"/>
                </a:solidFill>
                <a:latin typeface="Arial" charset="0"/>
                <a:ea typeface="ＭＳ Ｐゴシック" charset="0"/>
                <a:cs typeface="ＭＳ Ｐゴシック" charset="0"/>
              </a:rPr>
              <a:t>eastern</a:t>
            </a:r>
            <a:r>
              <a:rPr lang="en-US" sz="2200" b="1">
                <a:solidFill>
                  <a:schemeClr val="tx2"/>
                </a:solidFill>
                <a:latin typeface="Arial" charset="0"/>
                <a:ea typeface="ＭＳ Ｐゴシック" charset="0"/>
                <a:cs typeface="ＭＳ Ｐゴシック" charset="0"/>
              </a:rPr>
              <a:t> mates in </a:t>
            </a:r>
            <a:r>
              <a:rPr lang="en-US" sz="2200" b="1" u="sng">
                <a:solidFill>
                  <a:srgbClr val="0F116A"/>
                </a:solidFill>
                <a:latin typeface="Arial" charset="0"/>
                <a:ea typeface="ＭＳ Ｐゴシック" charset="0"/>
                <a:cs typeface="ＭＳ Ｐゴシック" charset="0"/>
              </a:rPr>
              <a:t>late winter</a:t>
            </a:r>
            <a:r>
              <a:rPr lang="en-US" sz="2200" b="1">
                <a:solidFill>
                  <a:schemeClr val="tx2"/>
                </a:solidFill>
                <a:latin typeface="Arial" charset="0"/>
                <a:ea typeface="ＭＳ Ｐゴシック" charset="0"/>
                <a:cs typeface="ＭＳ Ｐゴシック" charset="0"/>
              </a:rPr>
              <a:t> &amp; </a:t>
            </a:r>
            <a:r>
              <a:rPr lang="en-US" sz="2200" b="1" u="sng">
                <a:solidFill>
                  <a:schemeClr val="tx2"/>
                </a:solidFill>
                <a:latin typeface="Arial" charset="0"/>
                <a:ea typeface="ＭＳ Ｐゴシック" charset="0"/>
                <a:cs typeface="ＭＳ Ｐゴシック" charset="0"/>
              </a:rPr>
              <a:t>western</a:t>
            </a:r>
            <a:r>
              <a:rPr lang="en-US" sz="2200" b="1">
                <a:solidFill>
                  <a:schemeClr val="tx2"/>
                </a:solidFill>
                <a:latin typeface="Arial" charset="0"/>
                <a:ea typeface="ＭＳ Ｐゴシック" charset="0"/>
                <a:cs typeface="ＭＳ Ｐゴシック" charset="0"/>
              </a:rPr>
              <a:t> mates in </a:t>
            </a:r>
            <a:r>
              <a:rPr lang="en-US" sz="2200" b="1" u="sng">
                <a:solidFill>
                  <a:schemeClr val="tx2"/>
                </a:solidFill>
                <a:latin typeface="Arial" charset="0"/>
                <a:ea typeface="ＭＳ Ｐゴシック" charset="0"/>
                <a:cs typeface="ＭＳ Ｐゴシック" charset="0"/>
              </a:rPr>
              <a:t>late summer</a:t>
            </a:r>
            <a:endParaRPr lang="en-US" sz="2600" b="1">
              <a:solidFill>
                <a:schemeClr val="tx2"/>
              </a:solidFill>
              <a:latin typeface="Arial" charset="0"/>
              <a:ea typeface="ＭＳ Ｐゴシック" charset="0"/>
              <a:cs typeface="ＭＳ Ｐゴシック" charset="0"/>
            </a:endParaRPr>
          </a:p>
        </p:txBody>
      </p:sp>
      <p:pic>
        <p:nvPicPr>
          <p:cNvPr id="2" name="Picture 6" descr="slide8.jpg">
            <a:extLst>
              <a:ext uri="{FF2B5EF4-FFF2-40B4-BE49-F238E27FC236}">
                <a16:creationId xmlns:a16="http://schemas.microsoft.com/office/drawing/2014/main" id="{0D6492DB-A7FE-034D-A9EA-15A31BC7E2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0" y="4359275"/>
            <a:ext cx="32146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slide8-2.jpg">
            <a:extLst>
              <a:ext uri="{FF2B5EF4-FFF2-40B4-BE49-F238E27FC236}">
                <a16:creationId xmlns:a16="http://schemas.microsoft.com/office/drawing/2014/main" id="{DEC806ED-DEA1-1141-BD8D-BD83E0CEC2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7388" y="2176463"/>
            <a:ext cx="3376612"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74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8101"/>
                                        </p:tgtEl>
                                        <p:attrNameLst>
                                          <p:attrName>style.visibility</p:attrName>
                                        </p:attrNameLst>
                                      </p:cBhvr>
                                      <p:to>
                                        <p:strVal val="visible"/>
                                      </p:to>
                                    </p:set>
                                    <p:animEffect transition="in" filter="wipe(left)">
                                      <p:cBhvr>
                                        <p:cTn id="7" dur="500"/>
                                        <p:tgtEl>
                                          <p:spTgt spid="388101"/>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73184895-B951-2C49-98D7-5B3DD24E299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Behavioral isolation</a:t>
            </a:r>
          </a:p>
        </p:txBody>
      </p:sp>
      <p:sp>
        <p:nvSpPr>
          <p:cNvPr id="390147" name="Rectangle 3" descr="Rectangle: Click to edit Master text styles&#13;&#10;Second level&#13;&#10;Third level&#13;&#10;Fourth level&#13;&#10;Fifth level">
            <a:extLst>
              <a:ext uri="{FF2B5EF4-FFF2-40B4-BE49-F238E27FC236}">
                <a16:creationId xmlns:a16="http://schemas.microsoft.com/office/drawing/2014/main" id="{32EE366D-0298-B043-956A-879F261C9508}"/>
              </a:ext>
            </a:extLst>
          </p:cNvPr>
          <p:cNvSpPr>
            <a:spLocks noGrp="1" noChangeArrowheads="1"/>
          </p:cNvSpPr>
          <p:nvPr>
            <p:ph type="body" idx="1"/>
          </p:nvPr>
        </p:nvSpPr>
        <p:spPr>
          <a:xfrm>
            <a:off x="563563" y="1371600"/>
            <a:ext cx="8580437" cy="2047875"/>
          </a:xfrm>
          <a:noFill/>
        </p:spPr>
        <p:txBody>
          <a:bodyPr rIns="0"/>
          <a:lstStyle/>
          <a:p>
            <a:pPr marL="288925" indent="-288925" eaLnBrk="1" hangingPunct="1">
              <a:lnSpc>
                <a:spcPct val="90000"/>
              </a:lnSpc>
            </a:pPr>
            <a:r>
              <a:rPr lang="en-US" altLang="en-US" sz="2600" dirty="0">
                <a:solidFill>
                  <a:srgbClr val="FF0000"/>
                </a:solidFill>
                <a:ea typeface="ＭＳ Ｐゴシック" panose="020B0600070205080204" pitchFamily="34" charset="-128"/>
              </a:rPr>
              <a:t>Unique</a:t>
            </a:r>
            <a:r>
              <a:rPr lang="en-US" altLang="en-US" sz="2600" dirty="0">
                <a:ea typeface="ＭＳ Ｐゴシック" panose="020B0600070205080204" pitchFamily="34" charset="-128"/>
              </a:rPr>
              <a:t> behavioral patterns &amp; rituals isolate species</a:t>
            </a:r>
          </a:p>
          <a:p>
            <a:pPr lvl="1" eaLnBrk="1" hangingPunct="1">
              <a:lnSpc>
                <a:spcPct val="90000"/>
              </a:lnSpc>
            </a:pPr>
            <a:r>
              <a:rPr lang="en-US" altLang="en-US" sz="2400" dirty="0">
                <a:ea typeface="ＭＳ Ｐゴシック" panose="020B0600070205080204" pitchFamily="34" charset="-128"/>
              </a:rPr>
              <a:t>identifies members of species </a:t>
            </a:r>
          </a:p>
          <a:p>
            <a:pPr lvl="1" eaLnBrk="1" hangingPunct="1">
              <a:lnSpc>
                <a:spcPct val="90000"/>
              </a:lnSpc>
            </a:pPr>
            <a:r>
              <a:rPr lang="en-US" altLang="en-US" sz="2400" dirty="0">
                <a:ea typeface="ＭＳ Ｐゴシック" panose="020B0600070205080204" pitchFamily="34" charset="-128"/>
              </a:rPr>
              <a:t>attract mates of same species </a:t>
            </a:r>
            <a:r>
              <a:rPr lang="en-US" altLang="en-US" sz="2400" dirty="0">
                <a:ea typeface="AppleGothic" pitchFamily="2" charset="-127"/>
              </a:rPr>
              <a:t></a:t>
            </a:r>
          </a:p>
          <a:p>
            <a:pPr lvl="2" eaLnBrk="1" hangingPunct="1">
              <a:lnSpc>
                <a:spcPct val="90000"/>
              </a:lnSpc>
            </a:pPr>
            <a:r>
              <a:rPr lang="en-US" altLang="en-US" sz="2000" dirty="0">
                <a:ea typeface="ＭＳ Ｐゴシック" panose="020B0600070205080204" pitchFamily="34" charset="-128"/>
              </a:rPr>
              <a:t>courtship rituals, mating calls</a:t>
            </a:r>
          </a:p>
        </p:txBody>
      </p:sp>
      <p:sp>
        <p:nvSpPr>
          <p:cNvPr id="390148" name="Rectangle 4">
            <a:extLst>
              <a:ext uri="{FF2B5EF4-FFF2-40B4-BE49-F238E27FC236}">
                <a16:creationId xmlns:a16="http://schemas.microsoft.com/office/drawing/2014/main" id="{9667FB8D-244D-224B-B9D5-73F4D6B66013}"/>
              </a:ext>
            </a:extLst>
          </p:cNvPr>
          <p:cNvSpPr>
            <a:spLocks noChangeArrowheads="1"/>
          </p:cNvSpPr>
          <p:nvPr/>
        </p:nvSpPr>
        <p:spPr bwMode="auto">
          <a:xfrm>
            <a:off x="4840288" y="5572125"/>
            <a:ext cx="4114800" cy="1096963"/>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200" b="1">
                <a:solidFill>
                  <a:schemeClr val="tx2"/>
                </a:solidFill>
                <a:latin typeface="Arial" charset="0"/>
                <a:ea typeface="+mn-ea"/>
              </a:rPr>
              <a:t>Blue footed boobies mate only after a courtship display unique to their species</a:t>
            </a:r>
          </a:p>
        </p:txBody>
      </p:sp>
      <p:pic>
        <p:nvPicPr>
          <p:cNvPr id="390151" name="Picture 7" descr="f23-04_differences_in_c">
            <a:extLst>
              <a:ext uri="{FF2B5EF4-FFF2-40B4-BE49-F238E27FC236}">
                <a16:creationId xmlns:a16="http://schemas.microsoft.com/office/drawing/2014/main" id="{F2513F76-5F14-6849-8A33-AD40CD5DD0FF}"/>
              </a:ext>
            </a:extLst>
          </p:cNvPr>
          <p:cNvPicPr>
            <a:picLocks noChangeAspect="1" noChangeArrowheads="1"/>
          </p:cNvPicPr>
          <p:nvPr/>
        </p:nvPicPr>
        <p:blipFill>
          <a:blip r:embed="rId4"/>
          <a:srcRect l="11250" t="10500" r="11250" b="14999"/>
          <a:stretch>
            <a:fillRect/>
          </a:stretch>
        </p:blipFill>
        <p:spPr bwMode="auto">
          <a:xfrm>
            <a:off x="258763" y="3441700"/>
            <a:ext cx="4221162" cy="3043238"/>
          </a:xfrm>
          <a:prstGeom prst="rect">
            <a:avLst/>
          </a:prstGeom>
          <a:noFill/>
          <a:ln w="9525">
            <a:solidFill>
              <a:srgbClr val="000080"/>
            </a:solidFill>
            <a:miter lim="800000"/>
            <a:headEnd/>
            <a:tailEnd/>
          </a:ln>
          <a:effectLst>
            <a:outerShdw blurRad="63500" dist="38099" dir="2700000" algn="ctr" rotWithShape="0">
              <a:schemeClr val="hlink">
                <a:alpha val="74998"/>
              </a:schemeClr>
            </a:outerShdw>
          </a:effectLst>
        </p:spPr>
      </p:pic>
      <p:pic>
        <p:nvPicPr>
          <p:cNvPr id="390150" name="Picture 6" descr="Untitled-1 copy">
            <a:extLst>
              <a:ext uri="{FF2B5EF4-FFF2-40B4-BE49-F238E27FC236}">
                <a16:creationId xmlns:a16="http://schemas.microsoft.com/office/drawing/2014/main" id="{0788B525-F8AF-874E-91D6-8769E13F0A0A}"/>
              </a:ext>
            </a:extLst>
          </p:cNvPr>
          <p:cNvPicPr>
            <a:picLocks noChangeAspect="1" noChangeArrowheads="1"/>
          </p:cNvPicPr>
          <p:nvPr/>
        </p:nvPicPr>
        <p:blipFill>
          <a:blip r:embed="rId5"/>
          <a:srcRect/>
          <a:stretch>
            <a:fillRect/>
          </a:stretch>
        </p:blipFill>
        <p:spPr bwMode="auto">
          <a:xfrm>
            <a:off x="5319713" y="3321050"/>
            <a:ext cx="3006725" cy="2054225"/>
          </a:xfrm>
          <a:prstGeom prst="rect">
            <a:avLst/>
          </a:prstGeom>
          <a:noFill/>
          <a:effectLst>
            <a:outerShdw blurRad="63500" dist="38099" dir="2700000" algn="ctr" rotWithShape="0">
              <a:schemeClr val="hlink">
                <a:alpha val="74998"/>
              </a:schemeClr>
            </a:outerShdw>
          </a:effectLst>
        </p:spPr>
      </p:pic>
      <p:sp>
        <p:nvSpPr>
          <p:cNvPr id="44038" name="Rectangle 9">
            <a:extLst>
              <a:ext uri="{FF2B5EF4-FFF2-40B4-BE49-F238E27FC236}">
                <a16:creationId xmlns:a16="http://schemas.microsoft.com/office/drawing/2014/main" id="{5444D88A-68A0-9A48-BD56-5CFA8167C7BE}"/>
              </a:ext>
            </a:extLst>
          </p:cNvPr>
          <p:cNvSpPr>
            <a:spLocks noChangeArrowheads="1"/>
          </p:cNvSpPr>
          <p:nvPr/>
        </p:nvSpPr>
        <p:spPr bwMode="auto">
          <a:xfrm>
            <a:off x="6010275" y="322263"/>
            <a:ext cx="3133725" cy="427037"/>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sympatric speciation?</a:t>
            </a:r>
          </a:p>
        </p:txBody>
      </p:sp>
    </p:spTree>
    <p:extLst>
      <p:ext uri="{BB962C8B-B14F-4D97-AF65-F5344CB8AC3E}">
        <p14:creationId xmlns:p14="http://schemas.microsoft.com/office/powerpoint/2010/main" val="267775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0147">
                                            <p:txEl>
                                              <p:pRg st="1" end="1"/>
                                            </p:txEl>
                                          </p:spTgt>
                                        </p:tgtEl>
                                        <p:attrNameLst>
                                          <p:attrName>style.visibility</p:attrName>
                                        </p:attrNameLst>
                                      </p:cBhvr>
                                      <p:to>
                                        <p:strVal val="visible"/>
                                      </p:to>
                                    </p:set>
                                    <p:anim calcmode="lin" valueType="num">
                                      <p:cBhvr additive="base">
                                        <p:cTn id="7" dur="500" fill="hold"/>
                                        <p:tgtEl>
                                          <p:spTgt spid="39014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01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0147">
                                            <p:txEl>
                                              <p:pRg st="2" end="2"/>
                                            </p:txEl>
                                          </p:spTgt>
                                        </p:tgtEl>
                                        <p:attrNameLst>
                                          <p:attrName>style.visibility</p:attrName>
                                        </p:attrNameLst>
                                      </p:cBhvr>
                                      <p:to>
                                        <p:strVal val="visible"/>
                                      </p:to>
                                    </p:set>
                                    <p:anim calcmode="lin" valueType="num">
                                      <p:cBhvr additive="base">
                                        <p:cTn id="13" dur="500" fill="hold"/>
                                        <p:tgtEl>
                                          <p:spTgt spid="3901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01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0147">
                                            <p:txEl>
                                              <p:pRg st="3" end="3"/>
                                            </p:txEl>
                                          </p:spTgt>
                                        </p:tgtEl>
                                        <p:attrNameLst>
                                          <p:attrName>style.visibility</p:attrName>
                                        </p:attrNameLst>
                                      </p:cBhvr>
                                      <p:to>
                                        <p:strVal val="visible"/>
                                      </p:to>
                                    </p:set>
                                    <p:anim calcmode="lin" valueType="num">
                                      <p:cBhvr additive="base">
                                        <p:cTn id="19" dur="500" fill="hold"/>
                                        <p:tgtEl>
                                          <p:spTgt spid="3901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01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1" descr="firefly_leaf_md_wht">
            <a:extLst>
              <a:ext uri="{FF2B5EF4-FFF2-40B4-BE49-F238E27FC236}">
                <a16:creationId xmlns:a16="http://schemas.microsoft.com/office/drawing/2014/main" id="{4F2124CF-99AC-AC4D-85BF-81266D7DB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338" y="319088"/>
            <a:ext cx="17446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204" name="Rectangle 12">
            <a:extLst>
              <a:ext uri="{FF2B5EF4-FFF2-40B4-BE49-F238E27FC236}">
                <a16:creationId xmlns:a16="http://schemas.microsoft.com/office/drawing/2014/main" id="{B7800041-CAC1-1349-9F06-FC23C20C3A94}"/>
              </a:ext>
            </a:extLst>
          </p:cNvPr>
          <p:cNvSpPr>
            <a:spLocks noChangeArrowheads="1"/>
          </p:cNvSpPr>
          <p:nvPr/>
        </p:nvSpPr>
        <p:spPr bwMode="auto">
          <a:xfrm>
            <a:off x="576263" y="6248400"/>
            <a:ext cx="3773487" cy="427038"/>
          </a:xfrm>
          <a:prstGeom prst="rect">
            <a:avLst/>
          </a:prstGeom>
          <a:solidFill>
            <a:schemeClr val="bg2"/>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200" b="1">
                <a:solidFill>
                  <a:srgbClr val="0F116A"/>
                </a:solidFill>
                <a:latin typeface="Arial" charset="0"/>
                <a:ea typeface="+mn-ea"/>
              </a:rPr>
              <a:t>firefly courtship displays</a:t>
            </a:r>
          </a:p>
        </p:txBody>
      </p:sp>
      <p:pic>
        <p:nvPicPr>
          <p:cNvPr id="46083" name="Picture 10">
            <a:extLst>
              <a:ext uri="{FF2B5EF4-FFF2-40B4-BE49-F238E27FC236}">
                <a16:creationId xmlns:a16="http://schemas.microsoft.com/office/drawing/2014/main" id="{42AE9E10-7720-6147-AAF4-7307F7554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788" y="5029200"/>
            <a:ext cx="14446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3">
            <a:extLst>
              <a:ext uri="{FF2B5EF4-FFF2-40B4-BE49-F238E27FC236}">
                <a16:creationId xmlns:a16="http://schemas.microsoft.com/office/drawing/2014/main" id="{AFE37A6F-DCD2-064C-AA8B-18C7468F59D5}"/>
              </a:ext>
            </a:extLst>
          </p:cNvPr>
          <p:cNvSpPr>
            <a:spLocks noChangeArrowheads="1"/>
          </p:cNvSpPr>
          <p:nvPr/>
        </p:nvSpPr>
        <p:spPr bwMode="auto">
          <a:xfrm>
            <a:off x="123825" y="3656013"/>
            <a:ext cx="4191000" cy="762000"/>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200" b="1">
                <a:solidFill>
                  <a:srgbClr val="0F116A"/>
                </a:solidFill>
                <a:latin typeface="Arial" charset="0"/>
                <a:ea typeface="+mn-ea"/>
              </a:rPr>
              <a:t>courtship display of </a:t>
            </a:r>
            <a:br>
              <a:rPr lang="en-US" sz="2200" b="1">
                <a:solidFill>
                  <a:srgbClr val="0F116A"/>
                </a:solidFill>
                <a:latin typeface="Arial" charset="0"/>
                <a:ea typeface="+mn-ea"/>
              </a:rPr>
            </a:br>
            <a:r>
              <a:rPr lang="en-US" sz="2200" b="1">
                <a:solidFill>
                  <a:srgbClr val="0F116A"/>
                </a:solidFill>
                <a:latin typeface="Arial" charset="0"/>
                <a:ea typeface="+mn-ea"/>
              </a:rPr>
              <a:t>Gray-Crowned Cranes, Kenya</a:t>
            </a:r>
          </a:p>
        </p:txBody>
      </p:sp>
      <p:pic>
        <p:nvPicPr>
          <p:cNvPr id="392198" name="Picture 6" descr="f23-05_differences_in_c_c">
            <a:extLst>
              <a:ext uri="{FF2B5EF4-FFF2-40B4-BE49-F238E27FC236}">
                <a16:creationId xmlns:a16="http://schemas.microsoft.com/office/drawing/2014/main" id="{DA4F9AD3-17C2-C043-A1F9-B24F62661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00"/>
          <a:stretch>
            <a:fillRect/>
          </a:stretch>
        </p:blipFill>
        <p:spPr bwMode="auto">
          <a:xfrm>
            <a:off x="4452938" y="3079750"/>
            <a:ext cx="46910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9" name="Rectangle 7">
            <a:extLst>
              <a:ext uri="{FF2B5EF4-FFF2-40B4-BE49-F238E27FC236}">
                <a16:creationId xmlns:a16="http://schemas.microsoft.com/office/drawing/2014/main" id="{A481C995-5F11-4947-8387-5D630203B3A8}"/>
              </a:ext>
            </a:extLst>
          </p:cNvPr>
          <p:cNvSpPr>
            <a:spLocks noChangeArrowheads="1"/>
          </p:cNvSpPr>
          <p:nvPr/>
        </p:nvSpPr>
        <p:spPr bwMode="auto">
          <a:xfrm>
            <a:off x="4540250" y="2176463"/>
            <a:ext cx="4191000" cy="762000"/>
          </a:xfrm>
          <a:prstGeom prst="rect">
            <a:avLst/>
          </a:prstGeom>
          <a:solidFill>
            <a:schemeClr val="bg2"/>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200" b="1">
                <a:solidFill>
                  <a:srgbClr val="0F116A"/>
                </a:solidFill>
                <a:latin typeface="Arial" charset="0"/>
                <a:ea typeface="+mn-ea"/>
              </a:rPr>
              <a:t>courtship songs of sympatric</a:t>
            </a:r>
            <a:br>
              <a:rPr lang="en-US" sz="2200" b="1">
                <a:solidFill>
                  <a:srgbClr val="0F116A"/>
                </a:solidFill>
                <a:latin typeface="Arial" charset="0"/>
                <a:ea typeface="+mn-ea"/>
              </a:rPr>
            </a:br>
            <a:r>
              <a:rPr lang="en-US" sz="2200" b="1">
                <a:solidFill>
                  <a:srgbClr val="0F116A"/>
                </a:solidFill>
                <a:latin typeface="Arial" charset="0"/>
                <a:ea typeface="+mn-ea"/>
              </a:rPr>
              <a:t>species of lacewings</a:t>
            </a:r>
          </a:p>
        </p:txBody>
      </p:sp>
      <p:sp>
        <p:nvSpPr>
          <p:cNvPr id="46087" name="Rectangle 8">
            <a:extLst>
              <a:ext uri="{FF2B5EF4-FFF2-40B4-BE49-F238E27FC236}">
                <a16:creationId xmlns:a16="http://schemas.microsoft.com/office/drawing/2014/main" id="{80380A95-6527-1B41-9B1A-5B32FB917937}"/>
              </a:ext>
            </a:extLst>
          </p:cNvPr>
          <p:cNvSpPr>
            <a:spLocks noGrp="1" noChangeArrowheads="1"/>
          </p:cNvSpPr>
          <p:nvPr>
            <p:ph type="title"/>
          </p:nvPr>
        </p:nvSpPr>
        <p:spPr>
          <a:xfrm>
            <a:off x="4335463" y="685800"/>
            <a:ext cx="4540250" cy="1052513"/>
          </a:xfrm>
          <a:noFill/>
        </p:spPr>
        <p:txBody>
          <a:bodyPr/>
          <a:lstStyle/>
          <a:p>
            <a:pPr eaLnBrk="1" hangingPunct="1"/>
            <a:r>
              <a:rPr lang="en-US" altLang="en-US" sz="3200">
                <a:ea typeface="ＭＳ Ｐゴシック" panose="020B0600070205080204" pitchFamily="34" charset="-128"/>
              </a:rPr>
              <a:t>Recognizing your </a:t>
            </a:r>
            <a:br>
              <a:rPr lang="en-US" altLang="en-US" sz="3200">
                <a:ea typeface="ＭＳ Ｐゴシック" panose="020B0600070205080204" pitchFamily="34" charset="-128"/>
              </a:rPr>
            </a:br>
            <a:r>
              <a:rPr lang="en-US" altLang="en-US" sz="3200">
                <a:ea typeface="ＭＳ Ｐゴシック" panose="020B0600070205080204" pitchFamily="34" charset="-128"/>
              </a:rPr>
              <a:t>own species</a:t>
            </a:r>
            <a:endParaRPr lang="en-US" altLang="en-US">
              <a:ea typeface="ＭＳ Ｐゴシック" panose="020B0600070205080204" pitchFamily="34" charset="-128"/>
            </a:endParaRPr>
          </a:p>
        </p:txBody>
      </p:sp>
      <p:pic>
        <p:nvPicPr>
          <p:cNvPr id="46088" name="Picture 12" descr="slide10.jpg">
            <a:extLst>
              <a:ext uri="{FF2B5EF4-FFF2-40B4-BE49-F238E27FC236}">
                <a16:creationId xmlns:a16="http://schemas.microsoft.com/office/drawing/2014/main" id="{4053C4A0-9263-B74F-89A9-A96AABE3B1C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1925" y="447675"/>
            <a:ext cx="40544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1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2195"/>
                                        </p:tgtEl>
                                        <p:attrNameLst>
                                          <p:attrName>style.visibility</p:attrName>
                                        </p:attrNameLst>
                                      </p:cBhvr>
                                      <p:to>
                                        <p:strVal val="visible"/>
                                      </p:to>
                                    </p:set>
                                    <p:anim calcmode="lin" valueType="num">
                                      <p:cBhvr additive="base">
                                        <p:cTn id="7" dur="500" fill="hold"/>
                                        <p:tgtEl>
                                          <p:spTgt spid="392195"/>
                                        </p:tgtEl>
                                        <p:attrNameLst>
                                          <p:attrName>ppt_x</p:attrName>
                                        </p:attrNameLst>
                                      </p:cBhvr>
                                      <p:tavLst>
                                        <p:tav tm="0">
                                          <p:val>
                                            <p:strVal val="0-#ppt_w/2"/>
                                          </p:val>
                                        </p:tav>
                                        <p:tav tm="100000">
                                          <p:val>
                                            <p:strVal val="#ppt_x"/>
                                          </p:val>
                                        </p:tav>
                                      </p:tavLst>
                                    </p:anim>
                                    <p:anim calcmode="lin" valueType="num">
                                      <p:cBhvr additive="base">
                                        <p:cTn id="8" dur="500" fill="hold"/>
                                        <p:tgtEl>
                                          <p:spTgt spid="3921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92204"/>
                                        </p:tgtEl>
                                        <p:attrNameLst>
                                          <p:attrName>style.visibility</p:attrName>
                                        </p:attrNameLst>
                                      </p:cBhvr>
                                      <p:to>
                                        <p:strVal val="visible"/>
                                      </p:to>
                                    </p:set>
                                    <p:anim calcmode="lin" valueType="num">
                                      <p:cBhvr additive="base">
                                        <p:cTn id="12" dur="500" fill="hold"/>
                                        <p:tgtEl>
                                          <p:spTgt spid="392204"/>
                                        </p:tgtEl>
                                        <p:attrNameLst>
                                          <p:attrName>ppt_x</p:attrName>
                                        </p:attrNameLst>
                                      </p:cBhvr>
                                      <p:tavLst>
                                        <p:tav tm="0">
                                          <p:val>
                                            <p:strVal val="#ppt_x"/>
                                          </p:val>
                                        </p:tav>
                                        <p:tav tm="100000">
                                          <p:val>
                                            <p:strVal val="#ppt_x"/>
                                          </p:val>
                                        </p:tav>
                                      </p:tavLst>
                                    </p:anim>
                                    <p:anim calcmode="lin" valueType="num">
                                      <p:cBhvr additive="base">
                                        <p:cTn id="13" dur="500" fill="hold"/>
                                        <p:tgtEl>
                                          <p:spTgt spid="39220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4" presetClass="entr" presetSubtype="32" fill="hold" nodeType="afterEffect">
                                  <p:stCondLst>
                                    <p:cond delay="0"/>
                                  </p:stCondLst>
                                  <p:childTnLst>
                                    <p:set>
                                      <p:cBhvr>
                                        <p:cTn id="16" dur="1" fill="hold">
                                          <p:stCondLst>
                                            <p:cond delay="0"/>
                                          </p:stCondLst>
                                        </p:cTn>
                                        <p:tgtEl>
                                          <p:spTgt spid="392198"/>
                                        </p:tgtEl>
                                        <p:attrNameLst>
                                          <p:attrName>style.visibility</p:attrName>
                                        </p:attrNameLst>
                                      </p:cBhvr>
                                      <p:to>
                                        <p:strVal val="visible"/>
                                      </p:to>
                                    </p:set>
                                    <p:animEffect transition="in" filter="box(out)">
                                      <p:cBhvr>
                                        <p:cTn id="17" dur="500"/>
                                        <p:tgtEl>
                                          <p:spTgt spid="392198"/>
                                        </p:tgtEl>
                                      </p:cBhvr>
                                    </p:animEffect>
                                  </p:childTnLst>
                                  <p:subTnLst>
                                    <p:audio>
                                      <p:cMediaNode>
                                        <p:cTn display="0" masterRel="sameClick">
                                          <p:stCondLst>
                                            <p:cond evt="begin" delay="0">
                                              <p:tn val="15"/>
                                            </p:cond>
                                          </p:stCondLst>
                                          <p:endCondLst>
                                            <p:cond evt="onStopAudio" delay="0">
                                              <p:tgtEl>
                                                <p:sldTgt/>
                                              </p:tgtEl>
                                            </p:cond>
                                          </p:endCondLst>
                                        </p:cTn>
                                        <p:tgtEl>
                                          <p:sndTgt r:embed="rId4" name="Vibro Up"/>
                                        </p:tgtEl>
                                      </p:cMediaNode>
                                    </p:audio>
                                  </p:subTnLst>
                                </p:cTn>
                              </p:par>
                            </p:childTnLst>
                          </p:cTn>
                        </p:par>
                        <p:par>
                          <p:cTn id="18" fill="hold" nodeType="afterGroup">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392199"/>
                                        </p:tgtEl>
                                        <p:attrNameLst>
                                          <p:attrName>style.visibility</p:attrName>
                                        </p:attrNameLst>
                                      </p:cBhvr>
                                      <p:to>
                                        <p:strVal val="visible"/>
                                      </p:to>
                                    </p:set>
                                    <p:animEffect transition="in" filter="wipe(right)">
                                      <p:cBhvr>
                                        <p:cTn id="21" dur="500"/>
                                        <p:tgtEl>
                                          <p:spTgt spid="392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4" grpId="0" animBg="1"/>
      <p:bldP spid="392195" grpId="0" animBg="1"/>
      <p:bldP spid="3921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DDD6A0A-4881-EF4A-8E44-42F352E935C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Mechanical isolation</a:t>
            </a:r>
          </a:p>
        </p:txBody>
      </p:sp>
      <p:sp>
        <p:nvSpPr>
          <p:cNvPr id="48131" name="Rectangle 3" descr="Rectangle: Click to edit Master text styles&#13;&#10;Second level&#13;&#10;Third level&#13;&#10;Fourth level&#13;&#10;Fifth level">
            <a:extLst>
              <a:ext uri="{FF2B5EF4-FFF2-40B4-BE49-F238E27FC236}">
                <a16:creationId xmlns:a16="http://schemas.microsoft.com/office/drawing/2014/main" id="{0C454E12-795F-E241-A09C-0D855EEC7D76}"/>
              </a:ext>
            </a:extLst>
          </p:cNvPr>
          <p:cNvSpPr>
            <a:spLocks noGrp="1" noChangeArrowheads="1"/>
          </p:cNvSpPr>
          <p:nvPr>
            <p:ph type="body" idx="1"/>
          </p:nvPr>
        </p:nvSpPr>
        <p:spPr>
          <a:xfrm>
            <a:off x="838200" y="1371600"/>
            <a:ext cx="7772400" cy="1411288"/>
          </a:xfrm>
        </p:spPr>
        <p:txBody>
          <a:bodyPr/>
          <a:lstStyle/>
          <a:p>
            <a:pPr eaLnBrk="1" hangingPunct="1">
              <a:lnSpc>
                <a:spcPct val="90000"/>
              </a:lnSpc>
            </a:pPr>
            <a:r>
              <a:rPr lang="en-US" altLang="en-US" sz="2600" dirty="0">
                <a:ea typeface="ＭＳ Ｐゴシック" panose="020B0600070205080204" pitchFamily="34" charset="-128"/>
              </a:rPr>
              <a:t>Morphological differences can </a:t>
            </a:r>
            <a:r>
              <a:rPr lang="en-US" altLang="en-US" sz="2600" dirty="0">
                <a:solidFill>
                  <a:srgbClr val="FF0000"/>
                </a:solidFill>
                <a:ea typeface="ＭＳ Ｐゴシック" panose="020B0600070205080204" pitchFamily="34" charset="-128"/>
              </a:rPr>
              <a:t>prevent</a:t>
            </a:r>
            <a:r>
              <a:rPr lang="en-US" altLang="en-US" sz="2600" dirty="0">
                <a:ea typeface="ＭＳ Ｐゴシック" panose="020B0600070205080204" pitchFamily="34" charset="-128"/>
              </a:rPr>
              <a:t>  successful mating</a:t>
            </a:r>
          </a:p>
          <a:p>
            <a:pPr lvl="1" eaLnBrk="1" hangingPunct="1">
              <a:lnSpc>
                <a:spcPct val="90000"/>
              </a:lnSpc>
            </a:pPr>
            <a:endParaRPr lang="en-US" altLang="en-US" sz="2400" u="sng" dirty="0">
              <a:solidFill>
                <a:srgbClr val="CC0000"/>
              </a:solidFill>
              <a:ea typeface="ＭＳ Ｐゴシック" panose="020B0600070205080204" pitchFamily="34" charset="-128"/>
            </a:endParaRPr>
          </a:p>
        </p:txBody>
      </p:sp>
      <p:sp>
        <p:nvSpPr>
          <p:cNvPr id="394244" name="Rectangle 4">
            <a:extLst>
              <a:ext uri="{FF2B5EF4-FFF2-40B4-BE49-F238E27FC236}">
                <a16:creationId xmlns:a16="http://schemas.microsoft.com/office/drawing/2014/main" id="{D91B179F-5E16-9046-8E96-CF3DA85E435D}"/>
              </a:ext>
            </a:extLst>
          </p:cNvPr>
          <p:cNvSpPr>
            <a:spLocks noChangeArrowheads="1"/>
          </p:cNvSpPr>
          <p:nvPr/>
        </p:nvSpPr>
        <p:spPr bwMode="auto">
          <a:xfrm>
            <a:off x="306388" y="2784475"/>
            <a:ext cx="3962400" cy="3441700"/>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200" b="1" dirty="0">
                <a:solidFill>
                  <a:schemeClr val="tx2"/>
                </a:solidFill>
                <a:latin typeface="Arial" charset="0"/>
                <a:ea typeface="+mn-ea"/>
              </a:rPr>
              <a:t>Even in closely related species of plants, the flowers often have distinct appearances that attract different pollinators. </a:t>
            </a:r>
            <a:br>
              <a:rPr lang="en-US" sz="2200" b="1" dirty="0">
                <a:solidFill>
                  <a:schemeClr val="tx2"/>
                </a:solidFill>
                <a:latin typeface="Arial" charset="0"/>
                <a:ea typeface="+mn-ea"/>
              </a:rPr>
            </a:br>
            <a:r>
              <a:rPr lang="en-US" sz="2200" b="1" dirty="0">
                <a:solidFill>
                  <a:schemeClr val="tx2"/>
                </a:solidFill>
                <a:latin typeface="Arial" charset="0"/>
                <a:ea typeface="+mn-ea"/>
              </a:rPr>
              <a:t>These 2 species of monkey flower differ greatly in shape &amp; color, therefore cross-pollination does not happen.</a:t>
            </a:r>
          </a:p>
        </p:txBody>
      </p:sp>
      <p:sp>
        <p:nvSpPr>
          <p:cNvPr id="48132" name="Rectangle 7">
            <a:extLst>
              <a:ext uri="{FF2B5EF4-FFF2-40B4-BE49-F238E27FC236}">
                <a16:creationId xmlns:a16="http://schemas.microsoft.com/office/drawing/2014/main" id="{8D368621-8794-9B40-A5CE-C39ABF1C2083}"/>
              </a:ext>
            </a:extLst>
          </p:cNvPr>
          <p:cNvSpPr>
            <a:spLocks noChangeArrowheads="1"/>
          </p:cNvSpPr>
          <p:nvPr/>
        </p:nvSpPr>
        <p:spPr bwMode="auto">
          <a:xfrm>
            <a:off x="6007100" y="322263"/>
            <a:ext cx="3133725" cy="427037"/>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sympatric speciation?</a:t>
            </a:r>
          </a:p>
        </p:txBody>
      </p:sp>
      <p:pic>
        <p:nvPicPr>
          <p:cNvPr id="48133" name="Picture 7" descr="slide11.jpg">
            <a:extLst>
              <a:ext uri="{FF2B5EF4-FFF2-40B4-BE49-F238E27FC236}">
                <a16:creationId xmlns:a16="http://schemas.microsoft.com/office/drawing/2014/main" id="{832F7C3E-7F27-3840-BFAE-0F2C588CD5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2589213"/>
            <a:ext cx="43529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a:extLst>
              <a:ext uri="{FF2B5EF4-FFF2-40B4-BE49-F238E27FC236}">
                <a16:creationId xmlns:a16="http://schemas.microsoft.com/office/drawing/2014/main" id="{2684F591-6F7D-C14F-B66F-E9D44C2EB145}"/>
              </a:ext>
            </a:extLst>
          </p:cNvPr>
          <p:cNvSpPr>
            <a:spLocks noChangeArrowheads="1"/>
          </p:cNvSpPr>
          <p:nvPr/>
        </p:nvSpPr>
        <p:spPr bwMode="auto">
          <a:xfrm>
            <a:off x="7359650" y="2209800"/>
            <a:ext cx="1327150" cy="549275"/>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63404"/>
                </a:solidFill>
              </a:rPr>
              <a:t>Plants</a:t>
            </a:r>
            <a:endParaRPr lang="en-US" altLang="en-US" sz="3000" b="1">
              <a:solidFill>
                <a:srgbClr val="0F116A"/>
              </a:solidFill>
            </a:endParaRPr>
          </a:p>
        </p:txBody>
      </p:sp>
    </p:spTree>
    <p:extLst>
      <p:ext uri="{BB962C8B-B14F-4D97-AF65-F5344CB8AC3E}">
        <p14:creationId xmlns:p14="http://schemas.microsoft.com/office/powerpoint/2010/main" val="1606106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4244"/>
                                        </p:tgtEl>
                                        <p:attrNameLst>
                                          <p:attrName>style.visibility</p:attrName>
                                        </p:attrNameLst>
                                      </p:cBhvr>
                                      <p:to>
                                        <p:strVal val="visible"/>
                                      </p:to>
                                    </p:set>
                                    <p:anim calcmode="lin" valueType="num">
                                      <p:cBhvr additive="base">
                                        <p:cTn id="7" dur="500" fill="hold"/>
                                        <p:tgtEl>
                                          <p:spTgt spid="394244"/>
                                        </p:tgtEl>
                                        <p:attrNameLst>
                                          <p:attrName>ppt_x</p:attrName>
                                        </p:attrNameLst>
                                      </p:cBhvr>
                                      <p:tavLst>
                                        <p:tav tm="0">
                                          <p:val>
                                            <p:strVal val="0-#ppt_w/2"/>
                                          </p:val>
                                        </p:tav>
                                        <p:tav tm="100000">
                                          <p:val>
                                            <p:strVal val="#ppt_x"/>
                                          </p:val>
                                        </p:tav>
                                      </p:tavLst>
                                    </p:anim>
                                    <p:anim calcmode="lin" valueType="num">
                                      <p:cBhvr additive="base">
                                        <p:cTn id="8" dur="500" fill="hold"/>
                                        <p:tgtEl>
                                          <p:spTgt spid="3942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FE334A69-8261-2544-8566-8A374D25F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24000"/>
            <a:ext cx="29718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a:extLst>
              <a:ext uri="{FF2B5EF4-FFF2-40B4-BE49-F238E27FC236}">
                <a16:creationId xmlns:a16="http://schemas.microsoft.com/office/drawing/2014/main" id="{37568D70-C4FE-A040-8025-8D3D986F5F9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Mechanical isolation</a:t>
            </a:r>
          </a:p>
        </p:txBody>
      </p:sp>
      <p:sp>
        <p:nvSpPr>
          <p:cNvPr id="396292" name="Rectangle 4" descr="Rectangle: Click to edit Master text styles&#13;&#10;Second level&#13;&#10;Third level&#13;&#10;Fourth level&#13;&#10;Fifth level">
            <a:extLst>
              <a:ext uri="{FF2B5EF4-FFF2-40B4-BE49-F238E27FC236}">
                <a16:creationId xmlns:a16="http://schemas.microsoft.com/office/drawing/2014/main" id="{F740F210-3883-5F45-928A-B0499A87E356}"/>
              </a:ext>
            </a:extLst>
          </p:cNvPr>
          <p:cNvSpPr>
            <a:spLocks noGrp="1" noChangeArrowheads="1"/>
          </p:cNvSpPr>
          <p:nvPr>
            <p:ph type="body" idx="1"/>
          </p:nvPr>
        </p:nvSpPr>
        <p:spPr/>
        <p:txBody>
          <a:bodyPr/>
          <a:lstStyle/>
          <a:p>
            <a:pPr eaLnBrk="1" hangingPunct="1"/>
            <a:r>
              <a:rPr lang="en-US" altLang="en-US" sz="2600" dirty="0">
                <a:ea typeface="ＭＳ Ｐゴシック" panose="020B0600070205080204" pitchFamily="34" charset="-128"/>
              </a:rPr>
              <a:t>For many insects, male &amp; </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female sex organs of </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closely related species do </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not fit together, preventing </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sperm transfer</a:t>
            </a:r>
          </a:p>
          <a:p>
            <a:pPr lvl="1" eaLnBrk="1" hangingPunct="1"/>
            <a:r>
              <a:rPr lang="en-US" altLang="en-US" sz="2000" dirty="0">
                <a:ea typeface="ＭＳ Ｐゴシック" panose="020B0600070205080204" pitchFamily="34" charset="-128"/>
              </a:rPr>
              <a:t>lack of </a:t>
            </a:r>
            <a:r>
              <a:rPr lang="ja-JP" altLang="en-US" sz="2000">
                <a:ea typeface="ＭＳ Ｐゴシック" panose="020B0600070205080204" pitchFamily="34" charset="-128"/>
              </a:rPr>
              <a:t>“</a:t>
            </a:r>
            <a:r>
              <a:rPr lang="en-US" altLang="ja-JP" sz="2000" dirty="0">
                <a:ea typeface="ＭＳ Ｐゴシック" panose="020B0600070205080204" pitchFamily="34" charset="-128"/>
              </a:rPr>
              <a:t>fit</a:t>
            </a:r>
            <a:r>
              <a:rPr lang="ja-JP" altLang="en-US" sz="2000">
                <a:ea typeface="ＭＳ Ｐゴシック" panose="020B0600070205080204" pitchFamily="34" charset="-128"/>
              </a:rPr>
              <a:t>”</a:t>
            </a:r>
            <a:r>
              <a:rPr lang="en-US" altLang="ja-JP" sz="2000" dirty="0">
                <a:ea typeface="ＭＳ Ｐゴシック" panose="020B0600070205080204" pitchFamily="34" charset="-128"/>
              </a:rPr>
              <a:t> between sexual organs: </a:t>
            </a:r>
            <a:br>
              <a:rPr lang="en-US" altLang="ja-JP" sz="2000" dirty="0">
                <a:ea typeface="ＭＳ Ｐゴシック" panose="020B0600070205080204" pitchFamily="34" charset="-128"/>
              </a:rPr>
            </a:br>
            <a:r>
              <a:rPr lang="en-US" altLang="ja-JP" sz="2000" dirty="0">
                <a:ea typeface="ＭＳ Ｐゴシック" panose="020B0600070205080204" pitchFamily="34" charset="-128"/>
              </a:rPr>
              <a:t>hard to imagine for us… but a big issue for insects with different shaped genitals!</a:t>
            </a:r>
            <a:endParaRPr lang="en-US" altLang="ja-JP" sz="2000" dirty="0">
              <a:solidFill>
                <a:srgbClr val="000000"/>
              </a:solidFill>
              <a:ea typeface="ＭＳ Ｐゴシック" panose="020B0600070205080204" pitchFamily="34" charset="-128"/>
            </a:endParaRPr>
          </a:p>
          <a:p>
            <a:pPr eaLnBrk="1" hangingPunct="1"/>
            <a:endParaRPr lang="en-US" altLang="en-US" sz="2600" dirty="0">
              <a:ea typeface="ＭＳ Ｐゴシック" panose="020B0600070205080204" pitchFamily="34" charset="-128"/>
            </a:endParaRPr>
          </a:p>
        </p:txBody>
      </p:sp>
      <p:pic>
        <p:nvPicPr>
          <p:cNvPr id="50180" name="Picture 5">
            <a:extLst>
              <a:ext uri="{FF2B5EF4-FFF2-40B4-BE49-F238E27FC236}">
                <a16:creationId xmlns:a16="http://schemas.microsoft.com/office/drawing/2014/main" id="{74EA375F-8CAA-3648-B3C3-E562A9EA4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648200"/>
            <a:ext cx="4279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6">
            <a:extLst>
              <a:ext uri="{FF2B5EF4-FFF2-40B4-BE49-F238E27FC236}">
                <a16:creationId xmlns:a16="http://schemas.microsoft.com/office/drawing/2014/main" id="{A4D9C300-FBC9-5747-A506-63BF983840DC}"/>
              </a:ext>
            </a:extLst>
          </p:cNvPr>
          <p:cNvSpPr>
            <a:spLocks noChangeArrowheads="1"/>
          </p:cNvSpPr>
          <p:nvPr/>
        </p:nvSpPr>
        <p:spPr bwMode="auto">
          <a:xfrm>
            <a:off x="5330825" y="5715000"/>
            <a:ext cx="31575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chemeClr val="tx2"/>
                </a:solidFill>
              </a:rPr>
              <a:t>Damsel fly penises</a:t>
            </a:r>
            <a:endParaRPr lang="en-US" altLang="en-US" sz="3000" b="1">
              <a:solidFill>
                <a:srgbClr val="0F116A"/>
              </a:solidFill>
            </a:endParaRPr>
          </a:p>
        </p:txBody>
      </p:sp>
      <p:sp>
        <p:nvSpPr>
          <p:cNvPr id="50182" name="Rectangle 7">
            <a:extLst>
              <a:ext uri="{FF2B5EF4-FFF2-40B4-BE49-F238E27FC236}">
                <a16:creationId xmlns:a16="http://schemas.microsoft.com/office/drawing/2014/main" id="{381BC4E8-FBDF-3B40-ADFF-3F9F3DDD2D21}"/>
              </a:ext>
            </a:extLst>
          </p:cNvPr>
          <p:cNvSpPr>
            <a:spLocks noChangeArrowheads="1"/>
          </p:cNvSpPr>
          <p:nvPr/>
        </p:nvSpPr>
        <p:spPr bwMode="auto">
          <a:xfrm>
            <a:off x="6769100" y="914400"/>
            <a:ext cx="1666875" cy="5492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CC0000"/>
                </a:solidFill>
              </a:rPr>
              <a:t>Animals</a:t>
            </a:r>
            <a:endParaRPr lang="en-US" altLang="en-US" sz="3000" b="1">
              <a:solidFill>
                <a:srgbClr val="0F116A"/>
              </a:solidFill>
            </a:endParaRPr>
          </a:p>
        </p:txBody>
      </p:sp>
      <p:pic>
        <p:nvPicPr>
          <p:cNvPr id="396300" name="Picture 12" descr="penguinL">
            <a:extLst>
              <a:ext uri="{FF2B5EF4-FFF2-40B4-BE49-F238E27FC236}">
                <a16:creationId xmlns:a16="http://schemas.microsoft.com/office/drawing/2014/main" id="{CA5AD5E1-6A91-434F-8DFC-C27C9BEE2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175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301" name="AutoShape 13">
            <a:extLst>
              <a:ext uri="{FF2B5EF4-FFF2-40B4-BE49-F238E27FC236}">
                <a16:creationId xmlns:a16="http://schemas.microsoft.com/office/drawing/2014/main" id="{67FA4E45-597D-CC4F-AD32-1835218A367F}"/>
              </a:ext>
            </a:extLst>
          </p:cNvPr>
          <p:cNvSpPr>
            <a:spLocks noChangeArrowheads="1"/>
          </p:cNvSpPr>
          <p:nvPr/>
        </p:nvSpPr>
        <p:spPr bwMode="auto">
          <a:xfrm flipH="1">
            <a:off x="696913" y="4546600"/>
            <a:ext cx="2608262" cy="847725"/>
          </a:xfrm>
          <a:prstGeom prst="wedgeEllipseCallout">
            <a:avLst>
              <a:gd name="adj1" fmla="val 36120"/>
              <a:gd name="adj2" fmla="val 9007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 can</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t even imagine</a:t>
            </a:r>
            <a:r>
              <a:rPr lang="en-US" altLang="ja-JP" sz="1800" b="1" i="1">
                <a:solidFill>
                  <a:srgbClr val="0F116A"/>
                </a:solidFill>
                <a:latin typeface="Comic Sans MS" panose="030F0902030302020204" pitchFamily="66" charset="0"/>
              </a:rPr>
              <a:t>!</a:t>
            </a:r>
            <a:endParaRPr lang="en-US" altLang="en-US" sz="1800" b="1">
              <a:solidFill>
                <a:srgbClr val="0F116A"/>
              </a:solidFill>
              <a:latin typeface="Comic Sans MS" panose="030F0902030302020204" pitchFamily="66" charset="0"/>
            </a:endParaRPr>
          </a:p>
        </p:txBody>
      </p:sp>
    </p:spTree>
    <p:extLst>
      <p:ext uri="{BB962C8B-B14F-4D97-AF65-F5344CB8AC3E}">
        <p14:creationId xmlns:p14="http://schemas.microsoft.com/office/powerpoint/2010/main" val="196095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6292">
                                            <p:txEl>
                                              <p:pRg st="1" end="1"/>
                                            </p:txEl>
                                          </p:spTgt>
                                        </p:tgtEl>
                                        <p:attrNameLst>
                                          <p:attrName>style.visibility</p:attrName>
                                        </p:attrNameLst>
                                      </p:cBhvr>
                                      <p:to>
                                        <p:strVal val="visible"/>
                                      </p:to>
                                    </p:set>
                                    <p:anim calcmode="lin" valueType="num">
                                      <p:cBhvr additive="base">
                                        <p:cTn id="7" dur="500" fill="hold"/>
                                        <p:tgtEl>
                                          <p:spTgt spid="39629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629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396300"/>
                                        </p:tgtEl>
                                        <p:attrNameLst>
                                          <p:attrName>style.visibility</p:attrName>
                                        </p:attrNameLst>
                                      </p:cBhvr>
                                      <p:to>
                                        <p:strVal val="visible"/>
                                      </p:to>
                                    </p:se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96301"/>
                                        </p:tgtEl>
                                        <p:attrNameLst>
                                          <p:attrName>style.visibility</p:attrName>
                                        </p:attrNameLst>
                                      </p:cBhvr>
                                      <p:to>
                                        <p:strVal val="visible"/>
                                      </p:to>
                                    </p:set>
                                    <p:animEffect transition="in" filter="wipe(down)">
                                      <p:cBhvr>
                                        <p:cTn id="16" dur="500"/>
                                        <p:tgtEl>
                                          <p:spTgt spid="396301"/>
                                        </p:tgtEl>
                                      </p:cBhvr>
                                    </p:animEffect>
                                  </p:childTnLst>
                                  <p:subTnLst>
                                    <p:audio>
                                      <p:cMediaNode>
                                        <p:cTn display="0" masterRel="sameClick">
                                          <p:stCondLst>
                                            <p:cond evt="begin" delay="0">
                                              <p:tn val="14"/>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p" autoUpdateAnimBg="0"/>
      <p:bldP spid="39630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F6F93F5-3582-2C4E-B4AE-6DE67AA7792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Gametic isolation</a:t>
            </a:r>
          </a:p>
        </p:txBody>
      </p:sp>
      <p:sp>
        <p:nvSpPr>
          <p:cNvPr id="398339" name="Rectangle 3" descr="Rectangle: Click to edit Master text styles&#13;&#10;Second level&#13;&#10;Third level&#13;&#10;Fourth level&#13;&#10;Fifth level">
            <a:extLst>
              <a:ext uri="{FF2B5EF4-FFF2-40B4-BE49-F238E27FC236}">
                <a16:creationId xmlns:a16="http://schemas.microsoft.com/office/drawing/2014/main" id="{29F57B17-3FEA-7640-94D2-50CDBDBCB344}"/>
              </a:ext>
            </a:extLst>
          </p:cNvPr>
          <p:cNvSpPr>
            <a:spLocks noGrp="1" noChangeArrowheads="1"/>
          </p:cNvSpPr>
          <p:nvPr>
            <p:ph type="body" idx="1"/>
          </p:nvPr>
        </p:nvSpPr>
        <p:spPr>
          <a:xfrm>
            <a:off x="242888" y="1371600"/>
            <a:ext cx="8901112" cy="3032125"/>
          </a:xfrm>
          <a:solidFill>
            <a:schemeClr val="bg1"/>
          </a:solidFill>
        </p:spPr>
        <p:txBody>
          <a:bodyPr/>
          <a:lstStyle/>
          <a:p>
            <a:pPr eaLnBrk="1" hangingPunct="1"/>
            <a:r>
              <a:rPr lang="en-US" altLang="en-US" sz="2600" dirty="0">
                <a:solidFill>
                  <a:srgbClr val="002060"/>
                </a:solidFill>
                <a:ea typeface="ＭＳ Ｐゴシック" panose="020B0600070205080204" pitchFamily="34" charset="-128"/>
              </a:rPr>
              <a:t>Sperm of one species may not be able to fertilize eggs of another species</a:t>
            </a:r>
          </a:p>
          <a:p>
            <a:pPr lvl="1" eaLnBrk="1" hangingPunct="1"/>
            <a:r>
              <a:rPr lang="en-US" altLang="en-US" sz="2400" dirty="0">
                <a:solidFill>
                  <a:srgbClr val="002060"/>
                </a:solidFill>
                <a:ea typeface="ＭＳ Ｐゴシック" panose="020B0600070205080204" pitchFamily="34" charset="-128"/>
              </a:rPr>
              <a:t>mechanisms</a:t>
            </a:r>
          </a:p>
          <a:p>
            <a:pPr lvl="2" eaLnBrk="1" hangingPunct="1"/>
            <a:r>
              <a:rPr lang="en-US" altLang="en-US" u="sng" dirty="0">
                <a:solidFill>
                  <a:srgbClr val="002060"/>
                </a:solidFill>
                <a:ea typeface="ＭＳ Ｐゴシック" panose="020B0600070205080204" pitchFamily="34" charset="-128"/>
              </a:rPr>
              <a:t>biochemical </a:t>
            </a:r>
            <a:r>
              <a:rPr lang="en-US" altLang="en-US" u="sng" dirty="0">
                <a:solidFill>
                  <a:srgbClr val="FF0000"/>
                </a:solidFill>
                <a:ea typeface="ＭＳ Ｐゴシック" panose="020B0600070205080204" pitchFamily="34" charset="-128"/>
              </a:rPr>
              <a:t>barrier</a:t>
            </a:r>
            <a:r>
              <a:rPr lang="en-US" altLang="en-US" dirty="0">
                <a:solidFill>
                  <a:srgbClr val="002060"/>
                </a:solidFill>
                <a:ea typeface="ＭＳ Ｐゴシック" panose="020B0600070205080204" pitchFamily="34" charset="-128"/>
              </a:rPr>
              <a:t> so sperm cannot penetrate egg</a:t>
            </a:r>
          </a:p>
          <a:p>
            <a:pPr lvl="3" eaLnBrk="1" hangingPunct="1"/>
            <a:r>
              <a:rPr lang="en-US" altLang="en-US" dirty="0">
                <a:solidFill>
                  <a:srgbClr val="002060"/>
                </a:solidFill>
                <a:ea typeface="ＭＳ Ｐゴシック" panose="020B0600070205080204" pitchFamily="34" charset="-128"/>
              </a:rPr>
              <a:t>receptor recognition: lock &amp; key between egg &amp; sperm </a:t>
            </a:r>
          </a:p>
          <a:p>
            <a:pPr lvl="2" eaLnBrk="1" hangingPunct="1"/>
            <a:r>
              <a:rPr lang="en-US" altLang="en-US" u="sng" dirty="0">
                <a:solidFill>
                  <a:srgbClr val="002060"/>
                </a:solidFill>
                <a:ea typeface="ＭＳ Ｐゴシック" panose="020B0600070205080204" pitchFamily="34" charset="-128"/>
              </a:rPr>
              <a:t>chemical incompatibility </a:t>
            </a:r>
          </a:p>
          <a:p>
            <a:pPr lvl="3" eaLnBrk="1" hangingPunct="1"/>
            <a:r>
              <a:rPr lang="en-US" altLang="en-US" dirty="0">
                <a:solidFill>
                  <a:srgbClr val="002060"/>
                </a:solidFill>
                <a:ea typeface="ＭＳ Ｐゴシック" panose="020B0600070205080204" pitchFamily="34" charset="-128"/>
              </a:rPr>
              <a:t>sperm cannot survive in female reproductive tract</a:t>
            </a:r>
          </a:p>
        </p:txBody>
      </p:sp>
      <p:sp>
        <p:nvSpPr>
          <p:cNvPr id="398340" name="Rectangle 4">
            <a:extLst>
              <a:ext uri="{FF2B5EF4-FFF2-40B4-BE49-F238E27FC236}">
                <a16:creationId xmlns:a16="http://schemas.microsoft.com/office/drawing/2014/main" id="{8CD82968-6780-B940-A0CF-5D1CD4F54026}"/>
              </a:ext>
            </a:extLst>
          </p:cNvPr>
          <p:cNvSpPr>
            <a:spLocks noChangeArrowheads="1"/>
          </p:cNvSpPr>
          <p:nvPr/>
        </p:nvSpPr>
        <p:spPr bwMode="auto">
          <a:xfrm>
            <a:off x="838200" y="4586288"/>
            <a:ext cx="3962400" cy="2101850"/>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200" b="1">
                <a:solidFill>
                  <a:schemeClr val="tx2"/>
                </a:solidFill>
              </a:rPr>
              <a:t>Sea urchins release sperm &amp; eggs into surrounding waters where they fuse &amp; form zygotes. Gametes of different species— </a:t>
            </a:r>
            <a:r>
              <a:rPr lang="en-US" altLang="en-US" sz="2200" b="1">
                <a:solidFill>
                  <a:srgbClr val="CC0000"/>
                </a:solidFill>
              </a:rPr>
              <a:t>red</a:t>
            </a:r>
            <a:r>
              <a:rPr lang="en-US" altLang="en-US" sz="2200" b="1">
                <a:solidFill>
                  <a:schemeClr val="tx2"/>
                </a:solidFill>
              </a:rPr>
              <a:t> &amp; purple —are unable to fuse.</a:t>
            </a:r>
          </a:p>
        </p:txBody>
      </p:sp>
      <p:pic>
        <p:nvPicPr>
          <p:cNvPr id="398345" name="Picture 9">
            <a:extLst>
              <a:ext uri="{FF2B5EF4-FFF2-40B4-BE49-F238E27FC236}">
                <a16:creationId xmlns:a16="http://schemas.microsoft.com/office/drawing/2014/main" id="{846B3531-39A2-F44D-B170-A92603FB6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 t="6224" r="1408" b="2075"/>
          <a:stretch>
            <a:fillRect/>
          </a:stretch>
        </p:blipFill>
        <p:spPr bwMode="auto">
          <a:xfrm>
            <a:off x="5057775" y="4367213"/>
            <a:ext cx="3878263" cy="2468562"/>
          </a:xfrm>
          <a:prstGeom prst="rect">
            <a:avLst/>
          </a:prstGeom>
          <a:noFill/>
          <a:ln>
            <a:noFill/>
          </a:ln>
          <a:effectLst>
            <a:outerShdw dist="3592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10">
            <a:extLst>
              <a:ext uri="{FF2B5EF4-FFF2-40B4-BE49-F238E27FC236}">
                <a16:creationId xmlns:a16="http://schemas.microsoft.com/office/drawing/2014/main" id="{1D2D5523-1711-FF47-8D31-5EF17D8B1EF3}"/>
              </a:ext>
            </a:extLst>
          </p:cNvPr>
          <p:cNvSpPr>
            <a:spLocks noChangeArrowheads="1"/>
          </p:cNvSpPr>
          <p:nvPr/>
        </p:nvSpPr>
        <p:spPr bwMode="auto">
          <a:xfrm>
            <a:off x="6007100" y="322263"/>
            <a:ext cx="3133725" cy="427037"/>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sympatric speciation?</a:t>
            </a:r>
          </a:p>
        </p:txBody>
      </p:sp>
    </p:spTree>
    <p:extLst>
      <p:ext uri="{BB962C8B-B14F-4D97-AF65-F5344CB8AC3E}">
        <p14:creationId xmlns:p14="http://schemas.microsoft.com/office/powerpoint/2010/main" val="46577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8339">
                                            <p:txEl>
                                              <p:pRg st="1" end="1"/>
                                            </p:txEl>
                                          </p:spTgt>
                                        </p:tgtEl>
                                        <p:attrNameLst>
                                          <p:attrName>style.visibility</p:attrName>
                                        </p:attrNameLst>
                                      </p:cBhvr>
                                      <p:to>
                                        <p:strVal val="visible"/>
                                      </p:to>
                                    </p:set>
                                    <p:anim calcmode="lin" valueType="num">
                                      <p:cBhvr additive="base">
                                        <p:cTn id="7" dur="500" fill="hold"/>
                                        <p:tgtEl>
                                          <p:spTgt spid="39833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83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8339">
                                            <p:txEl>
                                              <p:pRg st="2" end="2"/>
                                            </p:txEl>
                                          </p:spTgt>
                                        </p:tgtEl>
                                        <p:attrNameLst>
                                          <p:attrName>style.visibility</p:attrName>
                                        </p:attrNameLst>
                                      </p:cBhvr>
                                      <p:to>
                                        <p:strVal val="visible"/>
                                      </p:to>
                                    </p:set>
                                    <p:anim calcmode="lin" valueType="num">
                                      <p:cBhvr additive="base">
                                        <p:cTn id="13" dur="500" fill="hold"/>
                                        <p:tgtEl>
                                          <p:spTgt spid="3983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83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8339">
                                            <p:txEl>
                                              <p:pRg st="3" end="3"/>
                                            </p:txEl>
                                          </p:spTgt>
                                        </p:tgtEl>
                                        <p:attrNameLst>
                                          <p:attrName>style.visibility</p:attrName>
                                        </p:attrNameLst>
                                      </p:cBhvr>
                                      <p:to>
                                        <p:strVal val="visible"/>
                                      </p:to>
                                    </p:set>
                                    <p:anim calcmode="lin" valueType="num">
                                      <p:cBhvr additive="base">
                                        <p:cTn id="19" dur="500" fill="hold"/>
                                        <p:tgtEl>
                                          <p:spTgt spid="39833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83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8339">
                                            <p:txEl>
                                              <p:pRg st="4" end="4"/>
                                            </p:txEl>
                                          </p:spTgt>
                                        </p:tgtEl>
                                        <p:attrNameLst>
                                          <p:attrName>style.visibility</p:attrName>
                                        </p:attrNameLst>
                                      </p:cBhvr>
                                      <p:to>
                                        <p:strVal val="visible"/>
                                      </p:to>
                                    </p:set>
                                    <p:anim calcmode="lin" valueType="num">
                                      <p:cBhvr additive="base">
                                        <p:cTn id="25" dur="500" fill="hold"/>
                                        <p:tgtEl>
                                          <p:spTgt spid="39833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83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8339">
                                            <p:txEl>
                                              <p:pRg st="5" end="5"/>
                                            </p:txEl>
                                          </p:spTgt>
                                        </p:tgtEl>
                                        <p:attrNameLst>
                                          <p:attrName>style.visibility</p:attrName>
                                        </p:attrNameLst>
                                      </p:cBhvr>
                                      <p:to>
                                        <p:strVal val="visible"/>
                                      </p:to>
                                    </p:set>
                                    <p:anim calcmode="lin" valueType="num">
                                      <p:cBhvr additive="base">
                                        <p:cTn id="31" dur="500" fill="hold"/>
                                        <p:tgtEl>
                                          <p:spTgt spid="39833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833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8340"/>
                                        </p:tgtEl>
                                        <p:attrNameLst>
                                          <p:attrName>style.visibility</p:attrName>
                                        </p:attrNameLst>
                                      </p:cBhvr>
                                      <p:to>
                                        <p:strVal val="visible"/>
                                      </p:to>
                                    </p:set>
                                    <p:animEffect transition="in" filter="wipe(left)">
                                      <p:cBhvr>
                                        <p:cTn id="37" dur="500"/>
                                        <p:tgtEl>
                                          <p:spTgt spid="398340"/>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P spid="39834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63DF05AF-B99C-6E4E-A0E3-41B03BA07E1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POST-reproduction barriers</a:t>
            </a:r>
          </a:p>
        </p:txBody>
      </p:sp>
      <p:sp>
        <p:nvSpPr>
          <p:cNvPr id="400387" name="Rectangle 3" descr="Rectangle: Click to edit Master text styles&#13;&#10;Second level&#13;&#10;Third level&#13;&#10;Fourth level&#13;&#10;Fifth level">
            <a:extLst>
              <a:ext uri="{FF2B5EF4-FFF2-40B4-BE49-F238E27FC236}">
                <a16:creationId xmlns:a16="http://schemas.microsoft.com/office/drawing/2014/main" id="{D88A4A37-9E20-DB41-B575-5EDE0ED25D5B}"/>
              </a:ext>
            </a:extLst>
          </p:cNvPr>
          <p:cNvSpPr>
            <a:spLocks noGrp="1" noChangeArrowheads="1"/>
          </p:cNvSpPr>
          <p:nvPr>
            <p:ph type="body" idx="1"/>
          </p:nvPr>
        </p:nvSpPr>
        <p:spPr>
          <a:xfrm>
            <a:off x="838200" y="1371600"/>
            <a:ext cx="7772400" cy="2743200"/>
          </a:xfrm>
        </p:spPr>
        <p:txBody>
          <a:bodyPr/>
          <a:lstStyle/>
          <a:p>
            <a:pPr eaLnBrk="1" hangingPunct="1"/>
            <a:r>
              <a:rPr lang="en-US" altLang="en-US" dirty="0">
                <a:ea typeface="ＭＳ Ｐゴシック" panose="020B0600070205080204" pitchFamily="34" charset="-128"/>
              </a:rPr>
              <a:t>Prevent </a:t>
            </a:r>
            <a:r>
              <a:rPr lang="en-US" altLang="en-US" u="sng" dirty="0">
                <a:solidFill>
                  <a:srgbClr val="CC0000"/>
                </a:solidFill>
                <a:ea typeface="ＭＳ Ｐゴシック" panose="020B0600070205080204" pitchFamily="34" charset="-128"/>
              </a:rPr>
              <a:t>hybrid offspring</a:t>
            </a:r>
            <a:r>
              <a:rPr lang="en-US" altLang="en-US" dirty="0">
                <a:ea typeface="ＭＳ Ｐゴシック" panose="020B0600070205080204" pitchFamily="34" charset="-128"/>
              </a:rPr>
              <a:t> from developing into a viable, fertile adult</a:t>
            </a:r>
          </a:p>
          <a:p>
            <a:pPr marL="457200" lvl="1" indent="0" eaLnBrk="1" hangingPunct="1">
              <a:buNone/>
            </a:pPr>
            <a:endParaRPr lang="en-US" altLang="en-US" u="sng" dirty="0">
              <a:solidFill>
                <a:srgbClr val="CC0000"/>
              </a:solidFill>
              <a:ea typeface="ＭＳ Ｐゴシック" panose="020B0600070205080204" pitchFamily="34" charset="-128"/>
            </a:endParaRPr>
          </a:p>
        </p:txBody>
      </p:sp>
      <p:sp>
        <p:nvSpPr>
          <p:cNvPr id="54275" name="Rectangle 5">
            <a:extLst>
              <a:ext uri="{FF2B5EF4-FFF2-40B4-BE49-F238E27FC236}">
                <a16:creationId xmlns:a16="http://schemas.microsoft.com/office/drawing/2014/main" id="{F1C50967-720D-654D-9A80-3B2AC9451BB0}"/>
              </a:ext>
            </a:extLst>
          </p:cNvPr>
          <p:cNvSpPr>
            <a:spLocks noChangeArrowheads="1"/>
          </p:cNvSpPr>
          <p:nvPr/>
        </p:nvSpPr>
        <p:spPr bwMode="auto">
          <a:xfrm>
            <a:off x="958850" y="4630738"/>
            <a:ext cx="108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zebroid</a:t>
            </a:r>
          </a:p>
        </p:txBody>
      </p:sp>
      <p:pic>
        <p:nvPicPr>
          <p:cNvPr id="400390" name="Picture 6">
            <a:extLst>
              <a:ext uri="{FF2B5EF4-FFF2-40B4-BE49-F238E27FC236}">
                <a16:creationId xmlns:a16="http://schemas.microsoft.com/office/drawing/2014/main" id="{B9BDD5CF-FC24-8040-80DF-6BB4BD523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24325"/>
            <a:ext cx="3429000" cy="2643188"/>
          </a:xfrm>
          <a:prstGeom prst="rect">
            <a:avLst/>
          </a:prstGeom>
          <a:noFill/>
          <a:ln w="9525">
            <a:solidFill>
              <a:srgbClr val="000005"/>
            </a:solidFill>
            <a:miter lim="800000"/>
            <a:headEnd/>
            <a:tailEnd/>
          </a:ln>
          <a:effectLst>
            <a:outerShdw dist="35921" dir="2700000" algn="ctr" rotWithShape="0">
              <a:srgbClr val="660000"/>
            </a:outerShdw>
          </a:effectLst>
          <a:extLst>
            <a:ext uri="{909E8E84-426E-40DD-AFC4-6F175D3DCCD1}">
              <a14:hiddenFill xmlns:a14="http://schemas.microsoft.com/office/drawing/2010/main">
                <a:solidFill>
                  <a:srgbClr val="FFFFFF"/>
                </a:solidFill>
              </a14:hiddenFill>
            </a:ext>
          </a:extLst>
        </p:spPr>
      </p:pic>
      <p:pic>
        <p:nvPicPr>
          <p:cNvPr id="54277" name="Picture 6" descr="zebroid_1.jpg">
            <a:extLst>
              <a:ext uri="{FF2B5EF4-FFF2-40B4-BE49-F238E27FC236}">
                <a16:creationId xmlns:a16="http://schemas.microsoft.com/office/drawing/2014/main" id="{1D360E1C-2346-654E-A373-1B62205F75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4133850"/>
            <a:ext cx="3103563" cy="2633663"/>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28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2" fill="hold" nodeType="afterEffect">
                                  <p:stCondLst>
                                    <p:cond delay="2000"/>
                                  </p:stCondLst>
                                  <p:childTnLst>
                                    <p:set>
                                      <p:cBhvr>
                                        <p:cTn id="6" dur="1" fill="hold">
                                          <p:stCondLst>
                                            <p:cond delay="0"/>
                                          </p:stCondLst>
                                        </p:cTn>
                                        <p:tgtEl>
                                          <p:spTgt spid="400390"/>
                                        </p:tgtEl>
                                        <p:attrNameLst>
                                          <p:attrName>style.visibility</p:attrName>
                                        </p:attrNameLst>
                                      </p:cBhvr>
                                      <p:to>
                                        <p:strVal val="visible"/>
                                      </p:to>
                                    </p:set>
                                    <p:animEffect transition="in" filter="wipe(right)">
                                      <p:cBhvr>
                                        <p:cTn id="7" dur="500"/>
                                        <p:tgtEl>
                                          <p:spTgt spid="400390"/>
                                        </p:tgtEl>
                                      </p:cBhvr>
                                    </p:animEffect>
                                  </p:childTnLst>
                                  <p:subTnLst>
                                    <p:audio>
                                      <p:cMediaNode>
                                        <p:cTn display="0" masterRel="sameClick">
                                          <p:stCondLst>
                                            <p:cond evt="begin" delay="0">
                                              <p:tn val="5"/>
                                            </p:cond>
                                          </p:stCondLst>
                                          <p:endCondLst>
                                            <p:cond evt="onStopAudio" delay="0">
                                              <p:tgtEl>
                                                <p:sldTgt/>
                                              </p:tgtEl>
                                            </p:cond>
                                          </p:endCondLst>
                                        </p:cTn>
                                        <p:tgtEl>
                                          <p:sndTgt r:embed="rId3"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8A626EB4-6EBB-6042-BD2E-F883BA97A36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Reduced hybrid viability</a:t>
            </a:r>
          </a:p>
        </p:txBody>
      </p:sp>
      <p:sp>
        <p:nvSpPr>
          <p:cNvPr id="56322" name="Rectangle 3" descr="Rectangle: Click to edit Master text styles&#13;&#10;Second level&#13;&#10;Third level&#13;&#10;Fourth level&#13;&#10;Fifth level">
            <a:extLst>
              <a:ext uri="{FF2B5EF4-FFF2-40B4-BE49-F238E27FC236}">
                <a16:creationId xmlns:a16="http://schemas.microsoft.com/office/drawing/2014/main" id="{E211B109-7B37-CE45-B2D4-57B23184E3E9}"/>
              </a:ext>
            </a:extLst>
          </p:cNvPr>
          <p:cNvSpPr>
            <a:spLocks noGrp="1" noChangeArrowheads="1"/>
          </p:cNvSpPr>
          <p:nvPr>
            <p:ph type="body" idx="1"/>
          </p:nvPr>
        </p:nvSpPr>
        <p:spPr>
          <a:xfrm>
            <a:off x="708025" y="1371600"/>
            <a:ext cx="8435975" cy="1949450"/>
          </a:xfrm>
        </p:spPr>
        <p:txBody>
          <a:bodyPr/>
          <a:lstStyle/>
          <a:p>
            <a:pPr eaLnBrk="1" hangingPunct="1"/>
            <a:r>
              <a:rPr lang="en-US" altLang="en-US" dirty="0">
                <a:ea typeface="ＭＳ Ｐゴシック" panose="020B0600070205080204" pitchFamily="34" charset="-128"/>
              </a:rPr>
              <a:t>Genes of different parent species may interact &amp; impair the hybrid</a:t>
            </a:r>
            <a:r>
              <a:rPr lang="ja-JP" altLang="en-US">
                <a:ea typeface="ＭＳ Ｐゴシック" panose="020B0600070205080204" pitchFamily="34" charset="-128"/>
              </a:rPr>
              <a:t>’</a:t>
            </a:r>
            <a:r>
              <a:rPr lang="en-US" altLang="ja-JP" dirty="0">
                <a:ea typeface="ＭＳ Ｐゴシック" panose="020B0600070205080204" pitchFamily="34" charset="-128"/>
              </a:rPr>
              <a:t>s development</a:t>
            </a:r>
            <a:endParaRPr lang="en-US" altLang="en-US" sz="2600" dirty="0">
              <a:ea typeface="ＭＳ Ｐゴシック" panose="020B0600070205080204" pitchFamily="34" charset="-128"/>
            </a:endParaRPr>
          </a:p>
        </p:txBody>
      </p:sp>
      <p:sp>
        <p:nvSpPr>
          <p:cNvPr id="402436" name="Rectangle 4">
            <a:extLst>
              <a:ext uri="{FF2B5EF4-FFF2-40B4-BE49-F238E27FC236}">
                <a16:creationId xmlns:a16="http://schemas.microsoft.com/office/drawing/2014/main" id="{E6762463-5C82-714C-8A5A-166837868FF0}"/>
              </a:ext>
            </a:extLst>
          </p:cNvPr>
          <p:cNvSpPr>
            <a:spLocks noChangeArrowheads="1"/>
          </p:cNvSpPr>
          <p:nvPr/>
        </p:nvSpPr>
        <p:spPr bwMode="auto">
          <a:xfrm>
            <a:off x="381000" y="3886200"/>
            <a:ext cx="3810000" cy="2282825"/>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b="1">
                <a:solidFill>
                  <a:schemeClr val="tx2"/>
                </a:solidFill>
                <a:latin typeface="Arial" charset="0"/>
                <a:ea typeface="ＭＳ Ｐゴシック" charset="0"/>
                <a:cs typeface="ＭＳ Ｐゴシック" charset="0"/>
              </a:rPr>
              <a:t>Species of salamander genus, </a:t>
            </a:r>
            <a:r>
              <a:rPr lang="en-US" b="1" i="1">
                <a:solidFill>
                  <a:schemeClr val="tx2"/>
                </a:solidFill>
                <a:latin typeface="Arial" charset="0"/>
                <a:ea typeface="ＭＳ Ｐゴシック" charset="0"/>
                <a:cs typeface="ＭＳ Ｐゴシック" charset="0"/>
              </a:rPr>
              <a:t>Ensatina,</a:t>
            </a:r>
            <a:r>
              <a:rPr lang="en-US" b="1">
                <a:solidFill>
                  <a:schemeClr val="tx2"/>
                </a:solidFill>
                <a:latin typeface="Arial" charset="0"/>
                <a:ea typeface="ＭＳ Ｐゴシック" charset="0"/>
                <a:cs typeface="ＭＳ Ｐゴシック" charset="0"/>
              </a:rPr>
              <a:t> may interbreed, but most hybrids do not complete development &amp; those that do are frail.</a:t>
            </a:r>
            <a:endParaRPr lang="en-US" sz="2600" b="1">
              <a:solidFill>
                <a:schemeClr val="tx2"/>
              </a:solidFill>
              <a:latin typeface="Arial" charset="0"/>
              <a:ea typeface="ＭＳ Ｐゴシック" charset="0"/>
              <a:cs typeface="ＭＳ Ｐゴシック" charset="0"/>
            </a:endParaRPr>
          </a:p>
        </p:txBody>
      </p:sp>
      <p:sp>
        <p:nvSpPr>
          <p:cNvPr id="56324" name="Rectangle 6">
            <a:extLst>
              <a:ext uri="{FF2B5EF4-FFF2-40B4-BE49-F238E27FC236}">
                <a16:creationId xmlns:a16="http://schemas.microsoft.com/office/drawing/2014/main" id="{1C0A33A8-85AD-2644-A11A-1AE74C707071}"/>
              </a:ext>
            </a:extLst>
          </p:cNvPr>
          <p:cNvSpPr>
            <a:spLocks noChangeArrowheads="1"/>
          </p:cNvSpPr>
          <p:nvPr/>
        </p:nvSpPr>
        <p:spPr bwMode="auto">
          <a:xfrm>
            <a:off x="6007100" y="322263"/>
            <a:ext cx="3133725" cy="427037"/>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sympatric speciation?</a:t>
            </a:r>
          </a:p>
        </p:txBody>
      </p:sp>
      <p:pic>
        <p:nvPicPr>
          <p:cNvPr id="56325" name="Picture 6" descr="slide15.jpg">
            <a:extLst>
              <a:ext uri="{FF2B5EF4-FFF2-40B4-BE49-F238E27FC236}">
                <a16:creationId xmlns:a16="http://schemas.microsoft.com/office/drawing/2014/main" id="{F708E2CB-796B-E245-AA74-2428D69971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1338" y="3429000"/>
            <a:ext cx="47244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046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2436"/>
                                        </p:tgtEl>
                                        <p:attrNameLst>
                                          <p:attrName>style.visibility</p:attrName>
                                        </p:attrNameLst>
                                      </p:cBhvr>
                                      <p:to>
                                        <p:strVal val="visible"/>
                                      </p:to>
                                    </p:set>
                                    <p:animEffect transition="in" filter="wipe(left)">
                                      <p:cBhvr>
                                        <p:cTn id="7" dur="500"/>
                                        <p:tgtEl>
                                          <p:spTgt spid="40243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5444" name="Picture 4" descr="f4-01_the_origin_of_lif">
            <a:extLst>
              <a:ext uri="{FF2B5EF4-FFF2-40B4-BE49-F238E27FC236}">
                <a16:creationId xmlns:a16="http://schemas.microsoft.com/office/drawing/2014/main" id="{4C6E261E-EAF5-A14C-A94B-F48DCEB1B986}"/>
              </a:ext>
            </a:extLst>
          </p:cNvPr>
          <p:cNvPicPr>
            <a:picLocks noChangeAspect="1" noChangeArrowheads="1"/>
          </p:cNvPicPr>
          <p:nvPr/>
        </p:nvPicPr>
        <p:blipFill>
          <a:blip r:embed="rId3"/>
          <a:srcRect l="26437" t="3000" r="26437"/>
          <a:stretch>
            <a:fillRect/>
          </a:stretch>
        </p:blipFill>
        <p:spPr bwMode="auto">
          <a:xfrm>
            <a:off x="6132513" y="2286000"/>
            <a:ext cx="2703512" cy="4175125"/>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31746" name="Rectangle 2">
            <a:extLst>
              <a:ext uri="{FF2B5EF4-FFF2-40B4-BE49-F238E27FC236}">
                <a16:creationId xmlns:a16="http://schemas.microsoft.com/office/drawing/2014/main" id="{177345C9-0AAA-4F4F-ACE3-36A5C23D96B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The Origin of Life is </a:t>
            </a:r>
            <a:r>
              <a:rPr lang="en-US" altLang="en-US" u="sng">
                <a:solidFill>
                  <a:srgbClr val="CC0000"/>
                </a:solidFill>
                <a:ea typeface="ＭＳ Ｐゴシック" panose="020B0600070205080204" pitchFamily="34" charset="-128"/>
              </a:rPr>
              <a:t>Hypothesis</a:t>
            </a:r>
          </a:p>
        </p:txBody>
      </p:sp>
      <p:sp>
        <p:nvSpPr>
          <p:cNvPr id="445443" name="Rectangle 3" descr="Rectangle: Click to edit Master text styles&#13;&#10;Second level&#13;&#10;Third level&#13;&#10;Fourth level&#13;&#10;Fifth level">
            <a:extLst>
              <a:ext uri="{FF2B5EF4-FFF2-40B4-BE49-F238E27FC236}">
                <a16:creationId xmlns:a16="http://schemas.microsoft.com/office/drawing/2014/main" id="{13155B36-1B94-6E4D-A953-66FABFC7FD86}"/>
              </a:ext>
            </a:extLst>
          </p:cNvPr>
          <p:cNvSpPr>
            <a:spLocks noGrp="1" noChangeArrowheads="1"/>
          </p:cNvSpPr>
          <p:nvPr>
            <p:ph type="body" idx="1"/>
          </p:nvPr>
        </p:nvSpPr>
        <p:spPr>
          <a:xfrm>
            <a:off x="838200" y="1347788"/>
            <a:ext cx="5280025" cy="5478462"/>
          </a:xfrm>
        </p:spPr>
        <p:txBody>
          <a:bodyPr/>
          <a:lstStyle/>
          <a:p>
            <a:pPr eaLnBrk="1" hangingPunct="1">
              <a:lnSpc>
                <a:spcPct val="90000"/>
              </a:lnSpc>
            </a:pPr>
            <a:r>
              <a:rPr lang="en-US" altLang="en-US" sz="2600" u="sng" dirty="0">
                <a:solidFill>
                  <a:srgbClr val="002060"/>
                </a:solidFill>
                <a:ea typeface="ＭＳ Ｐゴシック" panose="020B0600070205080204" pitchFamily="34" charset="-128"/>
              </a:rPr>
              <a:t>Special Creation</a:t>
            </a:r>
          </a:p>
          <a:p>
            <a:pPr lvl="1" eaLnBrk="1" hangingPunct="1">
              <a:lnSpc>
                <a:spcPct val="90000"/>
              </a:lnSpc>
            </a:pPr>
            <a:r>
              <a:rPr lang="en-US" altLang="en-US" sz="2400" i="1" dirty="0">
                <a:solidFill>
                  <a:srgbClr val="002060"/>
                </a:solidFill>
                <a:ea typeface="ＭＳ Ｐゴシック" panose="020B0600070205080204" pitchFamily="34" charset="-128"/>
              </a:rPr>
              <a:t>Was life created by a supernatural or divine force?</a:t>
            </a:r>
            <a:endParaRPr lang="en-US" altLang="en-US" sz="2400" dirty="0">
              <a:solidFill>
                <a:srgbClr val="002060"/>
              </a:solidFill>
              <a:ea typeface="ＭＳ Ｐゴシック" panose="020B0600070205080204" pitchFamily="34" charset="-128"/>
            </a:endParaRPr>
          </a:p>
          <a:p>
            <a:pPr lvl="1" eaLnBrk="1" hangingPunct="1">
              <a:lnSpc>
                <a:spcPct val="90000"/>
              </a:lnSpc>
            </a:pPr>
            <a:r>
              <a:rPr lang="en-US" altLang="en-US" sz="2400" dirty="0">
                <a:solidFill>
                  <a:srgbClr val="002060"/>
                </a:solidFill>
                <a:ea typeface="ＭＳ Ｐゴシック" panose="020B0600070205080204" pitchFamily="34" charset="-128"/>
              </a:rPr>
              <a:t>not testable</a:t>
            </a:r>
          </a:p>
          <a:p>
            <a:pPr eaLnBrk="1" hangingPunct="1">
              <a:lnSpc>
                <a:spcPct val="90000"/>
              </a:lnSpc>
            </a:pPr>
            <a:r>
              <a:rPr lang="en-US" altLang="en-US" sz="2600" u="sng" dirty="0">
                <a:solidFill>
                  <a:srgbClr val="002060"/>
                </a:solidFill>
                <a:ea typeface="ＭＳ Ｐゴシック" panose="020B0600070205080204" pitchFamily="34" charset="-128"/>
              </a:rPr>
              <a:t>Extra-terrestrial Origin</a:t>
            </a:r>
          </a:p>
          <a:p>
            <a:pPr lvl="1" eaLnBrk="1" hangingPunct="1">
              <a:lnSpc>
                <a:spcPct val="90000"/>
              </a:lnSpc>
            </a:pPr>
            <a:r>
              <a:rPr lang="en-US" altLang="en-US" sz="2400" i="1" dirty="0">
                <a:solidFill>
                  <a:srgbClr val="002060"/>
                </a:solidFill>
                <a:ea typeface="ＭＳ Ｐゴシック" panose="020B0600070205080204" pitchFamily="34" charset="-128"/>
              </a:rPr>
              <a:t>Was the original source of organic (carbon) materials comets &amp; meteorites striking early Earth?</a:t>
            </a:r>
            <a:r>
              <a:rPr lang="en-US" altLang="en-US" sz="2400" dirty="0">
                <a:solidFill>
                  <a:srgbClr val="002060"/>
                </a:solidFill>
                <a:ea typeface="ＭＳ Ｐゴシック" panose="020B0600070205080204" pitchFamily="34" charset="-128"/>
              </a:rPr>
              <a:t> </a:t>
            </a:r>
          </a:p>
          <a:p>
            <a:pPr lvl="1" eaLnBrk="1" hangingPunct="1">
              <a:lnSpc>
                <a:spcPct val="90000"/>
              </a:lnSpc>
            </a:pPr>
            <a:r>
              <a:rPr lang="en-US" altLang="en-US" sz="2400" dirty="0">
                <a:solidFill>
                  <a:srgbClr val="002060"/>
                </a:solidFill>
                <a:ea typeface="ＭＳ Ｐゴシック" panose="020B0600070205080204" pitchFamily="34" charset="-128"/>
              </a:rPr>
              <a:t>testable</a:t>
            </a:r>
          </a:p>
          <a:p>
            <a:pPr eaLnBrk="1" hangingPunct="1">
              <a:lnSpc>
                <a:spcPct val="90000"/>
              </a:lnSpc>
            </a:pPr>
            <a:r>
              <a:rPr lang="en-US" altLang="en-US" sz="2600" u="sng" dirty="0">
                <a:solidFill>
                  <a:srgbClr val="002060"/>
                </a:solidFill>
                <a:ea typeface="ＭＳ Ｐゴシック" panose="020B0600070205080204" pitchFamily="34" charset="-128"/>
              </a:rPr>
              <a:t>Spontaneous Abiotic Origin</a:t>
            </a:r>
          </a:p>
          <a:p>
            <a:pPr lvl="1" eaLnBrk="1" hangingPunct="1">
              <a:lnSpc>
                <a:spcPct val="90000"/>
              </a:lnSpc>
            </a:pPr>
            <a:r>
              <a:rPr lang="en-US" altLang="en-US" sz="2400" i="1" dirty="0">
                <a:solidFill>
                  <a:srgbClr val="002060"/>
                </a:solidFill>
                <a:ea typeface="ＭＳ Ｐゴシック" panose="020B0600070205080204" pitchFamily="34" charset="-128"/>
              </a:rPr>
              <a:t>Did life evolve spontaneously from inorganic molecules?</a:t>
            </a:r>
            <a:endParaRPr lang="en-US" altLang="en-US" sz="2400" dirty="0">
              <a:solidFill>
                <a:srgbClr val="002060"/>
              </a:solidFill>
              <a:ea typeface="ＭＳ Ｐゴシック" panose="020B0600070205080204" pitchFamily="34" charset="-128"/>
            </a:endParaRPr>
          </a:p>
          <a:p>
            <a:pPr lvl="1" eaLnBrk="1" hangingPunct="1">
              <a:lnSpc>
                <a:spcPct val="90000"/>
              </a:lnSpc>
            </a:pPr>
            <a:r>
              <a:rPr lang="en-US" altLang="en-US" sz="2400" dirty="0">
                <a:solidFill>
                  <a:srgbClr val="002060"/>
                </a:solidFill>
                <a:ea typeface="ＭＳ Ｐゴシック" panose="020B0600070205080204" pitchFamily="34" charset="-128"/>
              </a:rPr>
              <a:t>testable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45444"/>
                                        </p:tgtEl>
                                        <p:attrNameLst>
                                          <p:attrName>style.visibility</p:attrName>
                                        </p:attrNameLst>
                                      </p:cBhvr>
                                      <p:to>
                                        <p:strVal val="visible"/>
                                      </p:to>
                                    </p:set>
                                    <p:animEffect transition="in" filter="wipe(down)">
                                      <p:cBhvr>
                                        <p:cTn id="7" dur="580">
                                          <p:stCondLst>
                                            <p:cond delay="0"/>
                                          </p:stCondLst>
                                        </p:cTn>
                                        <p:tgtEl>
                                          <p:spTgt spid="445444"/>
                                        </p:tgtEl>
                                      </p:cBhvr>
                                    </p:animEffect>
                                    <p:anim calcmode="lin" valueType="num">
                                      <p:cBhvr>
                                        <p:cTn id="8" dur="1822" tmFilter="0,0; 0.14,0.36; 0.43,0.73; 0.71,0.91; 1.0,1.0">
                                          <p:stCondLst>
                                            <p:cond delay="0"/>
                                          </p:stCondLst>
                                        </p:cTn>
                                        <p:tgtEl>
                                          <p:spTgt spid="4454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54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54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54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54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5444"/>
                                        </p:tgtEl>
                                      </p:cBhvr>
                                      <p:to x="100000" y="60000"/>
                                    </p:animScale>
                                    <p:animScale>
                                      <p:cBhvr>
                                        <p:cTn id="14" dur="166" decel="50000">
                                          <p:stCondLst>
                                            <p:cond delay="676"/>
                                          </p:stCondLst>
                                        </p:cTn>
                                        <p:tgtEl>
                                          <p:spTgt spid="445444"/>
                                        </p:tgtEl>
                                      </p:cBhvr>
                                      <p:to x="100000" y="100000"/>
                                    </p:animScale>
                                    <p:animScale>
                                      <p:cBhvr>
                                        <p:cTn id="15" dur="26">
                                          <p:stCondLst>
                                            <p:cond delay="1312"/>
                                          </p:stCondLst>
                                        </p:cTn>
                                        <p:tgtEl>
                                          <p:spTgt spid="445444"/>
                                        </p:tgtEl>
                                      </p:cBhvr>
                                      <p:to x="100000" y="80000"/>
                                    </p:animScale>
                                    <p:animScale>
                                      <p:cBhvr>
                                        <p:cTn id="16" dur="166" decel="50000">
                                          <p:stCondLst>
                                            <p:cond delay="1338"/>
                                          </p:stCondLst>
                                        </p:cTn>
                                        <p:tgtEl>
                                          <p:spTgt spid="445444"/>
                                        </p:tgtEl>
                                      </p:cBhvr>
                                      <p:to x="100000" y="100000"/>
                                    </p:animScale>
                                    <p:animScale>
                                      <p:cBhvr>
                                        <p:cTn id="17" dur="26">
                                          <p:stCondLst>
                                            <p:cond delay="1642"/>
                                          </p:stCondLst>
                                        </p:cTn>
                                        <p:tgtEl>
                                          <p:spTgt spid="445444"/>
                                        </p:tgtEl>
                                      </p:cBhvr>
                                      <p:to x="100000" y="90000"/>
                                    </p:animScale>
                                    <p:animScale>
                                      <p:cBhvr>
                                        <p:cTn id="18" dur="166" decel="50000">
                                          <p:stCondLst>
                                            <p:cond delay="1668"/>
                                          </p:stCondLst>
                                        </p:cTn>
                                        <p:tgtEl>
                                          <p:spTgt spid="445444"/>
                                        </p:tgtEl>
                                      </p:cBhvr>
                                      <p:to x="100000" y="100000"/>
                                    </p:animScale>
                                    <p:animScale>
                                      <p:cBhvr>
                                        <p:cTn id="19" dur="26">
                                          <p:stCondLst>
                                            <p:cond delay="1808"/>
                                          </p:stCondLst>
                                        </p:cTn>
                                        <p:tgtEl>
                                          <p:spTgt spid="445444"/>
                                        </p:tgtEl>
                                      </p:cBhvr>
                                      <p:to x="100000" y="95000"/>
                                    </p:animScale>
                                    <p:animScale>
                                      <p:cBhvr>
                                        <p:cTn id="20" dur="166" decel="50000">
                                          <p:stCondLst>
                                            <p:cond delay="1834"/>
                                          </p:stCondLst>
                                        </p:cTn>
                                        <p:tgtEl>
                                          <p:spTgt spid="44544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5443">
                                            <p:txEl>
                                              <p:pRg st="1" end="1"/>
                                            </p:txEl>
                                          </p:spTgt>
                                        </p:tgtEl>
                                        <p:attrNameLst>
                                          <p:attrName>style.visibility</p:attrName>
                                        </p:attrNameLst>
                                      </p:cBhvr>
                                      <p:to>
                                        <p:strVal val="visible"/>
                                      </p:to>
                                    </p:set>
                                    <p:anim calcmode="lin" valueType="num">
                                      <p:cBhvr additive="base">
                                        <p:cTn id="25" dur="500" fill="hold"/>
                                        <p:tgtEl>
                                          <p:spTgt spid="44544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544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5443">
                                            <p:txEl>
                                              <p:pRg st="2" end="2"/>
                                            </p:txEl>
                                          </p:spTgt>
                                        </p:tgtEl>
                                        <p:attrNameLst>
                                          <p:attrName>style.visibility</p:attrName>
                                        </p:attrNameLst>
                                      </p:cBhvr>
                                      <p:to>
                                        <p:strVal val="visible"/>
                                      </p:to>
                                    </p:set>
                                    <p:anim calcmode="lin" valueType="num">
                                      <p:cBhvr additive="base">
                                        <p:cTn id="31" dur="500" fill="hold"/>
                                        <p:tgtEl>
                                          <p:spTgt spid="44544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544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5443">
                                            <p:txEl>
                                              <p:pRg st="4" end="4"/>
                                            </p:txEl>
                                          </p:spTgt>
                                        </p:tgtEl>
                                        <p:attrNameLst>
                                          <p:attrName>style.visibility</p:attrName>
                                        </p:attrNameLst>
                                      </p:cBhvr>
                                      <p:to>
                                        <p:strVal val="visible"/>
                                      </p:to>
                                    </p:set>
                                    <p:anim calcmode="lin" valueType="num">
                                      <p:cBhvr additive="base">
                                        <p:cTn id="37" dur="500" fill="hold"/>
                                        <p:tgtEl>
                                          <p:spTgt spid="44544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4544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45443">
                                            <p:txEl>
                                              <p:pRg st="5" end="5"/>
                                            </p:txEl>
                                          </p:spTgt>
                                        </p:tgtEl>
                                        <p:attrNameLst>
                                          <p:attrName>style.visibility</p:attrName>
                                        </p:attrNameLst>
                                      </p:cBhvr>
                                      <p:to>
                                        <p:strVal val="visible"/>
                                      </p:to>
                                    </p:set>
                                    <p:anim calcmode="lin" valueType="num">
                                      <p:cBhvr additive="base">
                                        <p:cTn id="43" dur="500" fill="hold"/>
                                        <p:tgtEl>
                                          <p:spTgt spid="44544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4544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45443">
                                            <p:txEl>
                                              <p:pRg st="7" end="7"/>
                                            </p:txEl>
                                          </p:spTgt>
                                        </p:tgtEl>
                                        <p:attrNameLst>
                                          <p:attrName>style.visibility</p:attrName>
                                        </p:attrNameLst>
                                      </p:cBhvr>
                                      <p:to>
                                        <p:strVal val="visible"/>
                                      </p:to>
                                    </p:set>
                                    <p:anim calcmode="lin" valueType="num">
                                      <p:cBhvr additive="base">
                                        <p:cTn id="49" dur="500" fill="hold"/>
                                        <p:tgtEl>
                                          <p:spTgt spid="4454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4544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45443">
                                            <p:txEl>
                                              <p:pRg st="8" end="8"/>
                                            </p:txEl>
                                          </p:spTgt>
                                        </p:tgtEl>
                                        <p:attrNameLst>
                                          <p:attrName>style.visibility</p:attrName>
                                        </p:attrNameLst>
                                      </p:cBhvr>
                                      <p:to>
                                        <p:strVal val="visible"/>
                                      </p:to>
                                    </p:set>
                                    <p:anim calcmode="lin" valueType="num">
                                      <p:cBhvr additive="base">
                                        <p:cTn id="55" dur="500" fill="hold"/>
                                        <p:tgtEl>
                                          <p:spTgt spid="4454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4544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62537DC9-6A0C-4D4D-8505-6C8D3AEE299D}"/>
              </a:ext>
            </a:extLst>
          </p:cNvPr>
          <p:cNvSpPr>
            <a:spLocks noChangeArrowheads="1"/>
          </p:cNvSpPr>
          <p:nvPr/>
        </p:nvSpPr>
        <p:spPr bwMode="auto">
          <a:xfrm>
            <a:off x="3273425" y="3505200"/>
            <a:ext cx="2593975"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chemeClr val="tx2"/>
                </a:solidFill>
              </a:rPr>
              <a:t>Mules are vigorous, but sterile</a:t>
            </a:r>
          </a:p>
        </p:txBody>
      </p:sp>
      <p:sp>
        <p:nvSpPr>
          <p:cNvPr id="58370" name="Rectangle 3">
            <a:extLst>
              <a:ext uri="{FF2B5EF4-FFF2-40B4-BE49-F238E27FC236}">
                <a16:creationId xmlns:a16="http://schemas.microsoft.com/office/drawing/2014/main" id="{EE3B907F-DDE0-764C-96F0-49087D1FF6A8}"/>
              </a:ext>
            </a:extLst>
          </p:cNvPr>
          <p:cNvSpPr>
            <a:spLocks noGrp="1" noChangeArrowheads="1"/>
          </p:cNvSpPr>
          <p:nvPr>
            <p:ph type="title"/>
          </p:nvPr>
        </p:nvSpPr>
        <p:spPr>
          <a:xfrm>
            <a:off x="609600" y="685800"/>
            <a:ext cx="6216650" cy="762000"/>
          </a:xfrm>
        </p:spPr>
        <p:txBody>
          <a:bodyPr/>
          <a:lstStyle/>
          <a:p>
            <a:pPr eaLnBrk="1" hangingPunct="1"/>
            <a:r>
              <a:rPr lang="en-US" altLang="en-US">
                <a:ea typeface="ＭＳ Ｐゴシック" panose="020B0600070205080204" pitchFamily="34" charset="-128"/>
              </a:rPr>
              <a:t>Reduced hybrid fertility</a:t>
            </a:r>
          </a:p>
        </p:txBody>
      </p:sp>
      <p:sp>
        <p:nvSpPr>
          <p:cNvPr id="404484" name="Rectangle 4" descr="Rectangle: Click to edit Master text styles&#13;&#10;Second level&#13;&#10;Third level&#13;&#10;Fourth level&#13;&#10;Fifth level">
            <a:extLst>
              <a:ext uri="{FF2B5EF4-FFF2-40B4-BE49-F238E27FC236}">
                <a16:creationId xmlns:a16="http://schemas.microsoft.com/office/drawing/2014/main" id="{E8D95D80-6D37-9E41-BE0A-C777FC91FE39}"/>
              </a:ext>
            </a:extLst>
          </p:cNvPr>
          <p:cNvSpPr>
            <a:spLocks noGrp="1" noChangeArrowheads="1"/>
          </p:cNvSpPr>
          <p:nvPr>
            <p:ph type="body" idx="1"/>
          </p:nvPr>
        </p:nvSpPr>
        <p:spPr>
          <a:xfrm>
            <a:off x="838200" y="1371600"/>
            <a:ext cx="7772400" cy="1905000"/>
          </a:xfrm>
        </p:spPr>
        <p:txBody>
          <a:bodyPr/>
          <a:lstStyle/>
          <a:p>
            <a:pPr eaLnBrk="1" hangingPunct="1">
              <a:lnSpc>
                <a:spcPct val="90000"/>
              </a:lnSpc>
            </a:pPr>
            <a:r>
              <a:rPr lang="en-US" altLang="en-US" sz="2600" dirty="0">
                <a:ea typeface="ＭＳ Ｐゴシック" panose="020B0600070205080204" pitchFamily="34" charset="-128"/>
              </a:rPr>
              <a:t>Even if hybrids are vigorous </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they may be </a:t>
            </a:r>
            <a:r>
              <a:rPr lang="en-US" altLang="en-US" sz="2600" dirty="0">
                <a:solidFill>
                  <a:srgbClr val="FF0000"/>
                </a:solidFill>
                <a:ea typeface="ＭＳ Ｐゴシック" panose="020B0600070205080204" pitchFamily="34" charset="-128"/>
              </a:rPr>
              <a:t>sterile</a:t>
            </a:r>
          </a:p>
          <a:p>
            <a:pPr lvl="1" eaLnBrk="1" hangingPunct="1">
              <a:lnSpc>
                <a:spcPct val="90000"/>
              </a:lnSpc>
            </a:pPr>
            <a:r>
              <a:rPr lang="en-US" altLang="en-US" sz="2400" dirty="0">
                <a:ea typeface="ＭＳ Ｐゴシック" panose="020B0600070205080204" pitchFamily="34" charset="-128"/>
              </a:rPr>
              <a:t>chromosomes of parents may differ in number or structure &amp; meiosis in hybrids may fail to produce normal gametes</a:t>
            </a:r>
          </a:p>
        </p:txBody>
      </p:sp>
      <p:sp>
        <p:nvSpPr>
          <p:cNvPr id="404486" name="Rectangle 6">
            <a:extLst>
              <a:ext uri="{FF2B5EF4-FFF2-40B4-BE49-F238E27FC236}">
                <a16:creationId xmlns:a16="http://schemas.microsoft.com/office/drawing/2014/main" id="{1182ED86-C759-C74D-BBED-C277D981C5D9}"/>
              </a:ext>
            </a:extLst>
          </p:cNvPr>
          <p:cNvSpPr>
            <a:spLocks noChangeArrowheads="1"/>
          </p:cNvSpPr>
          <p:nvPr/>
        </p:nvSpPr>
        <p:spPr bwMode="auto">
          <a:xfrm>
            <a:off x="6477000" y="5699125"/>
            <a:ext cx="24384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chemeClr val="tx2"/>
                </a:solidFill>
              </a:rPr>
              <a:t>Donkeys have 62 chromosomes</a:t>
            </a:r>
          </a:p>
          <a:p>
            <a:pPr algn="l"/>
            <a:r>
              <a:rPr lang="en-US" altLang="en-US" sz="2000" b="1">
                <a:solidFill>
                  <a:schemeClr val="tx2"/>
                </a:solidFill>
              </a:rPr>
              <a:t>(31 pairs)</a:t>
            </a:r>
          </a:p>
        </p:txBody>
      </p:sp>
      <p:sp>
        <p:nvSpPr>
          <p:cNvPr id="404489" name="Rectangle 9">
            <a:extLst>
              <a:ext uri="{FF2B5EF4-FFF2-40B4-BE49-F238E27FC236}">
                <a16:creationId xmlns:a16="http://schemas.microsoft.com/office/drawing/2014/main" id="{0334C5B2-ACE2-6F4C-9AB2-515F567B1CEB}"/>
              </a:ext>
            </a:extLst>
          </p:cNvPr>
          <p:cNvSpPr>
            <a:spLocks noChangeArrowheads="1"/>
          </p:cNvSpPr>
          <p:nvPr/>
        </p:nvSpPr>
        <p:spPr bwMode="auto">
          <a:xfrm>
            <a:off x="228600" y="5699125"/>
            <a:ext cx="28194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chemeClr val="tx2"/>
                </a:solidFill>
              </a:rPr>
              <a:t>Horses have 64 chromosomes</a:t>
            </a:r>
          </a:p>
          <a:p>
            <a:pPr algn="l"/>
            <a:r>
              <a:rPr lang="en-US" altLang="en-US" sz="2000" b="1">
                <a:solidFill>
                  <a:schemeClr val="tx2"/>
                </a:solidFill>
              </a:rPr>
              <a:t>(32 pairs)</a:t>
            </a:r>
          </a:p>
        </p:txBody>
      </p:sp>
      <p:pic>
        <p:nvPicPr>
          <p:cNvPr id="404487" name="Picture 7" descr="Untitled-1">
            <a:extLst>
              <a:ext uri="{FF2B5EF4-FFF2-40B4-BE49-F238E27FC236}">
                <a16:creationId xmlns:a16="http://schemas.microsoft.com/office/drawing/2014/main" id="{9E082A41-C93D-B54E-9C2A-3A6605FA16E7}"/>
              </a:ext>
            </a:extLst>
          </p:cNvPr>
          <p:cNvPicPr>
            <a:picLocks noChangeAspect="1" noChangeArrowheads="1"/>
          </p:cNvPicPr>
          <p:nvPr/>
        </p:nvPicPr>
        <p:blipFill>
          <a:blip r:embed="rId8"/>
          <a:srcRect/>
          <a:stretch>
            <a:fillRect/>
          </a:stretch>
        </p:blipFill>
        <p:spPr bwMode="auto">
          <a:xfrm>
            <a:off x="241300" y="3276600"/>
            <a:ext cx="3043238" cy="2282825"/>
          </a:xfrm>
          <a:prstGeom prst="rect">
            <a:avLst/>
          </a:prstGeom>
          <a:noFill/>
          <a:ln w="9525">
            <a:solidFill>
              <a:srgbClr val="063404"/>
            </a:solidFill>
            <a:miter lim="800000"/>
            <a:headEnd/>
            <a:tailEnd/>
          </a:ln>
          <a:effectLst>
            <a:outerShdw blurRad="63500" dist="38099" dir="2700000" algn="ctr" rotWithShape="0">
              <a:srgbClr val="063404">
                <a:alpha val="74998"/>
              </a:srgbClr>
            </a:outerShdw>
          </a:effectLst>
        </p:spPr>
      </p:pic>
      <p:sp>
        <p:nvSpPr>
          <p:cNvPr id="404491" name="Oval 11">
            <a:extLst>
              <a:ext uri="{FF2B5EF4-FFF2-40B4-BE49-F238E27FC236}">
                <a16:creationId xmlns:a16="http://schemas.microsoft.com/office/drawing/2014/main" id="{386D115C-F567-4548-8893-70DAE3BDB7E1}"/>
              </a:ext>
            </a:extLst>
          </p:cNvPr>
          <p:cNvSpPr>
            <a:spLocks noChangeArrowheads="1"/>
          </p:cNvSpPr>
          <p:nvPr/>
        </p:nvSpPr>
        <p:spPr bwMode="auto">
          <a:xfrm>
            <a:off x="6858000" y="457200"/>
            <a:ext cx="2133600" cy="1524000"/>
          </a:xfrm>
          <a:prstGeom prst="ellipse">
            <a:avLst/>
          </a:prstGeom>
          <a:solidFill>
            <a:schemeClr val="folHlink"/>
          </a:solidFill>
          <a:ln w="57150">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6">
            <a:extLst>
              <a:ext uri="{FF2B5EF4-FFF2-40B4-BE49-F238E27FC236}">
                <a16:creationId xmlns:a16="http://schemas.microsoft.com/office/drawing/2014/main" id="{26389838-BB36-A54C-A3E7-8649C9126DBC}"/>
              </a:ext>
            </a:extLst>
          </p:cNvPr>
          <p:cNvGrpSpPr>
            <a:grpSpLocks/>
          </p:cNvGrpSpPr>
          <p:nvPr/>
        </p:nvGrpSpPr>
        <p:grpSpPr bwMode="auto">
          <a:xfrm>
            <a:off x="7696200" y="533400"/>
            <a:ext cx="152400" cy="304800"/>
            <a:chOff x="4848" y="336"/>
            <a:chExt cx="96" cy="192"/>
          </a:xfrm>
        </p:grpSpPr>
        <p:sp>
          <p:nvSpPr>
            <p:cNvPr id="58398" name="Freeform 13">
              <a:extLst>
                <a:ext uri="{FF2B5EF4-FFF2-40B4-BE49-F238E27FC236}">
                  <a16:creationId xmlns:a16="http://schemas.microsoft.com/office/drawing/2014/main" id="{13EA6369-4D29-2846-85D0-682904A945B2}"/>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99" name="Freeform 14">
              <a:extLst>
                <a:ext uri="{FF2B5EF4-FFF2-40B4-BE49-F238E27FC236}">
                  <a16:creationId xmlns:a16="http://schemas.microsoft.com/office/drawing/2014/main" id="{68DCCB66-EB1C-8B40-8F60-734A73CBE713}"/>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7">
            <a:extLst>
              <a:ext uri="{FF2B5EF4-FFF2-40B4-BE49-F238E27FC236}">
                <a16:creationId xmlns:a16="http://schemas.microsoft.com/office/drawing/2014/main" id="{0064EAA5-B032-AD46-8A15-3554685D1905}"/>
              </a:ext>
            </a:extLst>
          </p:cNvPr>
          <p:cNvGrpSpPr>
            <a:grpSpLocks/>
          </p:cNvGrpSpPr>
          <p:nvPr/>
        </p:nvGrpSpPr>
        <p:grpSpPr bwMode="auto">
          <a:xfrm>
            <a:off x="7893050" y="533400"/>
            <a:ext cx="152400" cy="304800"/>
            <a:chOff x="4848" y="336"/>
            <a:chExt cx="96" cy="192"/>
          </a:xfrm>
        </p:grpSpPr>
        <p:sp>
          <p:nvSpPr>
            <p:cNvPr id="58396" name="Freeform 18">
              <a:extLst>
                <a:ext uri="{FF2B5EF4-FFF2-40B4-BE49-F238E27FC236}">
                  <a16:creationId xmlns:a16="http://schemas.microsoft.com/office/drawing/2014/main" id="{F9B3F235-B640-C947-B51B-8231BD050297}"/>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06340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97" name="Freeform 19">
              <a:extLst>
                <a:ext uri="{FF2B5EF4-FFF2-40B4-BE49-F238E27FC236}">
                  <a16:creationId xmlns:a16="http://schemas.microsoft.com/office/drawing/2014/main" id="{362D7500-02EE-4141-A1D6-14EBE81EDF5C}"/>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06340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0">
            <a:extLst>
              <a:ext uri="{FF2B5EF4-FFF2-40B4-BE49-F238E27FC236}">
                <a16:creationId xmlns:a16="http://schemas.microsoft.com/office/drawing/2014/main" id="{34E01AC5-2823-184F-819A-17A71CF9C31A}"/>
              </a:ext>
            </a:extLst>
          </p:cNvPr>
          <p:cNvGrpSpPr>
            <a:grpSpLocks/>
          </p:cNvGrpSpPr>
          <p:nvPr/>
        </p:nvGrpSpPr>
        <p:grpSpPr bwMode="auto">
          <a:xfrm flipV="1">
            <a:off x="7688263" y="938213"/>
            <a:ext cx="152400" cy="304800"/>
            <a:chOff x="4848" y="336"/>
            <a:chExt cx="96" cy="192"/>
          </a:xfrm>
        </p:grpSpPr>
        <p:sp>
          <p:nvSpPr>
            <p:cNvPr id="58394" name="Freeform 21">
              <a:extLst>
                <a:ext uri="{FF2B5EF4-FFF2-40B4-BE49-F238E27FC236}">
                  <a16:creationId xmlns:a16="http://schemas.microsoft.com/office/drawing/2014/main" id="{B5002794-A33E-C54C-9724-44AA907A4B43}"/>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95" name="Freeform 22">
              <a:extLst>
                <a:ext uri="{FF2B5EF4-FFF2-40B4-BE49-F238E27FC236}">
                  <a16:creationId xmlns:a16="http://schemas.microsoft.com/office/drawing/2014/main" id="{98C9B087-6F92-F346-ABEE-6830F44EEA5B}"/>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 name="Group 23">
            <a:extLst>
              <a:ext uri="{FF2B5EF4-FFF2-40B4-BE49-F238E27FC236}">
                <a16:creationId xmlns:a16="http://schemas.microsoft.com/office/drawing/2014/main" id="{A9DCEB83-7B2F-1F41-AAAB-6C23B6612431}"/>
              </a:ext>
            </a:extLst>
          </p:cNvPr>
          <p:cNvGrpSpPr>
            <a:grpSpLocks/>
          </p:cNvGrpSpPr>
          <p:nvPr/>
        </p:nvGrpSpPr>
        <p:grpSpPr bwMode="auto">
          <a:xfrm flipV="1">
            <a:off x="7885113" y="938213"/>
            <a:ext cx="152400" cy="304800"/>
            <a:chOff x="4848" y="336"/>
            <a:chExt cx="96" cy="192"/>
          </a:xfrm>
        </p:grpSpPr>
        <p:sp>
          <p:nvSpPr>
            <p:cNvPr id="58392" name="Freeform 24">
              <a:extLst>
                <a:ext uri="{FF2B5EF4-FFF2-40B4-BE49-F238E27FC236}">
                  <a16:creationId xmlns:a16="http://schemas.microsoft.com/office/drawing/2014/main" id="{33F02429-490C-B641-A4B8-D5E9D29637C6}"/>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06340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93" name="Freeform 25">
              <a:extLst>
                <a:ext uri="{FF2B5EF4-FFF2-40B4-BE49-F238E27FC236}">
                  <a16:creationId xmlns:a16="http://schemas.microsoft.com/office/drawing/2014/main" id="{9BC1C77E-D78F-3E43-8ADB-3CFE7F6AAF78}"/>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06340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 name="Group 26">
            <a:extLst>
              <a:ext uri="{FF2B5EF4-FFF2-40B4-BE49-F238E27FC236}">
                <a16:creationId xmlns:a16="http://schemas.microsoft.com/office/drawing/2014/main" id="{193C7FB8-F3EC-3042-9BD4-84884AC59E6F}"/>
              </a:ext>
            </a:extLst>
          </p:cNvPr>
          <p:cNvGrpSpPr>
            <a:grpSpLocks/>
          </p:cNvGrpSpPr>
          <p:nvPr/>
        </p:nvGrpSpPr>
        <p:grpSpPr bwMode="auto">
          <a:xfrm flipV="1">
            <a:off x="7696200" y="1327150"/>
            <a:ext cx="144463" cy="201613"/>
            <a:chOff x="4848" y="336"/>
            <a:chExt cx="96" cy="192"/>
          </a:xfrm>
        </p:grpSpPr>
        <p:sp>
          <p:nvSpPr>
            <p:cNvPr id="58390" name="Freeform 27">
              <a:extLst>
                <a:ext uri="{FF2B5EF4-FFF2-40B4-BE49-F238E27FC236}">
                  <a16:creationId xmlns:a16="http://schemas.microsoft.com/office/drawing/2014/main" id="{C645FB54-CB30-CA42-82B9-A4127234CCAD}"/>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91" name="Freeform 28">
              <a:extLst>
                <a:ext uri="{FF2B5EF4-FFF2-40B4-BE49-F238E27FC236}">
                  <a16:creationId xmlns:a16="http://schemas.microsoft.com/office/drawing/2014/main" id="{664612E8-B4D4-2646-B233-58EE48F466E8}"/>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 name="Group 29">
            <a:extLst>
              <a:ext uri="{FF2B5EF4-FFF2-40B4-BE49-F238E27FC236}">
                <a16:creationId xmlns:a16="http://schemas.microsoft.com/office/drawing/2014/main" id="{33386F10-3AAC-0D4C-9E7B-3DFE1A6D122E}"/>
              </a:ext>
            </a:extLst>
          </p:cNvPr>
          <p:cNvGrpSpPr>
            <a:grpSpLocks/>
          </p:cNvGrpSpPr>
          <p:nvPr/>
        </p:nvGrpSpPr>
        <p:grpSpPr bwMode="auto">
          <a:xfrm flipV="1">
            <a:off x="7893050" y="1327150"/>
            <a:ext cx="144463" cy="201613"/>
            <a:chOff x="4848" y="336"/>
            <a:chExt cx="96" cy="192"/>
          </a:xfrm>
        </p:grpSpPr>
        <p:sp>
          <p:nvSpPr>
            <p:cNvPr id="58388" name="Freeform 30">
              <a:extLst>
                <a:ext uri="{FF2B5EF4-FFF2-40B4-BE49-F238E27FC236}">
                  <a16:creationId xmlns:a16="http://schemas.microsoft.com/office/drawing/2014/main" id="{6CAC0B3E-AA5C-C048-B637-F7101AB19175}"/>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06340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89" name="Freeform 31">
              <a:extLst>
                <a:ext uri="{FF2B5EF4-FFF2-40B4-BE49-F238E27FC236}">
                  <a16:creationId xmlns:a16="http://schemas.microsoft.com/office/drawing/2014/main" id="{D5A4BE4A-FDBD-DB44-BE42-FC8D2D349D98}"/>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06340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 name="Group 35">
            <a:extLst>
              <a:ext uri="{FF2B5EF4-FFF2-40B4-BE49-F238E27FC236}">
                <a16:creationId xmlns:a16="http://schemas.microsoft.com/office/drawing/2014/main" id="{63676AC9-6412-A845-965C-211ACCF8174E}"/>
              </a:ext>
            </a:extLst>
          </p:cNvPr>
          <p:cNvGrpSpPr>
            <a:grpSpLocks/>
          </p:cNvGrpSpPr>
          <p:nvPr/>
        </p:nvGrpSpPr>
        <p:grpSpPr bwMode="auto">
          <a:xfrm flipV="1">
            <a:off x="7704138" y="1612900"/>
            <a:ext cx="184150" cy="257175"/>
            <a:chOff x="4848" y="336"/>
            <a:chExt cx="96" cy="192"/>
          </a:xfrm>
        </p:grpSpPr>
        <p:sp>
          <p:nvSpPr>
            <p:cNvPr id="58386" name="Freeform 36">
              <a:extLst>
                <a:ext uri="{FF2B5EF4-FFF2-40B4-BE49-F238E27FC236}">
                  <a16:creationId xmlns:a16="http://schemas.microsoft.com/office/drawing/2014/main" id="{986F7D45-4E9E-7F44-A02B-FB2D0063DD97}"/>
                </a:ext>
              </a:extLst>
            </p:cNvPr>
            <p:cNvSpPr>
              <a:spLocks/>
            </p:cNvSpPr>
            <p:nvPr/>
          </p:nvSpPr>
          <p:spPr bwMode="auto">
            <a:xfrm>
              <a:off x="4848"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87" name="Freeform 37">
              <a:extLst>
                <a:ext uri="{FF2B5EF4-FFF2-40B4-BE49-F238E27FC236}">
                  <a16:creationId xmlns:a16="http://schemas.microsoft.com/office/drawing/2014/main" id="{93BE9FBB-94B9-E24F-AB85-45F897AA375D}"/>
                </a:ext>
              </a:extLst>
            </p:cNvPr>
            <p:cNvSpPr>
              <a:spLocks/>
            </p:cNvSpPr>
            <p:nvPr/>
          </p:nvSpPr>
          <p:spPr bwMode="auto">
            <a:xfrm flipH="1">
              <a:off x="4896" y="336"/>
              <a:ext cx="48" cy="192"/>
            </a:xfrm>
            <a:custGeom>
              <a:avLst/>
              <a:gdLst>
                <a:gd name="T0" fmla="*/ 0 w 48"/>
                <a:gd name="T1" fmla="*/ 0 h 144"/>
                <a:gd name="T2" fmla="*/ 48 w 48"/>
                <a:gd name="T3" fmla="*/ 304 h 144"/>
                <a:gd name="T4" fmla="*/ 0 w 48"/>
                <a:gd name="T5" fmla="*/ 455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cubicBezTo>
                    <a:pt x="24" y="36"/>
                    <a:pt x="48" y="72"/>
                    <a:pt x="48" y="96"/>
                  </a:cubicBezTo>
                  <a:cubicBezTo>
                    <a:pt x="48" y="120"/>
                    <a:pt x="8" y="136"/>
                    <a:pt x="0" y="14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33" name="Picture 32" descr="slide16.jpg">
            <a:extLst>
              <a:ext uri="{FF2B5EF4-FFF2-40B4-BE49-F238E27FC236}">
                <a16:creationId xmlns:a16="http://schemas.microsoft.com/office/drawing/2014/main" id="{0A1B5A39-E8D4-F241-8995-11C292E93CB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26125" y="3152775"/>
            <a:ext cx="33178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slide16-2.jpg">
            <a:extLst>
              <a:ext uri="{FF2B5EF4-FFF2-40B4-BE49-F238E27FC236}">
                <a16:creationId xmlns:a16="http://schemas.microsoft.com/office/drawing/2014/main" id="{E5F692FA-5842-7D41-80FC-9317320A98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0225" y="4454525"/>
            <a:ext cx="29495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0" name="Rectangle 10">
            <a:extLst>
              <a:ext uri="{FF2B5EF4-FFF2-40B4-BE49-F238E27FC236}">
                <a16:creationId xmlns:a16="http://schemas.microsoft.com/office/drawing/2014/main" id="{C356C048-4EF1-5B41-B5A4-F34C589106BA}"/>
              </a:ext>
            </a:extLst>
          </p:cNvPr>
          <p:cNvSpPr>
            <a:spLocks noChangeArrowheads="1"/>
          </p:cNvSpPr>
          <p:nvPr/>
        </p:nvSpPr>
        <p:spPr bwMode="auto">
          <a:xfrm>
            <a:off x="2590800" y="6496050"/>
            <a:ext cx="3886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chemeClr val="tx2"/>
                </a:solidFill>
              </a:rPr>
              <a:t>Mules have 63 chromosomes!</a:t>
            </a:r>
          </a:p>
        </p:txBody>
      </p:sp>
    </p:spTree>
    <p:extLst>
      <p:ext uri="{BB962C8B-B14F-4D97-AF65-F5344CB8AC3E}">
        <p14:creationId xmlns:p14="http://schemas.microsoft.com/office/powerpoint/2010/main" val="983790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4484">
                                            <p:txEl>
                                              <p:pRg st="1" end="1"/>
                                            </p:txEl>
                                          </p:spTgt>
                                        </p:tgtEl>
                                        <p:attrNameLst>
                                          <p:attrName>style.visibility</p:attrName>
                                        </p:attrNameLst>
                                      </p:cBhvr>
                                      <p:to>
                                        <p:strVal val="visible"/>
                                      </p:to>
                                    </p:set>
                                    <p:anim calcmode="lin" valueType="num">
                                      <p:cBhvr additive="base">
                                        <p:cTn id="7" dur="500" fill="hold"/>
                                        <p:tgtEl>
                                          <p:spTgt spid="40448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448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04487"/>
                                        </p:tgtEl>
                                        <p:attrNameLst>
                                          <p:attrName>style.visibility</p:attrName>
                                        </p:attrNameLst>
                                      </p:cBhvr>
                                      <p:to>
                                        <p:strVal val="visible"/>
                                      </p:to>
                                    </p:set>
                                    <p:animEffect transition="in" filter="wipe(left)">
                                      <p:cBhvr>
                                        <p:cTn id="13" dur="500"/>
                                        <p:tgtEl>
                                          <p:spTgt spid="404487"/>
                                        </p:tgtEl>
                                      </p:cBhvr>
                                    </p:animEffect>
                                  </p:childTnLst>
                                  <p:subTnLst>
                                    <p:audio>
                                      <p:cMediaNode>
                                        <p:cTn display="0" masterRel="sameClick">
                                          <p:stCondLst>
                                            <p:cond evt="begin" delay="0">
                                              <p:tn val="11"/>
                                            </p:cond>
                                          </p:stCondLst>
                                          <p:endCondLst>
                                            <p:cond evt="onStopAudio" delay="0">
                                              <p:tgtEl>
                                                <p:sldTgt/>
                                              </p:tgtEl>
                                            </p:cond>
                                          </p:endCondLst>
                                        </p:cTn>
                                        <p:tgtEl>
                                          <p:sndTgt r:embed="rId4" name="Pencil Check"/>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04489"/>
                                        </p:tgtEl>
                                        <p:attrNameLst>
                                          <p:attrName>style.visibility</p:attrName>
                                        </p:attrNameLst>
                                      </p:cBhvr>
                                      <p:to>
                                        <p:strVal val="visible"/>
                                      </p:to>
                                    </p:set>
                                    <p:animEffect transition="in" filter="wipe(left)">
                                      <p:cBhvr>
                                        <p:cTn id="18" dur="500"/>
                                        <p:tgtEl>
                                          <p:spTgt spid="404489"/>
                                        </p:tgtEl>
                                      </p:cBhvr>
                                    </p:animEffect>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subTnLst>
                                    <p:audio>
                                      <p:cMediaNode>
                                        <p:cTn display="0" masterRel="sameClick">
                                          <p:stCondLst>
                                            <p:cond evt="begin" delay="0">
                                              <p:tn val="21"/>
                                            </p:cond>
                                          </p:stCondLst>
                                          <p:endCondLst>
                                            <p:cond evt="onStopAudio" delay="0">
                                              <p:tgtEl>
                                                <p:sldTgt/>
                                              </p:tgtEl>
                                            </p:cond>
                                          </p:endCondLst>
                                        </p:cTn>
                                        <p:tgtEl>
                                          <p:sndTgt r:embed="rId4" name="Pencil Check"/>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404486"/>
                                        </p:tgtEl>
                                        <p:attrNameLst>
                                          <p:attrName>style.visibility</p:attrName>
                                        </p:attrNameLst>
                                      </p:cBhvr>
                                      <p:to>
                                        <p:strVal val="visible"/>
                                      </p:to>
                                    </p:set>
                                    <p:animEffect transition="in" filter="wipe(right)">
                                      <p:cBhvr>
                                        <p:cTn id="28" dur="500"/>
                                        <p:tgtEl>
                                          <p:spTgt spid="404486"/>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4" name="Pencil Check"/>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box(out)">
                                      <p:cBhvr>
                                        <p:cTn id="38" dur="500"/>
                                        <p:tgtEl>
                                          <p:spTgt spid="404490"/>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
                                        </p:tgtEl>
                                      </p:cMediaNode>
                                    </p:audio>
                                  </p:sub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404482"/>
                                        </p:tgtEl>
                                        <p:attrNameLst>
                                          <p:attrName>style.visibility</p:attrName>
                                        </p:attrNameLst>
                                      </p:cBhvr>
                                      <p:to>
                                        <p:strVal val="visible"/>
                                      </p:to>
                                    </p:set>
                                    <p:animEffect transition="in" filter="dissolve">
                                      <p:cBhvr>
                                        <p:cTn id="42" dur="500"/>
                                        <p:tgtEl>
                                          <p:spTgt spid="40448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404491"/>
                                        </p:tgtEl>
                                        <p:attrNameLst>
                                          <p:attrName>style.visibility</p:attrName>
                                        </p:attrNameLst>
                                      </p:cBhvr>
                                      <p:to>
                                        <p:strVal val="visible"/>
                                      </p:to>
                                    </p:set>
                                    <p:anim from="(-#ppt_w/2)" to="(#ppt_x)" calcmode="lin" valueType="num">
                                      <p:cBhvr>
                                        <p:cTn id="47" dur="600" fill="hold">
                                          <p:stCondLst>
                                            <p:cond delay="0"/>
                                          </p:stCondLst>
                                        </p:cTn>
                                        <p:tgtEl>
                                          <p:spTgt spid="404491"/>
                                        </p:tgtEl>
                                        <p:attrNameLst>
                                          <p:attrName>ppt_x</p:attrName>
                                        </p:attrNameLst>
                                      </p:cBhvr>
                                    </p:anim>
                                    <p:anim from="0" to="-1.0" calcmode="lin" valueType="num">
                                      <p:cBhvr>
                                        <p:cTn id="48" dur="200" decel="50000" autoRev="1" fill="hold">
                                          <p:stCondLst>
                                            <p:cond delay="600"/>
                                          </p:stCondLst>
                                        </p:cTn>
                                        <p:tgtEl>
                                          <p:spTgt spid="404491"/>
                                        </p:tgtEl>
                                        <p:attrNameLst>
                                          <p:attrName>xshear</p:attrName>
                                        </p:attrNameLst>
                                      </p:cBhvr>
                                    </p:anim>
                                    <p:animScale>
                                      <p:cBhvr>
                                        <p:cTn id="49" dur="200" decel="100000" autoRev="1" fill="hold">
                                          <p:stCondLst>
                                            <p:cond delay="600"/>
                                          </p:stCondLst>
                                        </p:cTn>
                                        <p:tgtEl>
                                          <p:spTgt spid="404491"/>
                                        </p:tgtEl>
                                      </p:cBhvr>
                                      <p:from x="100000" y="100000"/>
                                      <p:to x="80000" y="100000"/>
                                    </p:animScale>
                                    <p:anim by="(#ppt_h/3+#ppt_w*0.1)" calcmode="lin" valueType="num">
                                      <p:cBhvr additive="sum">
                                        <p:cTn id="50" dur="200" decel="100000" autoRev="1" fill="hold">
                                          <p:stCondLst>
                                            <p:cond delay="600"/>
                                          </p:stCondLst>
                                        </p:cTn>
                                        <p:tgtEl>
                                          <p:spTgt spid="404491"/>
                                        </p:tgtEl>
                                        <p:attrNameLst>
                                          <p:attrName>ppt_x</p:attrName>
                                        </p:attrNameLst>
                                      </p:cBhvr>
                                    </p:anim>
                                  </p:childTnLst>
                                  <p:subTnLst>
                                    <p:audio>
                                      <p:cMediaNode>
                                        <p:cTn display="0" masterRel="sameClick">
                                          <p:stCondLst>
                                            <p:cond evt="begin" delay="0">
                                              <p:tn val="45"/>
                                            </p:cond>
                                          </p:stCondLst>
                                          <p:endCondLst>
                                            <p:cond evt="onStopAudio" delay="0">
                                              <p:tgtEl>
                                                <p:sldTgt/>
                                              </p:tgtEl>
                                            </p:cond>
                                          </p:endCondLst>
                                        </p:cTn>
                                        <p:tgtEl>
                                          <p:sndTgt r:embed="rId6" name="Vibro Up"/>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par>
                          <p:cTn id="57" fill="hold" nodeType="afterGroup">
                            <p:stCondLst>
                              <p:cond delay="500"/>
                            </p:stCondLst>
                            <p:childTnLst>
                              <p:par>
                                <p:cTn id="58" presetID="23" presetClass="entr" presetSubtype="16"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childTnLst>
                                </p:cTn>
                              </p:par>
                            </p:childTnLst>
                          </p:cTn>
                        </p:par>
                        <p:par>
                          <p:cTn id="62" fill="hold" nodeType="afterGroup">
                            <p:stCondLst>
                              <p:cond delay="1000"/>
                            </p:stCondLst>
                            <p:childTnLst>
                              <p:par>
                                <p:cTn id="63" presetID="23" presetClass="entr" presetSubtype="16"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childTnLst>
                                </p:cTn>
                              </p:par>
                            </p:childTnLst>
                          </p:cTn>
                        </p:par>
                        <p:par>
                          <p:cTn id="67" fill="hold" nodeType="afterGroup">
                            <p:stCondLst>
                              <p:cond delay="1500"/>
                            </p:stCondLst>
                            <p:childTnLst>
                              <p:par>
                                <p:cTn id="68" presetID="23" presetClass="entr" presetSubtype="16"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childTnLst>
                                </p:cTn>
                              </p:par>
                            </p:childTnLst>
                          </p:cTn>
                        </p:par>
                        <p:par>
                          <p:cTn id="72" fill="hold" nodeType="afterGroup">
                            <p:stCondLst>
                              <p:cond delay="2000"/>
                            </p:stCondLst>
                            <p:childTnLst>
                              <p:par>
                                <p:cTn id="73" presetID="23" presetClass="entr" presetSubtype="16"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childTnLst>
                                </p:cTn>
                              </p:par>
                            </p:childTnLst>
                          </p:cTn>
                        </p:par>
                        <p:par>
                          <p:cTn id="77" fill="hold" nodeType="afterGroup">
                            <p:stCondLst>
                              <p:cond delay="2500"/>
                            </p:stCondLst>
                            <p:childTnLst>
                              <p:par>
                                <p:cTn id="78" presetID="23" presetClass="entr" presetSubtype="16"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500" fill="hold"/>
                                        <p:tgtEl>
                                          <p:spTgt spid="7"/>
                                        </p:tgtEl>
                                        <p:attrNameLst>
                                          <p:attrName>ppt_w</p:attrName>
                                        </p:attrNameLst>
                                      </p:cBhvr>
                                      <p:tavLst>
                                        <p:tav tm="0">
                                          <p:val>
                                            <p:fltVal val="0"/>
                                          </p:val>
                                        </p:tav>
                                        <p:tav tm="100000">
                                          <p:val>
                                            <p:strVal val="#ppt_w"/>
                                          </p:val>
                                        </p:tav>
                                      </p:tavLst>
                                    </p:anim>
                                    <p:anim calcmode="lin" valueType="num">
                                      <p:cBhvr>
                                        <p:cTn id="81"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7"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animBg="1"/>
      <p:bldP spid="404484" grpId="0" build="p" autoUpdateAnimBg="0"/>
      <p:bldP spid="404486" grpId="0" animBg="1"/>
      <p:bldP spid="404489" grpId="0" animBg="1"/>
      <p:bldP spid="404491" grpId="0" animBg="1"/>
      <p:bldP spid="40449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7" descr="slide17.jpg">
            <a:extLst>
              <a:ext uri="{FF2B5EF4-FFF2-40B4-BE49-F238E27FC236}">
                <a16:creationId xmlns:a16="http://schemas.microsoft.com/office/drawing/2014/main" id="{4ACB6634-FF6C-494C-880A-2ABA04A05C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3516313"/>
            <a:ext cx="4805362"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a:extLst>
              <a:ext uri="{FF2B5EF4-FFF2-40B4-BE49-F238E27FC236}">
                <a16:creationId xmlns:a16="http://schemas.microsoft.com/office/drawing/2014/main" id="{ACF4F437-9190-8849-A114-7F04DFBB770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Hybrid breakdown</a:t>
            </a:r>
          </a:p>
        </p:txBody>
      </p:sp>
      <p:sp>
        <p:nvSpPr>
          <p:cNvPr id="60419" name="Rectangle 3" descr="Rectangle: Click to edit Master text styles&#13;&#10;Second level&#13;&#10;Third level&#13;&#10;Fourth level&#13;&#10;Fifth level">
            <a:extLst>
              <a:ext uri="{FF2B5EF4-FFF2-40B4-BE49-F238E27FC236}">
                <a16:creationId xmlns:a16="http://schemas.microsoft.com/office/drawing/2014/main" id="{0E9C2A1A-1858-424B-A05B-CFC3D80A5195}"/>
              </a:ext>
            </a:extLst>
          </p:cNvPr>
          <p:cNvSpPr>
            <a:spLocks noGrp="1" noChangeArrowheads="1"/>
          </p:cNvSpPr>
          <p:nvPr>
            <p:ph type="body" idx="1"/>
          </p:nvPr>
        </p:nvSpPr>
        <p:spPr>
          <a:xfrm>
            <a:off x="838200" y="1371600"/>
            <a:ext cx="8175625" cy="1600200"/>
          </a:xfrm>
        </p:spPr>
        <p:txBody>
          <a:bodyPr/>
          <a:lstStyle/>
          <a:p>
            <a:pPr eaLnBrk="1" hangingPunct="1"/>
            <a:r>
              <a:rPr lang="en-US" altLang="en-US" dirty="0">
                <a:ea typeface="ＭＳ Ｐゴシック" panose="020B0600070205080204" pitchFamily="34" charset="-128"/>
              </a:rPr>
              <a:t>Hybrids may be fertile &amp; viable in first generation, but when they mate offspring are feeble or </a:t>
            </a:r>
            <a:r>
              <a:rPr lang="en-US" altLang="en-US" dirty="0">
                <a:solidFill>
                  <a:srgbClr val="FF0000"/>
                </a:solidFill>
                <a:ea typeface="ＭＳ Ｐゴシック" panose="020B0600070205080204" pitchFamily="34" charset="-128"/>
              </a:rPr>
              <a:t>sterile</a:t>
            </a:r>
          </a:p>
        </p:txBody>
      </p:sp>
      <p:sp>
        <p:nvSpPr>
          <p:cNvPr id="406532" name="Rectangle 4">
            <a:extLst>
              <a:ext uri="{FF2B5EF4-FFF2-40B4-BE49-F238E27FC236}">
                <a16:creationId xmlns:a16="http://schemas.microsoft.com/office/drawing/2014/main" id="{12B6BDDC-4095-3440-942C-AEDCAA4123C1}"/>
              </a:ext>
            </a:extLst>
          </p:cNvPr>
          <p:cNvSpPr>
            <a:spLocks noChangeArrowheads="1"/>
          </p:cNvSpPr>
          <p:nvPr/>
        </p:nvSpPr>
        <p:spPr bwMode="auto">
          <a:xfrm>
            <a:off x="152400" y="4938713"/>
            <a:ext cx="4038600" cy="1766887"/>
          </a:xfrm>
          <a:prstGeom prst="rect">
            <a:avLst/>
          </a:prstGeom>
          <a:solidFill>
            <a:srgbClr val="FFCC18"/>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200" b="1">
                <a:solidFill>
                  <a:schemeClr val="tx2"/>
                </a:solidFill>
                <a:latin typeface="Arial" charset="0"/>
                <a:ea typeface="+mn-ea"/>
              </a:rPr>
              <a:t>In strains of cultivated rice, hybrids are vigorous but plants in next generation are small &amp; sterile.</a:t>
            </a:r>
          </a:p>
          <a:p>
            <a:pPr algn="l">
              <a:defRPr/>
            </a:pPr>
            <a:r>
              <a:rPr lang="en-US" sz="2200" b="1">
                <a:solidFill>
                  <a:schemeClr val="tx2"/>
                </a:solidFill>
                <a:latin typeface="Arial" charset="0"/>
                <a:ea typeface="+mn-ea"/>
              </a:rPr>
              <a:t>On path to separate species.</a:t>
            </a:r>
          </a:p>
        </p:txBody>
      </p:sp>
      <p:pic>
        <p:nvPicPr>
          <p:cNvPr id="406534" name="Picture 6">
            <a:extLst>
              <a:ext uri="{FF2B5EF4-FFF2-40B4-BE49-F238E27FC236}">
                <a16:creationId xmlns:a16="http://schemas.microsoft.com/office/drawing/2014/main" id="{5953B844-DFE5-9D45-872A-F3D0CB19D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2924175"/>
            <a:ext cx="1841500" cy="1765300"/>
          </a:xfrm>
          <a:prstGeom prst="rect">
            <a:avLst/>
          </a:prstGeom>
          <a:noFill/>
          <a:ln>
            <a:noFill/>
          </a:ln>
          <a:effectLst>
            <a:outerShdw dist="35921" dir="2700000" algn="ctr" rotWithShape="0">
              <a:srgbClr val="06340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7">
            <a:extLst>
              <a:ext uri="{FF2B5EF4-FFF2-40B4-BE49-F238E27FC236}">
                <a16:creationId xmlns:a16="http://schemas.microsoft.com/office/drawing/2014/main" id="{AFEE9A2A-9542-C94B-98B5-D0FB7963BA12}"/>
              </a:ext>
            </a:extLst>
          </p:cNvPr>
          <p:cNvSpPr>
            <a:spLocks noChangeArrowheads="1"/>
          </p:cNvSpPr>
          <p:nvPr/>
        </p:nvSpPr>
        <p:spPr bwMode="auto">
          <a:xfrm>
            <a:off x="6007100" y="322263"/>
            <a:ext cx="3133725" cy="427037"/>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sympatric speciation?</a:t>
            </a:r>
          </a:p>
        </p:txBody>
      </p:sp>
    </p:spTree>
    <p:extLst>
      <p:ext uri="{BB962C8B-B14F-4D97-AF65-F5344CB8AC3E}">
        <p14:creationId xmlns:p14="http://schemas.microsoft.com/office/powerpoint/2010/main" val="365073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6532"/>
                                        </p:tgtEl>
                                        <p:attrNameLst>
                                          <p:attrName>style.visibility</p:attrName>
                                        </p:attrNameLst>
                                      </p:cBhvr>
                                      <p:to>
                                        <p:strVal val="visible"/>
                                      </p:to>
                                    </p:set>
                                    <p:animEffect transition="in" filter="wipe(left)">
                                      <p:cBhvr>
                                        <p:cTn id="7" dur="500"/>
                                        <p:tgtEl>
                                          <p:spTgt spid="40653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6980B909-2BAB-E642-B2AA-9E03F9A9C514}"/>
              </a:ext>
            </a:extLst>
          </p:cNvPr>
          <p:cNvSpPr>
            <a:spLocks noGrp="1" noChangeArrowheads="1"/>
          </p:cNvSpPr>
          <p:nvPr>
            <p:ph type="title"/>
          </p:nvPr>
        </p:nvSpPr>
        <p:spPr>
          <a:xfrm>
            <a:off x="152400" y="25400"/>
            <a:ext cx="2590800" cy="304800"/>
          </a:xfrm>
        </p:spPr>
        <p:txBody>
          <a:bodyPr/>
          <a:lstStyle/>
          <a:p>
            <a:r>
              <a:rPr lang="en-US" altLang="en-US" sz="1200" b="0">
                <a:ea typeface="ＭＳ Ｐゴシック" panose="020B0600070205080204" pitchFamily="34" charset="-128"/>
              </a:rPr>
              <a:t>Figure 24.3_a</a:t>
            </a:r>
          </a:p>
        </p:txBody>
      </p:sp>
      <p:pic>
        <p:nvPicPr>
          <p:cNvPr id="62466" name="Picture 35" descr="24_03_aReproBarriers-U">
            <a:extLst>
              <a:ext uri="{FF2B5EF4-FFF2-40B4-BE49-F238E27FC236}">
                <a16:creationId xmlns:a16="http://schemas.microsoft.com/office/drawing/2014/main" id="{78771F02-2BB6-5B4A-9A71-FAA074258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535113"/>
            <a:ext cx="85486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a:extLst>
              <a:ext uri="{FF2B5EF4-FFF2-40B4-BE49-F238E27FC236}">
                <a16:creationId xmlns:a16="http://schemas.microsoft.com/office/drawing/2014/main" id="{02D6BBC0-BEF0-F649-BCE9-74FC6FCC3A82}"/>
              </a:ext>
            </a:extLst>
          </p:cNvPr>
          <p:cNvSpPr txBox="1">
            <a:spLocks noChangeArrowheads="1"/>
          </p:cNvSpPr>
          <p:nvPr/>
        </p:nvSpPr>
        <p:spPr bwMode="auto">
          <a:xfrm>
            <a:off x="2355850" y="1581150"/>
            <a:ext cx="119062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b="1">
                <a:ea typeface="ヒラギノ角ゴ Pro W3" panose="020B0300000000000000" pitchFamily="34" charset="-128"/>
              </a:rPr>
              <a:t>Prezygotic barriers</a:t>
            </a:r>
          </a:p>
        </p:txBody>
      </p:sp>
      <p:sp>
        <p:nvSpPr>
          <p:cNvPr id="62468" name="Text Box 6">
            <a:extLst>
              <a:ext uri="{FF2B5EF4-FFF2-40B4-BE49-F238E27FC236}">
                <a16:creationId xmlns:a16="http://schemas.microsoft.com/office/drawing/2014/main" id="{C8FF6150-0789-CC47-9BD7-AD08433C0707}"/>
              </a:ext>
            </a:extLst>
          </p:cNvPr>
          <p:cNvSpPr txBox="1">
            <a:spLocks noChangeArrowheads="1"/>
          </p:cNvSpPr>
          <p:nvPr/>
        </p:nvSpPr>
        <p:spPr bwMode="auto">
          <a:xfrm>
            <a:off x="577850" y="1811338"/>
            <a:ext cx="441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Habitat</a:t>
            </a:r>
          </a:p>
          <a:p>
            <a:r>
              <a:rPr lang="en-US" altLang="en-US" sz="800" b="1">
                <a:solidFill>
                  <a:srgbClr val="0072CA"/>
                </a:solidFill>
                <a:ea typeface="ヒラギノ角ゴ Pro W3" panose="020B0300000000000000" pitchFamily="34" charset="-128"/>
              </a:rPr>
              <a:t>Isolation</a:t>
            </a:r>
          </a:p>
        </p:txBody>
      </p:sp>
      <p:sp>
        <p:nvSpPr>
          <p:cNvPr id="62469" name="Text Box 7">
            <a:extLst>
              <a:ext uri="{FF2B5EF4-FFF2-40B4-BE49-F238E27FC236}">
                <a16:creationId xmlns:a16="http://schemas.microsoft.com/office/drawing/2014/main" id="{9B760D4E-3EF6-9242-9913-F17B36A3C100}"/>
              </a:ext>
            </a:extLst>
          </p:cNvPr>
          <p:cNvSpPr txBox="1">
            <a:spLocks noChangeArrowheads="1"/>
          </p:cNvSpPr>
          <p:nvPr/>
        </p:nvSpPr>
        <p:spPr bwMode="auto">
          <a:xfrm>
            <a:off x="1597025" y="1814513"/>
            <a:ext cx="5048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Temporal</a:t>
            </a:r>
          </a:p>
          <a:p>
            <a:r>
              <a:rPr lang="en-US" altLang="en-US" sz="800" b="1">
                <a:solidFill>
                  <a:srgbClr val="0072CA"/>
                </a:solidFill>
                <a:ea typeface="ヒラギノ角ゴ Pro W3" panose="020B0300000000000000" pitchFamily="34" charset="-128"/>
              </a:rPr>
              <a:t>Isolation</a:t>
            </a:r>
          </a:p>
        </p:txBody>
      </p:sp>
      <p:sp>
        <p:nvSpPr>
          <p:cNvPr id="62470" name="Text Box 8">
            <a:extLst>
              <a:ext uri="{FF2B5EF4-FFF2-40B4-BE49-F238E27FC236}">
                <a16:creationId xmlns:a16="http://schemas.microsoft.com/office/drawing/2014/main" id="{6BB5A432-446F-2548-BFEA-678A40B43675}"/>
              </a:ext>
            </a:extLst>
          </p:cNvPr>
          <p:cNvSpPr txBox="1">
            <a:spLocks noChangeArrowheads="1"/>
          </p:cNvSpPr>
          <p:nvPr/>
        </p:nvSpPr>
        <p:spPr bwMode="auto">
          <a:xfrm>
            <a:off x="2651125" y="1814513"/>
            <a:ext cx="5048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Behavioral</a:t>
            </a:r>
          </a:p>
          <a:p>
            <a:r>
              <a:rPr lang="en-US" altLang="en-US" sz="800" b="1">
                <a:solidFill>
                  <a:srgbClr val="0072CA"/>
                </a:solidFill>
                <a:ea typeface="ヒラギノ角ゴ Pro W3" panose="020B0300000000000000" pitchFamily="34" charset="-128"/>
              </a:rPr>
              <a:t>Isolation</a:t>
            </a:r>
          </a:p>
        </p:txBody>
      </p:sp>
      <p:sp>
        <p:nvSpPr>
          <p:cNvPr id="62471" name="Text Box 9">
            <a:extLst>
              <a:ext uri="{FF2B5EF4-FFF2-40B4-BE49-F238E27FC236}">
                <a16:creationId xmlns:a16="http://schemas.microsoft.com/office/drawing/2014/main" id="{056CC71E-5F6E-234D-9E9C-361AE36365E0}"/>
              </a:ext>
            </a:extLst>
          </p:cNvPr>
          <p:cNvSpPr txBox="1">
            <a:spLocks noChangeArrowheads="1"/>
          </p:cNvSpPr>
          <p:nvPr/>
        </p:nvSpPr>
        <p:spPr bwMode="auto">
          <a:xfrm>
            <a:off x="3656013" y="1809750"/>
            <a:ext cx="5778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Mechanical</a:t>
            </a:r>
          </a:p>
          <a:p>
            <a:r>
              <a:rPr lang="en-US" altLang="en-US" sz="800" b="1">
                <a:solidFill>
                  <a:srgbClr val="0072CA"/>
                </a:solidFill>
                <a:ea typeface="ヒラギノ角ゴ Pro W3" panose="020B0300000000000000" pitchFamily="34" charset="-128"/>
              </a:rPr>
              <a:t>Isolation</a:t>
            </a:r>
          </a:p>
        </p:txBody>
      </p:sp>
      <p:sp>
        <p:nvSpPr>
          <p:cNvPr id="62472" name="Text Box 10">
            <a:extLst>
              <a:ext uri="{FF2B5EF4-FFF2-40B4-BE49-F238E27FC236}">
                <a16:creationId xmlns:a16="http://schemas.microsoft.com/office/drawing/2014/main" id="{592CF20C-8D06-8640-9A1B-2B0908A11F32}"/>
              </a:ext>
            </a:extLst>
          </p:cNvPr>
          <p:cNvSpPr txBox="1">
            <a:spLocks noChangeArrowheads="1"/>
          </p:cNvSpPr>
          <p:nvPr/>
        </p:nvSpPr>
        <p:spPr bwMode="auto">
          <a:xfrm>
            <a:off x="4822825" y="1800225"/>
            <a:ext cx="4508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Gametic</a:t>
            </a:r>
          </a:p>
          <a:p>
            <a:r>
              <a:rPr lang="en-US" altLang="en-US" sz="800" b="1">
                <a:solidFill>
                  <a:srgbClr val="0072CA"/>
                </a:solidFill>
                <a:ea typeface="ヒラギノ角ゴ Pro W3" panose="020B0300000000000000" pitchFamily="34" charset="-128"/>
              </a:rPr>
              <a:t>Isolation</a:t>
            </a:r>
          </a:p>
        </p:txBody>
      </p:sp>
      <p:sp>
        <p:nvSpPr>
          <p:cNvPr id="62473" name="Text Box 11">
            <a:extLst>
              <a:ext uri="{FF2B5EF4-FFF2-40B4-BE49-F238E27FC236}">
                <a16:creationId xmlns:a16="http://schemas.microsoft.com/office/drawing/2014/main" id="{C16557BE-69EE-9742-ADF7-E4B3D524851F}"/>
              </a:ext>
            </a:extLst>
          </p:cNvPr>
          <p:cNvSpPr txBox="1">
            <a:spLocks noChangeArrowheads="1"/>
          </p:cNvSpPr>
          <p:nvPr/>
        </p:nvSpPr>
        <p:spPr bwMode="auto">
          <a:xfrm>
            <a:off x="5699125" y="1801813"/>
            <a:ext cx="7985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Reduced Hybrid</a:t>
            </a:r>
          </a:p>
          <a:p>
            <a:r>
              <a:rPr lang="en-US" altLang="en-US" sz="800" b="1">
                <a:solidFill>
                  <a:srgbClr val="0072CA"/>
                </a:solidFill>
                <a:ea typeface="ヒラギノ角ゴ Pro W3" panose="020B0300000000000000" pitchFamily="34" charset="-128"/>
              </a:rPr>
              <a:t>Viability</a:t>
            </a:r>
          </a:p>
        </p:txBody>
      </p:sp>
      <p:sp>
        <p:nvSpPr>
          <p:cNvPr id="62474" name="Text Box 12">
            <a:extLst>
              <a:ext uri="{FF2B5EF4-FFF2-40B4-BE49-F238E27FC236}">
                <a16:creationId xmlns:a16="http://schemas.microsoft.com/office/drawing/2014/main" id="{CD47A426-8EA6-B344-861A-176C1C24F5CF}"/>
              </a:ext>
            </a:extLst>
          </p:cNvPr>
          <p:cNvSpPr txBox="1">
            <a:spLocks noChangeArrowheads="1"/>
          </p:cNvSpPr>
          <p:nvPr/>
        </p:nvSpPr>
        <p:spPr bwMode="auto">
          <a:xfrm>
            <a:off x="6740525" y="1801813"/>
            <a:ext cx="7985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Reduced Hybrid</a:t>
            </a:r>
          </a:p>
          <a:p>
            <a:r>
              <a:rPr lang="en-US" altLang="en-US" sz="800" b="1">
                <a:solidFill>
                  <a:srgbClr val="0072CA"/>
                </a:solidFill>
                <a:ea typeface="ヒラギノ角ゴ Pro W3" panose="020B0300000000000000" pitchFamily="34" charset="-128"/>
              </a:rPr>
              <a:t>Fertility</a:t>
            </a:r>
          </a:p>
        </p:txBody>
      </p:sp>
      <p:sp>
        <p:nvSpPr>
          <p:cNvPr id="62475" name="Text Box 13">
            <a:extLst>
              <a:ext uri="{FF2B5EF4-FFF2-40B4-BE49-F238E27FC236}">
                <a16:creationId xmlns:a16="http://schemas.microsoft.com/office/drawing/2014/main" id="{61BD23A5-6618-FF46-A4D7-DAA42BE5D1E4}"/>
              </a:ext>
            </a:extLst>
          </p:cNvPr>
          <p:cNvSpPr txBox="1">
            <a:spLocks noChangeArrowheads="1"/>
          </p:cNvSpPr>
          <p:nvPr/>
        </p:nvSpPr>
        <p:spPr bwMode="auto">
          <a:xfrm>
            <a:off x="7618413" y="1803400"/>
            <a:ext cx="7985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72CA"/>
                </a:solidFill>
                <a:ea typeface="ヒラギノ角ゴ Pro W3" panose="020B0300000000000000" pitchFamily="34" charset="-128"/>
              </a:rPr>
              <a:t>Hybrid</a:t>
            </a:r>
          </a:p>
          <a:p>
            <a:r>
              <a:rPr lang="en-US" altLang="en-US" sz="800" b="1">
                <a:solidFill>
                  <a:srgbClr val="0072CA"/>
                </a:solidFill>
                <a:ea typeface="ヒラギノ角ゴ Pro W3" panose="020B0300000000000000" pitchFamily="34" charset="-128"/>
              </a:rPr>
              <a:t>Breakdown</a:t>
            </a:r>
          </a:p>
        </p:txBody>
      </p:sp>
      <p:sp>
        <p:nvSpPr>
          <p:cNvPr id="62476" name="Text Box 14">
            <a:extLst>
              <a:ext uri="{FF2B5EF4-FFF2-40B4-BE49-F238E27FC236}">
                <a16:creationId xmlns:a16="http://schemas.microsoft.com/office/drawing/2014/main" id="{3414E828-547A-DF48-876C-8ECD79A9FC5D}"/>
              </a:ext>
            </a:extLst>
          </p:cNvPr>
          <p:cNvSpPr txBox="1">
            <a:spLocks noChangeArrowheads="1"/>
          </p:cNvSpPr>
          <p:nvPr/>
        </p:nvSpPr>
        <p:spPr bwMode="auto">
          <a:xfrm>
            <a:off x="322263" y="2273300"/>
            <a:ext cx="441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600" b="1">
                <a:ea typeface="ヒラギノ角ゴ Pro W3" panose="020B0300000000000000" pitchFamily="34" charset="-128"/>
              </a:rPr>
              <a:t>Individuals </a:t>
            </a:r>
          </a:p>
          <a:p>
            <a:pPr>
              <a:lnSpc>
                <a:spcPct val="80000"/>
              </a:lnSpc>
            </a:pPr>
            <a:r>
              <a:rPr lang="en-US" altLang="en-US" sz="600" b="1">
                <a:ea typeface="ヒラギノ角ゴ Pro W3" panose="020B0300000000000000" pitchFamily="34" charset="-128"/>
              </a:rPr>
              <a:t>of </a:t>
            </a:r>
          </a:p>
          <a:p>
            <a:pPr>
              <a:lnSpc>
                <a:spcPct val="80000"/>
              </a:lnSpc>
            </a:pPr>
            <a:r>
              <a:rPr lang="en-US" altLang="en-US" sz="600" b="1">
                <a:ea typeface="ヒラギノ角ゴ Pro W3" panose="020B0300000000000000" pitchFamily="34" charset="-128"/>
              </a:rPr>
              <a:t>different</a:t>
            </a:r>
          </a:p>
          <a:p>
            <a:pPr>
              <a:lnSpc>
                <a:spcPct val="80000"/>
              </a:lnSpc>
            </a:pPr>
            <a:r>
              <a:rPr lang="en-US" altLang="en-US" sz="600" b="1">
                <a:ea typeface="ヒラギノ角ゴ Pro W3" panose="020B0300000000000000" pitchFamily="34" charset="-128"/>
              </a:rPr>
              <a:t>species</a:t>
            </a:r>
          </a:p>
        </p:txBody>
      </p:sp>
      <p:sp>
        <p:nvSpPr>
          <p:cNvPr id="62477" name="Text Box 15">
            <a:extLst>
              <a:ext uri="{FF2B5EF4-FFF2-40B4-BE49-F238E27FC236}">
                <a16:creationId xmlns:a16="http://schemas.microsoft.com/office/drawing/2014/main" id="{47FFA195-08FA-064A-A6F1-0BFC68DEAC24}"/>
              </a:ext>
            </a:extLst>
          </p:cNvPr>
          <p:cNvSpPr txBox="1">
            <a:spLocks noChangeArrowheads="1"/>
          </p:cNvSpPr>
          <p:nvPr/>
        </p:nvSpPr>
        <p:spPr bwMode="auto">
          <a:xfrm>
            <a:off x="3190875" y="2343150"/>
            <a:ext cx="4667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600" b="1">
                <a:ea typeface="ヒラギノ角ゴ Pro W3" panose="020B0300000000000000" pitchFamily="34" charset="-128"/>
              </a:rPr>
              <a:t>MATING</a:t>
            </a:r>
          </a:p>
          <a:p>
            <a:pPr>
              <a:lnSpc>
                <a:spcPct val="90000"/>
              </a:lnSpc>
            </a:pPr>
            <a:r>
              <a:rPr lang="en-US" altLang="en-US" sz="600" b="1">
                <a:ea typeface="ヒラギノ角ゴ Pro W3" panose="020B0300000000000000" pitchFamily="34" charset="-128"/>
              </a:rPr>
              <a:t>ATTEMPT</a:t>
            </a:r>
          </a:p>
        </p:txBody>
      </p:sp>
      <p:sp>
        <p:nvSpPr>
          <p:cNvPr id="62478" name="Text Box 16">
            <a:extLst>
              <a:ext uri="{FF2B5EF4-FFF2-40B4-BE49-F238E27FC236}">
                <a16:creationId xmlns:a16="http://schemas.microsoft.com/office/drawing/2014/main" id="{E858847E-D6A4-3E49-9654-A164B1A30E2A}"/>
              </a:ext>
            </a:extLst>
          </p:cNvPr>
          <p:cNvSpPr txBox="1">
            <a:spLocks noChangeArrowheads="1"/>
          </p:cNvSpPr>
          <p:nvPr/>
        </p:nvSpPr>
        <p:spPr bwMode="auto">
          <a:xfrm>
            <a:off x="5270500" y="2403475"/>
            <a:ext cx="59055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600" b="1">
                <a:ea typeface="ヒラギノ角ゴ Pro W3" panose="020B0300000000000000" pitchFamily="34" charset="-128"/>
              </a:rPr>
              <a:t>FERTILIZATION</a:t>
            </a:r>
          </a:p>
        </p:txBody>
      </p:sp>
      <p:sp>
        <p:nvSpPr>
          <p:cNvPr id="62479" name="Text Box 17">
            <a:extLst>
              <a:ext uri="{FF2B5EF4-FFF2-40B4-BE49-F238E27FC236}">
                <a16:creationId xmlns:a16="http://schemas.microsoft.com/office/drawing/2014/main" id="{8642581A-B90F-964A-AC44-7978C9EE44C0}"/>
              </a:ext>
            </a:extLst>
          </p:cNvPr>
          <p:cNvSpPr txBox="1">
            <a:spLocks noChangeArrowheads="1"/>
          </p:cNvSpPr>
          <p:nvPr/>
        </p:nvSpPr>
        <p:spPr bwMode="auto">
          <a:xfrm>
            <a:off x="8255000" y="2303463"/>
            <a:ext cx="603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600" b="1">
                <a:ea typeface="ヒラギノ角ゴ Pro W3" panose="020B0300000000000000" pitchFamily="34" charset="-128"/>
              </a:rPr>
              <a:t>VIABLE,</a:t>
            </a:r>
          </a:p>
          <a:p>
            <a:pPr>
              <a:lnSpc>
                <a:spcPct val="90000"/>
              </a:lnSpc>
            </a:pPr>
            <a:r>
              <a:rPr lang="en-US" altLang="en-US" sz="600" b="1">
                <a:ea typeface="ヒラギノ角ゴ Pro W3" panose="020B0300000000000000" pitchFamily="34" charset="-128"/>
              </a:rPr>
              <a:t>FERTILE</a:t>
            </a:r>
          </a:p>
          <a:p>
            <a:pPr>
              <a:lnSpc>
                <a:spcPct val="90000"/>
              </a:lnSpc>
            </a:pPr>
            <a:r>
              <a:rPr lang="en-US" altLang="en-US" sz="600" b="1">
                <a:ea typeface="ヒラギノ角ゴ Pro W3" panose="020B0300000000000000" pitchFamily="34" charset="-128"/>
              </a:rPr>
              <a:t>OFFSPRING</a:t>
            </a:r>
          </a:p>
        </p:txBody>
      </p:sp>
      <p:sp>
        <p:nvSpPr>
          <p:cNvPr id="62480" name="Text Box 18">
            <a:extLst>
              <a:ext uri="{FF2B5EF4-FFF2-40B4-BE49-F238E27FC236}">
                <a16:creationId xmlns:a16="http://schemas.microsoft.com/office/drawing/2014/main" id="{8BCA5675-695D-8143-AD7E-758DC50CCB5D}"/>
              </a:ext>
            </a:extLst>
          </p:cNvPr>
          <p:cNvSpPr txBox="1">
            <a:spLocks noChangeArrowheads="1"/>
          </p:cNvSpPr>
          <p:nvPr/>
        </p:nvSpPr>
        <p:spPr bwMode="auto">
          <a:xfrm>
            <a:off x="6615113" y="1581150"/>
            <a:ext cx="12255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b="1">
                <a:ea typeface="ヒラギノ角ゴ Pro W3" panose="020B0300000000000000" pitchFamily="34" charset="-128"/>
              </a:rPr>
              <a:t>Postzygotic barriers</a:t>
            </a:r>
          </a:p>
        </p:txBody>
      </p:sp>
      <p:sp>
        <p:nvSpPr>
          <p:cNvPr id="62481" name="Text Box 19">
            <a:extLst>
              <a:ext uri="{FF2B5EF4-FFF2-40B4-BE49-F238E27FC236}">
                <a16:creationId xmlns:a16="http://schemas.microsoft.com/office/drawing/2014/main" id="{C42B8864-B0C8-3441-9731-69768A05C336}"/>
              </a:ext>
            </a:extLst>
          </p:cNvPr>
          <p:cNvSpPr txBox="1">
            <a:spLocks noChangeArrowheads="1"/>
          </p:cNvSpPr>
          <p:nvPr/>
        </p:nvSpPr>
        <p:spPr bwMode="auto">
          <a:xfrm>
            <a:off x="219075" y="2828925"/>
            <a:ext cx="461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(a)</a:t>
            </a:r>
          </a:p>
        </p:txBody>
      </p:sp>
      <p:sp>
        <p:nvSpPr>
          <p:cNvPr id="62482" name="Text Box 20">
            <a:extLst>
              <a:ext uri="{FF2B5EF4-FFF2-40B4-BE49-F238E27FC236}">
                <a16:creationId xmlns:a16="http://schemas.microsoft.com/office/drawing/2014/main" id="{E09D2AB1-DBAA-6043-B585-035E4D2B0E61}"/>
              </a:ext>
            </a:extLst>
          </p:cNvPr>
          <p:cNvSpPr txBox="1">
            <a:spLocks noChangeArrowheads="1"/>
          </p:cNvSpPr>
          <p:nvPr/>
        </p:nvSpPr>
        <p:spPr bwMode="auto">
          <a:xfrm>
            <a:off x="1266825" y="2828925"/>
            <a:ext cx="461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ea typeface="ヒラギノ角ゴ Pro W3" panose="020B0300000000000000" pitchFamily="34" charset="-128"/>
              </a:rPr>
              <a:t>(c)</a:t>
            </a:r>
          </a:p>
        </p:txBody>
      </p:sp>
      <p:sp>
        <p:nvSpPr>
          <p:cNvPr id="62483" name="Text Box 21">
            <a:extLst>
              <a:ext uri="{FF2B5EF4-FFF2-40B4-BE49-F238E27FC236}">
                <a16:creationId xmlns:a16="http://schemas.microsoft.com/office/drawing/2014/main" id="{261049BA-578A-A84B-BBA5-A8FBB197EEAE}"/>
              </a:ext>
            </a:extLst>
          </p:cNvPr>
          <p:cNvSpPr txBox="1">
            <a:spLocks noChangeArrowheads="1"/>
          </p:cNvSpPr>
          <p:nvPr/>
        </p:nvSpPr>
        <p:spPr bwMode="auto">
          <a:xfrm>
            <a:off x="2338388" y="2828925"/>
            <a:ext cx="46196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(e)</a:t>
            </a:r>
          </a:p>
        </p:txBody>
      </p:sp>
      <p:sp>
        <p:nvSpPr>
          <p:cNvPr id="62484" name="Text Box 23">
            <a:extLst>
              <a:ext uri="{FF2B5EF4-FFF2-40B4-BE49-F238E27FC236}">
                <a16:creationId xmlns:a16="http://schemas.microsoft.com/office/drawing/2014/main" id="{F6617C3A-35A2-3C42-B132-94CA811FAFF0}"/>
              </a:ext>
            </a:extLst>
          </p:cNvPr>
          <p:cNvSpPr txBox="1">
            <a:spLocks noChangeArrowheads="1"/>
          </p:cNvSpPr>
          <p:nvPr/>
        </p:nvSpPr>
        <p:spPr bwMode="auto">
          <a:xfrm>
            <a:off x="1273175" y="3568700"/>
            <a:ext cx="461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(d)</a:t>
            </a:r>
          </a:p>
        </p:txBody>
      </p:sp>
      <p:sp>
        <p:nvSpPr>
          <p:cNvPr id="62485" name="Text Box 24">
            <a:extLst>
              <a:ext uri="{FF2B5EF4-FFF2-40B4-BE49-F238E27FC236}">
                <a16:creationId xmlns:a16="http://schemas.microsoft.com/office/drawing/2014/main" id="{8BDAED42-D649-2E4D-9B94-F37FAC31A0F2}"/>
              </a:ext>
            </a:extLst>
          </p:cNvPr>
          <p:cNvSpPr txBox="1">
            <a:spLocks noChangeArrowheads="1"/>
          </p:cNvSpPr>
          <p:nvPr/>
        </p:nvSpPr>
        <p:spPr bwMode="auto">
          <a:xfrm>
            <a:off x="222250" y="3822700"/>
            <a:ext cx="461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(b)</a:t>
            </a:r>
          </a:p>
        </p:txBody>
      </p:sp>
      <p:sp>
        <p:nvSpPr>
          <p:cNvPr id="62486" name="Text Box 25">
            <a:extLst>
              <a:ext uri="{FF2B5EF4-FFF2-40B4-BE49-F238E27FC236}">
                <a16:creationId xmlns:a16="http://schemas.microsoft.com/office/drawing/2014/main" id="{883F6CA1-EA9F-5241-B6D8-25E9648DC6A1}"/>
              </a:ext>
            </a:extLst>
          </p:cNvPr>
          <p:cNvSpPr txBox="1">
            <a:spLocks noChangeArrowheads="1"/>
          </p:cNvSpPr>
          <p:nvPr/>
        </p:nvSpPr>
        <p:spPr bwMode="auto">
          <a:xfrm>
            <a:off x="4514850" y="2827338"/>
            <a:ext cx="461963"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(g)</a:t>
            </a:r>
          </a:p>
        </p:txBody>
      </p:sp>
      <p:sp>
        <p:nvSpPr>
          <p:cNvPr id="62487" name="Text Box 26">
            <a:extLst>
              <a:ext uri="{FF2B5EF4-FFF2-40B4-BE49-F238E27FC236}">
                <a16:creationId xmlns:a16="http://schemas.microsoft.com/office/drawing/2014/main" id="{4A52A0D0-586D-DB4F-A946-5794F8CBFB44}"/>
              </a:ext>
            </a:extLst>
          </p:cNvPr>
          <p:cNvSpPr txBox="1">
            <a:spLocks noChangeArrowheads="1"/>
          </p:cNvSpPr>
          <p:nvPr/>
        </p:nvSpPr>
        <p:spPr bwMode="auto">
          <a:xfrm>
            <a:off x="6591300" y="4337050"/>
            <a:ext cx="461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ea typeface="ヒラギノ角ゴ Pro W3" panose="020B0300000000000000" pitchFamily="34" charset="-128"/>
              </a:rPr>
              <a:t>(k)</a:t>
            </a:r>
          </a:p>
        </p:txBody>
      </p:sp>
      <p:sp>
        <p:nvSpPr>
          <p:cNvPr id="62488" name="Text Box 27">
            <a:extLst>
              <a:ext uri="{FF2B5EF4-FFF2-40B4-BE49-F238E27FC236}">
                <a16:creationId xmlns:a16="http://schemas.microsoft.com/office/drawing/2014/main" id="{9A39C778-5CE1-FF48-AC49-4E488DF7BA0D}"/>
              </a:ext>
            </a:extLst>
          </p:cNvPr>
          <p:cNvSpPr txBox="1">
            <a:spLocks noChangeArrowheads="1"/>
          </p:cNvSpPr>
          <p:nvPr/>
        </p:nvSpPr>
        <p:spPr bwMode="auto">
          <a:xfrm>
            <a:off x="5549900" y="2830513"/>
            <a:ext cx="461963"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(h)</a:t>
            </a:r>
          </a:p>
        </p:txBody>
      </p:sp>
      <p:sp>
        <p:nvSpPr>
          <p:cNvPr id="62489" name="Text Box 28">
            <a:extLst>
              <a:ext uri="{FF2B5EF4-FFF2-40B4-BE49-F238E27FC236}">
                <a16:creationId xmlns:a16="http://schemas.microsoft.com/office/drawing/2014/main" id="{D4A752F7-6618-F846-81D7-1B88179CB5EB}"/>
              </a:ext>
            </a:extLst>
          </p:cNvPr>
          <p:cNvSpPr txBox="1">
            <a:spLocks noChangeArrowheads="1"/>
          </p:cNvSpPr>
          <p:nvPr/>
        </p:nvSpPr>
        <p:spPr bwMode="auto">
          <a:xfrm>
            <a:off x="6578600" y="2824163"/>
            <a:ext cx="461963"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(i)</a:t>
            </a:r>
          </a:p>
        </p:txBody>
      </p:sp>
      <p:sp>
        <p:nvSpPr>
          <p:cNvPr id="62490" name="Text Box 29">
            <a:extLst>
              <a:ext uri="{FF2B5EF4-FFF2-40B4-BE49-F238E27FC236}">
                <a16:creationId xmlns:a16="http://schemas.microsoft.com/office/drawing/2014/main" id="{DF727506-6DEC-7847-AFA6-EA31C6429413}"/>
              </a:ext>
            </a:extLst>
          </p:cNvPr>
          <p:cNvSpPr txBox="1">
            <a:spLocks noChangeArrowheads="1"/>
          </p:cNvSpPr>
          <p:nvPr/>
        </p:nvSpPr>
        <p:spPr bwMode="auto">
          <a:xfrm>
            <a:off x="6577013" y="3578225"/>
            <a:ext cx="46196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(j)</a:t>
            </a:r>
          </a:p>
        </p:txBody>
      </p:sp>
      <p:sp>
        <p:nvSpPr>
          <p:cNvPr id="62491" name="Text Box 30">
            <a:extLst>
              <a:ext uri="{FF2B5EF4-FFF2-40B4-BE49-F238E27FC236}">
                <a16:creationId xmlns:a16="http://schemas.microsoft.com/office/drawing/2014/main" id="{00D059AC-6B39-D444-9C24-9D79BEB3779B}"/>
              </a:ext>
            </a:extLst>
          </p:cNvPr>
          <p:cNvSpPr txBox="1">
            <a:spLocks noChangeArrowheads="1"/>
          </p:cNvSpPr>
          <p:nvPr/>
        </p:nvSpPr>
        <p:spPr bwMode="auto">
          <a:xfrm>
            <a:off x="7540625" y="2828925"/>
            <a:ext cx="461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(l)</a:t>
            </a:r>
          </a:p>
        </p:txBody>
      </p:sp>
      <p:sp>
        <p:nvSpPr>
          <p:cNvPr id="62492" name="Text Box 32">
            <a:extLst>
              <a:ext uri="{FF2B5EF4-FFF2-40B4-BE49-F238E27FC236}">
                <a16:creationId xmlns:a16="http://schemas.microsoft.com/office/drawing/2014/main" id="{D0AAD704-8973-CB40-8CA9-0B09124A1F03}"/>
              </a:ext>
            </a:extLst>
          </p:cNvPr>
          <p:cNvSpPr txBox="1">
            <a:spLocks noChangeArrowheads="1"/>
          </p:cNvSpPr>
          <p:nvPr/>
        </p:nvSpPr>
        <p:spPr bwMode="auto">
          <a:xfrm>
            <a:off x="3436938" y="2836863"/>
            <a:ext cx="461962"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800" b="1">
                <a:solidFill>
                  <a:schemeClr val="bg1"/>
                </a:solidFill>
                <a:ea typeface="ヒラギノ角ゴ Pro W3" panose="020B0300000000000000" pitchFamily="34" charset="-128"/>
              </a:rPr>
              <a:t>(f)</a:t>
            </a:r>
          </a:p>
        </p:txBody>
      </p:sp>
    </p:spTree>
    <p:extLst>
      <p:ext uri="{BB962C8B-B14F-4D97-AF65-F5344CB8AC3E}">
        <p14:creationId xmlns:p14="http://schemas.microsoft.com/office/powerpoint/2010/main" val="28499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518CCC5F-B4B4-BF4D-9B4C-8A9854DBFE7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Rate of Speciation</a:t>
            </a:r>
          </a:p>
        </p:txBody>
      </p:sp>
      <p:sp>
        <p:nvSpPr>
          <p:cNvPr id="64514" name="Rectangle 3" descr="Rectangle: Click to edit Master text styles&#13;&#10;Second level&#13;&#10;Third level&#13;&#10;Fourth level&#13;&#10;Fifth level">
            <a:extLst>
              <a:ext uri="{FF2B5EF4-FFF2-40B4-BE49-F238E27FC236}">
                <a16:creationId xmlns:a16="http://schemas.microsoft.com/office/drawing/2014/main" id="{3167B1A6-F93A-5241-820B-B5EB6526E290}"/>
              </a:ext>
            </a:extLst>
          </p:cNvPr>
          <p:cNvSpPr>
            <a:spLocks noGrp="1" noChangeArrowheads="1"/>
          </p:cNvSpPr>
          <p:nvPr>
            <p:ph type="body" idx="1"/>
          </p:nvPr>
        </p:nvSpPr>
        <p:spPr>
          <a:xfrm>
            <a:off x="563563" y="1239838"/>
            <a:ext cx="8580437" cy="701675"/>
          </a:xfrm>
        </p:spPr>
        <p:txBody>
          <a:bodyPr/>
          <a:lstStyle/>
          <a:p>
            <a:pPr eaLnBrk="1" hangingPunct="1"/>
            <a:r>
              <a:rPr lang="en-US" altLang="en-US" dirty="0">
                <a:ea typeface="ＭＳ Ｐゴシック" panose="020B0600070205080204" pitchFamily="34" charset="-128"/>
              </a:rPr>
              <a:t>Does speciation happen gradually or rapidly</a:t>
            </a:r>
          </a:p>
        </p:txBody>
      </p:sp>
      <p:pic>
        <p:nvPicPr>
          <p:cNvPr id="64515" name="Picture 4">
            <a:extLst>
              <a:ext uri="{FF2B5EF4-FFF2-40B4-BE49-F238E27FC236}">
                <a16:creationId xmlns:a16="http://schemas.microsoft.com/office/drawing/2014/main" id="{C61B03FA-ADFE-5E46-BC9C-E2E4104E4E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8354" b="3355"/>
          <a:stretch>
            <a:fillRect/>
          </a:stretch>
        </p:blipFill>
        <p:spPr bwMode="auto">
          <a:xfrm>
            <a:off x="212725" y="2171700"/>
            <a:ext cx="311308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3">
            <a:extLst>
              <a:ext uri="{FF2B5EF4-FFF2-40B4-BE49-F238E27FC236}">
                <a16:creationId xmlns:a16="http://schemas.microsoft.com/office/drawing/2014/main" id="{374ECE3C-D9E6-5F4F-85FB-2E810878E3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8450" b="3355"/>
          <a:stretch>
            <a:fillRect/>
          </a:stretch>
        </p:blipFill>
        <p:spPr bwMode="auto">
          <a:xfrm>
            <a:off x="6037263" y="2170113"/>
            <a:ext cx="310673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ounded Rectangle 8">
            <a:extLst>
              <a:ext uri="{FF2B5EF4-FFF2-40B4-BE49-F238E27FC236}">
                <a16:creationId xmlns:a16="http://schemas.microsoft.com/office/drawing/2014/main" id="{A9F6F0B1-EF52-2148-9797-923D995A1BED}"/>
              </a:ext>
            </a:extLst>
          </p:cNvPr>
          <p:cNvSpPr>
            <a:spLocks noChangeArrowheads="1"/>
          </p:cNvSpPr>
          <p:nvPr/>
        </p:nvSpPr>
        <p:spPr bwMode="auto">
          <a:xfrm>
            <a:off x="2281238" y="6032500"/>
            <a:ext cx="1919287" cy="715963"/>
          </a:xfrm>
          <a:prstGeom prst="roundRect">
            <a:avLst>
              <a:gd name="adj" fmla="val 16667"/>
            </a:avLst>
          </a:prstGeom>
          <a:solidFill>
            <a:srgbClr val="FFEA18"/>
          </a:solidFill>
          <a:ln w="9525">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Charles Darwin</a:t>
            </a:r>
          </a:p>
          <a:p>
            <a:r>
              <a:rPr lang="en-US" altLang="en-US" sz="1800" b="1">
                <a:solidFill>
                  <a:srgbClr val="0F116A"/>
                </a:solidFill>
              </a:rPr>
              <a:t>Charles Lyell</a:t>
            </a:r>
          </a:p>
        </p:txBody>
      </p:sp>
      <p:sp>
        <p:nvSpPr>
          <p:cNvPr id="62471" name="Rounded Rectangle 9">
            <a:extLst>
              <a:ext uri="{FF2B5EF4-FFF2-40B4-BE49-F238E27FC236}">
                <a16:creationId xmlns:a16="http://schemas.microsoft.com/office/drawing/2014/main" id="{D2A578ED-6D5B-E040-AA23-16B64216A699}"/>
              </a:ext>
            </a:extLst>
          </p:cNvPr>
          <p:cNvSpPr>
            <a:spLocks noChangeArrowheads="1"/>
          </p:cNvSpPr>
          <p:nvPr/>
        </p:nvSpPr>
        <p:spPr bwMode="auto">
          <a:xfrm>
            <a:off x="4502150" y="6040438"/>
            <a:ext cx="2341563" cy="715962"/>
          </a:xfrm>
          <a:prstGeom prst="roundRect">
            <a:avLst>
              <a:gd name="adj" fmla="val 16667"/>
            </a:avLst>
          </a:prstGeom>
          <a:solidFill>
            <a:srgbClr val="FFEA18"/>
          </a:solidFill>
          <a:ln w="9525">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Stephen Jay Gould</a:t>
            </a:r>
            <a:br>
              <a:rPr lang="en-US" altLang="en-US" sz="1800" b="1">
                <a:solidFill>
                  <a:srgbClr val="0F116A"/>
                </a:solidFill>
              </a:rPr>
            </a:br>
            <a:r>
              <a:rPr lang="en-US" altLang="en-US" sz="1800" b="1">
                <a:solidFill>
                  <a:srgbClr val="0F116A"/>
                </a:solidFill>
              </a:rPr>
              <a:t>Niles Eldredge</a:t>
            </a:r>
          </a:p>
        </p:txBody>
      </p:sp>
      <p:sp>
        <p:nvSpPr>
          <p:cNvPr id="62472" name="Rounded Rectangle 10">
            <a:extLst>
              <a:ext uri="{FF2B5EF4-FFF2-40B4-BE49-F238E27FC236}">
                <a16:creationId xmlns:a16="http://schemas.microsoft.com/office/drawing/2014/main" id="{3AA4FE26-725C-C241-91BB-686CEC919B97}"/>
              </a:ext>
            </a:extLst>
          </p:cNvPr>
          <p:cNvSpPr>
            <a:spLocks noChangeArrowheads="1"/>
          </p:cNvSpPr>
          <p:nvPr/>
        </p:nvSpPr>
        <p:spPr bwMode="auto">
          <a:xfrm>
            <a:off x="468313" y="1798638"/>
            <a:ext cx="2640012" cy="509587"/>
          </a:xfrm>
          <a:prstGeom prst="roundRect">
            <a:avLst>
              <a:gd name="adj" fmla="val 16667"/>
            </a:avLst>
          </a:prstGeom>
          <a:solidFill>
            <a:schemeClr val="bg1"/>
          </a:solidFill>
          <a:ln w="12700">
            <a:solidFill>
              <a:srgbClr val="090909"/>
            </a:solidFill>
            <a:round/>
            <a:headEnd/>
            <a:tailEnd/>
          </a:ln>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Gradualism</a:t>
            </a:r>
          </a:p>
        </p:txBody>
      </p:sp>
      <p:sp>
        <p:nvSpPr>
          <p:cNvPr id="62473" name="Rounded Rectangle 11">
            <a:extLst>
              <a:ext uri="{FF2B5EF4-FFF2-40B4-BE49-F238E27FC236}">
                <a16:creationId xmlns:a16="http://schemas.microsoft.com/office/drawing/2014/main" id="{AF3CF11B-1742-C94E-99DB-933856A4614D}"/>
              </a:ext>
            </a:extLst>
          </p:cNvPr>
          <p:cNvSpPr>
            <a:spLocks noChangeArrowheads="1"/>
          </p:cNvSpPr>
          <p:nvPr/>
        </p:nvSpPr>
        <p:spPr bwMode="auto">
          <a:xfrm>
            <a:off x="5405438" y="1798638"/>
            <a:ext cx="3673475" cy="509587"/>
          </a:xfrm>
          <a:prstGeom prst="roundRect">
            <a:avLst>
              <a:gd name="adj" fmla="val 16667"/>
            </a:avLst>
          </a:prstGeom>
          <a:solidFill>
            <a:schemeClr val="bg1"/>
          </a:solidFill>
          <a:ln w="12700">
            <a:solidFill>
              <a:srgbClr val="090909"/>
            </a:solidFill>
            <a:round/>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Punctuated Equilibrium</a:t>
            </a:r>
          </a:p>
        </p:txBody>
      </p:sp>
      <p:sp>
        <p:nvSpPr>
          <p:cNvPr id="12" name="Pentagon 11">
            <a:extLst>
              <a:ext uri="{FF2B5EF4-FFF2-40B4-BE49-F238E27FC236}">
                <a16:creationId xmlns:a16="http://schemas.microsoft.com/office/drawing/2014/main" id="{35554CA3-9F62-3147-9A1F-636FBCBD6970}"/>
              </a:ext>
            </a:extLst>
          </p:cNvPr>
          <p:cNvSpPr>
            <a:spLocks noChangeArrowheads="1"/>
          </p:cNvSpPr>
          <p:nvPr/>
        </p:nvSpPr>
        <p:spPr bwMode="auto">
          <a:xfrm>
            <a:off x="3265488" y="4613275"/>
            <a:ext cx="3559175" cy="1360488"/>
          </a:xfrm>
          <a:prstGeom prst="homePlate">
            <a:avLst>
              <a:gd name="adj" fmla="val 49972"/>
            </a:avLst>
          </a:prstGeom>
          <a:solidFill>
            <a:srgbClr val="CC0000"/>
          </a:solidFill>
          <a:ln w="9525">
            <a:solidFill>
              <a:schemeClr val="tx1"/>
            </a:solidFill>
            <a:round/>
            <a:headEnd/>
            <a:tailEnd/>
          </a:ln>
        </p:spPr>
        <p:txBody>
          <a:bodyPr lIns="0" rIns="365760"/>
          <a:lstStyle>
            <a:lvl1pPr>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gn="r" eaLnBrk="1" hangingPunct="1"/>
            <a:r>
              <a:rPr lang="en-US" altLang="en-US" sz="2000" b="1">
                <a:solidFill>
                  <a:schemeClr val="bg1"/>
                </a:solidFill>
              </a:rPr>
              <a:t>rapid bursts of change mixed with long periods of little or no change</a:t>
            </a:r>
          </a:p>
          <a:p>
            <a:pPr lvl="1" algn="r" eaLnBrk="1" hangingPunct="1"/>
            <a:r>
              <a:rPr lang="en-US" altLang="en-US" sz="2000" b="1">
                <a:solidFill>
                  <a:schemeClr val="bg1"/>
                </a:solidFill>
              </a:rPr>
              <a:t>  </a:t>
            </a:r>
          </a:p>
          <a:p>
            <a:pPr algn="r"/>
            <a:endParaRPr lang="en-US" altLang="en-US" sz="2000">
              <a:solidFill>
                <a:schemeClr val="bg1"/>
              </a:solidFill>
            </a:endParaRPr>
          </a:p>
        </p:txBody>
      </p:sp>
      <p:sp>
        <p:nvSpPr>
          <p:cNvPr id="13" name="Pentagon 12">
            <a:extLst>
              <a:ext uri="{FF2B5EF4-FFF2-40B4-BE49-F238E27FC236}">
                <a16:creationId xmlns:a16="http://schemas.microsoft.com/office/drawing/2014/main" id="{903F5321-1C03-A944-965D-D37E488C5837}"/>
              </a:ext>
            </a:extLst>
          </p:cNvPr>
          <p:cNvSpPr>
            <a:spLocks noChangeArrowheads="1"/>
          </p:cNvSpPr>
          <p:nvPr/>
        </p:nvSpPr>
        <p:spPr bwMode="auto">
          <a:xfrm flipH="1">
            <a:off x="2959100" y="2562225"/>
            <a:ext cx="3097213" cy="1358900"/>
          </a:xfrm>
          <a:prstGeom prst="homePlate">
            <a:avLst>
              <a:gd name="adj" fmla="val 50005"/>
            </a:avLst>
          </a:prstGeom>
          <a:solidFill>
            <a:srgbClr val="CC0000"/>
          </a:solidFill>
          <a:ln w="9525">
            <a:solidFill>
              <a:schemeClr val="tx1"/>
            </a:solidFill>
            <a:round/>
            <a:headEnd/>
            <a:tailEnd/>
          </a:ln>
        </p:spPr>
        <p:txBody>
          <a:bodyPr lIns="365760" r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FFFFFF"/>
                </a:solidFill>
              </a:rPr>
              <a:t>gradual accumulation of small changes over long time</a:t>
            </a:r>
          </a:p>
        </p:txBody>
      </p:sp>
    </p:spTree>
    <p:extLst>
      <p:ext uri="{BB962C8B-B14F-4D97-AF65-F5344CB8AC3E}">
        <p14:creationId xmlns:p14="http://schemas.microsoft.com/office/powerpoint/2010/main" val="3359864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wipe(left)">
                                      <p:cBhvr>
                                        <p:cTn id="7" dur="500"/>
                                        <p:tgtEl>
                                          <p:spTgt spid="6247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73"/>
                                        </p:tgtEl>
                                        <p:attrNameLst>
                                          <p:attrName>style.visibility</p:attrName>
                                        </p:attrNameLst>
                                      </p:cBhvr>
                                      <p:to>
                                        <p:strVal val="visible"/>
                                      </p:to>
                                    </p:set>
                                    <p:animEffect transition="in" filter="wipe(left)">
                                      <p:cBhvr>
                                        <p:cTn id="12" dur="500"/>
                                        <p:tgtEl>
                                          <p:spTgt spid="6247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70"/>
                                        </p:tgtEl>
                                        <p:attrNameLst>
                                          <p:attrName>style.visibility</p:attrName>
                                        </p:attrNameLst>
                                      </p:cBhvr>
                                      <p:to>
                                        <p:strVal val="visible"/>
                                      </p:to>
                                    </p:set>
                                    <p:animEffect transition="in" filter="wipe(left)">
                                      <p:cBhvr>
                                        <p:cTn id="17" dur="500"/>
                                        <p:tgtEl>
                                          <p:spTgt spid="62470"/>
                                        </p:tgtEl>
                                      </p:cBhvr>
                                    </p:animEffect>
                                  </p:childTnLst>
                                  <p:subTnLst>
                                    <p:audio>
                                      <p:cMediaNode>
                                        <p:cTn display="0" masterRel="sameClick">
                                          <p:stCondLst>
                                            <p:cond evt="begin" delay="0">
                                              <p:tn val="15"/>
                                            </p:cond>
                                          </p:stCondLst>
                                          <p:endCondLst>
                                            <p:cond evt="onStopAudio" delay="0">
                                              <p:tgtEl>
                                                <p:sldTgt/>
                                              </p:tgtEl>
                                            </p:cond>
                                          </p:endCondLst>
                                        </p:cTn>
                                        <p:tgtEl>
                                          <p:sndTgt r:embed="rId4"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71"/>
                                        </p:tgtEl>
                                        <p:attrNameLst>
                                          <p:attrName>style.visibility</p:attrName>
                                        </p:attrNameLst>
                                      </p:cBhvr>
                                      <p:to>
                                        <p:strVal val="visible"/>
                                      </p:to>
                                    </p:set>
                                    <p:animEffect transition="in" filter="wipe(left)">
                                      <p:cBhvr>
                                        <p:cTn id="22" dur="500"/>
                                        <p:tgtEl>
                                          <p:spTgt spid="62471"/>
                                        </p:tgtEl>
                                      </p:cBhvr>
                                    </p:animEffect>
                                  </p:childTnLst>
                                  <p:subTnLst>
                                    <p:audio>
                                      <p:cMediaNode>
                                        <p:cTn display="0" masterRel="sameClick">
                                          <p:stCondLst>
                                            <p:cond evt="begin" delay="0">
                                              <p:tn val="20"/>
                                            </p:cond>
                                          </p:stCondLst>
                                          <p:endCondLst>
                                            <p:cond evt="onStopAudio" delay="0">
                                              <p:tgtEl>
                                                <p:sldTgt/>
                                              </p:tgtEl>
                                            </p:cond>
                                          </p:endCondLst>
                                        </p:cTn>
                                        <p:tgtEl>
                                          <p:sndTgt r:embed="rId4" name="Pencil Che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5" name="Arrow"/>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5"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nimBg="1"/>
      <p:bldP spid="62471" grpId="0" animBg="1"/>
      <p:bldP spid="62472" grpId="0" animBg="1"/>
      <p:bldP spid="62473"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EFDD09B6-0B5D-C64F-A873-0B842BBC87FF}"/>
              </a:ext>
            </a:extLst>
          </p:cNvPr>
          <p:cNvSpPr>
            <a:spLocks noGrp="1" noChangeArrowheads="1"/>
          </p:cNvSpPr>
          <p:nvPr>
            <p:ph type="title"/>
          </p:nvPr>
        </p:nvSpPr>
        <p:spPr>
          <a:xfrm>
            <a:off x="609600" y="685800"/>
            <a:ext cx="8534400" cy="762000"/>
          </a:xfrm>
        </p:spPr>
        <p:txBody>
          <a:bodyPr rIns="0"/>
          <a:lstStyle/>
          <a:p>
            <a:pPr eaLnBrk="1" hangingPunct="1"/>
            <a:r>
              <a:rPr lang="en-US" altLang="en-US" sz="3500">
                <a:ea typeface="ＭＳ Ｐゴシック" panose="020B0600070205080204" pitchFamily="34" charset="-128"/>
              </a:rPr>
              <a:t>Gradualism vs. Punctuated Equilibrium</a:t>
            </a:r>
          </a:p>
        </p:txBody>
      </p:sp>
      <p:sp>
        <p:nvSpPr>
          <p:cNvPr id="424963" name="Rectangle 3" descr="Rectangle: Click to edit Master text styles&#13;&#10;Second level&#13;&#10;Third level&#13;&#10;Fourth level&#13;&#10;Fifth level">
            <a:extLst>
              <a:ext uri="{FF2B5EF4-FFF2-40B4-BE49-F238E27FC236}">
                <a16:creationId xmlns:a16="http://schemas.microsoft.com/office/drawing/2014/main" id="{F732C521-D834-E947-BFF4-3308D241F82E}"/>
              </a:ext>
            </a:extLst>
          </p:cNvPr>
          <p:cNvSpPr>
            <a:spLocks noGrp="1" noChangeArrowheads="1"/>
          </p:cNvSpPr>
          <p:nvPr>
            <p:ph type="body" idx="1"/>
          </p:nvPr>
        </p:nvSpPr>
        <p:spPr>
          <a:xfrm>
            <a:off x="838200" y="1371600"/>
            <a:ext cx="8305800" cy="5262563"/>
          </a:xfrm>
        </p:spPr>
        <p:txBody>
          <a:bodyPr/>
          <a:lstStyle/>
          <a:p>
            <a:pPr eaLnBrk="1" hangingPunct="1"/>
            <a:r>
              <a:rPr lang="en-US" altLang="en-US" u="sng" dirty="0">
                <a:solidFill>
                  <a:srgbClr val="CC0000"/>
                </a:solidFill>
                <a:ea typeface="ＭＳ Ｐゴシック" panose="020B0600070205080204" pitchFamily="34" charset="-128"/>
              </a:rPr>
              <a:t>____________________________</a:t>
            </a:r>
          </a:p>
          <a:p>
            <a:pPr lvl="1" eaLnBrk="1" hangingPunct="1"/>
            <a:r>
              <a:rPr lang="en-US" altLang="en-US" dirty="0">
                <a:ea typeface="ＭＳ Ｐゴシック" panose="020B0600070205080204" pitchFamily="34" charset="-128"/>
              </a:rPr>
              <a:t>gradual divergence over long spans of time</a:t>
            </a:r>
          </a:p>
          <a:p>
            <a:pPr lvl="1" eaLnBrk="1" hangingPunct="1"/>
            <a:r>
              <a:rPr lang="en-US" altLang="en-US" dirty="0">
                <a:ea typeface="ＭＳ Ｐゴシック" panose="020B0600070205080204" pitchFamily="34" charset="-128"/>
              </a:rPr>
              <a:t>assume that big changes occur as the accumulation of many small ones</a:t>
            </a:r>
          </a:p>
          <a:p>
            <a:pPr eaLnBrk="1" hangingPunct="1"/>
            <a:r>
              <a:rPr lang="en-US" altLang="en-US" u="sng" dirty="0">
                <a:solidFill>
                  <a:srgbClr val="CC0000"/>
                </a:solidFill>
                <a:ea typeface="ＭＳ Ｐゴシック" panose="020B0600070205080204" pitchFamily="34" charset="-128"/>
              </a:rPr>
              <a:t>____________________________</a:t>
            </a:r>
          </a:p>
          <a:p>
            <a:pPr lvl="1" eaLnBrk="1" hangingPunct="1"/>
            <a:r>
              <a:rPr lang="en-US" altLang="en-US" dirty="0">
                <a:ea typeface="ＭＳ Ｐゴシック" panose="020B0600070205080204" pitchFamily="34" charset="-128"/>
              </a:rPr>
              <a:t>rapid bursts of change </a:t>
            </a:r>
          </a:p>
          <a:p>
            <a:pPr lvl="1" eaLnBrk="1" hangingPunct="1"/>
            <a:r>
              <a:rPr lang="en-US" altLang="en-US" dirty="0">
                <a:ea typeface="ＭＳ Ｐゴシック" panose="020B0600070205080204" pitchFamily="34" charset="-128"/>
              </a:rPr>
              <a:t>long periods of little or no change</a:t>
            </a:r>
          </a:p>
          <a:p>
            <a:pPr lvl="1" eaLnBrk="1" hangingPunct="1"/>
            <a:r>
              <a:rPr lang="en-US" altLang="en-US" dirty="0">
                <a:ea typeface="ＭＳ Ｐゴシック" panose="020B0600070205080204" pitchFamily="34" charset="-128"/>
              </a:rPr>
              <a:t>species undergo rapid change when they 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  bud from parent population</a:t>
            </a:r>
          </a:p>
          <a:p>
            <a:pPr lvl="1" eaLnBrk="1" hangingPunct="1"/>
            <a:endParaRPr lang="en-US" altLang="en-US" dirty="0">
              <a:solidFill>
                <a:srgbClr val="0F116A"/>
              </a:solidFill>
              <a:ea typeface="ＭＳ Ｐゴシック" panose="020B0600070205080204" pitchFamily="34" charset="-128"/>
            </a:endParaRPr>
          </a:p>
        </p:txBody>
      </p:sp>
      <p:sp>
        <p:nvSpPr>
          <p:cNvPr id="66563" name="Rectangle 6">
            <a:extLst>
              <a:ext uri="{FF2B5EF4-FFF2-40B4-BE49-F238E27FC236}">
                <a16:creationId xmlns:a16="http://schemas.microsoft.com/office/drawing/2014/main" id="{BB39C5CB-44A0-0049-902C-C8BAC8E5E011}"/>
              </a:ext>
            </a:extLst>
          </p:cNvPr>
          <p:cNvSpPr>
            <a:spLocks noChangeArrowheads="1"/>
          </p:cNvSpPr>
          <p:nvPr/>
        </p:nvSpPr>
        <p:spPr bwMode="auto">
          <a:xfrm>
            <a:off x="8686800" y="6019800"/>
            <a:ext cx="4572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83633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 calcmode="lin" valueType="num">
                                      <p:cBhvr additive="base">
                                        <p:cTn id="7" dur="500" fill="hold"/>
                                        <p:tgtEl>
                                          <p:spTgt spid="424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49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424963">
                                            <p:txEl>
                                              <p:pRg st="1" end="1"/>
                                            </p:txEl>
                                          </p:spTgt>
                                        </p:tgtEl>
                                        <p:attrNameLst>
                                          <p:attrName>style.visibility</p:attrName>
                                        </p:attrNameLst>
                                      </p:cBhvr>
                                      <p:to>
                                        <p:strVal val="visible"/>
                                      </p:to>
                                    </p:set>
                                    <p:anim calcmode="lin" valueType="num">
                                      <p:cBhvr additive="base">
                                        <p:cTn id="13" dur="500" fill="hold"/>
                                        <p:tgtEl>
                                          <p:spTgt spid="424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49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424963">
                                            <p:txEl>
                                              <p:pRg st="2" end="2"/>
                                            </p:txEl>
                                          </p:spTgt>
                                        </p:tgtEl>
                                        <p:attrNameLst>
                                          <p:attrName>style.visibility</p:attrName>
                                        </p:attrNameLst>
                                      </p:cBhvr>
                                      <p:to>
                                        <p:strVal val="visible"/>
                                      </p:to>
                                    </p:set>
                                    <p:anim calcmode="lin" valueType="num">
                                      <p:cBhvr additive="base">
                                        <p:cTn id="19" dur="500" fill="hold"/>
                                        <p:tgtEl>
                                          <p:spTgt spid="4249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49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424963">
                                            <p:txEl>
                                              <p:pRg st="3" end="3"/>
                                            </p:txEl>
                                          </p:spTgt>
                                        </p:tgtEl>
                                        <p:attrNameLst>
                                          <p:attrName>style.visibility</p:attrName>
                                        </p:attrNameLst>
                                      </p:cBhvr>
                                      <p:to>
                                        <p:strVal val="visible"/>
                                      </p:to>
                                    </p:set>
                                    <p:anim calcmode="lin" valueType="num">
                                      <p:cBhvr additive="base">
                                        <p:cTn id="25" dur="500" fill="hold"/>
                                        <p:tgtEl>
                                          <p:spTgt spid="4249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49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424963">
                                            <p:txEl>
                                              <p:pRg st="4" end="4"/>
                                            </p:txEl>
                                          </p:spTgt>
                                        </p:tgtEl>
                                        <p:attrNameLst>
                                          <p:attrName>style.visibility</p:attrName>
                                        </p:attrNameLst>
                                      </p:cBhvr>
                                      <p:to>
                                        <p:strVal val="visible"/>
                                      </p:to>
                                    </p:set>
                                    <p:anim calcmode="lin" valueType="num">
                                      <p:cBhvr additive="base">
                                        <p:cTn id="31" dur="500" fill="hold"/>
                                        <p:tgtEl>
                                          <p:spTgt spid="4249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49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424963">
                                            <p:txEl>
                                              <p:pRg st="5" end="5"/>
                                            </p:txEl>
                                          </p:spTgt>
                                        </p:tgtEl>
                                        <p:attrNameLst>
                                          <p:attrName>style.visibility</p:attrName>
                                        </p:attrNameLst>
                                      </p:cBhvr>
                                      <p:to>
                                        <p:strVal val="visible"/>
                                      </p:to>
                                    </p:set>
                                    <p:anim calcmode="lin" valueType="num">
                                      <p:cBhvr additive="base">
                                        <p:cTn id="37" dur="500" fill="hold"/>
                                        <p:tgtEl>
                                          <p:spTgt spid="4249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49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424963">
                                            <p:txEl>
                                              <p:pRg st="6" end="6"/>
                                            </p:txEl>
                                          </p:spTgt>
                                        </p:tgtEl>
                                        <p:attrNameLst>
                                          <p:attrName>style.visibility</p:attrName>
                                        </p:attrNameLst>
                                      </p:cBhvr>
                                      <p:to>
                                        <p:strVal val="visible"/>
                                      </p:to>
                                    </p:set>
                                    <p:anim calcmode="lin" valueType="num">
                                      <p:cBhvr additive="base">
                                        <p:cTn id="43" dur="500" fill="hold"/>
                                        <p:tgtEl>
                                          <p:spTgt spid="42496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249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9">
            <a:extLst>
              <a:ext uri="{FF2B5EF4-FFF2-40B4-BE49-F238E27FC236}">
                <a16:creationId xmlns:a16="http://schemas.microsoft.com/office/drawing/2014/main" id="{1573091D-64BA-7A41-AE07-6593C638CA6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2010-2011</a:t>
            </a:r>
            <a:endParaRPr lang="en-US" altLang="en-US" sz="1400" b="0"/>
          </a:p>
        </p:txBody>
      </p:sp>
      <p:pic>
        <p:nvPicPr>
          <p:cNvPr id="7" name="Picture 6" descr="6430432_1022004319.jpg">
            <a:extLst>
              <a:ext uri="{FF2B5EF4-FFF2-40B4-BE49-F238E27FC236}">
                <a16:creationId xmlns:a16="http://schemas.microsoft.com/office/drawing/2014/main" id="{E5B3E85B-9EAD-DA46-AEE8-0A182610C2A8}"/>
              </a:ext>
            </a:extLst>
          </p:cNvPr>
          <p:cNvPicPr>
            <a:picLocks noChangeAspect="1"/>
          </p:cNvPicPr>
          <p:nvPr/>
        </p:nvPicPr>
        <p:blipFill>
          <a:blip r:embed="rId4"/>
          <a:stretch>
            <a:fillRect/>
          </a:stretch>
        </p:blipFill>
        <p:spPr>
          <a:xfrm>
            <a:off x="214313" y="436563"/>
            <a:ext cx="2155825" cy="3089275"/>
          </a:xfrm>
          <a:prstGeom prst="rect">
            <a:avLst/>
          </a:prstGeom>
          <a:ln>
            <a:solidFill>
              <a:srgbClr val="090909"/>
            </a:solidFill>
          </a:ln>
          <a:effectLst>
            <a:outerShdw blurRad="63500" dist="63500" dir="2700000">
              <a:srgbClr val="000000">
                <a:alpha val="75000"/>
              </a:srgbClr>
            </a:outerShdw>
          </a:effectLst>
        </p:spPr>
      </p:pic>
      <p:pic>
        <p:nvPicPr>
          <p:cNvPr id="68611" name="Picture 8" descr="alt23.jpg">
            <a:extLst>
              <a:ext uri="{FF2B5EF4-FFF2-40B4-BE49-F238E27FC236}">
                <a16:creationId xmlns:a16="http://schemas.microsoft.com/office/drawing/2014/main" id="{C737B3C9-6C5F-E44B-9355-1BAB5D7CAB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5188" y="334963"/>
            <a:ext cx="3090862"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impsons.jpg">
            <a:extLst>
              <a:ext uri="{FF2B5EF4-FFF2-40B4-BE49-F238E27FC236}">
                <a16:creationId xmlns:a16="http://schemas.microsoft.com/office/drawing/2014/main" id="{2E9A656A-C80A-FE4A-91EF-064DCC7398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973263" y="2432050"/>
            <a:ext cx="29654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a:extLst>
              <a:ext uri="{FF2B5EF4-FFF2-40B4-BE49-F238E27FC236}">
                <a16:creationId xmlns:a16="http://schemas.microsoft.com/office/drawing/2014/main" id="{42795B9B-BC4F-C644-98DE-8E76D57377BD}"/>
              </a:ext>
            </a:extLst>
          </p:cNvPr>
          <p:cNvSpPr>
            <a:spLocks/>
          </p:cNvSpPr>
          <p:nvPr/>
        </p:nvSpPr>
        <p:spPr bwMode="auto">
          <a:xfrm>
            <a:off x="2362200" y="4999038"/>
            <a:ext cx="6781800" cy="1858962"/>
          </a:xfrm>
          <a:prstGeom prst="wedgeEllipseCallout">
            <a:avLst>
              <a:gd name="adj1" fmla="val -29181"/>
              <a:gd name="adj2" fmla="val -110060"/>
            </a:avLst>
          </a:prstGeom>
          <a:solidFill>
            <a:srgbClr val="FFCC00"/>
          </a:solidFill>
          <a:ln w="57150">
            <a:solidFill>
              <a:srgbClr val="CC0000"/>
            </a:solidFill>
            <a:miter lim="800000"/>
            <a:headEnd/>
            <a:tailEnd/>
          </a:ln>
        </p:spPr>
        <p:txBody>
          <a:bodyPr wrap="none" lIns="0" tIns="0" rIns="0" bIns="0" anchor="ct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400"/>
              </a:spcBef>
            </a:pPr>
            <a:r>
              <a:rPr lang="en-US" altLang="en-US" sz="3600" b="1">
                <a:solidFill>
                  <a:schemeClr val="tx2"/>
                </a:solidFill>
              </a:rPr>
              <a:t>Life can change quickly…</a:t>
            </a:r>
            <a:br>
              <a:rPr lang="en-US" altLang="en-US" sz="3600" b="1">
                <a:solidFill>
                  <a:schemeClr val="tx2"/>
                </a:solidFill>
              </a:rPr>
            </a:br>
            <a:r>
              <a:rPr lang="en-US" altLang="en-US" sz="3600" b="1">
                <a:solidFill>
                  <a:schemeClr val="tx2"/>
                </a:solidFill>
              </a:rPr>
              <a:t>Ask Questions</a:t>
            </a:r>
            <a:r>
              <a:rPr lang="en-US" altLang="en-US" sz="3600" b="1" i="1">
                <a:solidFill>
                  <a:schemeClr val="tx2"/>
                </a:solidFill>
              </a:rPr>
              <a:t>!</a:t>
            </a:r>
            <a:endParaRPr lang="en-US" altLang="en-US" sz="3600" b="1">
              <a:solidFill>
                <a:schemeClr val="tx2"/>
              </a:solidFill>
            </a:endParaRPr>
          </a:p>
        </p:txBody>
      </p:sp>
      <p:sp>
        <p:nvSpPr>
          <p:cNvPr id="68614" name="Rounded Rectangle 9">
            <a:extLst>
              <a:ext uri="{FF2B5EF4-FFF2-40B4-BE49-F238E27FC236}">
                <a16:creationId xmlns:a16="http://schemas.microsoft.com/office/drawing/2014/main" id="{1C7A72AF-F112-B942-937A-953B3AEE0258}"/>
              </a:ext>
            </a:extLst>
          </p:cNvPr>
          <p:cNvSpPr>
            <a:spLocks noChangeArrowheads="1"/>
          </p:cNvSpPr>
          <p:nvPr/>
        </p:nvSpPr>
        <p:spPr bwMode="auto">
          <a:xfrm>
            <a:off x="6367463" y="3454400"/>
            <a:ext cx="2366962" cy="511175"/>
          </a:xfrm>
          <a:prstGeom prst="roundRect">
            <a:avLst>
              <a:gd name="adj" fmla="val 16667"/>
            </a:avLst>
          </a:prstGeom>
          <a:solidFill>
            <a:srgbClr val="FFEA18"/>
          </a:solidFill>
          <a:ln w="9525">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F116A"/>
                </a:solidFill>
              </a:rPr>
              <a:t>Niles Eldredge</a:t>
            </a:r>
          </a:p>
        </p:txBody>
      </p:sp>
      <p:sp>
        <p:nvSpPr>
          <p:cNvPr id="68615" name="Rounded Rectangle 9">
            <a:extLst>
              <a:ext uri="{FF2B5EF4-FFF2-40B4-BE49-F238E27FC236}">
                <a16:creationId xmlns:a16="http://schemas.microsoft.com/office/drawing/2014/main" id="{A2CCF4B8-ABC2-B948-A328-4001DFF11001}"/>
              </a:ext>
            </a:extLst>
          </p:cNvPr>
          <p:cNvSpPr>
            <a:spLocks noChangeArrowheads="1"/>
          </p:cNvSpPr>
          <p:nvPr/>
        </p:nvSpPr>
        <p:spPr bwMode="auto">
          <a:xfrm>
            <a:off x="2524125" y="374650"/>
            <a:ext cx="3000375" cy="511175"/>
          </a:xfrm>
          <a:prstGeom prst="roundRect">
            <a:avLst>
              <a:gd name="adj" fmla="val 16667"/>
            </a:avLst>
          </a:prstGeom>
          <a:solidFill>
            <a:srgbClr val="FFEA18"/>
          </a:solidFill>
          <a:ln w="9525">
            <a:solidFill>
              <a:schemeClr val="tx1"/>
            </a:solidFill>
            <a:round/>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F116A"/>
                </a:solidFill>
              </a:rPr>
              <a:t>Stephen Jay Gould</a:t>
            </a:r>
          </a:p>
        </p:txBody>
      </p:sp>
    </p:spTree>
    <p:extLst>
      <p:ext uri="{BB962C8B-B14F-4D97-AF65-F5344CB8AC3E}">
        <p14:creationId xmlns:p14="http://schemas.microsoft.com/office/powerpoint/2010/main" val="151089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3"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E5CD0ACC-858E-1B40-B95D-76397D6B5AD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Conditions on early Earth</a:t>
            </a:r>
          </a:p>
        </p:txBody>
      </p:sp>
      <p:sp>
        <p:nvSpPr>
          <p:cNvPr id="377859" name="Rectangle 3" descr="Rectangle: Click to edit Master text styles&#13;&#10;Second level&#13;&#10;Third level&#13;&#10;Fourth level&#13;&#10;Fifth level">
            <a:extLst>
              <a:ext uri="{FF2B5EF4-FFF2-40B4-BE49-F238E27FC236}">
                <a16:creationId xmlns:a16="http://schemas.microsoft.com/office/drawing/2014/main" id="{00981B96-6364-D64B-8317-6518380ACC6F}"/>
              </a:ext>
            </a:extLst>
          </p:cNvPr>
          <p:cNvSpPr>
            <a:spLocks noGrp="1" noChangeArrowheads="1"/>
          </p:cNvSpPr>
          <p:nvPr>
            <p:ph type="body" idx="1"/>
          </p:nvPr>
        </p:nvSpPr>
        <p:spPr/>
        <p:txBody>
          <a:bodyPr/>
          <a:lstStyle/>
          <a:p>
            <a:pPr eaLnBrk="1" hangingPunct="1"/>
            <a:r>
              <a:rPr lang="en-US" altLang="en-US" u="sng" dirty="0">
                <a:solidFill>
                  <a:srgbClr val="002060"/>
                </a:solidFill>
                <a:ea typeface="ＭＳ Ｐゴシック" panose="020B0600070205080204" pitchFamily="34" charset="-128"/>
              </a:rPr>
              <a:t>Reducing atmosphere</a:t>
            </a:r>
            <a:endParaRPr lang="en-US" altLang="en-US" dirty="0">
              <a:solidFill>
                <a:srgbClr val="002060"/>
              </a:solidFill>
              <a:ea typeface="ＭＳ Ｐゴシック" panose="020B0600070205080204" pitchFamily="34" charset="-128"/>
            </a:endParaRPr>
          </a:p>
          <a:p>
            <a:pPr lvl="1" eaLnBrk="1" hangingPunct="1"/>
            <a:r>
              <a:rPr lang="en-US" altLang="en-US" dirty="0">
                <a:ea typeface="ＭＳ Ｐゴシック" panose="020B0600070205080204" pitchFamily="34" charset="-128"/>
              </a:rPr>
              <a:t>water vapor (H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O), CO</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 N</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 NO</a:t>
            </a:r>
            <a:r>
              <a:rPr lang="en-US" altLang="en-US" baseline="-25000" dirty="0">
                <a:ea typeface="ＭＳ Ｐゴシック" panose="020B0600070205080204" pitchFamily="34" charset="-128"/>
              </a:rPr>
              <a:t>x</a:t>
            </a:r>
            <a:r>
              <a:rPr lang="en-US" altLang="en-US" dirty="0">
                <a:ea typeface="ＭＳ Ｐゴシック" panose="020B0600070205080204" pitchFamily="34" charset="-128"/>
              </a:rPr>
              <a:t>, 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a:t>
            </a:r>
            <a:r>
              <a:rPr lang="en-US" altLang="en-US" baseline="-25000" dirty="0">
                <a:ea typeface="ＭＳ Ｐゴシック" panose="020B0600070205080204" pitchFamily="34" charset="-128"/>
              </a:rPr>
              <a:t> </a:t>
            </a:r>
            <a:r>
              <a:rPr lang="en-US" altLang="en-US" dirty="0">
                <a:ea typeface="ＭＳ Ｐゴシック" panose="020B0600070205080204" pitchFamily="34" charset="-128"/>
              </a:rPr>
              <a:t>NH</a:t>
            </a:r>
            <a:r>
              <a:rPr lang="en-US" altLang="en-US" baseline="-25000" dirty="0">
                <a:ea typeface="ＭＳ Ｐゴシック" panose="020B0600070205080204" pitchFamily="34" charset="-128"/>
              </a:rPr>
              <a:t>3</a:t>
            </a:r>
            <a:r>
              <a:rPr lang="en-US" altLang="en-US" dirty="0">
                <a:ea typeface="ＭＳ Ｐゴシック" panose="020B0600070205080204" pitchFamily="34" charset="-128"/>
              </a:rPr>
              <a:t>, CH</a:t>
            </a:r>
            <a:r>
              <a:rPr lang="en-US" altLang="en-US" baseline="-25000" dirty="0">
                <a:ea typeface="ＭＳ Ｐゴシック" panose="020B0600070205080204" pitchFamily="34" charset="-128"/>
              </a:rPr>
              <a:t>4</a:t>
            </a:r>
            <a:r>
              <a:rPr lang="en-US" altLang="en-US" dirty="0">
                <a:ea typeface="ＭＳ Ｐゴシック" panose="020B0600070205080204" pitchFamily="34" charset="-128"/>
              </a:rPr>
              <a:t>, 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S </a:t>
            </a:r>
          </a:p>
          <a:p>
            <a:pPr lvl="1" eaLnBrk="1" hangingPunct="1"/>
            <a:r>
              <a:rPr lang="en-US" altLang="en-US" dirty="0">
                <a:ea typeface="ＭＳ Ｐゴシック" panose="020B0600070205080204" pitchFamily="34" charset="-128"/>
              </a:rPr>
              <a:t>lots of available H &amp; its electron</a:t>
            </a:r>
          </a:p>
          <a:p>
            <a:pPr lvl="1" eaLnBrk="1" hangingPunct="1"/>
            <a:r>
              <a:rPr lang="en-US" altLang="en-US" dirty="0">
                <a:ea typeface="ＭＳ Ｐゴシック" panose="020B0600070205080204" pitchFamily="34" charset="-128"/>
              </a:rPr>
              <a:t>no free </a:t>
            </a:r>
            <a:r>
              <a:rPr lang="en-US" altLang="en-US" dirty="0">
                <a:solidFill>
                  <a:srgbClr val="FF0000"/>
                </a:solidFill>
                <a:ea typeface="ＭＳ Ｐゴシック" panose="020B0600070205080204" pitchFamily="34" charset="-128"/>
              </a:rPr>
              <a:t>oxygen</a:t>
            </a:r>
          </a:p>
          <a:p>
            <a:pPr eaLnBrk="1" hangingPunct="1"/>
            <a:r>
              <a:rPr lang="en-US" altLang="en-US" dirty="0">
                <a:ea typeface="ＭＳ Ｐゴシック" panose="020B0600070205080204" pitchFamily="34" charset="-128"/>
              </a:rPr>
              <a:t>Energy source</a:t>
            </a:r>
          </a:p>
          <a:p>
            <a:pPr lvl="1" eaLnBrk="1" hangingPunct="1"/>
            <a:r>
              <a:rPr lang="en-US" altLang="en-US" dirty="0">
                <a:ea typeface="ＭＳ Ｐゴシック" panose="020B0600070205080204" pitchFamily="34" charset="-128"/>
              </a:rPr>
              <a:t>lightning, UV radiation, </a:t>
            </a:r>
            <a:br>
              <a:rPr lang="en-US" altLang="en-US" dirty="0">
                <a:ea typeface="ＭＳ Ｐゴシック" panose="020B0600070205080204" pitchFamily="34" charset="-128"/>
              </a:rPr>
            </a:br>
            <a:r>
              <a:rPr lang="en-US" altLang="en-US" dirty="0">
                <a:ea typeface="ＭＳ Ｐゴシック" panose="020B0600070205080204" pitchFamily="34" charset="-128"/>
              </a:rPr>
              <a:t>volcanic</a:t>
            </a:r>
          </a:p>
        </p:txBody>
      </p:sp>
      <p:pic>
        <p:nvPicPr>
          <p:cNvPr id="377860" name="Picture 4" descr="26-00-VolcanoLightning">
            <a:extLst>
              <a:ext uri="{FF2B5EF4-FFF2-40B4-BE49-F238E27FC236}">
                <a16:creationId xmlns:a16="http://schemas.microsoft.com/office/drawing/2014/main" id="{F120488A-30B6-9F47-8BC6-ADA8776F4BCD}"/>
              </a:ext>
            </a:extLst>
          </p:cNvPr>
          <p:cNvPicPr>
            <a:picLocks noChangeAspect="1" noChangeArrowheads="1"/>
          </p:cNvPicPr>
          <p:nvPr/>
        </p:nvPicPr>
        <p:blipFill>
          <a:blip r:embed="rId6"/>
          <a:srcRect/>
          <a:stretch>
            <a:fillRect/>
          </a:stretch>
        </p:blipFill>
        <p:spPr bwMode="auto">
          <a:xfrm>
            <a:off x="6350000" y="4340225"/>
            <a:ext cx="2654300" cy="2413000"/>
          </a:xfrm>
          <a:prstGeom prst="rect">
            <a:avLst/>
          </a:prstGeom>
          <a:noFill/>
          <a:effectLst>
            <a:outerShdw blurRad="63500" dist="38099" dir="2700000" algn="ctr" rotWithShape="0">
              <a:srgbClr val="000000">
                <a:alpha val="74998"/>
              </a:srgbClr>
            </a:outerShdw>
          </a:effectLst>
        </p:spPr>
      </p:pic>
      <p:sp>
        <p:nvSpPr>
          <p:cNvPr id="377865" name="Rectangle 9">
            <a:extLst>
              <a:ext uri="{FF2B5EF4-FFF2-40B4-BE49-F238E27FC236}">
                <a16:creationId xmlns:a16="http://schemas.microsoft.com/office/drawing/2014/main" id="{6523BA16-6074-4A4D-8351-492E0841A23D}"/>
              </a:ext>
            </a:extLst>
          </p:cNvPr>
          <p:cNvSpPr>
            <a:spLocks noChangeArrowheads="1"/>
          </p:cNvSpPr>
          <p:nvPr/>
        </p:nvSpPr>
        <p:spPr bwMode="auto">
          <a:xfrm>
            <a:off x="5716588" y="3378200"/>
            <a:ext cx="2792412" cy="1431925"/>
          </a:xfrm>
          <a:prstGeom prst="rect">
            <a:avLst/>
          </a:prstGeom>
          <a:solidFill>
            <a:schemeClr val="bg2"/>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200" b="1">
                <a:solidFill>
                  <a:srgbClr val="0F116A"/>
                </a:solidFill>
                <a:latin typeface="Arial" charset="0"/>
                <a:ea typeface="ＭＳ Ｐゴシック" charset="0"/>
                <a:cs typeface="ＭＳ Ｐゴシック" charset="0"/>
              </a:rPr>
              <a:t>low O</a:t>
            </a:r>
            <a:r>
              <a:rPr lang="en-US" sz="2200" b="1" baseline="-25000">
                <a:solidFill>
                  <a:srgbClr val="0F116A"/>
                </a:solidFill>
                <a:latin typeface="Arial" charset="0"/>
                <a:ea typeface="ＭＳ Ｐゴシック" charset="0"/>
                <a:cs typeface="ＭＳ Ｐゴシック" charset="0"/>
              </a:rPr>
              <a:t>2</a:t>
            </a:r>
            <a:r>
              <a:rPr lang="en-US" sz="2200" b="1">
                <a:solidFill>
                  <a:srgbClr val="0F116A"/>
                </a:solidFill>
                <a:latin typeface="Arial" charset="0"/>
                <a:ea typeface="ＭＳ Ｐゴシック" charset="0"/>
                <a:cs typeface="ＭＳ Ｐゴシック" charset="0"/>
              </a:rPr>
              <a:t> = </a:t>
            </a:r>
            <a:br>
              <a:rPr lang="en-US" sz="2200" b="1">
                <a:solidFill>
                  <a:srgbClr val="0F116A"/>
                </a:solidFill>
                <a:latin typeface="Arial" charset="0"/>
                <a:ea typeface="ＭＳ Ｐゴシック" charset="0"/>
                <a:cs typeface="ＭＳ Ｐゴシック" charset="0"/>
              </a:rPr>
            </a:br>
            <a:r>
              <a:rPr lang="en-US" sz="2200" b="1">
                <a:solidFill>
                  <a:srgbClr val="0F116A"/>
                </a:solidFill>
                <a:latin typeface="Arial" charset="0"/>
                <a:ea typeface="ＭＳ Ｐゴシック" charset="0"/>
                <a:cs typeface="ＭＳ Ｐゴシック" charset="0"/>
              </a:rPr>
              <a:t>organic molecules do not breakdown as quickly</a:t>
            </a:r>
          </a:p>
        </p:txBody>
      </p:sp>
      <p:pic>
        <p:nvPicPr>
          <p:cNvPr id="377866" name="Picture 10" descr="penguinL">
            <a:extLst>
              <a:ext uri="{FF2B5EF4-FFF2-40B4-BE49-F238E27FC236}">
                <a16:creationId xmlns:a16="http://schemas.microsoft.com/office/drawing/2014/main" id="{930E03E2-5FC8-9945-B69E-50F7D7ACAD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1750" y="5557838"/>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7" name="AutoShape 11">
            <a:extLst>
              <a:ext uri="{FF2B5EF4-FFF2-40B4-BE49-F238E27FC236}">
                <a16:creationId xmlns:a16="http://schemas.microsoft.com/office/drawing/2014/main" id="{E312943B-7968-4E43-AE7D-6895EABBBB86}"/>
              </a:ext>
            </a:extLst>
          </p:cNvPr>
          <p:cNvSpPr>
            <a:spLocks noChangeArrowheads="1"/>
          </p:cNvSpPr>
          <p:nvPr/>
        </p:nvSpPr>
        <p:spPr bwMode="auto">
          <a:xfrm flipH="1">
            <a:off x="2852738" y="5014913"/>
            <a:ext cx="2433637" cy="1843087"/>
          </a:xfrm>
          <a:prstGeom prst="wedgeEllipseCallout">
            <a:avLst>
              <a:gd name="adj1" fmla="val 121343"/>
              <a:gd name="adj2" fmla="val -4505"/>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What</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s missing</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from that</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atmosphere? </a:t>
            </a:r>
            <a:endParaRPr lang="en-US" altLang="en-US" sz="1800" b="1">
              <a:solidFill>
                <a:srgbClr val="0F116A"/>
              </a:solidFill>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 calcmode="lin" valueType="num">
                                      <p:cBhvr additive="base">
                                        <p:cTn id="7" dur="500" fill="hold"/>
                                        <p:tgtEl>
                                          <p:spTgt spid="37785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78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77866"/>
                                        </p:tgtEl>
                                        <p:attrNameLst>
                                          <p:attrName>style.visibility</p:attrName>
                                        </p:attrNameLst>
                                      </p:cBhvr>
                                      <p:to>
                                        <p:strVal val="visible"/>
                                      </p:to>
                                    </p:set>
                                  </p:childTnLst>
                                </p:cTn>
                              </p:par>
                            </p:childTnLst>
                          </p:cTn>
                        </p:par>
                        <p:par>
                          <p:cTn id="19" fill="hold" nodeType="afterGroup">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377867"/>
                                        </p:tgtEl>
                                        <p:attrNameLst>
                                          <p:attrName>style.visibility</p:attrName>
                                        </p:attrNameLst>
                                      </p:cBhvr>
                                      <p:to>
                                        <p:strVal val="visible"/>
                                      </p:to>
                                    </p:set>
                                    <p:animEffect transition="in" filter="wipe(down)">
                                      <p:cBhvr>
                                        <p:cTn id="22" dur="500"/>
                                        <p:tgtEl>
                                          <p:spTgt spid="377867"/>
                                        </p:tgtEl>
                                      </p:cBhvr>
                                    </p:animEffect>
                                  </p:childTnLst>
                                  <p:subTnLst>
                                    <p:audio>
                                      <p:cMediaNode>
                                        <p:cTn display="0" masterRel="sameClick">
                                          <p:stCondLst>
                                            <p:cond evt="begin" delay="0">
                                              <p:tn val="20"/>
                                            </p:cond>
                                          </p:stCondLst>
                                          <p:endCondLst>
                                            <p:cond evt="onStopAudio" delay="0">
                                              <p:tgtEl>
                                                <p:sldTgt/>
                                              </p:tgtEl>
                                            </p:cond>
                                          </p:endCondLst>
                                        </p:cTn>
                                        <p:tgtEl>
                                          <p:sndTgt r:embed="rId4" name="Qua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77859">
                                            <p:txEl>
                                              <p:pRg st="3" end="3"/>
                                            </p:txEl>
                                          </p:spTgt>
                                        </p:tgtEl>
                                        <p:attrNameLst>
                                          <p:attrName>style.visibility</p:attrName>
                                        </p:attrNameLst>
                                      </p:cBhvr>
                                      <p:to>
                                        <p:strVal val="visible"/>
                                      </p:to>
                                    </p:set>
                                    <p:anim calcmode="lin" valueType="num">
                                      <p:cBhvr additive="base">
                                        <p:cTn id="27" dur="500" fill="hold"/>
                                        <p:tgtEl>
                                          <p:spTgt spid="37785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778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77865"/>
                                        </p:tgtEl>
                                        <p:attrNameLst>
                                          <p:attrName>style.visibility</p:attrName>
                                        </p:attrNameLst>
                                      </p:cBhvr>
                                      <p:to>
                                        <p:strVal val="visible"/>
                                      </p:to>
                                    </p:set>
                                    <p:animEffect transition="in" filter="wipe(left)">
                                      <p:cBhvr>
                                        <p:cTn id="33" dur="500"/>
                                        <p:tgtEl>
                                          <p:spTgt spid="377865"/>
                                        </p:tgtEl>
                                      </p:cBhvr>
                                    </p:animEffect>
                                  </p:childTnLst>
                                  <p:subTnLst>
                                    <p:audio>
                                      <p:cMediaNode>
                                        <p:cTn display="0" masterRel="sameClick">
                                          <p:stCondLst>
                                            <p:cond evt="begin" delay="0">
                                              <p:tn val="31"/>
                                            </p:cond>
                                          </p:stCondLst>
                                          <p:endCondLst>
                                            <p:cond evt="onStopAudio" delay="0">
                                              <p:tgtEl>
                                                <p:sldTgt/>
                                              </p:tgtEl>
                                            </p:cond>
                                          </p:endCondLst>
                                        </p:cTn>
                                        <p:tgtEl>
                                          <p:sndTgt r:embed="rId5" name="Vibro Up"/>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77859">
                                            <p:txEl>
                                              <p:pRg st="5" end="5"/>
                                            </p:txEl>
                                          </p:spTgt>
                                        </p:tgtEl>
                                        <p:attrNameLst>
                                          <p:attrName>style.visibility</p:attrName>
                                        </p:attrNameLst>
                                      </p:cBhvr>
                                      <p:to>
                                        <p:strVal val="visible"/>
                                      </p:to>
                                    </p:set>
                                    <p:anim calcmode="lin" valueType="num">
                                      <p:cBhvr additive="base">
                                        <p:cTn id="38" dur="500" fill="hold"/>
                                        <p:tgtEl>
                                          <p:spTgt spid="377859">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7785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build="p" autoUpdateAnimBg="0"/>
      <p:bldP spid="377865" grpId="0" animBg="1" autoUpdateAnimBg="0"/>
      <p:bldP spid="37786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32">
            <a:extLst>
              <a:ext uri="{FF2B5EF4-FFF2-40B4-BE49-F238E27FC236}">
                <a16:creationId xmlns:a16="http://schemas.microsoft.com/office/drawing/2014/main" id="{40D6F9CD-3F0A-D44C-A9B8-319F9DF0722A}"/>
              </a:ext>
            </a:extLst>
          </p:cNvPr>
          <p:cNvGrpSpPr>
            <a:grpSpLocks/>
          </p:cNvGrpSpPr>
          <p:nvPr/>
        </p:nvGrpSpPr>
        <p:grpSpPr bwMode="auto">
          <a:xfrm>
            <a:off x="3302000" y="360363"/>
            <a:ext cx="5842000" cy="6497637"/>
            <a:chOff x="2080" y="227"/>
            <a:chExt cx="3680" cy="4093"/>
          </a:xfrm>
        </p:grpSpPr>
        <p:pic>
          <p:nvPicPr>
            <p:cNvPr id="34825" name="Picture 5" descr="04_06">
              <a:extLst>
                <a:ext uri="{FF2B5EF4-FFF2-40B4-BE49-F238E27FC236}">
                  <a16:creationId xmlns:a16="http://schemas.microsoft.com/office/drawing/2014/main" id="{CCAF1A7A-2004-F045-89DE-48881A2A6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75" t="4500" r="21375" b="1500"/>
            <a:stretch>
              <a:fillRect/>
            </a:stretch>
          </p:blipFill>
          <p:spPr bwMode="auto">
            <a:xfrm>
              <a:off x="2488" y="585"/>
              <a:ext cx="3272" cy="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Rectangle 6">
              <a:extLst>
                <a:ext uri="{FF2B5EF4-FFF2-40B4-BE49-F238E27FC236}">
                  <a16:creationId xmlns:a16="http://schemas.microsoft.com/office/drawing/2014/main" id="{804F7C32-11BF-5745-AD1D-B0B6C8D25D2F}"/>
                </a:ext>
              </a:extLst>
            </p:cNvPr>
            <p:cNvSpPr>
              <a:spLocks noChangeArrowheads="1"/>
            </p:cNvSpPr>
            <p:nvPr/>
          </p:nvSpPr>
          <p:spPr bwMode="auto">
            <a:xfrm>
              <a:off x="3315" y="1350"/>
              <a:ext cx="81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600" b="1">
                  <a:solidFill>
                    <a:srgbClr val="000000"/>
                  </a:solidFill>
                </a:rPr>
                <a:t>Water vapor</a:t>
              </a:r>
            </a:p>
          </p:txBody>
        </p:sp>
        <p:sp>
          <p:nvSpPr>
            <p:cNvPr id="34827" name="Rectangle 7">
              <a:extLst>
                <a:ext uri="{FF2B5EF4-FFF2-40B4-BE49-F238E27FC236}">
                  <a16:creationId xmlns:a16="http://schemas.microsoft.com/office/drawing/2014/main" id="{35E276A9-E397-B147-A16D-A532DE14555B}"/>
                </a:ext>
              </a:extLst>
            </p:cNvPr>
            <p:cNvSpPr>
              <a:spLocks noChangeArrowheads="1"/>
            </p:cNvSpPr>
            <p:nvPr/>
          </p:nvSpPr>
          <p:spPr bwMode="auto">
            <a:xfrm>
              <a:off x="4785" y="3441"/>
              <a:ext cx="889"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600" b="1">
                  <a:solidFill>
                    <a:srgbClr val="000000"/>
                  </a:solidFill>
                </a:rPr>
                <a:t>Condensed liquid with complex, organic</a:t>
              </a:r>
            </a:p>
            <a:p>
              <a:pPr algn="l">
                <a:lnSpc>
                  <a:spcPct val="85000"/>
                </a:lnSpc>
              </a:pPr>
              <a:r>
                <a:rPr lang="en-US" altLang="en-US" sz="1600" b="1">
                  <a:solidFill>
                    <a:srgbClr val="000000"/>
                  </a:solidFill>
                </a:rPr>
                <a:t>molecules</a:t>
              </a:r>
            </a:p>
          </p:txBody>
        </p:sp>
        <p:sp>
          <p:nvSpPr>
            <p:cNvPr id="34828" name="Rectangle 9">
              <a:extLst>
                <a:ext uri="{FF2B5EF4-FFF2-40B4-BE49-F238E27FC236}">
                  <a16:creationId xmlns:a16="http://schemas.microsoft.com/office/drawing/2014/main" id="{32877502-5DD8-2541-9111-2103EEA2BECC}"/>
                </a:ext>
              </a:extLst>
            </p:cNvPr>
            <p:cNvSpPr>
              <a:spLocks noChangeArrowheads="1"/>
            </p:cNvSpPr>
            <p:nvPr/>
          </p:nvSpPr>
          <p:spPr bwMode="auto">
            <a:xfrm>
              <a:off x="2080" y="2349"/>
              <a:ext cx="0"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endParaRPr lang="en-US" altLang="en-US" b="1"/>
            </a:p>
          </p:txBody>
        </p:sp>
        <p:sp>
          <p:nvSpPr>
            <p:cNvPr id="34829" name="Rectangle 10">
              <a:extLst>
                <a:ext uri="{FF2B5EF4-FFF2-40B4-BE49-F238E27FC236}">
                  <a16:creationId xmlns:a16="http://schemas.microsoft.com/office/drawing/2014/main" id="{6D63A6E2-A811-2D43-BAB9-A8017E031871}"/>
                </a:ext>
              </a:extLst>
            </p:cNvPr>
            <p:cNvSpPr>
              <a:spLocks noChangeArrowheads="1"/>
            </p:cNvSpPr>
            <p:nvPr/>
          </p:nvSpPr>
          <p:spPr bwMode="auto">
            <a:xfrm>
              <a:off x="5047" y="2040"/>
              <a:ext cx="66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600" b="1">
                  <a:solidFill>
                    <a:srgbClr val="000000"/>
                  </a:solidFill>
                </a:rPr>
                <a:t>Condenser</a:t>
              </a:r>
              <a:endParaRPr lang="en-US" altLang="en-US" sz="1600" b="1"/>
            </a:p>
          </p:txBody>
        </p:sp>
        <p:sp>
          <p:nvSpPr>
            <p:cNvPr id="34830" name="Rectangle 11">
              <a:extLst>
                <a:ext uri="{FF2B5EF4-FFF2-40B4-BE49-F238E27FC236}">
                  <a16:creationId xmlns:a16="http://schemas.microsoft.com/office/drawing/2014/main" id="{88418CB6-7CED-9F48-B680-2DD947C6AF5A}"/>
                </a:ext>
              </a:extLst>
            </p:cNvPr>
            <p:cNvSpPr>
              <a:spLocks noChangeArrowheads="1"/>
            </p:cNvSpPr>
            <p:nvPr/>
          </p:nvSpPr>
          <p:spPr bwMode="auto">
            <a:xfrm>
              <a:off x="3373" y="1883"/>
              <a:ext cx="1114"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600" b="1">
                  <a:solidFill>
                    <a:srgbClr val="000000"/>
                  </a:solidFill>
                </a:rPr>
                <a:t>Mixture of gases</a:t>
              </a:r>
            </a:p>
            <a:p>
              <a:pPr algn="l">
                <a:lnSpc>
                  <a:spcPct val="85000"/>
                </a:lnSpc>
              </a:pPr>
              <a:r>
                <a:rPr lang="en-US" altLang="en-US" sz="1600" b="1">
                  <a:solidFill>
                    <a:srgbClr val="000000"/>
                  </a:solidFill>
                </a:rPr>
                <a:t>("primitive</a:t>
              </a:r>
            </a:p>
            <a:p>
              <a:pPr algn="l">
                <a:lnSpc>
                  <a:spcPct val="85000"/>
                </a:lnSpc>
              </a:pPr>
              <a:r>
                <a:rPr lang="en-US" altLang="en-US" sz="1600" b="1">
                  <a:solidFill>
                    <a:srgbClr val="000000"/>
                  </a:solidFill>
                </a:rPr>
                <a:t>atmosphere")</a:t>
              </a:r>
              <a:endParaRPr lang="en-US" altLang="en-US" sz="1600" b="1"/>
            </a:p>
          </p:txBody>
        </p:sp>
        <p:sp>
          <p:nvSpPr>
            <p:cNvPr id="34831" name="Rectangle 12">
              <a:extLst>
                <a:ext uri="{FF2B5EF4-FFF2-40B4-BE49-F238E27FC236}">
                  <a16:creationId xmlns:a16="http://schemas.microsoft.com/office/drawing/2014/main" id="{3F186D23-FD95-844A-BE4A-488D003DEC3F}"/>
                </a:ext>
              </a:extLst>
            </p:cNvPr>
            <p:cNvSpPr>
              <a:spLocks noChangeArrowheads="1"/>
            </p:cNvSpPr>
            <p:nvPr/>
          </p:nvSpPr>
          <p:spPr bwMode="auto">
            <a:xfrm>
              <a:off x="3008" y="3900"/>
              <a:ext cx="79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600" b="1">
                  <a:solidFill>
                    <a:srgbClr val="000000"/>
                  </a:solidFill>
                </a:rPr>
                <a:t>Heated water</a:t>
              </a:r>
            </a:p>
            <a:p>
              <a:pPr>
                <a:lnSpc>
                  <a:spcPct val="85000"/>
                </a:lnSpc>
              </a:pPr>
              <a:r>
                <a:rPr lang="en-US" altLang="en-US" sz="1600" b="1">
                  <a:solidFill>
                    <a:srgbClr val="000000"/>
                  </a:solidFill>
                </a:rPr>
                <a:t>("ocean")</a:t>
              </a:r>
            </a:p>
          </p:txBody>
        </p:sp>
        <p:sp>
          <p:nvSpPr>
            <p:cNvPr id="34832" name="Rectangle 13">
              <a:extLst>
                <a:ext uri="{FF2B5EF4-FFF2-40B4-BE49-F238E27FC236}">
                  <a16:creationId xmlns:a16="http://schemas.microsoft.com/office/drawing/2014/main" id="{B510BB34-053F-5244-8C2B-EB81A2093AE2}"/>
                </a:ext>
              </a:extLst>
            </p:cNvPr>
            <p:cNvSpPr>
              <a:spLocks noChangeArrowheads="1"/>
            </p:cNvSpPr>
            <p:nvPr/>
          </p:nvSpPr>
          <p:spPr bwMode="auto">
            <a:xfrm>
              <a:off x="4201" y="227"/>
              <a:ext cx="137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600" b="1">
                  <a:solidFill>
                    <a:srgbClr val="000000"/>
                  </a:solidFill>
                </a:rPr>
                <a:t>Electrodes discharge </a:t>
              </a:r>
              <a:br>
                <a:rPr lang="en-US" altLang="en-US" sz="1600" b="1">
                  <a:solidFill>
                    <a:srgbClr val="000000"/>
                  </a:solidFill>
                </a:rPr>
              </a:br>
              <a:r>
                <a:rPr lang="en-US" altLang="en-US" sz="1600" b="1">
                  <a:solidFill>
                    <a:srgbClr val="000000"/>
                  </a:solidFill>
                </a:rPr>
                <a:t>sparks</a:t>
              </a:r>
            </a:p>
            <a:p>
              <a:pPr>
                <a:lnSpc>
                  <a:spcPct val="85000"/>
                </a:lnSpc>
              </a:pPr>
              <a:r>
                <a:rPr lang="en-US" altLang="en-US" sz="1600" b="1">
                  <a:solidFill>
                    <a:srgbClr val="000000"/>
                  </a:solidFill>
                </a:rPr>
                <a:t>(lightning simulation)</a:t>
              </a:r>
            </a:p>
          </p:txBody>
        </p:sp>
        <p:sp>
          <p:nvSpPr>
            <p:cNvPr id="34833" name="Rectangle 14">
              <a:extLst>
                <a:ext uri="{FF2B5EF4-FFF2-40B4-BE49-F238E27FC236}">
                  <a16:creationId xmlns:a16="http://schemas.microsoft.com/office/drawing/2014/main" id="{AD75ABED-996B-7D4E-B7B8-7A4C27ADC273}"/>
                </a:ext>
              </a:extLst>
            </p:cNvPr>
            <p:cNvSpPr>
              <a:spLocks noChangeArrowheads="1"/>
            </p:cNvSpPr>
            <p:nvPr/>
          </p:nvSpPr>
          <p:spPr bwMode="auto">
            <a:xfrm>
              <a:off x="5244" y="2518"/>
              <a:ext cx="35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600" b="1">
                  <a:solidFill>
                    <a:srgbClr val="000000"/>
                  </a:solidFill>
                </a:rPr>
                <a:t>Water</a:t>
              </a:r>
              <a:endParaRPr lang="en-US" altLang="en-US" sz="1600" b="1"/>
            </a:p>
          </p:txBody>
        </p:sp>
        <p:sp>
          <p:nvSpPr>
            <p:cNvPr id="34834" name="Line 15">
              <a:extLst>
                <a:ext uri="{FF2B5EF4-FFF2-40B4-BE49-F238E27FC236}">
                  <a16:creationId xmlns:a16="http://schemas.microsoft.com/office/drawing/2014/main" id="{92AEDE70-EFE9-8A4B-B561-45D15E62D653}"/>
                </a:ext>
              </a:extLst>
            </p:cNvPr>
            <p:cNvSpPr>
              <a:spLocks noChangeShapeType="1"/>
            </p:cNvSpPr>
            <p:nvPr/>
          </p:nvSpPr>
          <p:spPr bwMode="auto">
            <a:xfrm>
              <a:off x="3232" y="1194"/>
              <a:ext cx="139"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5" name="Line 16">
              <a:extLst>
                <a:ext uri="{FF2B5EF4-FFF2-40B4-BE49-F238E27FC236}">
                  <a16:creationId xmlns:a16="http://schemas.microsoft.com/office/drawing/2014/main" id="{245490F4-AD4A-0E47-B76C-2C66F2D08AC9}"/>
                </a:ext>
              </a:extLst>
            </p:cNvPr>
            <p:cNvSpPr>
              <a:spLocks noChangeShapeType="1"/>
            </p:cNvSpPr>
            <p:nvPr/>
          </p:nvSpPr>
          <p:spPr bwMode="auto">
            <a:xfrm>
              <a:off x="4500" y="3489"/>
              <a:ext cx="26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6" name="Line 17">
              <a:extLst>
                <a:ext uri="{FF2B5EF4-FFF2-40B4-BE49-F238E27FC236}">
                  <a16:creationId xmlns:a16="http://schemas.microsoft.com/office/drawing/2014/main" id="{B6B8F89F-7741-2347-9A36-661F264D02B9}"/>
                </a:ext>
              </a:extLst>
            </p:cNvPr>
            <p:cNvSpPr>
              <a:spLocks noChangeShapeType="1"/>
            </p:cNvSpPr>
            <p:nvPr/>
          </p:nvSpPr>
          <p:spPr bwMode="auto">
            <a:xfrm flipV="1">
              <a:off x="4220" y="1809"/>
              <a:ext cx="456" cy="3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7" name="Line 18">
              <a:extLst>
                <a:ext uri="{FF2B5EF4-FFF2-40B4-BE49-F238E27FC236}">
                  <a16:creationId xmlns:a16="http://schemas.microsoft.com/office/drawing/2014/main" id="{8ECA4A32-95D3-5C4F-B6EE-EFC4B8E877B1}"/>
                </a:ext>
              </a:extLst>
            </p:cNvPr>
            <p:cNvSpPr>
              <a:spLocks noChangeShapeType="1"/>
            </p:cNvSpPr>
            <p:nvPr/>
          </p:nvSpPr>
          <p:spPr bwMode="auto">
            <a:xfrm flipV="1">
              <a:off x="4948" y="2161"/>
              <a:ext cx="136" cy="1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818" name="Rectangle 2">
            <a:extLst>
              <a:ext uri="{FF2B5EF4-FFF2-40B4-BE49-F238E27FC236}">
                <a16:creationId xmlns:a16="http://schemas.microsoft.com/office/drawing/2014/main" id="{7E081C91-2798-9743-8CD7-18858A46CEB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Origin of Organic Molecules</a:t>
            </a:r>
          </a:p>
        </p:txBody>
      </p:sp>
      <p:sp>
        <p:nvSpPr>
          <p:cNvPr id="446468" name="Rectangle 4" descr="Rectangle: Click to edit Master text styles&#13;&#10;Second level&#13;&#10;Third level&#13;&#10;Fourth level&#13;&#10;Fifth level">
            <a:extLst>
              <a:ext uri="{FF2B5EF4-FFF2-40B4-BE49-F238E27FC236}">
                <a16:creationId xmlns:a16="http://schemas.microsoft.com/office/drawing/2014/main" id="{EF866111-637C-884C-8CB8-0FEC5B3C947D}"/>
              </a:ext>
            </a:extLst>
          </p:cNvPr>
          <p:cNvSpPr>
            <a:spLocks noGrp="1" noChangeArrowheads="1"/>
          </p:cNvSpPr>
          <p:nvPr>
            <p:ph type="body" idx="1"/>
          </p:nvPr>
        </p:nvSpPr>
        <p:spPr>
          <a:xfrm>
            <a:off x="596900" y="1371600"/>
            <a:ext cx="4348163" cy="5486400"/>
          </a:xfrm>
        </p:spPr>
        <p:txBody>
          <a:bodyPr/>
          <a:lstStyle/>
          <a:p>
            <a:pPr eaLnBrk="1" hangingPunct="1">
              <a:lnSpc>
                <a:spcPct val="90000"/>
              </a:lnSpc>
            </a:pPr>
            <a:r>
              <a:rPr lang="en-US" altLang="en-US" dirty="0">
                <a:ea typeface="ＭＳ Ｐゴシック" panose="020B0600070205080204" pitchFamily="34" charset="-128"/>
              </a:rPr>
              <a:t>Abiotic synthesis</a:t>
            </a:r>
          </a:p>
          <a:p>
            <a:pPr lvl="1" eaLnBrk="1" hangingPunct="1">
              <a:lnSpc>
                <a:spcPct val="90000"/>
              </a:lnSpc>
            </a:pPr>
            <a:r>
              <a:rPr lang="en-US" altLang="en-US" dirty="0">
                <a:solidFill>
                  <a:srgbClr val="002060"/>
                </a:solidFill>
                <a:ea typeface="ＭＳ Ｐゴシック" panose="020B0600070205080204" pitchFamily="34" charset="-128"/>
              </a:rPr>
              <a:t>1920</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Oparin &amp; Haldane propose reducing atmosphere hypothesis </a:t>
            </a:r>
          </a:p>
          <a:p>
            <a:pPr lvl="1" eaLnBrk="1" hangingPunct="1">
              <a:lnSpc>
                <a:spcPct val="90000"/>
              </a:lnSpc>
            </a:pPr>
            <a:r>
              <a:rPr lang="en-US" altLang="en-US" dirty="0">
                <a:solidFill>
                  <a:srgbClr val="002060"/>
                </a:solidFill>
                <a:ea typeface="ＭＳ Ｐゴシック" panose="020B0600070205080204" pitchFamily="34" charset="-128"/>
              </a:rPr>
              <a:t>1953</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Miller &amp; Urey </a:t>
            </a:r>
            <a:br>
              <a:rPr lang="en-US" altLang="en-US" dirty="0">
                <a:solidFill>
                  <a:srgbClr val="002060"/>
                </a:solidFill>
                <a:ea typeface="ＭＳ Ｐゴシック" panose="020B0600070205080204" pitchFamily="34" charset="-128"/>
              </a:rPr>
            </a:br>
            <a:r>
              <a:rPr lang="en-US" altLang="en-US" dirty="0">
                <a:solidFill>
                  <a:srgbClr val="002060"/>
                </a:solidFill>
                <a:ea typeface="ＭＳ Ｐゴシック" panose="020B0600070205080204" pitchFamily="34" charset="-128"/>
              </a:rPr>
              <a:t>test hypothesis</a:t>
            </a:r>
          </a:p>
          <a:p>
            <a:pPr lvl="2" eaLnBrk="1" hangingPunct="1">
              <a:lnSpc>
                <a:spcPct val="90000"/>
              </a:lnSpc>
            </a:pPr>
            <a:r>
              <a:rPr lang="en-US" altLang="en-US" dirty="0">
                <a:ea typeface="ＭＳ Ｐゴシック" panose="020B0600070205080204" pitchFamily="34" charset="-128"/>
              </a:rPr>
              <a:t>formed </a:t>
            </a:r>
            <a:r>
              <a:rPr lang="en-US" altLang="en-US" dirty="0">
                <a:solidFill>
                  <a:srgbClr val="FF0000"/>
                </a:solidFill>
                <a:ea typeface="ＭＳ Ｐゴシック" panose="020B0600070205080204" pitchFamily="34" charset="-128"/>
              </a:rPr>
              <a:t>organic</a:t>
            </a:r>
            <a:r>
              <a:rPr lang="en-US" altLang="en-US" dirty="0">
                <a:ea typeface="ＭＳ Ｐゴシック" panose="020B0600070205080204" pitchFamily="34" charset="-128"/>
              </a:rPr>
              <a:t> compounds</a:t>
            </a:r>
          </a:p>
          <a:p>
            <a:pPr lvl="3" eaLnBrk="1" hangingPunct="1">
              <a:lnSpc>
                <a:spcPct val="90000"/>
              </a:lnSpc>
            </a:pPr>
            <a:r>
              <a:rPr lang="en-US" altLang="en-US" dirty="0">
                <a:ea typeface="ＭＳ Ｐゴシック" panose="020B0600070205080204" pitchFamily="34" charset="-128"/>
              </a:rPr>
              <a:t>amino acids</a:t>
            </a:r>
          </a:p>
          <a:p>
            <a:pPr lvl="3" eaLnBrk="1" hangingPunct="1">
              <a:lnSpc>
                <a:spcPct val="90000"/>
              </a:lnSpc>
            </a:pPr>
            <a:r>
              <a:rPr lang="en-US" altLang="en-US" dirty="0">
                <a:ea typeface="ＭＳ Ｐゴシック" panose="020B0600070205080204" pitchFamily="34" charset="-128"/>
              </a:rPr>
              <a:t>adenine</a:t>
            </a:r>
          </a:p>
        </p:txBody>
      </p:sp>
      <p:sp>
        <p:nvSpPr>
          <p:cNvPr id="34820" name="Rectangle 26">
            <a:extLst>
              <a:ext uri="{FF2B5EF4-FFF2-40B4-BE49-F238E27FC236}">
                <a16:creationId xmlns:a16="http://schemas.microsoft.com/office/drawing/2014/main" id="{0EED89EC-88E6-F545-9266-F0435A203E9B}"/>
              </a:ext>
            </a:extLst>
          </p:cNvPr>
          <p:cNvSpPr>
            <a:spLocks noChangeArrowheads="1"/>
          </p:cNvSpPr>
          <p:nvPr/>
        </p:nvSpPr>
        <p:spPr bwMode="auto">
          <a:xfrm>
            <a:off x="7789863" y="1951038"/>
            <a:ext cx="555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CH</a:t>
            </a:r>
            <a:r>
              <a:rPr lang="en-US" altLang="en-US" sz="1600" b="1" baseline="-25000">
                <a:solidFill>
                  <a:srgbClr val="000000"/>
                </a:solidFill>
              </a:rPr>
              <a:t>4</a:t>
            </a:r>
            <a:endParaRPr lang="en-US" altLang="en-US" sz="1600" b="1">
              <a:solidFill>
                <a:srgbClr val="000000"/>
              </a:solidFill>
            </a:endParaRPr>
          </a:p>
        </p:txBody>
      </p:sp>
      <p:sp>
        <p:nvSpPr>
          <p:cNvPr id="34821" name="Rectangle 27">
            <a:extLst>
              <a:ext uri="{FF2B5EF4-FFF2-40B4-BE49-F238E27FC236}">
                <a16:creationId xmlns:a16="http://schemas.microsoft.com/office/drawing/2014/main" id="{0BBB1CA5-F20A-744E-91CA-B8B33A5B594E}"/>
              </a:ext>
            </a:extLst>
          </p:cNvPr>
          <p:cNvSpPr>
            <a:spLocks noChangeArrowheads="1"/>
          </p:cNvSpPr>
          <p:nvPr/>
        </p:nvSpPr>
        <p:spPr bwMode="auto">
          <a:xfrm>
            <a:off x="7559675" y="2617788"/>
            <a:ext cx="555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NH</a:t>
            </a:r>
            <a:r>
              <a:rPr lang="en-US" altLang="en-US" sz="1600" b="1" baseline="-25000">
                <a:solidFill>
                  <a:srgbClr val="000000"/>
                </a:solidFill>
              </a:rPr>
              <a:t>3</a:t>
            </a:r>
            <a:endParaRPr lang="en-US" altLang="en-US" sz="1600" b="1">
              <a:solidFill>
                <a:srgbClr val="000000"/>
              </a:solidFill>
            </a:endParaRPr>
          </a:p>
        </p:txBody>
      </p:sp>
      <p:sp>
        <p:nvSpPr>
          <p:cNvPr id="34822" name="Rectangle 28">
            <a:extLst>
              <a:ext uri="{FF2B5EF4-FFF2-40B4-BE49-F238E27FC236}">
                <a16:creationId xmlns:a16="http://schemas.microsoft.com/office/drawing/2014/main" id="{B5EF5C1E-50A0-6247-A229-EF72E3FCB881}"/>
              </a:ext>
            </a:extLst>
          </p:cNvPr>
          <p:cNvSpPr>
            <a:spLocks noChangeArrowheads="1"/>
          </p:cNvSpPr>
          <p:nvPr/>
        </p:nvSpPr>
        <p:spPr bwMode="auto">
          <a:xfrm>
            <a:off x="8039100" y="2411413"/>
            <a:ext cx="407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r>
              <a:rPr lang="en-US" altLang="en-US" sz="1600" b="1" baseline="-25000">
                <a:solidFill>
                  <a:srgbClr val="000000"/>
                </a:solidFill>
              </a:rPr>
              <a:t>2</a:t>
            </a:r>
            <a:endParaRPr lang="en-US" altLang="en-US" sz="1600" b="1">
              <a:solidFill>
                <a:srgbClr val="000000"/>
              </a:solidFill>
            </a:endParaRPr>
          </a:p>
        </p:txBody>
      </p:sp>
      <p:sp>
        <p:nvSpPr>
          <p:cNvPr id="34823" name="Line 29">
            <a:extLst>
              <a:ext uri="{FF2B5EF4-FFF2-40B4-BE49-F238E27FC236}">
                <a16:creationId xmlns:a16="http://schemas.microsoft.com/office/drawing/2014/main" id="{598C3EB1-6207-644C-A005-FA5B8C7D0AD4}"/>
              </a:ext>
            </a:extLst>
          </p:cNvPr>
          <p:cNvSpPr>
            <a:spLocks noChangeShapeType="1"/>
          </p:cNvSpPr>
          <p:nvPr/>
        </p:nvSpPr>
        <p:spPr bwMode="auto">
          <a:xfrm>
            <a:off x="5043488" y="5768975"/>
            <a:ext cx="355600" cy="4222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4" name="Line 31">
            <a:extLst>
              <a:ext uri="{FF2B5EF4-FFF2-40B4-BE49-F238E27FC236}">
                <a16:creationId xmlns:a16="http://schemas.microsoft.com/office/drawing/2014/main" id="{5FC737CE-05BE-E14B-B06D-AB9B802937C3}"/>
              </a:ext>
            </a:extLst>
          </p:cNvPr>
          <p:cNvSpPr>
            <a:spLocks noChangeShapeType="1"/>
          </p:cNvSpPr>
          <p:nvPr/>
        </p:nvSpPr>
        <p:spPr bwMode="auto">
          <a:xfrm flipV="1">
            <a:off x="7048500" y="966788"/>
            <a:ext cx="628650" cy="4841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6468">
                                            <p:txEl>
                                              <p:pRg st="0" end="0"/>
                                            </p:txEl>
                                          </p:spTgt>
                                        </p:tgtEl>
                                        <p:attrNameLst>
                                          <p:attrName>style.visibility</p:attrName>
                                        </p:attrNameLst>
                                      </p:cBhvr>
                                      <p:to>
                                        <p:strVal val="visible"/>
                                      </p:to>
                                    </p:set>
                                    <p:anim calcmode="lin" valueType="num">
                                      <p:cBhvr additive="base">
                                        <p:cTn id="7" dur="500" fill="hold"/>
                                        <p:tgtEl>
                                          <p:spTgt spid="446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6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6468">
                                            <p:txEl>
                                              <p:pRg st="1" end="1"/>
                                            </p:txEl>
                                          </p:spTgt>
                                        </p:tgtEl>
                                        <p:attrNameLst>
                                          <p:attrName>style.visibility</p:attrName>
                                        </p:attrNameLst>
                                      </p:cBhvr>
                                      <p:to>
                                        <p:strVal val="visible"/>
                                      </p:to>
                                    </p:set>
                                    <p:anim calcmode="lin" valueType="num">
                                      <p:cBhvr additive="base">
                                        <p:cTn id="13" dur="500" fill="hold"/>
                                        <p:tgtEl>
                                          <p:spTgt spid="44646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646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6468">
                                            <p:txEl>
                                              <p:pRg st="2" end="2"/>
                                            </p:txEl>
                                          </p:spTgt>
                                        </p:tgtEl>
                                        <p:attrNameLst>
                                          <p:attrName>style.visibility</p:attrName>
                                        </p:attrNameLst>
                                      </p:cBhvr>
                                      <p:to>
                                        <p:strVal val="visible"/>
                                      </p:to>
                                    </p:set>
                                    <p:anim calcmode="lin" valueType="num">
                                      <p:cBhvr additive="base">
                                        <p:cTn id="19" dur="500" fill="hold"/>
                                        <p:tgtEl>
                                          <p:spTgt spid="44646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646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6468">
                                            <p:txEl>
                                              <p:pRg st="3" end="3"/>
                                            </p:txEl>
                                          </p:spTgt>
                                        </p:tgtEl>
                                        <p:attrNameLst>
                                          <p:attrName>style.visibility</p:attrName>
                                        </p:attrNameLst>
                                      </p:cBhvr>
                                      <p:to>
                                        <p:strVal val="visible"/>
                                      </p:to>
                                    </p:set>
                                    <p:anim calcmode="lin" valueType="num">
                                      <p:cBhvr additive="base">
                                        <p:cTn id="25" dur="500" fill="hold"/>
                                        <p:tgtEl>
                                          <p:spTgt spid="44646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646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par>
                          <p:cTn id="27" fill="hold" nodeType="afterGroup">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446468">
                                            <p:txEl>
                                              <p:pRg st="4" end="4"/>
                                            </p:txEl>
                                          </p:spTgt>
                                        </p:tgtEl>
                                        <p:attrNameLst>
                                          <p:attrName>style.visibility</p:attrName>
                                        </p:attrNameLst>
                                      </p:cBhvr>
                                      <p:to>
                                        <p:strVal val="visible"/>
                                      </p:to>
                                    </p:set>
                                    <p:anim calcmode="lin" valueType="num">
                                      <p:cBhvr additive="base">
                                        <p:cTn id="30" dur="500" fill="hold"/>
                                        <p:tgtEl>
                                          <p:spTgt spid="44646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46468">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Whoosh"/>
                                        </p:tgtEl>
                                      </p:cMediaNode>
                                    </p:audio>
                                  </p:subTnLst>
                                </p:cTn>
                              </p:par>
                            </p:childTnLst>
                          </p:cTn>
                        </p:par>
                        <p:par>
                          <p:cTn id="32" fill="hold" nodeType="afterGroup">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446468">
                                            <p:txEl>
                                              <p:pRg st="5" end="5"/>
                                            </p:txEl>
                                          </p:spTgt>
                                        </p:tgtEl>
                                        <p:attrNameLst>
                                          <p:attrName>style.visibility</p:attrName>
                                        </p:attrNameLst>
                                      </p:cBhvr>
                                      <p:to>
                                        <p:strVal val="visible"/>
                                      </p:to>
                                    </p:set>
                                    <p:anim calcmode="lin" valueType="num">
                                      <p:cBhvr additive="base">
                                        <p:cTn id="35" dur="500" fill="hold"/>
                                        <p:tgtEl>
                                          <p:spTgt spid="446468">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46468">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8"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63481E80-1583-7146-ABD5-EE2476FB04DE}"/>
              </a:ext>
            </a:extLst>
          </p:cNvPr>
          <p:cNvSpPr>
            <a:spLocks noGrp="1" noChangeArrowheads="1"/>
          </p:cNvSpPr>
          <p:nvPr>
            <p:ph type="title"/>
          </p:nvPr>
        </p:nvSpPr>
        <p:spPr>
          <a:xfrm>
            <a:off x="3581400" y="685800"/>
            <a:ext cx="4800600" cy="762000"/>
          </a:xfrm>
        </p:spPr>
        <p:txBody>
          <a:bodyPr/>
          <a:lstStyle/>
          <a:p>
            <a:pPr eaLnBrk="1" hangingPunct="1"/>
            <a:r>
              <a:rPr lang="en-US" altLang="en-US">
                <a:ea typeface="ＭＳ Ｐゴシック" panose="020B0600070205080204" pitchFamily="34" charset="-128"/>
              </a:rPr>
              <a:t>Stanley Miller</a:t>
            </a:r>
          </a:p>
        </p:txBody>
      </p:sp>
      <p:pic>
        <p:nvPicPr>
          <p:cNvPr id="381956" name="Picture 4">
            <a:extLst>
              <a:ext uri="{FF2B5EF4-FFF2-40B4-BE49-F238E27FC236}">
                <a16:creationId xmlns:a16="http://schemas.microsoft.com/office/drawing/2014/main" id="{7BF926B8-0BBB-0B48-943B-A028979FF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
            <a:ext cx="3175000" cy="2387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a:extLst>
              <a:ext uri="{FF2B5EF4-FFF2-40B4-BE49-F238E27FC236}">
                <a16:creationId xmlns:a16="http://schemas.microsoft.com/office/drawing/2014/main" id="{39E00E1E-6570-474E-B7FC-368C0C66E454}"/>
              </a:ext>
            </a:extLst>
          </p:cNvPr>
          <p:cNvSpPr>
            <a:spLocks noChangeArrowheads="1"/>
          </p:cNvSpPr>
          <p:nvPr/>
        </p:nvSpPr>
        <p:spPr bwMode="auto">
          <a:xfrm>
            <a:off x="5565775" y="1477963"/>
            <a:ext cx="35782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600" b="1">
                <a:solidFill>
                  <a:srgbClr val="0F116A"/>
                </a:solidFill>
              </a:rPr>
              <a:t>University of Chicago</a:t>
            </a:r>
          </a:p>
        </p:txBody>
      </p:sp>
      <p:sp>
        <p:nvSpPr>
          <p:cNvPr id="381958" name="Rectangle 6">
            <a:extLst>
              <a:ext uri="{FF2B5EF4-FFF2-40B4-BE49-F238E27FC236}">
                <a16:creationId xmlns:a16="http://schemas.microsoft.com/office/drawing/2014/main" id="{FBE1E7A8-7C59-A444-8000-B6220FACB89D}"/>
              </a:ext>
            </a:extLst>
          </p:cNvPr>
          <p:cNvSpPr>
            <a:spLocks noChangeArrowheads="1"/>
          </p:cNvSpPr>
          <p:nvPr/>
        </p:nvSpPr>
        <p:spPr bwMode="auto">
          <a:xfrm>
            <a:off x="0" y="3198813"/>
            <a:ext cx="26670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600" b="1" dirty="0">
                <a:solidFill>
                  <a:srgbClr val="0F116A"/>
                </a:solidFill>
              </a:rPr>
              <a:t>produced</a:t>
            </a:r>
          </a:p>
          <a:p>
            <a:pPr algn="r"/>
            <a:r>
              <a:rPr lang="en-US" altLang="en-US" sz="2600" b="1" dirty="0">
                <a:solidFill>
                  <a:srgbClr val="CC0000"/>
                </a:solidFill>
              </a:rPr>
              <a:t>-</a:t>
            </a:r>
            <a:r>
              <a:rPr lang="en-US" altLang="en-US" sz="2600" b="1" dirty="0">
                <a:solidFill>
                  <a:srgbClr val="0F116A"/>
                </a:solidFill>
              </a:rPr>
              <a:t>amino acids</a:t>
            </a:r>
          </a:p>
          <a:p>
            <a:pPr algn="r"/>
            <a:r>
              <a:rPr lang="en-US" altLang="en-US" sz="2600" b="1" dirty="0">
                <a:solidFill>
                  <a:srgbClr val="CC0000"/>
                </a:solidFill>
              </a:rPr>
              <a:t>-</a:t>
            </a:r>
            <a:r>
              <a:rPr lang="en-US" altLang="en-US" sz="2600" b="1" dirty="0">
                <a:solidFill>
                  <a:srgbClr val="0F116A"/>
                </a:solidFill>
              </a:rPr>
              <a:t>hydrocarbons</a:t>
            </a:r>
          </a:p>
          <a:p>
            <a:pPr algn="r"/>
            <a:r>
              <a:rPr lang="en-US" altLang="en-US" sz="2600" b="1" dirty="0">
                <a:solidFill>
                  <a:srgbClr val="CC0000"/>
                </a:solidFill>
              </a:rPr>
              <a:t>-</a:t>
            </a:r>
            <a:r>
              <a:rPr lang="en-US" altLang="en-US" sz="2600" b="1" dirty="0">
                <a:solidFill>
                  <a:srgbClr val="0F116A"/>
                </a:solidFill>
              </a:rPr>
              <a:t>nitrogen bases</a:t>
            </a:r>
          </a:p>
          <a:p>
            <a:pPr algn="r"/>
            <a:r>
              <a:rPr lang="en-US" altLang="en-US" sz="2600" b="1" dirty="0">
                <a:solidFill>
                  <a:srgbClr val="CC0000"/>
                </a:solidFill>
              </a:rPr>
              <a:t>-</a:t>
            </a:r>
            <a:r>
              <a:rPr lang="en-US" altLang="en-US" sz="2600" b="1" dirty="0">
                <a:solidFill>
                  <a:srgbClr val="0F116A"/>
                </a:solidFill>
              </a:rPr>
              <a:t>other organics</a:t>
            </a:r>
          </a:p>
        </p:txBody>
      </p:sp>
      <p:pic>
        <p:nvPicPr>
          <p:cNvPr id="381961" name="Picture 9" descr="penguinL">
            <a:extLst>
              <a:ext uri="{FF2B5EF4-FFF2-40B4-BE49-F238E27FC236}">
                <a16:creationId xmlns:a16="http://schemas.microsoft.com/office/drawing/2014/main" id="{D45D4B3F-45FD-3442-8105-567C71617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9063" y="55626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Stanley_Miller_large.jpg">
            <a:extLst>
              <a:ext uri="{FF2B5EF4-FFF2-40B4-BE49-F238E27FC236}">
                <a16:creationId xmlns:a16="http://schemas.microsoft.com/office/drawing/2014/main" id="{E023D468-098A-8D47-A24F-82981AD7CE3F}"/>
              </a:ext>
            </a:extLst>
          </p:cNvPr>
          <p:cNvPicPr>
            <a:picLocks noChangeAspect="1"/>
          </p:cNvPicPr>
          <p:nvPr/>
        </p:nvPicPr>
        <p:blipFill>
          <a:blip r:embed="rId7">
            <a:extLst>
              <a:ext uri="{28A0092B-C50C-407E-A947-70E740481C1C}">
                <a14:useLocalDpi xmlns:a14="http://schemas.microsoft.com/office/drawing/2010/main" val="0"/>
              </a:ext>
            </a:extLst>
          </a:blip>
          <a:srcRect r="26880"/>
          <a:stretch>
            <a:fillRect/>
          </a:stretch>
        </p:blipFill>
        <p:spPr bwMode="auto">
          <a:xfrm>
            <a:off x="2922588" y="1998663"/>
            <a:ext cx="6148387"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3miller.jpg">
            <a:extLst>
              <a:ext uri="{FF2B5EF4-FFF2-40B4-BE49-F238E27FC236}">
                <a16:creationId xmlns:a16="http://schemas.microsoft.com/office/drawing/2014/main" id="{CE90B0EC-228F-8549-B191-11CC5DB1DE6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36650" y="635000"/>
            <a:ext cx="2098675" cy="2649538"/>
          </a:xfrm>
          <a:prstGeom prst="rect">
            <a:avLst/>
          </a:prstGeom>
          <a:noFill/>
          <a:ln w="9525">
            <a:solidFill>
              <a:schemeClr val="bg1"/>
            </a:solidFill>
            <a:miter lim="800000"/>
            <a:headEnd/>
            <a:tailEnd/>
          </a:ln>
          <a:effectLst>
            <a:outerShdw blurRad="50800" dist="38100" dir="2700000" rotWithShape="0">
              <a:srgbClr val="D9D9D9">
                <a:alpha val="42999"/>
              </a:srgbClr>
            </a:outerShdw>
          </a:effectLst>
          <a:extLst>
            <a:ext uri="{909E8E84-426E-40DD-AFC4-6F175D3DCCD1}">
              <a14:hiddenFill xmlns:a14="http://schemas.microsoft.com/office/drawing/2010/main">
                <a:solidFill>
                  <a:srgbClr val="FFFFFF"/>
                </a:solidFill>
              </a14:hiddenFill>
            </a:ext>
          </a:extLst>
        </p:spPr>
      </p:pic>
      <p:sp>
        <p:nvSpPr>
          <p:cNvPr id="381962" name="AutoShape 10">
            <a:extLst>
              <a:ext uri="{FF2B5EF4-FFF2-40B4-BE49-F238E27FC236}">
                <a16:creationId xmlns:a16="http://schemas.microsoft.com/office/drawing/2014/main" id="{863641EA-E88D-D34B-A78D-3412E4C58F0B}"/>
              </a:ext>
            </a:extLst>
          </p:cNvPr>
          <p:cNvSpPr>
            <a:spLocks noChangeArrowheads="1"/>
          </p:cNvSpPr>
          <p:nvPr/>
        </p:nvSpPr>
        <p:spPr bwMode="auto">
          <a:xfrm flipH="1">
            <a:off x="2000250" y="5395913"/>
            <a:ext cx="2492375" cy="1366837"/>
          </a:xfrm>
          <a:prstGeom prst="wedgeEllipseCallout">
            <a:avLst>
              <a:gd name="adj1" fmla="val 82449"/>
              <a:gd name="adj2" fmla="val -10769"/>
            </a:avLst>
          </a:prstGeom>
          <a:solidFill>
            <a:srgbClr val="FFEA18"/>
          </a:solidFill>
          <a:ln w="38100">
            <a:solidFill>
              <a:srgbClr val="CC0000"/>
            </a:solidFill>
            <a:miter lim="800000"/>
            <a:headEnd/>
            <a:tailEnd/>
          </a:ln>
        </p:spPr>
        <p:txBody>
          <a:bodyPr wrap="none" lIns="9144" tIns="9144" rIns="9144" bIns="9144"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Why was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 this experiment</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important??</a:t>
            </a:r>
            <a:r>
              <a:rPr lang="en-US" altLang="en-US" sz="1800" b="1" i="1">
                <a:solidFill>
                  <a:srgbClr val="0F116A"/>
                </a:solidFill>
                <a:latin typeface="Comic Sans MS" panose="030F0902030302020204" pitchFamily="66" charset="0"/>
              </a:rPr>
              <a:t>!</a:t>
            </a:r>
            <a:endParaRPr lang="en-US" altLang="en-US" sz="1800" b="1">
              <a:solidFill>
                <a:srgbClr val="0F116A"/>
              </a:solidFill>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1961"/>
                                        </p:tgtEl>
                                        <p:attrNameLst>
                                          <p:attrName>style.visibility</p:attrName>
                                        </p:attrNameLst>
                                      </p:cBhvr>
                                      <p:to>
                                        <p:strVal val="visible"/>
                                      </p:to>
                                    </p:set>
                                    <p:animEffect transition="in" filter="wipe(left)">
                                      <p:cBhvr>
                                        <p:cTn id="7" dur="500"/>
                                        <p:tgtEl>
                                          <p:spTgt spid="38196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1962"/>
                                        </p:tgtEl>
                                        <p:attrNameLst>
                                          <p:attrName>style.visibility</p:attrName>
                                        </p:attrNameLst>
                                      </p:cBhvr>
                                      <p:to>
                                        <p:strVal val="visible"/>
                                      </p:to>
                                    </p:set>
                                    <p:animEffect transition="in" filter="wipe(left)">
                                      <p:cBhvr>
                                        <p:cTn id="11" dur="500"/>
                                        <p:tgtEl>
                                          <p:spTgt spid="381962"/>
                                        </p:tgtEl>
                                      </p:cBhvr>
                                    </p:animEffect>
                                  </p:childTnLst>
                                  <p:subTnLst>
                                    <p:audio>
                                      <p:cMediaNode>
                                        <p:cTn display="0" masterRel="sameClick">
                                          <p:stCondLst>
                                            <p:cond evt="begin" delay="0">
                                              <p:tn val="9"/>
                                            </p:cond>
                                          </p:stCondLst>
                                          <p:endCondLst>
                                            <p:cond evt="onStopAudio" delay="0">
                                              <p:tgtEl>
                                                <p:sldTgt/>
                                              </p:tgtEl>
                                            </p:cond>
                                          </p:endCondLst>
                                        </p:cTn>
                                        <p:tgtEl>
                                          <p:sndTgt r:embed="rId3" name="Quack"/>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accel="50000" decel="50000" fill="hold" grpId="0" nodeType="clickEffect">
                                  <p:stCondLst>
                                    <p:cond delay="0"/>
                                  </p:stCondLst>
                                  <p:childTnLst>
                                    <p:set>
                                      <p:cBhvr>
                                        <p:cTn id="15" dur="1" fill="hold">
                                          <p:stCondLst>
                                            <p:cond delay="0"/>
                                          </p:stCondLst>
                                        </p:cTn>
                                        <p:tgtEl>
                                          <p:spTgt spid="381958">
                                            <p:txEl>
                                              <p:pRg st="0" end="0"/>
                                            </p:txEl>
                                          </p:spTgt>
                                        </p:tgtEl>
                                        <p:attrNameLst>
                                          <p:attrName>style.visibility</p:attrName>
                                        </p:attrNameLst>
                                      </p:cBhvr>
                                      <p:to>
                                        <p:strVal val="visible"/>
                                      </p:to>
                                    </p:set>
                                    <p:anim calcmode="lin" valueType="num">
                                      <p:cBhvr additive="base">
                                        <p:cTn id="16" dur="500" fill="hold"/>
                                        <p:tgtEl>
                                          <p:spTgt spid="381958">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8195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accel="50000" decel="50000" fill="hold" grpId="0" nodeType="clickEffect">
                                  <p:stCondLst>
                                    <p:cond delay="0"/>
                                  </p:stCondLst>
                                  <p:childTnLst>
                                    <p:set>
                                      <p:cBhvr>
                                        <p:cTn id="21" dur="1" fill="hold">
                                          <p:stCondLst>
                                            <p:cond delay="0"/>
                                          </p:stCondLst>
                                        </p:cTn>
                                        <p:tgtEl>
                                          <p:spTgt spid="381958">
                                            <p:txEl>
                                              <p:pRg st="1" end="1"/>
                                            </p:txEl>
                                          </p:spTgt>
                                        </p:tgtEl>
                                        <p:attrNameLst>
                                          <p:attrName>style.visibility</p:attrName>
                                        </p:attrNameLst>
                                      </p:cBhvr>
                                      <p:to>
                                        <p:strVal val="visible"/>
                                      </p:to>
                                    </p:set>
                                    <p:anim calcmode="lin" valueType="num">
                                      <p:cBhvr additive="base">
                                        <p:cTn id="22" dur="500" fill="hold"/>
                                        <p:tgtEl>
                                          <p:spTgt spid="381958">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8195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accel="50000" decel="50000" fill="hold" grpId="0" nodeType="clickEffect">
                                  <p:stCondLst>
                                    <p:cond delay="0"/>
                                  </p:stCondLst>
                                  <p:childTnLst>
                                    <p:set>
                                      <p:cBhvr>
                                        <p:cTn id="27" dur="1" fill="hold">
                                          <p:stCondLst>
                                            <p:cond delay="0"/>
                                          </p:stCondLst>
                                        </p:cTn>
                                        <p:tgtEl>
                                          <p:spTgt spid="381958">
                                            <p:txEl>
                                              <p:pRg st="2" end="2"/>
                                            </p:txEl>
                                          </p:spTgt>
                                        </p:tgtEl>
                                        <p:attrNameLst>
                                          <p:attrName>style.visibility</p:attrName>
                                        </p:attrNameLst>
                                      </p:cBhvr>
                                      <p:to>
                                        <p:strVal val="visible"/>
                                      </p:to>
                                    </p:set>
                                    <p:anim calcmode="lin" valueType="num">
                                      <p:cBhvr additive="base">
                                        <p:cTn id="28" dur="500" fill="hold"/>
                                        <p:tgtEl>
                                          <p:spTgt spid="381958">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8195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Whoosh"/>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accel="50000" decel="50000" fill="hold" grpId="0" nodeType="clickEffect">
                                  <p:stCondLst>
                                    <p:cond delay="0"/>
                                  </p:stCondLst>
                                  <p:childTnLst>
                                    <p:set>
                                      <p:cBhvr>
                                        <p:cTn id="33" dur="1" fill="hold">
                                          <p:stCondLst>
                                            <p:cond delay="0"/>
                                          </p:stCondLst>
                                        </p:cTn>
                                        <p:tgtEl>
                                          <p:spTgt spid="381958">
                                            <p:txEl>
                                              <p:pRg st="3" end="3"/>
                                            </p:txEl>
                                          </p:spTgt>
                                        </p:tgtEl>
                                        <p:attrNameLst>
                                          <p:attrName>style.visibility</p:attrName>
                                        </p:attrNameLst>
                                      </p:cBhvr>
                                      <p:to>
                                        <p:strVal val="visible"/>
                                      </p:to>
                                    </p:set>
                                    <p:anim calcmode="lin" valueType="num">
                                      <p:cBhvr additive="base">
                                        <p:cTn id="34" dur="500" fill="hold"/>
                                        <p:tgtEl>
                                          <p:spTgt spid="381958">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8195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accel="50000" decel="50000" fill="hold" grpId="0" nodeType="clickEffect">
                                  <p:stCondLst>
                                    <p:cond delay="0"/>
                                  </p:stCondLst>
                                  <p:childTnLst>
                                    <p:set>
                                      <p:cBhvr>
                                        <p:cTn id="39" dur="1" fill="hold">
                                          <p:stCondLst>
                                            <p:cond delay="0"/>
                                          </p:stCondLst>
                                        </p:cTn>
                                        <p:tgtEl>
                                          <p:spTgt spid="381958">
                                            <p:txEl>
                                              <p:pRg st="4" end="4"/>
                                            </p:txEl>
                                          </p:spTgt>
                                        </p:tgtEl>
                                        <p:attrNameLst>
                                          <p:attrName>style.visibility</p:attrName>
                                        </p:attrNameLst>
                                      </p:cBhvr>
                                      <p:to>
                                        <p:strVal val="visible"/>
                                      </p:to>
                                    </p:set>
                                    <p:anim calcmode="lin" valueType="num">
                                      <p:cBhvr additive="base">
                                        <p:cTn id="40" dur="500" fill="hold"/>
                                        <p:tgtEl>
                                          <p:spTgt spid="381958">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81958">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8" grpId="0" build="p" bldLvl="3"/>
      <p:bldP spid="3819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69AAD7A-1CF8-D141-8818-8B1F4094A51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Key Events in Origin of Life</a:t>
            </a:r>
          </a:p>
        </p:txBody>
      </p:sp>
      <p:sp>
        <p:nvSpPr>
          <p:cNvPr id="384004" name="Rectangle 4" descr="Rectangle: Click to edit Master text styles&#13;&#10;Second level&#13;&#10;Third level&#13;&#10;Fourth level&#13;&#10;Fifth level">
            <a:extLst>
              <a:ext uri="{FF2B5EF4-FFF2-40B4-BE49-F238E27FC236}">
                <a16:creationId xmlns:a16="http://schemas.microsoft.com/office/drawing/2014/main" id="{05789D7D-AED6-9C4A-86BD-BF4753CDF91B}"/>
              </a:ext>
            </a:extLst>
          </p:cNvPr>
          <p:cNvSpPr>
            <a:spLocks noGrp="1" noChangeArrowheads="1"/>
          </p:cNvSpPr>
          <p:nvPr>
            <p:ph type="body" idx="1"/>
          </p:nvPr>
        </p:nvSpPr>
        <p:spPr>
          <a:xfrm>
            <a:off x="742950" y="1371600"/>
            <a:ext cx="8232775" cy="5241925"/>
          </a:xfrm>
        </p:spPr>
        <p:txBody>
          <a:bodyPr/>
          <a:lstStyle/>
          <a:p>
            <a:pPr eaLnBrk="1" hangingPunct="1">
              <a:lnSpc>
                <a:spcPct val="90000"/>
              </a:lnSpc>
              <a:tabLst>
                <a:tab pos="1711325" algn="l"/>
                <a:tab pos="2170113" algn="l"/>
              </a:tabLst>
            </a:pPr>
            <a:r>
              <a:rPr lang="en-US" altLang="en-US" sz="2800" u="sng" dirty="0">
                <a:solidFill>
                  <a:srgbClr val="002060"/>
                </a:solidFill>
                <a:ea typeface="ＭＳ Ｐゴシック" panose="020B0600070205080204" pitchFamily="34" charset="-128"/>
              </a:rPr>
              <a:t>Origin of Cells (</a:t>
            </a:r>
            <a:r>
              <a:rPr lang="en-US" altLang="en-US" sz="2800" u="sng" dirty="0" err="1">
                <a:solidFill>
                  <a:srgbClr val="002060"/>
                </a:solidFill>
                <a:ea typeface="ＭＳ Ｐゴシック" panose="020B0600070205080204" pitchFamily="34" charset="-128"/>
              </a:rPr>
              <a:t>Protobionts</a:t>
            </a:r>
            <a:r>
              <a:rPr lang="en-US" altLang="en-US" sz="2800" u="sng" dirty="0">
                <a:solidFill>
                  <a:srgbClr val="002060"/>
                </a:solidFill>
                <a:ea typeface="ＭＳ Ｐゴシック" panose="020B0600070205080204" pitchFamily="34" charset="-128"/>
              </a:rPr>
              <a:t>)</a:t>
            </a:r>
          </a:p>
          <a:p>
            <a:pPr lvl="1" eaLnBrk="1" hangingPunct="1">
              <a:lnSpc>
                <a:spcPct val="90000"/>
              </a:lnSpc>
              <a:tabLst>
                <a:tab pos="1711325" algn="l"/>
                <a:tab pos="2170113" algn="l"/>
              </a:tabLst>
            </a:pPr>
            <a:r>
              <a:rPr lang="en-US" altLang="en-US" sz="2400" dirty="0">
                <a:solidFill>
                  <a:srgbClr val="002060"/>
                </a:solidFill>
                <a:ea typeface="ＭＳ Ｐゴシック" panose="020B0600070205080204" pitchFamily="34" charset="-128"/>
              </a:rPr>
              <a:t>lipid bubbles 	</a:t>
            </a:r>
            <a:r>
              <a:rPr lang="en-US" altLang="en-US" sz="2400" dirty="0">
                <a:solidFill>
                  <a:srgbClr val="002060"/>
                </a:solidFill>
                <a:ea typeface="ＭＳ Ｐゴシック" panose="020B0600070205080204" pitchFamily="34" charset="-128"/>
                <a:sym typeface="Symbol" pitchFamily="2" charset="2"/>
              </a:rPr>
              <a:t> </a:t>
            </a:r>
            <a:r>
              <a:rPr lang="en-US" altLang="en-US" sz="2400" dirty="0">
                <a:solidFill>
                  <a:srgbClr val="002060"/>
                </a:solidFill>
                <a:ea typeface="ＭＳ Ｐゴシック" panose="020B0600070205080204" pitchFamily="34" charset="-128"/>
              </a:rPr>
              <a:t>separate inside from outside</a:t>
            </a:r>
          </a:p>
          <a:p>
            <a:pPr eaLnBrk="1" hangingPunct="1">
              <a:lnSpc>
                <a:spcPct val="90000"/>
              </a:lnSpc>
              <a:buFont typeface="Wingdings" pitchFamily="2" charset="2"/>
              <a:buNone/>
              <a:tabLst>
                <a:tab pos="1711325" algn="l"/>
                <a:tab pos="2170113" algn="l"/>
              </a:tabLst>
            </a:pPr>
            <a:r>
              <a:rPr lang="en-US" altLang="en-US" sz="2600" dirty="0">
                <a:solidFill>
                  <a:srgbClr val="002060"/>
                </a:solidFill>
                <a:ea typeface="ＭＳ Ｐゴシック" panose="020B0600070205080204" pitchFamily="34" charset="-128"/>
              </a:rPr>
              <a:t>				</a:t>
            </a:r>
            <a:r>
              <a:rPr lang="en-US" altLang="en-US" sz="2400" dirty="0">
                <a:solidFill>
                  <a:srgbClr val="002060"/>
                </a:solidFill>
                <a:ea typeface="ＭＳ Ｐゴシック" panose="020B0600070205080204" pitchFamily="34" charset="-128"/>
                <a:sym typeface="Symbol" pitchFamily="2" charset="2"/>
              </a:rPr>
              <a:t> </a:t>
            </a:r>
            <a:r>
              <a:rPr lang="en-US" altLang="en-US" sz="2400" dirty="0">
                <a:solidFill>
                  <a:srgbClr val="002060"/>
                </a:solidFill>
                <a:ea typeface="ＭＳ Ｐゴシック" panose="020B0600070205080204" pitchFamily="34" charset="-128"/>
              </a:rPr>
              <a:t>metabolism &amp; reproduction</a:t>
            </a:r>
          </a:p>
          <a:p>
            <a:pPr eaLnBrk="1" hangingPunct="1">
              <a:lnSpc>
                <a:spcPct val="90000"/>
              </a:lnSpc>
              <a:tabLst>
                <a:tab pos="1711325" algn="l"/>
                <a:tab pos="2170113" algn="l"/>
              </a:tabLst>
            </a:pPr>
            <a:r>
              <a:rPr lang="en-US" altLang="en-US" sz="2800" u="sng" dirty="0">
                <a:solidFill>
                  <a:srgbClr val="002060"/>
                </a:solidFill>
                <a:ea typeface="ＭＳ Ｐゴシック" panose="020B0600070205080204" pitchFamily="34" charset="-128"/>
              </a:rPr>
              <a:t>Origin of Genetics</a:t>
            </a:r>
          </a:p>
          <a:p>
            <a:pPr lvl="1" eaLnBrk="1" hangingPunct="1">
              <a:lnSpc>
                <a:spcPct val="90000"/>
              </a:lnSpc>
              <a:tabLst>
                <a:tab pos="1711325" algn="l"/>
                <a:tab pos="2170113" algn="l"/>
              </a:tabLst>
            </a:pPr>
            <a:r>
              <a:rPr lang="en-US" altLang="en-US" sz="2400" dirty="0">
                <a:solidFill>
                  <a:srgbClr val="FF0000"/>
                </a:solidFill>
                <a:ea typeface="ＭＳ Ｐゴシック" panose="020B0600070205080204" pitchFamily="34" charset="-128"/>
              </a:rPr>
              <a:t>RNA</a:t>
            </a:r>
            <a:r>
              <a:rPr lang="en-US" altLang="en-US" sz="2400" dirty="0">
                <a:solidFill>
                  <a:srgbClr val="002060"/>
                </a:solidFill>
                <a:ea typeface="ＭＳ Ｐゴシック" panose="020B0600070205080204" pitchFamily="34" charset="-128"/>
              </a:rPr>
              <a:t> is likely first genetic material</a:t>
            </a:r>
          </a:p>
          <a:p>
            <a:pPr lvl="1" eaLnBrk="1" hangingPunct="1">
              <a:lnSpc>
                <a:spcPct val="90000"/>
              </a:lnSpc>
              <a:tabLst>
                <a:tab pos="1711325" algn="l"/>
                <a:tab pos="2170113" algn="l"/>
              </a:tabLst>
            </a:pPr>
            <a:r>
              <a:rPr lang="en-US" altLang="en-US" sz="2400" dirty="0">
                <a:solidFill>
                  <a:srgbClr val="002060"/>
                </a:solidFill>
                <a:ea typeface="ＭＳ Ｐゴシック" panose="020B0600070205080204" pitchFamily="34" charset="-128"/>
              </a:rPr>
              <a:t>multiple functions: encodes information (self-replicating), enzyme, regulatory molecule, transport molecule (</a:t>
            </a:r>
            <a:r>
              <a:rPr lang="en-US" altLang="en-US" sz="2400" dirty="0" err="1">
                <a:solidFill>
                  <a:srgbClr val="002060"/>
                </a:solidFill>
                <a:ea typeface="ＭＳ Ｐゴシック" panose="020B0600070205080204" pitchFamily="34" charset="-128"/>
              </a:rPr>
              <a:t>tRNA</a:t>
            </a:r>
            <a:r>
              <a:rPr lang="en-US" altLang="en-US" sz="2400" dirty="0">
                <a:solidFill>
                  <a:srgbClr val="002060"/>
                </a:solidFill>
                <a:ea typeface="ＭＳ Ｐゴシック" panose="020B0600070205080204" pitchFamily="34" charset="-128"/>
              </a:rPr>
              <a:t>, mRNA) </a:t>
            </a:r>
          </a:p>
          <a:p>
            <a:pPr lvl="2" eaLnBrk="1" hangingPunct="1">
              <a:lnSpc>
                <a:spcPct val="90000"/>
              </a:lnSpc>
              <a:tabLst>
                <a:tab pos="1711325" algn="l"/>
                <a:tab pos="2170113" algn="l"/>
              </a:tabLst>
            </a:pPr>
            <a:r>
              <a:rPr lang="en-US" altLang="en-US" dirty="0">
                <a:solidFill>
                  <a:srgbClr val="002060"/>
                </a:solidFill>
                <a:ea typeface="ＭＳ Ｐゴシック" panose="020B0600070205080204" pitchFamily="34" charset="-128"/>
              </a:rPr>
              <a:t>makes inheritance possible</a:t>
            </a:r>
          </a:p>
          <a:p>
            <a:pPr lvl="2" eaLnBrk="1" hangingPunct="1">
              <a:lnSpc>
                <a:spcPct val="90000"/>
              </a:lnSpc>
              <a:tabLst>
                <a:tab pos="1711325" algn="l"/>
                <a:tab pos="2170113" algn="l"/>
              </a:tabLst>
            </a:pPr>
            <a:r>
              <a:rPr lang="en-US" altLang="en-US" dirty="0">
                <a:solidFill>
                  <a:srgbClr val="002060"/>
                </a:solidFill>
                <a:ea typeface="ＭＳ Ｐゴシック" panose="020B0600070205080204" pitchFamily="34" charset="-128"/>
              </a:rPr>
              <a:t>makes natural selection &amp; evolution possible</a:t>
            </a:r>
          </a:p>
          <a:p>
            <a:pPr eaLnBrk="1" hangingPunct="1">
              <a:lnSpc>
                <a:spcPct val="90000"/>
              </a:lnSpc>
              <a:tabLst>
                <a:tab pos="1711325" algn="l"/>
                <a:tab pos="2170113" algn="l"/>
              </a:tabLst>
            </a:pPr>
            <a:r>
              <a:rPr lang="en-US" altLang="en-US" sz="2800" u="sng" dirty="0">
                <a:solidFill>
                  <a:srgbClr val="002060"/>
                </a:solidFill>
                <a:ea typeface="ＭＳ Ｐゴシック" panose="020B0600070205080204" pitchFamily="34" charset="-128"/>
              </a:rPr>
              <a:t>Origin of Eukaryotes</a:t>
            </a:r>
            <a:endParaRPr lang="en-US" altLang="en-US" u="sng" dirty="0">
              <a:solidFill>
                <a:srgbClr val="002060"/>
              </a:solidFill>
              <a:ea typeface="ＭＳ Ｐゴシック" panose="020B0600070205080204" pitchFamily="34" charset="-128"/>
            </a:endParaRPr>
          </a:p>
          <a:p>
            <a:pPr lvl="1" eaLnBrk="1" hangingPunct="1">
              <a:lnSpc>
                <a:spcPct val="90000"/>
              </a:lnSpc>
              <a:tabLst>
                <a:tab pos="1711325" algn="l"/>
                <a:tab pos="2170113" algn="l"/>
              </a:tabLst>
            </a:pPr>
            <a:r>
              <a:rPr lang="en-US" altLang="en-US" sz="2400" dirty="0">
                <a:solidFill>
                  <a:srgbClr val="002060"/>
                </a:solidFill>
                <a:ea typeface="ＭＳ Ｐゴシック" panose="020B0600070205080204" pitchFamily="34" charset="-128"/>
              </a:rPr>
              <a:t>endosymbiosis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84004">
                                            <p:txEl>
                                              <p:pRg st="0" end="0"/>
                                            </p:txEl>
                                          </p:spTgt>
                                        </p:tgtEl>
                                        <p:attrNameLst>
                                          <p:attrName>style.visibility</p:attrName>
                                        </p:attrNameLst>
                                      </p:cBhvr>
                                      <p:to>
                                        <p:strVal val="visible"/>
                                      </p:to>
                                    </p:set>
                                    <p:anim calcmode="lin" valueType="num">
                                      <p:cBhvr additive="base">
                                        <p:cTn id="7" dur="500" fill="hold"/>
                                        <p:tgtEl>
                                          <p:spTgt spid="3840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40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84004">
                                            <p:txEl>
                                              <p:pRg st="1" end="1"/>
                                            </p:txEl>
                                          </p:spTgt>
                                        </p:tgtEl>
                                        <p:attrNameLst>
                                          <p:attrName>style.visibility</p:attrName>
                                        </p:attrNameLst>
                                      </p:cBhvr>
                                      <p:to>
                                        <p:strVal val="visible"/>
                                      </p:to>
                                    </p:set>
                                    <p:anim calcmode="lin" valueType="num">
                                      <p:cBhvr additive="base">
                                        <p:cTn id="13" dur="500" fill="hold"/>
                                        <p:tgtEl>
                                          <p:spTgt spid="38400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400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84004">
                                            <p:txEl>
                                              <p:pRg st="2" end="2"/>
                                            </p:txEl>
                                          </p:spTgt>
                                        </p:tgtEl>
                                        <p:attrNameLst>
                                          <p:attrName>style.visibility</p:attrName>
                                        </p:attrNameLst>
                                      </p:cBhvr>
                                      <p:to>
                                        <p:strVal val="visible"/>
                                      </p:to>
                                    </p:set>
                                    <p:anim calcmode="lin" valueType="num">
                                      <p:cBhvr additive="base">
                                        <p:cTn id="19" dur="500" fill="hold"/>
                                        <p:tgtEl>
                                          <p:spTgt spid="38400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400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84004">
                                            <p:txEl>
                                              <p:pRg st="3" end="3"/>
                                            </p:txEl>
                                          </p:spTgt>
                                        </p:tgtEl>
                                        <p:attrNameLst>
                                          <p:attrName>style.visibility</p:attrName>
                                        </p:attrNameLst>
                                      </p:cBhvr>
                                      <p:to>
                                        <p:strVal val="visible"/>
                                      </p:to>
                                    </p:set>
                                    <p:anim calcmode="lin" valueType="num">
                                      <p:cBhvr additive="base">
                                        <p:cTn id="25" dur="500" fill="hold"/>
                                        <p:tgtEl>
                                          <p:spTgt spid="38400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400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84004">
                                            <p:txEl>
                                              <p:pRg st="4" end="4"/>
                                            </p:txEl>
                                          </p:spTgt>
                                        </p:tgtEl>
                                        <p:attrNameLst>
                                          <p:attrName>style.visibility</p:attrName>
                                        </p:attrNameLst>
                                      </p:cBhvr>
                                      <p:to>
                                        <p:strVal val="visible"/>
                                      </p:to>
                                    </p:set>
                                    <p:anim calcmode="lin" valueType="num">
                                      <p:cBhvr additive="base">
                                        <p:cTn id="31" dur="500" fill="hold"/>
                                        <p:tgtEl>
                                          <p:spTgt spid="38400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400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384004">
                                            <p:txEl>
                                              <p:pRg st="5" end="5"/>
                                            </p:txEl>
                                          </p:spTgt>
                                        </p:tgtEl>
                                        <p:attrNameLst>
                                          <p:attrName>style.visibility</p:attrName>
                                        </p:attrNameLst>
                                      </p:cBhvr>
                                      <p:to>
                                        <p:strVal val="visible"/>
                                      </p:to>
                                    </p:set>
                                    <p:anim calcmode="lin" valueType="num">
                                      <p:cBhvr additive="base">
                                        <p:cTn id="37" dur="500" fill="hold"/>
                                        <p:tgtEl>
                                          <p:spTgt spid="38400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400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384004">
                                            <p:txEl>
                                              <p:pRg st="6" end="6"/>
                                            </p:txEl>
                                          </p:spTgt>
                                        </p:tgtEl>
                                        <p:attrNameLst>
                                          <p:attrName>style.visibility</p:attrName>
                                        </p:attrNameLst>
                                      </p:cBhvr>
                                      <p:to>
                                        <p:strVal val="visible"/>
                                      </p:to>
                                    </p:set>
                                    <p:anim calcmode="lin" valueType="num">
                                      <p:cBhvr additive="base">
                                        <p:cTn id="43" dur="500" fill="hold"/>
                                        <p:tgtEl>
                                          <p:spTgt spid="384004">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4004">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accel="50000" decel="50000" fill="hold" grpId="0" nodeType="clickEffect">
                                  <p:stCondLst>
                                    <p:cond delay="0"/>
                                  </p:stCondLst>
                                  <p:childTnLst>
                                    <p:set>
                                      <p:cBhvr>
                                        <p:cTn id="48" dur="1" fill="hold">
                                          <p:stCondLst>
                                            <p:cond delay="0"/>
                                          </p:stCondLst>
                                        </p:cTn>
                                        <p:tgtEl>
                                          <p:spTgt spid="384004">
                                            <p:txEl>
                                              <p:pRg st="7" end="7"/>
                                            </p:txEl>
                                          </p:spTgt>
                                        </p:tgtEl>
                                        <p:attrNameLst>
                                          <p:attrName>style.visibility</p:attrName>
                                        </p:attrNameLst>
                                      </p:cBhvr>
                                      <p:to>
                                        <p:strVal val="visible"/>
                                      </p:to>
                                    </p:set>
                                    <p:anim calcmode="lin" valueType="num">
                                      <p:cBhvr additive="base">
                                        <p:cTn id="49" dur="500" fill="hold"/>
                                        <p:tgtEl>
                                          <p:spTgt spid="384004">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84004">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accel="50000" decel="50000" fill="hold" grpId="0" nodeType="clickEffect">
                                  <p:stCondLst>
                                    <p:cond delay="0"/>
                                  </p:stCondLst>
                                  <p:childTnLst>
                                    <p:set>
                                      <p:cBhvr>
                                        <p:cTn id="54" dur="1" fill="hold">
                                          <p:stCondLst>
                                            <p:cond delay="0"/>
                                          </p:stCondLst>
                                        </p:cTn>
                                        <p:tgtEl>
                                          <p:spTgt spid="384004">
                                            <p:txEl>
                                              <p:pRg st="8" end="8"/>
                                            </p:txEl>
                                          </p:spTgt>
                                        </p:tgtEl>
                                        <p:attrNameLst>
                                          <p:attrName>style.visibility</p:attrName>
                                        </p:attrNameLst>
                                      </p:cBhvr>
                                      <p:to>
                                        <p:strVal val="visible"/>
                                      </p:to>
                                    </p:set>
                                    <p:anim calcmode="lin" valueType="num">
                                      <p:cBhvr additive="base">
                                        <p:cTn id="55" dur="500" fill="hold"/>
                                        <p:tgtEl>
                                          <p:spTgt spid="384004">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84004">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accel="50000" decel="50000" fill="hold" grpId="0" nodeType="clickEffect">
                                  <p:stCondLst>
                                    <p:cond delay="0"/>
                                  </p:stCondLst>
                                  <p:childTnLst>
                                    <p:set>
                                      <p:cBhvr>
                                        <p:cTn id="60" dur="1" fill="hold">
                                          <p:stCondLst>
                                            <p:cond delay="0"/>
                                          </p:stCondLst>
                                        </p:cTn>
                                        <p:tgtEl>
                                          <p:spTgt spid="384004">
                                            <p:txEl>
                                              <p:pRg st="9" end="9"/>
                                            </p:txEl>
                                          </p:spTgt>
                                        </p:tgtEl>
                                        <p:attrNameLst>
                                          <p:attrName>style.visibility</p:attrName>
                                        </p:attrNameLst>
                                      </p:cBhvr>
                                      <p:to>
                                        <p:strVal val="visible"/>
                                      </p:to>
                                    </p:set>
                                    <p:anim calcmode="lin" valueType="num">
                                      <p:cBhvr additive="base">
                                        <p:cTn id="61" dur="500" fill="hold"/>
                                        <p:tgtEl>
                                          <p:spTgt spid="384004">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84004">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1" name="Picture 2" descr="26-02-EvolClockAnalogy-L">
            <a:extLst>
              <a:ext uri="{FF2B5EF4-FFF2-40B4-BE49-F238E27FC236}">
                <a16:creationId xmlns:a16="http://schemas.microsoft.com/office/drawing/2014/main" id="{65A80D7A-D5AB-404C-BB81-6F424A146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600"/>
          <a:stretch>
            <a:fillRect/>
          </a:stretch>
        </p:blipFill>
        <p:spPr bwMode="auto">
          <a:xfrm>
            <a:off x="4445000" y="1125538"/>
            <a:ext cx="45466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56E5722E-BADC-0C46-A3B8-AA9624F69010}"/>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Timeline</a:t>
            </a:r>
          </a:p>
        </p:txBody>
      </p:sp>
      <p:sp>
        <p:nvSpPr>
          <p:cNvPr id="388100" name="Rectangle 4" descr="Rectangle: Click to edit Master text styles&#13;&#10;Second level&#13;&#10;Third level&#13;&#10;Fourth level&#13;&#10;Fifth level">
            <a:extLst>
              <a:ext uri="{FF2B5EF4-FFF2-40B4-BE49-F238E27FC236}">
                <a16:creationId xmlns:a16="http://schemas.microsoft.com/office/drawing/2014/main" id="{0A5D1905-1347-4245-B749-4E349C2035EB}"/>
              </a:ext>
            </a:extLst>
          </p:cNvPr>
          <p:cNvSpPr>
            <a:spLocks noGrp="1" noChangeArrowheads="1"/>
          </p:cNvSpPr>
          <p:nvPr>
            <p:ph type="body" idx="1"/>
          </p:nvPr>
        </p:nvSpPr>
        <p:spPr>
          <a:xfrm>
            <a:off x="838200" y="1371600"/>
            <a:ext cx="3657600" cy="5265738"/>
          </a:xfrm>
        </p:spPr>
        <p:txBody>
          <a:bodyPr/>
          <a:lstStyle/>
          <a:p>
            <a:pPr eaLnBrk="1" hangingPunct="1">
              <a:lnSpc>
                <a:spcPct val="90000"/>
              </a:lnSpc>
            </a:pPr>
            <a:r>
              <a:rPr lang="en-US" altLang="en-US" dirty="0">
                <a:ea typeface="ＭＳ Ｐゴシック" panose="020B0600070205080204" pitchFamily="34" charset="-128"/>
              </a:rPr>
              <a:t>Key events in evolutionary history of life on Earth</a:t>
            </a:r>
          </a:p>
          <a:p>
            <a:pPr lvl="1" eaLnBrk="1" hangingPunct="1">
              <a:lnSpc>
                <a:spcPct val="90000"/>
              </a:lnSpc>
            </a:pPr>
            <a:r>
              <a:rPr lang="en-US" altLang="en-US" dirty="0">
                <a:ea typeface="ＭＳ Ｐゴシック" panose="020B0600070205080204" pitchFamily="34" charset="-128"/>
              </a:rPr>
              <a:t>3.5–4.0 </a:t>
            </a:r>
            <a:r>
              <a:rPr lang="en-US" altLang="en-US" dirty="0" err="1">
                <a:ea typeface="ＭＳ Ｐゴシック" panose="020B0600070205080204" pitchFamily="34" charset="-128"/>
              </a:rPr>
              <a:t>bya</a:t>
            </a:r>
            <a:r>
              <a:rPr lang="en-US" altLang="en-US" dirty="0">
                <a:ea typeface="ＭＳ Ｐゴシック" panose="020B0600070205080204" pitchFamily="34" charset="-128"/>
              </a:rPr>
              <a:t>:</a:t>
            </a:r>
            <a:br>
              <a:rPr lang="en-US" altLang="en-US" dirty="0">
                <a:ea typeface="ＭＳ Ｐゴシック" panose="020B0600070205080204" pitchFamily="34" charset="-128"/>
              </a:rPr>
            </a:br>
            <a:r>
              <a:rPr lang="en-US" altLang="en-US" dirty="0">
                <a:ea typeface="ＭＳ Ｐゴシック" panose="020B0600070205080204" pitchFamily="34" charset="-128"/>
              </a:rPr>
              <a:t>life originated</a:t>
            </a:r>
          </a:p>
          <a:p>
            <a:pPr lvl="1" eaLnBrk="1" hangingPunct="1">
              <a:lnSpc>
                <a:spcPct val="90000"/>
              </a:lnSpc>
            </a:pPr>
            <a:r>
              <a:rPr lang="en-US" altLang="en-US" dirty="0">
                <a:ea typeface="ＭＳ Ｐゴシック" panose="020B0600070205080204" pitchFamily="34" charset="-128"/>
              </a:rPr>
              <a:t>2.7 </a:t>
            </a:r>
            <a:r>
              <a:rPr lang="en-US" altLang="en-US" dirty="0" err="1">
                <a:ea typeface="ＭＳ Ｐゴシック" panose="020B0600070205080204" pitchFamily="34" charset="-128"/>
              </a:rPr>
              <a:t>bya</a:t>
            </a:r>
            <a:r>
              <a:rPr lang="en-US" altLang="en-US" dirty="0">
                <a:ea typeface="ＭＳ Ｐゴシック" panose="020B0600070205080204" pitchFamily="34" charset="-128"/>
              </a:rPr>
              <a:t>:</a:t>
            </a:r>
            <a:br>
              <a:rPr lang="en-US" altLang="en-US" dirty="0">
                <a:ea typeface="ＭＳ Ｐゴシック" panose="020B0600070205080204" pitchFamily="34" charset="-128"/>
              </a:rPr>
            </a:br>
            <a:r>
              <a:rPr lang="en-US" altLang="en-US" dirty="0">
                <a:ea typeface="ＭＳ Ｐゴシック" panose="020B0600070205080204" pitchFamily="34" charset="-128"/>
              </a:rPr>
              <a:t>free O</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 = photosynthetic bacteria</a:t>
            </a:r>
          </a:p>
          <a:p>
            <a:pPr lvl="1" eaLnBrk="1" hangingPunct="1">
              <a:lnSpc>
                <a:spcPct val="90000"/>
              </a:lnSpc>
            </a:pPr>
            <a:r>
              <a:rPr lang="en-US" altLang="en-US" dirty="0">
                <a:ea typeface="ＭＳ Ｐゴシック" panose="020B0600070205080204" pitchFamily="34" charset="-128"/>
              </a:rPr>
              <a:t>2 </a:t>
            </a:r>
            <a:r>
              <a:rPr lang="en-US" altLang="en-US" dirty="0" err="1">
                <a:ea typeface="ＭＳ Ｐゴシック" panose="020B0600070205080204" pitchFamily="34" charset="-128"/>
              </a:rPr>
              <a:t>bya</a:t>
            </a:r>
            <a:r>
              <a:rPr lang="en-US" altLang="en-US" dirty="0">
                <a:ea typeface="ＭＳ Ｐゴシック" panose="020B0600070205080204" pitchFamily="34" charset="-128"/>
              </a:rPr>
              <a:t>:</a:t>
            </a:r>
            <a:br>
              <a:rPr lang="en-US" altLang="en-US" dirty="0">
                <a:ea typeface="ＭＳ Ｐゴシック" panose="020B0600070205080204" pitchFamily="34" charset="-128"/>
              </a:rPr>
            </a:br>
            <a:r>
              <a:rPr lang="en-US" altLang="en-US" dirty="0">
                <a:ea typeface="ＭＳ Ｐゴシック" panose="020B0600070205080204" pitchFamily="34" charset="-128"/>
              </a:rPr>
              <a:t>first </a:t>
            </a:r>
            <a:r>
              <a:rPr lang="en-US" altLang="en-US" dirty="0">
                <a:solidFill>
                  <a:srgbClr val="FF0000"/>
                </a:solidFill>
                <a:ea typeface="ＭＳ Ｐゴシック" panose="020B0600070205080204" pitchFamily="34" charset="-128"/>
              </a:rPr>
              <a:t>eukaryotes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8100">
                                            <p:txEl>
                                              <p:pRg st="1" end="1"/>
                                            </p:txEl>
                                          </p:spTgt>
                                        </p:tgtEl>
                                        <p:attrNameLst>
                                          <p:attrName>style.visibility</p:attrName>
                                        </p:attrNameLst>
                                      </p:cBhvr>
                                      <p:to>
                                        <p:strVal val="visible"/>
                                      </p:to>
                                    </p:set>
                                    <p:anim calcmode="lin" valueType="num">
                                      <p:cBhvr additive="base">
                                        <p:cTn id="7" dur="500" fill="hold"/>
                                        <p:tgtEl>
                                          <p:spTgt spid="38810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810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8100">
                                            <p:txEl>
                                              <p:pRg st="2" end="2"/>
                                            </p:txEl>
                                          </p:spTgt>
                                        </p:tgtEl>
                                        <p:attrNameLst>
                                          <p:attrName>style.visibility</p:attrName>
                                        </p:attrNameLst>
                                      </p:cBhvr>
                                      <p:to>
                                        <p:strVal val="visible"/>
                                      </p:to>
                                    </p:set>
                                    <p:anim calcmode="lin" valueType="num">
                                      <p:cBhvr additive="base">
                                        <p:cTn id="13" dur="500" fill="hold"/>
                                        <p:tgtEl>
                                          <p:spTgt spid="38810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810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8100">
                                            <p:txEl>
                                              <p:pRg st="3" end="3"/>
                                            </p:txEl>
                                          </p:spTgt>
                                        </p:tgtEl>
                                        <p:attrNameLst>
                                          <p:attrName>style.visibility</p:attrName>
                                        </p:attrNameLst>
                                      </p:cBhvr>
                                      <p:to>
                                        <p:strVal val="visible"/>
                                      </p:to>
                                    </p:set>
                                    <p:anim calcmode="lin" valueType="num">
                                      <p:cBhvr additive="base">
                                        <p:cTn id="19" dur="500" fill="hold"/>
                                        <p:tgtEl>
                                          <p:spTgt spid="38810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810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3D7DF141-EC4C-9348-A221-602106B63F0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First Eukaryotes</a:t>
            </a:r>
          </a:p>
        </p:txBody>
      </p:sp>
      <p:pic>
        <p:nvPicPr>
          <p:cNvPr id="43010" name="Picture 4" descr="04_13">
            <a:extLst>
              <a:ext uri="{FF2B5EF4-FFF2-40B4-BE49-F238E27FC236}">
                <a16:creationId xmlns:a16="http://schemas.microsoft.com/office/drawing/2014/main" id="{91ABEB33-46E7-3248-9B14-7F64F5C0D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24" t="16499" r="1125" b="36000"/>
          <a:stretch>
            <a:fillRect/>
          </a:stretch>
        </p:blipFill>
        <p:spPr bwMode="auto">
          <a:xfrm>
            <a:off x="760413" y="2806700"/>
            <a:ext cx="7843837"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3" name="Rectangle 3" descr="Rectangle: Click to edit Master text styles&#13;&#10;Second level&#13;&#10;Third level&#13;&#10;Fourth level&#13;&#10;Fifth level">
            <a:extLst>
              <a:ext uri="{FF2B5EF4-FFF2-40B4-BE49-F238E27FC236}">
                <a16:creationId xmlns:a16="http://schemas.microsoft.com/office/drawing/2014/main" id="{66A0B794-1B08-6C4B-A066-D442DC9D974A}"/>
              </a:ext>
            </a:extLst>
          </p:cNvPr>
          <p:cNvSpPr>
            <a:spLocks noGrp="1" noChangeArrowheads="1"/>
          </p:cNvSpPr>
          <p:nvPr>
            <p:ph type="body" idx="1"/>
          </p:nvPr>
        </p:nvSpPr>
        <p:spPr>
          <a:xfrm>
            <a:off x="838200" y="1379538"/>
            <a:ext cx="7772400" cy="1630362"/>
          </a:xfrm>
        </p:spPr>
        <p:txBody>
          <a:bodyPr/>
          <a:lstStyle/>
          <a:p>
            <a:pPr eaLnBrk="1" hangingPunct="1">
              <a:lnSpc>
                <a:spcPct val="90000"/>
              </a:lnSpc>
            </a:pPr>
            <a:r>
              <a:rPr lang="en-US" altLang="en-US" dirty="0">
                <a:ea typeface="ＭＳ Ｐゴシック" panose="020B0600070205080204" pitchFamily="34" charset="-128"/>
              </a:rPr>
              <a:t>Development of internal membranes</a:t>
            </a:r>
            <a:endParaRPr lang="en-US" altLang="en-US" sz="2600" dirty="0">
              <a:ea typeface="ＭＳ Ｐゴシック" panose="020B0600070205080204" pitchFamily="34" charset="-128"/>
            </a:endParaRPr>
          </a:p>
          <a:p>
            <a:pPr lvl="1" eaLnBrk="1" hangingPunct="1">
              <a:lnSpc>
                <a:spcPct val="90000"/>
              </a:lnSpc>
            </a:pPr>
            <a:r>
              <a:rPr lang="en-US" altLang="en-US" sz="2400" dirty="0">
                <a:ea typeface="ＭＳ Ｐゴシック" panose="020B0600070205080204" pitchFamily="34" charset="-128"/>
              </a:rPr>
              <a:t>create internal micro-environments</a:t>
            </a:r>
          </a:p>
          <a:p>
            <a:pPr lvl="1" eaLnBrk="1" hangingPunct="1">
              <a:lnSpc>
                <a:spcPct val="90000"/>
              </a:lnSpc>
            </a:pPr>
            <a:r>
              <a:rPr lang="en-US" altLang="en-US" sz="2400" u="sng" dirty="0">
                <a:ea typeface="ＭＳ Ｐゴシック" panose="020B0600070205080204" pitchFamily="34" charset="-128"/>
              </a:rPr>
              <a:t>advantage</a:t>
            </a:r>
            <a:r>
              <a:rPr lang="en-US" altLang="en-US" sz="2400" dirty="0">
                <a:ea typeface="ＭＳ Ｐゴシック" panose="020B0600070205080204" pitchFamily="34" charset="-128"/>
              </a:rPr>
              <a:t>: specialization = increase </a:t>
            </a:r>
            <a:r>
              <a:rPr lang="en-US" altLang="en-US" sz="2400" dirty="0">
                <a:solidFill>
                  <a:srgbClr val="FF0000"/>
                </a:solidFill>
                <a:ea typeface="ＭＳ Ｐゴシック" panose="020B0600070205080204" pitchFamily="34" charset="-128"/>
              </a:rPr>
              <a:t>efficiency</a:t>
            </a:r>
          </a:p>
          <a:p>
            <a:pPr lvl="2" eaLnBrk="1" hangingPunct="1">
              <a:lnSpc>
                <a:spcPct val="90000"/>
              </a:lnSpc>
            </a:pPr>
            <a:r>
              <a:rPr lang="en-US" altLang="en-US" sz="2000" dirty="0">
                <a:ea typeface="ＭＳ Ｐゴシック" panose="020B0600070205080204" pitchFamily="34" charset="-128"/>
              </a:rPr>
              <a:t>natural selection</a:t>
            </a:r>
            <a:r>
              <a:rPr lang="en-US" altLang="en-US" sz="2000" i="1" dirty="0">
                <a:ea typeface="ＭＳ Ｐゴシック" panose="020B0600070205080204" pitchFamily="34" charset="-128"/>
              </a:rPr>
              <a:t>!</a:t>
            </a:r>
            <a:endParaRPr lang="en-US" altLang="en-US" sz="2000" dirty="0">
              <a:ea typeface="ＭＳ Ｐゴシック" panose="020B0600070205080204" pitchFamily="34" charset="-128"/>
            </a:endParaRPr>
          </a:p>
        </p:txBody>
      </p:sp>
      <p:sp>
        <p:nvSpPr>
          <p:cNvPr id="450565" name="Rectangle 5">
            <a:extLst>
              <a:ext uri="{FF2B5EF4-FFF2-40B4-BE49-F238E27FC236}">
                <a16:creationId xmlns:a16="http://schemas.microsoft.com/office/drawing/2014/main" id="{16CF79A0-B2E7-D642-9BA3-A3B0E26524B8}"/>
              </a:ext>
            </a:extLst>
          </p:cNvPr>
          <p:cNvSpPr>
            <a:spLocks noChangeArrowheads="1"/>
          </p:cNvSpPr>
          <p:nvPr/>
        </p:nvSpPr>
        <p:spPr bwMode="auto">
          <a:xfrm>
            <a:off x="109538" y="3200400"/>
            <a:ext cx="20081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a:solidFill>
                  <a:srgbClr val="000000"/>
                </a:solidFill>
              </a:rPr>
              <a:t>infolding of the</a:t>
            </a:r>
            <a:br>
              <a:rPr lang="en-US" altLang="en-US" sz="1800" b="1">
                <a:solidFill>
                  <a:srgbClr val="000000"/>
                </a:solidFill>
              </a:rPr>
            </a:br>
            <a:r>
              <a:rPr lang="en-US" altLang="en-US" sz="1800" b="1">
                <a:solidFill>
                  <a:srgbClr val="000000"/>
                </a:solidFill>
              </a:rPr>
              <a:t>plasma membrane</a:t>
            </a:r>
          </a:p>
        </p:txBody>
      </p:sp>
      <p:sp>
        <p:nvSpPr>
          <p:cNvPr id="43013" name="Rectangle 6">
            <a:extLst>
              <a:ext uri="{FF2B5EF4-FFF2-40B4-BE49-F238E27FC236}">
                <a16:creationId xmlns:a16="http://schemas.microsoft.com/office/drawing/2014/main" id="{605ED102-413A-4546-835C-781839DD6090}"/>
              </a:ext>
            </a:extLst>
          </p:cNvPr>
          <p:cNvSpPr>
            <a:spLocks noChangeArrowheads="1"/>
          </p:cNvSpPr>
          <p:nvPr/>
        </p:nvSpPr>
        <p:spPr bwMode="auto">
          <a:xfrm>
            <a:off x="441325" y="4911725"/>
            <a:ext cx="4953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a:solidFill>
                  <a:srgbClr val="000000"/>
                </a:solidFill>
              </a:rPr>
              <a:t>DNA</a:t>
            </a:r>
            <a:endParaRPr lang="en-US" altLang="en-US" sz="1800" b="1"/>
          </a:p>
        </p:txBody>
      </p:sp>
      <p:sp>
        <p:nvSpPr>
          <p:cNvPr id="43014" name="Rectangle 7">
            <a:extLst>
              <a:ext uri="{FF2B5EF4-FFF2-40B4-BE49-F238E27FC236}">
                <a16:creationId xmlns:a16="http://schemas.microsoft.com/office/drawing/2014/main" id="{7E62C85A-0BFD-C948-81E4-6928DC4A124E}"/>
              </a:ext>
            </a:extLst>
          </p:cNvPr>
          <p:cNvSpPr>
            <a:spLocks noChangeArrowheads="1"/>
          </p:cNvSpPr>
          <p:nvPr/>
        </p:nvSpPr>
        <p:spPr bwMode="auto">
          <a:xfrm>
            <a:off x="2401888" y="5360988"/>
            <a:ext cx="8763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a:solidFill>
                  <a:srgbClr val="000000"/>
                </a:solidFill>
              </a:rPr>
              <a:t>cell wall</a:t>
            </a:r>
            <a:endParaRPr lang="en-US" altLang="en-US" sz="1800" b="1"/>
          </a:p>
        </p:txBody>
      </p:sp>
      <p:sp>
        <p:nvSpPr>
          <p:cNvPr id="43015" name="Rectangle 8">
            <a:extLst>
              <a:ext uri="{FF2B5EF4-FFF2-40B4-BE49-F238E27FC236}">
                <a16:creationId xmlns:a16="http://schemas.microsoft.com/office/drawing/2014/main" id="{6AFD4F54-CA9B-414D-8D8D-93AA2A5B2759}"/>
              </a:ext>
            </a:extLst>
          </p:cNvPr>
          <p:cNvSpPr>
            <a:spLocks noChangeArrowheads="1"/>
          </p:cNvSpPr>
          <p:nvPr/>
        </p:nvSpPr>
        <p:spPr bwMode="auto">
          <a:xfrm>
            <a:off x="2663825" y="3108325"/>
            <a:ext cx="1219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a:solidFill>
                  <a:srgbClr val="000000"/>
                </a:solidFill>
              </a:rPr>
              <a:t>plasma</a:t>
            </a:r>
          </a:p>
          <a:p>
            <a:pPr algn="l">
              <a:lnSpc>
                <a:spcPct val="85000"/>
              </a:lnSpc>
            </a:pPr>
            <a:r>
              <a:rPr lang="en-US" altLang="en-US" sz="1800" b="1">
                <a:solidFill>
                  <a:srgbClr val="000000"/>
                </a:solidFill>
              </a:rPr>
              <a:t>membrane </a:t>
            </a:r>
          </a:p>
        </p:txBody>
      </p:sp>
      <p:sp>
        <p:nvSpPr>
          <p:cNvPr id="450569" name="Rectangle 9">
            <a:extLst>
              <a:ext uri="{FF2B5EF4-FFF2-40B4-BE49-F238E27FC236}">
                <a16:creationId xmlns:a16="http://schemas.microsoft.com/office/drawing/2014/main" id="{EA2DCF04-3E9F-7A4F-ACC6-46EA24182AD7}"/>
              </a:ext>
            </a:extLst>
          </p:cNvPr>
          <p:cNvSpPr>
            <a:spLocks noChangeArrowheads="1"/>
          </p:cNvSpPr>
          <p:nvPr/>
        </p:nvSpPr>
        <p:spPr bwMode="auto">
          <a:xfrm>
            <a:off x="771525" y="5749925"/>
            <a:ext cx="1581150" cy="60960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2000" b="1">
                <a:solidFill>
                  <a:srgbClr val="CC0000"/>
                </a:solidFill>
              </a:rPr>
              <a:t>Prokaryotic</a:t>
            </a:r>
          </a:p>
          <a:p>
            <a:pPr>
              <a:lnSpc>
                <a:spcPct val="85000"/>
              </a:lnSpc>
            </a:pPr>
            <a:r>
              <a:rPr lang="en-US" altLang="en-US" sz="2000" b="1">
                <a:solidFill>
                  <a:srgbClr val="CC0000"/>
                </a:solidFill>
              </a:rPr>
              <a:t>cell</a:t>
            </a:r>
          </a:p>
        </p:txBody>
      </p:sp>
      <p:sp>
        <p:nvSpPr>
          <p:cNvPr id="450570" name="Rectangle 10">
            <a:extLst>
              <a:ext uri="{FF2B5EF4-FFF2-40B4-BE49-F238E27FC236}">
                <a16:creationId xmlns:a16="http://schemas.microsoft.com/office/drawing/2014/main" id="{14E905C4-5813-0C45-8CF3-775C149BD997}"/>
              </a:ext>
            </a:extLst>
          </p:cNvPr>
          <p:cNvSpPr>
            <a:spLocks noChangeArrowheads="1"/>
          </p:cNvSpPr>
          <p:nvPr/>
        </p:nvSpPr>
        <p:spPr bwMode="auto">
          <a:xfrm>
            <a:off x="3571875" y="5749925"/>
            <a:ext cx="1654175" cy="102552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800" b="1">
                <a:solidFill>
                  <a:srgbClr val="CC0000"/>
                </a:solidFill>
              </a:rPr>
              <a:t>Prokaryotic ancestor of eukaryotic cells</a:t>
            </a:r>
          </a:p>
        </p:txBody>
      </p:sp>
      <p:sp>
        <p:nvSpPr>
          <p:cNvPr id="450571" name="Rectangle 11">
            <a:extLst>
              <a:ext uri="{FF2B5EF4-FFF2-40B4-BE49-F238E27FC236}">
                <a16:creationId xmlns:a16="http://schemas.microsoft.com/office/drawing/2014/main" id="{9E64F16C-CC23-384A-AADC-35C02CBF31C5}"/>
              </a:ext>
            </a:extLst>
          </p:cNvPr>
          <p:cNvSpPr>
            <a:spLocks noChangeArrowheads="1"/>
          </p:cNvSpPr>
          <p:nvPr/>
        </p:nvSpPr>
        <p:spPr bwMode="auto">
          <a:xfrm>
            <a:off x="6831013" y="5749925"/>
            <a:ext cx="1482725" cy="60960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9144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2000" b="1">
                <a:solidFill>
                  <a:srgbClr val="CC0000"/>
                </a:solidFill>
              </a:rPr>
              <a:t>Eukaryotic</a:t>
            </a:r>
          </a:p>
          <a:p>
            <a:pPr>
              <a:lnSpc>
                <a:spcPct val="85000"/>
              </a:lnSpc>
            </a:pPr>
            <a:r>
              <a:rPr lang="en-US" altLang="en-US" sz="2000" b="1">
                <a:solidFill>
                  <a:srgbClr val="CC0000"/>
                </a:solidFill>
              </a:rPr>
              <a:t>cell</a:t>
            </a:r>
          </a:p>
        </p:txBody>
      </p:sp>
      <p:sp>
        <p:nvSpPr>
          <p:cNvPr id="43019" name="Line 12">
            <a:extLst>
              <a:ext uri="{FF2B5EF4-FFF2-40B4-BE49-F238E27FC236}">
                <a16:creationId xmlns:a16="http://schemas.microsoft.com/office/drawing/2014/main" id="{EA225831-A6F1-8D40-B142-C7F82FD8CD2D}"/>
              </a:ext>
            </a:extLst>
          </p:cNvPr>
          <p:cNvSpPr>
            <a:spLocks noChangeShapeType="1"/>
          </p:cNvSpPr>
          <p:nvPr/>
        </p:nvSpPr>
        <p:spPr bwMode="auto">
          <a:xfrm flipV="1">
            <a:off x="954088" y="4714875"/>
            <a:ext cx="820737" cy="268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13">
            <a:extLst>
              <a:ext uri="{FF2B5EF4-FFF2-40B4-BE49-F238E27FC236}">
                <a16:creationId xmlns:a16="http://schemas.microsoft.com/office/drawing/2014/main" id="{BF85A259-ACEF-E440-B4D6-FB487C75AB68}"/>
              </a:ext>
            </a:extLst>
          </p:cNvPr>
          <p:cNvSpPr>
            <a:spLocks noChangeShapeType="1"/>
          </p:cNvSpPr>
          <p:nvPr/>
        </p:nvSpPr>
        <p:spPr bwMode="auto">
          <a:xfrm>
            <a:off x="2155825" y="5045075"/>
            <a:ext cx="277813" cy="2778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Freeform 14">
            <a:extLst>
              <a:ext uri="{FF2B5EF4-FFF2-40B4-BE49-F238E27FC236}">
                <a16:creationId xmlns:a16="http://schemas.microsoft.com/office/drawing/2014/main" id="{45C487DF-DDBB-C244-9E86-0900A67943F1}"/>
              </a:ext>
            </a:extLst>
          </p:cNvPr>
          <p:cNvSpPr>
            <a:spLocks/>
          </p:cNvSpPr>
          <p:nvPr/>
        </p:nvSpPr>
        <p:spPr bwMode="auto">
          <a:xfrm>
            <a:off x="1393825" y="3698875"/>
            <a:ext cx="584200" cy="520700"/>
          </a:xfrm>
          <a:custGeom>
            <a:avLst/>
            <a:gdLst>
              <a:gd name="T0" fmla="*/ 544353750 w 368"/>
              <a:gd name="T1" fmla="*/ 826611250 h 328"/>
              <a:gd name="T2" fmla="*/ 0 w 368"/>
              <a:gd name="T3" fmla="*/ 0 h 328"/>
              <a:gd name="T4" fmla="*/ 927417500 w 368"/>
              <a:gd name="T5" fmla="*/ 524192500 h 328"/>
              <a:gd name="T6" fmla="*/ 0 60000 65536"/>
              <a:gd name="T7" fmla="*/ 0 60000 65536"/>
              <a:gd name="T8" fmla="*/ 0 60000 65536"/>
              <a:gd name="T9" fmla="*/ 0 w 368"/>
              <a:gd name="T10" fmla="*/ 0 h 328"/>
              <a:gd name="T11" fmla="*/ 368 w 368"/>
              <a:gd name="T12" fmla="*/ 328 h 328"/>
            </a:gdLst>
            <a:ahLst/>
            <a:cxnLst>
              <a:cxn ang="T6">
                <a:pos x="T0" y="T1"/>
              </a:cxn>
              <a:cxn ang="T7">
                <a:pos x="T2" y="T3"/>
              </a:cxn>
              <a:cxn ang="T8">
                <a:pos x="T4" y="T5"/>
              </a:cxn>
            </a:cxnLst>
            <a:rect l="T9" t="T10" r="T11" b="T12"/>
            <a:pathLst>
              <a:path w="368" h="328">
                <a:moveTo>
                  <a:pt x="216" y="328"/>
                </a:moveTo>
                <a:lnTo>
                  <a:pt x="0" y="0"/>
                </a:lnTo>
                <a:lnTo>
                  <a:pt x="368" y="20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575" name="Rectangle 15">
            <a:extLst>
              <a:ext uri="{FF2B5EF4-FFF2-40B4-BE49-F238E27FC236}">
                <a16:creationId xmlns:a16="http://schemas.microsoft.com/office/drawing/2014/main" id="{9B47506D-1C00-3048-B88B-D29A3AD5DDD9}"/>
              </a:ext>
            </a:extLst>
          </p:cNvPr>
          <p:cNvSpPr>
            <a:spLocks noChangeArrowheads="1"/>
          </p:cNvSpPr>
          <p:nvPr/>
        </p:nvSpPr>
        <p:spPr bwMode="auto">
          <a:xfrm>
            <a:off x="5373688" y="2928938"/>
            <a:ext cx="1562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u="sng">
                <a:solidFill>
                  <a:srgbClr val="008000"/>
                </a:solidFill>
              </a:rPr>
              <a:t>endoplasmic</a:t>
            </a:r>
            <a:br>
              <a:rPr lang="en-US" altLang="en-US" sz="1800" b="1" u="sng">
                <a:solidFill>
                  <a:srgbClr val="008000"/>
                </a:solidFill>
              </a:rPr>
            </a:br>
            <a:r>
              <a:rPr lang="en-US" altLang="en-US" sz="1800" b="1" u="sng">
                <a:solidFill>
                  <a:srgbClr val="008000"/>
                </a:solidFill>
              </a:rPr>
              <a:t>reticulum (ER)</a:t>
            </a:r>
            <a:endParaRPr lang="en-US" altLang="en-US" sz="1800" b="1">
              <a:solidFill>
                <a:srgbClr val="000000"/>
              </a:solidFill>
            </a:endParaRPr>
          </a:p>
        </p:txBody>
      </p:sp>
      <p:sp>
        <p:nvSpPr>
          <p:cNvPr id="43023" name="Rectangle 16">
            <a:extLst>
              <a:ext uri="{FF2B5EF4-FFF2-40B4-BE49-F238E27FC236}">
                <a16:creationId xmlns:a16="http://schemas.microsoft.com/office/drawing/2014/main" id="{9BDCBB50-3100-F840-8F41-D5A595E4BFAF}"/>
              </a:ext>
            </a:extLst>
          </p:cNvPr>
          <p:cNvSpPr>
            <a:spLocks noChangeArrowheads="1"/>
          </p:cNvSpPr>
          <p:nvPr/>
        </p:nvSpPr>
        <p:spPr bwMode="auto">
          <a:xfrm>
            <a:off x="7199313" y="2813050"/>
            <a:ext cx="194468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a:solidFill>
                  <a:srgbClr val="000000"/>
                </a:solidFill>
              </a:rPr>
              <a:t>nuclear envelope</a:t>
            </a:r>
          </a:p>
        </p:txBody>
      </p:sp>
      <p:sp>
        <p:nvSpPr>
          <p:cNvPr id="43024" name="Line 17">
            <a:extLst>
              <a:ext uri="{FF2B5EF4-FFF2-40B4-BE49-F238E27FC236}">
                <a16:creationId xmlns:a16="http://schemas.microsoft.com/office/drawing/2014/main" id="{AC71552D-E72F-4F46-850C-008550082AED}"/>
              </a:ext>
            </a:extLst>
          </p:cNvPr>
          <p:cNvSpPr>
            <a:spLocks noChangeShapeType="1"/>
          </p:cNvSpPr>
          <p:nvPr/>
        </p:nvSpPr>
        <p:spPr bwMode="auto">
          <a:xfrm>
            <a:off x="6169025" y="3395663"/>
            <a:ext cx="506413" cy="685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5" name="Line 18">
            <a:extLst>
              <a:ext uri="{FF2B5EF4-FFF2-40B4-BE49-F238E27FC236}">
                <a16:creationId xmlns:a16="http://schemas.microsoft.com/office/drawing/2014/main" id="{FEF95282-00E1-CF4B-93BC-207A14F50CCD}"/>
              </a:ext>
            </a:extLst>
          </p:cNvPr>
          <p:cNvSpPr>
            <a:spLocks noChangeShapeType="1"/>
          </p:cNvSpPr>
          <p:nvPr/>
        </p:nvSpPr>
        <p:spPr bwMode="auto">
          <a:xfrm flipH="1">
            <a:off x="7404100" y="3771900"/>
            <a:ext cx="965200" cy="6794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Line 19">
            <a:extLst>
              <a:ext uri="{FF2B5EF4-FFF2-40B4-BE49-F238E27FC236}">
                <a16:creationId xmlns:a16="http://schemas.microsoft.com/office/drawing/2014/main" id="{8918F9EE-19E0-1446-AADF-48AD5B8453EE}"/>
              </a:ext>
            </a:extLst>
          </p:cNvPr>
          <p:cNvSpPr>
            <a:spLocks noChangeShapeType="1"/>
          </p:cNvSpPr>
          <p:nvPr/>
        </p:nvSpPr>
        <p:spPr bwMode="auto">
          <a:xfrm flipH="1">
            <a:off x="7477125" y="3089275"/>
            <a:ext cx="330200" cy="11049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80" name="Rectangle 20">
            <a:extLst>
              <a:ext uri="{FF2B5EF4-FFF2-40B4-BE49-F238E27FC236}">
                <a16:creationId xmlns:a16="http://schemas.microsoft.com/office/drawing/2014/main" id="{45FA422D-2AF0-324C-B769-996C00F92FCD}"/>
              </a:ext>
            </a:extLst>
          </p:cNvPr>
          <p:cNvSpPr>
            <a:spLocks noChangeArrowheads="1"/>
          </p:cNvSpPr>
          <p:nvPr/>
        </p:nvSpPr>
        <p:spPr bwMode="auto">
          <a:xfrm>
            <a:off x="8124825" y="3517900"/>
            <a:ext cx="863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u="sng">
                <a:solidFill>
                  <a:srgbClr val="008000"/>
                </a:solidFill>
              </a:rPr>
              <a:t>nucleus</a:t>
            </a:r>
            <a:endParaRPr lang="en-US" altLang="en-US" sz="1800" b="1"/>
          </a:p>
        </p:txBody>
      </p:sp>
      <p:sp>
        <p:nvSpPr>
          <p:cNvPr id="43028" name="Line 21">
            <a:extLst>
              <a:ext uri="{FF2B5EF4-FFF2-40B4-BE49-F238E27FC236}">
                <a16:creationId xmlns:a16="http://schemas.microsoft.com/office/drawing/2014/main" id="{8D1A8167-5078-634A-BB4C-73D69A454962}"/>
              </a:ext>
            </a:extLst>
          </p:cNvPr>
          <p:cNvSpPr>
            <a:spLocks noChangeShapeType="1"/>
          </p:cNvSpPr>
          <p:nvPr/>
        </p:nvSpPr>
        <p:spPr bwMode="auto">
          <a:xfrm flipH="1">
            <a:off x="2359025" y="3302000"/>
            <a:ext cx="309563" cy="4984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9" name="Rectangle 22">
            <a:extLst>
              <a:ext uri="{FF2B5EF4-FFF2-40B4-BE49-F238E27FC236}">
                <a16:creationId xmlns:a16="http://schemas.microsoft.com/office/drawing/2014/main" id="{CCCA7441-F072-994F-965F-271AC396D9F9}"/>
              </a:ext>
            </a:extLst>
          </p:cNvPr>
          <p:cNvSpPr>
            <a:spLocks noChangeArrowheads="1"/>
          </p:cNvSpPr>
          <p:nvPr/>
        </p:nvSpPr>
        <p:spPr bwMode="auto">
          <a:xfrm>
            <a:off x="5311775" y="5426075"/>
            <a:ext cx="11557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800" b="1">
                <a:solidFill>
                  <a:srgbClr val="000000"/>
                </a:solidFill>
              </a:rPr>
              <a:t>plasma </a:t>
            </a:r>
          </a:p>
          <a:p>
            <a:pPr algn="l">
              <a:lnSpc>
                <a:spcPct val="85000"/>
              </a:lnSpc>
            </a:pPr>
            <a:r>
              <a:rPr lang="en-US" altLang="en-US" sz="1800" b="1">
                <a:solidFill>
                  <a:srgbClr val="000000"/>
                </a:solidFill>
              </a:rPr>
              <a:t>membrane</a:t>
            </a:r>
          </a:p>
        </p:txBody>
      </p:sp>
      <p:sp>
        <p:nvSpPr>
          <p:cNvPr id="43030" name="Line 23">
            <a:extLst>
              <a:ext uri="{FF2B5EF4-FFF2-40B4-BE49-F238E27FC236}">
                <a16:creationId xmlns:a16="http://schemas.microsoft.com/office/drawing/2014/main" id="{DAA2CF75-39A8-6545-B8BB-23BBC6FD0308}"/>
              </a:ext>
            </a:extLst>
          </p:cNvPr>
          <p:cNvSpPr>
            <a:spLocks noChangeShapeType="1"/>
          </p:cNvSpPr>
          <p:nvPr/>
        </p:nvSpPr>
        <p:spPr bwMode="auto">
          <a:xfrm flipV="1">
            <a:off x="6226175" y="5311775"/>
            <a:ext cx="298450" cy="238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1" name="Rectangle 27">
            <a:extLst>
              <a:ext uri="{FF2B5EF4-FFF2-40B4-BE49-F238E27FC236}">
                <a16:creationId xmlns:a16="http://schemas.microsoft.com/office/drawing/2014/main" id="{A4469BE2-36EE-D546-9C16-A69F0783EB4F}"/>
              </a:ext>
            </a:extLst>
          </p:cNvPr>
          <p:cNvSpPr>
            <a:spLocks noChangeArrowheads="1"/>
          </p:cNvSpPr>
          <p:nvPr/>
        </p:nvSpPr>
        <p:spPr bwMode="auto">
          <a:xfrm>
            <a:off x="7734300" y="463550"/>
            <a:ext cx="1220788" cy="48895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~2 bya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69"/>
                                        </p:tgtEl>
                                        <p:attrNameLst>
                                          <p:attrName>style.visibility</p:attrName>
                                        </p:attrNameLst>
                                      </p:cBhvr>
                                      <p:to>
                                        <p:strVal val="visible"/>
                                      </p:to>
                                    </p:set>
                                    <p:animEffect transition="in" filter="wipe(left)">
                                      <p:cBhvr>
                                        <p:cTn id="7" dur="500"/>
                                        <p:tgtEl>
                                          <p:spTgt spid="450569"/>
                                        </p:tgtEl>
                                      </p:cBhvr>
                                    </p:animEffect>
                                  </p:childTnLst>
                                  <p:subTnLst>
                                    <p:audio>
                                      <p:cMediaNode>
                                        <p:cTn display="0" masterRel="sameClick">
                                          <p:stCondLst>
                                            <p:cond evt="begin" delay="0">
                                              <p:tn val="5"/>
                                            </p:cond>
                                          </p:stCondLst>
                                          <p:endCondLst>
                                            <p:cond evt="onStopAudio" delay="0">
                                              <p:tgtEl>
                                                <p:sldTgt/>
                                              </p:tgtEl>
                                            </p:cond>
                                          </p:endCondLst>
                                        </p:cTn>
                                        <p:tgtEl>
                                          <p:sndTgt r:embed="rId2"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65">
                                            <p:txEl>
                                              <p:pRg st="0" end="0"/>
                                            </p:txEl>
                                          </p:spTgt>
                                        </p:tgtEl>
                                        <p:attrNameLst>
                                          <p:attrName>style.visibility</p:attrName>
                                        </p:attrNameLst>
                                      </p:cBhvr>
                                      <p:to>
                                        <p:strVal val="visible"/>
                                      </p:to>
                                    </p:set>
                                    <p:animEffect transition="in" filter="wipe(left)">
                                      <p:cBhvr>
                                        <p:cTn id="12" dur="500"/>
                                        <p:tgtEl>
                                          <p:spTgt spid="45056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Pong"/>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0570"/>
                                        </p:tgtEl>
                                        <p:attrNameLst>
                                          <p:attrName>style.visibility</p:attrName>
                                        </p:attrNameLst>
                                      </p:cBhvr>
                                      <p:to>
                                        <p:strVal val="visible"/>
                                      </p:to>
                                    </p:set>
                                    <p:animEffect transition="in" filter="wipe(left)">
                                      <p:cBhvr>
                                        <p:cTn id="17" dur="500"/>
                                        <p:tgtEl>
                                          <p:spTgt spid="450570"/>
                                        </p:tgtEl>
                                      </p:cBhvr>
                                    </p:animEffect>
                                  </p:childTnLst>
                                  <p:subTnLst>
                                    <p:audio>
                                      <p:cMediaNode>
                                        <p:cTn display="0" masterRel="sameClick">
                                          <p:stCondLst>
                                            <p:cond evt="begin" delay="0">
                                              <p:tn val="15"/>
                                            </p:cond>
                                          </p:stCondLst>
                                          <p:endCondLst>
                                            <p:cond evt="onStopAudio" delay="0">
                                              <p:tgtEl>
                                                <p:sldTgt/>
                                              </p:tgtEl>
                                            </p:cond>
                                          </p:endCondLst>
                                        </p:cTn>
                                        <p:tgtEl>
                                          <p:sndTgt r:embed="rId2" name="Vibro Up"/>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0575">
                                            <p:txEl>
                                              <p:pRg st="0" end="0"/>
                                            </p:txEl>
                                          </p:spTgt>
                                        </p:tgtEl>
                                        <p:attrNameLst>
                                          <p:attrName>style.visibility</p:attrName>
                                        </p:attrNameLst>
                                      </p:cBhvr>
                                      <p:to>
                                        <p:strVal val="visible"/>
                                      </p:to>
                                    </p:set>
                                    <p:animEffect transition="in" filter="wipe(left)">
                                      <p:cBhvr>
                                        <p:cTn id="22" dur="500"/>
                                        <p:tgtEl>
                                          <p:spTgt spid="450575">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Pong"/>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0580">
                                            <p:txEl>
                                              <p:pRg st="0" end="0"/>
                                            </p:txEl>
                                          </p:spTgt>
                                        </p:tgtEl>
                                        <p:attrNameLst>
                                          <p:attrName>style.visibility</p:attrName>
                                        </p:attrNameLst>
                                      </p:cBhvr>
                                      <p:to>
                                        <p:strVal val="visible"/>
                                      </p:to>
                                    </p:set>
                                    <p:animEffect transition="in" filter="wipe(left)">
                                      <p:cBhvr>
                                        <p:cTn id="27" dur="500"/>
                                        <p:tgtEl>
                                          <p:spTgt spid="450580">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Pong"/>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0571"/>
                                        </p:tgtEl>
                                        <p:attrNameLst>
                                          <p:attrName>style.visibility</p:attrName>
                                        </p:attrNameLst>
                                      </p:cBhvr>
                                      <p:to>
                                        <p:strVal val="visible"/>
                                      </p:to>
                                    </p:set>
                                    <p:animEffect transition="in" filter="wipe(left)">
                                      <p:cBhvr>
                                        <p:cTn id="32" dur="500"/>
                                        <p:tgtEl>
                                          <p:spTgt spid="45057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563">
                                            <p:txEl>
                                              <p:pRg st="1" end="1"/>
                                            </p:txEl>
                                          </p:spTgt>
                                        </p:tgtEl>
                                        <p:attrNameLst>
                                          <p:attrName>style.visibility</p:attrName>
                                        </p:attrNameLst>
                                      </p:cBhvr>
                                      <p:to>
                                        <p:strVal val="visible"/>
                                      </p:to>
                                    </p:set>
                                    <p:anim calcmode="lin" valueType="num">
                                      <p:cBhvr additive="base">
                                        <p:cTn id="37" dur="500" fill="hold"/>
                                        <p:tgtEl>
                                          <p:spTgt spid="450563">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5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563">
                                            <p:txEl>
                                              <p:pRg st="2" end="2"/>
                                            </p:txEl>
                                          </p:spTgt>
                                        </p:tgtEl>
                                        <p:attrNameLst>
                                          <p:attrName>style.visibility</p:attrName>
                                        </p:attrNameLst>
                                      </p:cBhvr>
                                      <p:to>
                                        <p:strVal val="visible"/>
                                      </p:to>
                                    </p:set>
                                    <p:anim calcmode="lin" valueType="num">
                                      <p:cBhvr additive="base">
                                        <p:cTn id="43" dur="500" fill="hold"/>
                                        <p:tgtEl>
                                          <p:spTgt spid="450563">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5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563">
                                            <p:txEl>
                                              <p:pRg st="3" end="3"/>
                                            </p:txEl>
                                          </p:spTgt>
                                        </p:tgtEl>
                                        <p:attrNameLst>
                                          <p:attrName>style.visibility</p:attrName>
                                        </p:attrNameLst>
                                      </p:cBhvr>
                                      <p:to>
                                        <p:strVal val="visible"/>
                                      </p:to>
                                    </p:set>
                                    <p:anim calcmode="lin" valueType="num">
                                      <p:cBhvr additive="base">
                                        <p:cTn id="49" dur="500" fill="hold"/>
                                        <p:tgtEl>
                                          <p:spTgt spid="450563">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5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3" grpId="0" build="p" autoUpdateAnimBg="0"/>
      <p:bldP spid="450565" grpId="0" build="p" autoUpdateAnimBg="0"/>
      <p:bldP spid="450569" grpId="0" animBg="1" autoUpdateAnimBg="0"/>
      <p:bldP spid="450570" grpId="0" animBg="1" autoUpdateAnimBg="0"/>
      <p:bldP spid="450571" grpId="0" animBg="1" autoUpdateAnimBg="0"/>
      <p:bldP spid="450575" grpId="0" build="p" autoUpdateAnimBg="0"/>
      <p:bldP spid="450580" grpId="0" build="p" autoUpdateAnimBg="0"/>
    </p:bldLst>
  </p:timing>
</p:sld>
</file>

<file path=ppt/theme/theme1.xml><?xml version="1.0" encoding="utf-8"?>
<a:theme xmlns:a="http://schemas.openxmlformats.org/drawingml/2006/main" name="template2005AP">
  <a:themeElements>
    <a:clrScheme name="template2005A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template2005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template2005A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template2005A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template2005A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template2005A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template2005A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template2005A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template2005A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template2005A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9831</TotalTime>
  <Words>1814</Words>
  <Application>Microsoft Macintosh PowerPoint</Application>
  <PresentationFormat>On-screen Show (4:3)</PresentationFormat>
  <Paragraphs>381</Paragraphs>
  <Slides>35</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AppleGothic</vt:lpstr>
      <vt:lpstr>ＭＳ Ｐゴシック</vt:lpstr>
      <vt:lpstr>ヒラギノ角ゴ Pro W3</vt:lpstr>
      <vt:lpstr>Arial</vt:lpstr>
      <vt:lpstr>Comic Sans MS</vt:lpstr>
      <vt:lpstr>Symbol</vt:lpstr>
      <vt:lpstr>Times</vt:lpstr>
      <vt:lpstr>Wingdings</vt:lpstr>
      <vt:lpstr>template2005AP</vt:lpstr>
      <vt:lpstr>Blueprint</vt:lpstr>
      <vt:lpstr>PowerPoint Presentation</vt:lpstr>
      <vt:lpstr>PowerPoint Presentation</vt:lpstr>
      <vt:lpstr>The Origin of Life is Hypothesis</vt:lpstr>
      <vt:lpstr>Conditions on early Earth</vt:lpstr>
      <vt:lpstr>Origin of Organic Molecules</vt:lpstr>
      <vt:lpstr>Stanley Miller</vt:lpstr>
      <vt:lpstr>Key Events in Origin of Life</vt:lpstr>
      <vt:lpstr>Timeline</vt:lpstr>
      <vt:lpstr>First Eukaryotes</vt:lpstr>
      <vt:lpstr>1st Endosymbiosis</vt:lpstr>
      <vt:lpstr>2nd Endosymbiosis</vt:lpstr>
      <vt:lpstr>Theory of Endosymbiosis</vt:lpstr>
      <vt:lpstr>Cambrian explosion</vt:lpstr>
      <vt:lpstr>PowerPoint Presentation</vt:lpstr>
      <vt:lpstr>PowerPoint Presentation</vt:lpstr>
      <vt:lpstr>PowerPoint Presentation</vt:lpstr>
      <vt:lpstr>“That mystery of mysteries…”</vt:lpstr>
      <vt:lpstr>So…what is a species?</vt:lpstr>
      <vt:lpstr>PRE-reproduction barriers</vt:lpstr>
      <vt:lpstr>Geographic isolation</vt:lpstr>
      <vt:lpstr>Ecological isolation</vt:lpstr>
      <vt:lpstr>Temporal isolation</vt:lpstr>
      <vt:lpstr>Behavioral isolation</vt:lpstr>
      <vt:lpstr>Recognizing your  own species</vt:lpstr>
      <vt:lpstr>Mechanical isolation</vt:lpstr>
      <vt:lpstr>Mechanical isolation</vt:lpstr>
      <vt:lpstr>Gametic isolation</vt:lpstr>
      <vt:lpstr>POST-reproduction barriers</vt:lpstr>
      <vt:lpstr>Reduced hybrid viability</vt:lpstr>
      <vt:lpstr>Reduced hybrid fertility</vt:lpstr>
      <vt:lpstr>Hybrid breakdown</vt:lpstr>
      <vt:lpstr>Figure 24.3_a</vt:lpstr>
      <vt:lpstr>Rate of Speciation</vt:lpstr>
      <vt:lpstr>Gradualism vs. Punctuated Equilibrium</vt:lpstr>
      <vt:lpstr>PowerPoint Presentation</vt:lpstr>
    </vt:vector>
  </TitlesOfParts>
  <Company>Kim Foglia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26.</dc:title>
  <cp:lastModifiedBy>Walker, Dale</cp:lastModifiedBy>
  <cp:revision>112</cp:revision>
  <cp:lastPrinted>2010-10-07T04:35:29Z</cp:lastPrinted>
  <dcterms:created xsi:type="dcterms:W3CDTF">2010-10-07T03:51:44Z</dcterms:created>
  <dcterms:modified xsi:type="dcterms:W3CDTF">2019-05-10T23:06:06Z</dcterms:modified>
</cp:coreProperties>
</file>