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1"/>
    <p:restoredTop sz="94674"/>
  </p:normalViewPr>
  <p:slideViewPr>
    <p:cSldViewPr>
      <p:cViewPr varScale="1">
        <p:scale>
          <a:sx n="124" d="100"/>
          <a:sy n="124" d="100"/>
        </p:scale>
        <p:origin x="113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966DA9A-0FC3-8645-9E57-3CB938C01C7F}" type="datetimeFigureOut">
              <a:rPr lang="en-US"/>
              <a:pPr>
                <a:defRPr/>
              </a:pPr>
              <a:t>3/15/24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B01A588-E3F1-4E43-8C36-10DA5E531580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0183E-ACFB-C741-BD6F-E8562F89E4A8}" type="datetimeFigureOut">
              <a:rPr lang="en-US"/>
              <a:pPr>
                <a:defRPr/>
              </a:pPr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E6606-BC0C-4B4C-84B8-C2F124898C2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1682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FDA59-5235-C34A-9051-93988970267B}" type="datetimeFigureOut">
              <a:rPr lang="en-US"/>
              <a:pPr>
                <a:defRPr/>
              </a:pPr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EFA22-040A-2B4C-B649-598CA26E15FE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30618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42CD1-0869-8D4D-B856-551D4AFF013B}" type="datetimeFigureOut">
              <a:rPr lang="en-US"/>
              <a:pPr>
                <a:defRPr/>
              </a:pPr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D8A4A-7CB9-2646-B282-752D59DC1A9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5064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06917-3A20-AA4E-B852-3153A4F89656}" type="datetimeFigureOut">
              <a:rPr lang="en-US"/>
              <a:pPr>
                <a:defRPr/>
              </a:pPr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2E873-1237-1E4D-B23E-65334DF911B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8815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ECA18-B7C1-0F47-AF4E-426BAEA8EADF}" type="datetimeFigureOut">
              <a:rPr lang="en-US"/>
              <a:pPr>
                <a:defRPr/>
              </a:pPr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2813F-5F33-FF4A-B1F1-25DC0B0FA1A1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5586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AA0E2-E64E-BD44-B439-E66DF9389D19}" type="datetimeFigureOut">
              <a:rPr lang="en-US"/>
              <a:pPr>
                <a:defRPr/>
              </a:pPr>
              <a:t>3/15/24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72846-66A8-C641-AB70-9CFF71D35907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11790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C5CC1-F100-0D47-A715-7DC5EEAB4316}" type="datetimeFigureOut">
              <a:rPr lang="en-US"/>
              <a:pPr>
                <a:defRPr/>
              </a:pPr>
              <a:t>3/15/24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65927-8D0A-9347-B490-9C3D220684A9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05010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D0B0D-53CB-C047-8304-48D9C0D06B41}" type="datetimeFigureOut">
              <a:rPr lang="en-US"/>
              <a:pPr>
                <a:defRPr/>
              </a:pPr>
              <a:t>3/15/24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A9516-4169-4147-845B-3418849F3D71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6150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469F8-62B6-9642-9A14-4088E07E8E12}" type="datetimeFigureOut">
              <a:rPr lang="en-US"/>
              <a:pPr>
                <a:defRPr/>
              </a:pPr>
              <a:t>3/15/24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87264-12AC-FC4C-B200-2BA04833DA37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0436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80E50-0FB5-9A42-9AD5-CA10B27497E3}" type="datetimeFigureOut">
              <a:rPr lang="en-US"/>
              <a:pPr>
                <a:defRPr/>
              </a:pPr>
              <a:t>3/15/24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B6DB4-6B41-1044-A986-67021F91B075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5722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7CC22-B3CD-6847-8B36-CDA1007EFE76}" type="datetimeFigureOut">
              <a:rPr lang="en-US"/>
              <a:pPr>
                <a:defRPr/>
              </a:pPr>
              <a:t>3/15/24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7CC09-D46D-544F-BAB4-D77EF3916AD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26863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878052-7D29-EC44-9EFF-247BC419588A}" type="datetimeFigureOut">
              <a:rPr lang="en-US"/>
              <a:pPr>
                <a:defRPr/>
              </a:pPr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32AF365E-BC1F-084B-B326-22093EBEABAD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Mutations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10</a:t>
            </a:r>
            <a:r>
              <a:rPr lang="en-US" baseline="30000" dirty="0"/>
              <a:t>th</a:t>
            </a:r>
            <a:r>
              <a:rPr lang="en-US" dirty="0"/>
              <a:t> Grade Biology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Mr. Walker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14600" y="-24015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x-none" dirty="0"/>
              <a:t>Genetic Changes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half" idx="1"/>
          </p:nvPr>
        </p:nvSpPr>
        <p:spPr>
          <a:xfrm>
            <a:off x="82192" y="588624"/>
            <a:ext cx="5404207" cy="6116976"/>
          </a:xfrm>
        </p:spPr>
        <p:txBody>
          <a:bodyPr/>
          <a:lstStyle/>
          <a:p>
            <a:pPr eaLnBrk="1" hangingPunct="1"/>
            <a:r>
              <a:rPr lang="en-US" altLang="x-none" sz="3600" dirty="0"/>
              <a:t>A mutation is any </a:t>
            </a:r>
            <a:r>
              <a:rPr lang="en-US" altLang="x-none" sz="3600" b="1" dirty="0">
                <a:solidFill>
                  <a:srgbClr val="FF0000"/>
                </a:solidFill>
              </a:rPr>
              <a:t>change</a:t>
            </a:r>
            <a:r>
              <a:rPr lang="en-US" altLang="x-none" sz="3600" dirty="0"/>
              <a:t> to the DNA sequence.</a:t>
            </a:r>
          </a:p>
          <a:p>
            <a:pPr lvl="1" eaLnBrk="1" hangingPunct="1"/>
            <a:r>
              <a:rPr lang="en-US" altLang="x-none" sz="3200" dirty="0"/>
              <a:t>Chromosomal mutations</a:t>
            </a:r>
          </a:p>
          <a:p>
            <a:pPr lvl="1" eaLnBrk="1" hangingPunct="1"/>
            <a:r>
              <a:rPr lang="en-US" altLang="x-none" sz="3200" dirty="0"/>
              <a:t>Frameshift mutations</a:t>
            </a:r>
          </a:p>
          <a:p>
            <a:pPr lvl="1" eaLnBrk="1" hangingPunct="1"/>
            <a:r>
              <a:rPr lang="en-US" altLang="x-none" sz="3200" dirty="0"/>
              <a:t>Point mutations</a:t>
            </a:r>
          </a:p>
          <a:p>
            <a:pPr eaLnBrk="1" hangingPunct="1"/>
            <a:r>
              <a:rPr lang="en-US" altLang="x-none" sz="3600" dirty="0"/>
              <a:t>Only mutations in sex cells can be transmitted to offspring.</a:t>
            </a:r>
          </a:p>
          <a:p>
            <a:pPr lvl="1" eaLnBrk="1" hangingPunct="1"/>
            <a:r>
              <a:rPr lang="en-US" altLang="x-none" sz="3200" dirty="0"/>
              <a:t>Potentially can produce new species</a:t>
            </a:r>
          </a:p>
        </p:txBody>
      </p:sp>
      <p:pic>
        <p:nvPicPr>
          <p:cNvPr id="3076" name="Content Placeholder 4" descr="Blinky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3402458"/>
            <a:ext cx="3124200" cy="31242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8288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x-none" dirty="0"/>
              <a:t>Chromosomal mutations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85" y="584200"/>
            <a:ext cx="5850562" cy="6019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/>
              <a:t>Deletions: </a:t>
            </a:r>
            <a:r>
              <a:rPr lang="en-US" sz="3200" dirty="0"/>
              <a:t>When part of a chromosome is left out.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/>
              <a:t>Insertion: </a:t>
            </a:r>
            <a:r>
              <a:rPr lang="en-US" sz="3200" dirty="0"/>
              <a:t>When part of a </a:t>
            </a:r>
            <a:r>
              <a:rPr lang="en-US" sz="3200" dirty="0" err="1"/>
              <a:t>chromatid</a:t>
            </a:r>
            <a:r>
              <a:rPr lang="en-US" sz="3200" dirty="0"/>
              <a:t> breaks off and attaches to its sister </a:t>
            </a:r>
            <a:r>
              <a:rPr lang="en-US" sz="3200" dirty="0" err="1"/>
              <a:t>chromatid</a:t>
            </a:r>
            <a:endParaRPr lang="en-US" sz="32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/>
              <a:t>Inversion: </a:t>
            </a:r>
            <a:r>
              <a:rPr lang="en-US" sz="3200" dirty="0"/>
              <a:t>When part of a chromosome breaks off and reattaches </a:t>
            </a:r>
            <a:r>
              <a:rPr lang="en-US" sz="3200" b="1" dirty="0">
                <a:solidFill>
                  <a:srgbClr val="FF0000"/>
                </a:solidFill>
              </a:rPr>
              <a:t>backwards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/>
              <a:t>Translocation: </a:t>
            </a:r>
            <a:r>
              <a:rPr lang="en-US" sz="3200" dirty="0"/>
              <a:t>When part of one chromosome breaks off and is added to a different chromosome.</a:t>
            </a:r>
          </a:p>
        </p:txBody>
      </p:sp>
      <p:pic>
        <p:nvPicPr>
          <p:cNvPr id="4100" name="Content Placeholder 4" descr="Karyotype1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3600" y="3505200"/>
            <a:ext cx="3098800" cy="30988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0" y="-10682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x-none" dirty="0"/>
              <a:t>Frameshift mutations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half" idx="1"/>
          </p:nvPr>
        </p:nvSpPr>
        <p:spPr>
          <a:xfrm>
            <a:off x="35819" y="801384"/>
            <a:ext cx="6187752" cy="6080589"/>
          </a:xfrm>
        </p:spPr>
        <p:txBody>
          <a:bodyPr/>
          <a:lstStyle/>
          <a:p>
            <a:pPr eaLnBrk="1" hangingPunct="1"/>
            <a:r>
              <a:rPr lang="en-US" altLang="x-none" sz="4800" dirty="0"/>
              <a:t>A mutation in which a single base is </a:t>
            </a:r>
            <a:r>
              <a:rPr lang="en-US" altLang="x-none" sz="4800" b="1" dirty="0">
                <a:solidFill>
                  <a:srgbClr val="FF0000"/>
                </a:solidFill>
              </a:rPr>
              <a:t>added</a:t>
            </a:r>
            <a:r>
              <a:rPr lang="en-US" altLang="x-none" sz="4800" dirty="0"/>
              <a:t> to or deleted from DNA</a:t>
            </a:r>
          </a:p>
          <a:p>
            <a:pPr eaLnBrk="1" hangingPunct="1"/>
            <a:endParaRPr lang="en-US" altLang="x-none" sz="4800" dirty="0"/>
          </a:p>
          <a:p>
            <a:pPr eaLnBrk="1" hangingPunct="1"/>
            <a:r>
              <a:rPr lang="en-US" altLang="x-none" sz="4800" dirty="0"/>
              <a:t>THE DOG BIT THE CAT</a:t>
            </a:r>
          </a:p>
          <a:p>
            <a:pPr eaLnBrk="1" hangingPunct="1"/>
            <a:r>
              <a:rPr lang="en-US" altLang="x-none" sz="4800" dirty="0"/>
              <a:t>THE DOB ITT HEC AT</a:t>
            </a:r>
          </a:p>
        </p:txBody>
      </p:sp>
      <p:pic>
        <p:nvPicPr>
          <p:cNvPr id="5124" name="Content Placeholder 4" descr="Turtle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316" y="2324074"/>
            <a:ext cx="3094002" cy="220985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098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x-none" dirty="0"/>
              <a:t>Point mutations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half" idx="1"/>
          </p:nvPr>
        </p:nvSpPr>
        <p:spPr>
          <a:xfrm>
            <a:off x="76200" y="1066800"/>
            <a:ext cx="8507858" cy="6172200"/>
          </a:xfrm>
        </p:spPr>
        <p:txBody>
          <a:bodyPr/>
          <a:lstStyle/>
          <a:p>
            <a:pPr eaLnBrk="1" hangingPunct="1"/>
            <a:r>
              <a:rPr lang="en-US" altLang="x-none" sz="4000" dirty="0"/>
              <a:t>A change in a single base </a:t>
            </a:r>
            <a:r>
              <a:rPr lang="en-US" altLang="x-none" sz="4000" b="1" dirty="0">
                <a:solidFill>
                  <a:srgbClr val="FF0000"/>
                </a:solidFill>
              </a:rPr>
              <a:t>pair</a:t>
            </a:r>
            <a:r>
              <a:rPr lang="en-US" altLang="x-none" sz="4000" dirty="0"/>
              <a:t> in DNA</a:t>
            </a:r>
          </a:p>
          <a:p>
            <a:pPr marL="0" indent="0" eaLnBrk="1" hangingPunct="1">
              <a:buNone/>
            </a:pPr>
            <a:endParaRPr lang="en-US" altLang="x-none" sz="4000" dirty="0"/>
          </a:p>
          <a:p>
            <a:pPr eaLnBrk="1" hangingPunct="1"/>
            <a:r>
              <a:rPr lang="en-US" altLang="x-none" sz="4000" dirty="0"/>
              <a:t>THE DOG BIT THE CAT</a:t>
            </a:r>
          </a:p>
          <a:p>
            <a:pPr eaLnBrk="1" hangingPunct="1"/>
            <a:r>
              <a:rPr lang="en-US" altLang="x-none" sz="4000" dirty="0"/>
              <a:t>THE DOG BIT THE CAR</a:t>
            </a:r>
          </a:p>
          <a:p>
            <a:pPr eaLnBrk="1" hangingPunct="1"/>
            <a:endParaRPr lang="en-US" altLang="x-none" sz="4000" dirty="0"/>
          </a:p>
          <a:p>
            <a:pPr eaLnBrk="1" hangingPunct="1"/>
            <a:r>
              <a:rPr lang="en-US" altLang="x-none" sz="4000" dirty="0"/>
              <a:t>Example: Tay Sachs </a:t>
            </a:r>
            <a:r>
              <a:rPr lang="en-US" altLang="x-none" sz="4000" dirty="0" err="1"/>
              <a:t>dz</a:t>
            </a:r>
            <a:endParaRPr lang="en-US" altLang="x-none" sz="4000" dirty="0"/>
          </a:p>
        </p:txBody>
      </p:sp>
      <p:pic>
        <p:nvPicPr>
          <p:cNvPr id="6148" name="Content Placeholder 4" descr="American Wirehair cat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83658" y="2438400"/>
            <a:ext cx="3733800" cy="279628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2098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x-none" dirty="0"/>
              <a:t>Causes of mutations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5943600" cy="6096000"/>
          </a:xfrm>
        </p:spPr>
        <p:txBody>
          <a:bodyPr/>
          <a:lstStyle/>
          <a:p>
            <a:pPr eaLnBrk="1" hangingPunct="1"/>
            <a:r>
              <a:rPr lang="en-US" altLang="x-none" sz="4400" dirty="0"/>
              <a:t>Mutagens are any </a:t>
            </a:r>
            <a:r>
              <a:rPr lang="en-US" altLang="x-none" sz="4400" b="1" dirty="0">
                <a:solidFill>
                  <a:srgbClr val="FF0000"/>
                </a:solidFill>
              </a:rPr>
              <a:t>agent</a:t>
            </a:r>
            <a:r>
              <a:rPr lang="en-US" altLang="x-none" sz="4400" dirty="0"/>
              <a:t> which can cause a change in DNA.</a:t>
            </a:r>
          </a:p>
          <a:p>
            <a:pPr lvl="1" eaLnBrk="1" hangingPunct="1"/>
            <a:r>
              <a:rPr lang="en-US" altLang="x-none" sz="4000" dirty="0"/>
              <a:t>Radiation</a:t>
            </a:r>
          </a:p>
          <a:p>
            <a:pPr lvl="1" eaLnBrk="1" hangingPunct="1"/>
            <a:r>
              <a:rPr lang="en-US" altLang="x-none" sz="4000" dirty="0"/>
              <a:t>X-rays</a:t>
            </a:r>
          </a:p>
          <a:p>
            <a:pPr lvl="1" eaLnBrk="1" hangingPunct="1"/>
            <a:r>
              <a:rPr lang="en-US" altLang="x-none" sz="4000" dirty="0"/>
              <a:t>UV light</a:t>
            </a:r>
          </a:p>
          <a:p>
            <a:pPr lvl="1" eaLnBrk="1" hangingPunct="1"/>
            <a:r>
              <a:rPr lang="en-US" altLang="x-none" sz="4000" dirty="0"/>
              <a:t>Chemicals like asbestos, benzene, formaldehyde</a:t>
            </a:r>
          </a:p>
          <a:p>
            <a:pPr lvl="1" eaLnBrk="1" hangingPunct="1"/>
            <a:endParaRPr lang="en-US" altLang="x-none" sz="4000" dirty="0"/>
          </a:p>
        </p:txBody>
      </p:sp>
      <p:pic>
        <p:nvPicPr>
          <p:cNvPr id="7172" name="Content Placeholder 4" descr="Cat eyes.bmp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2286000"/>
            <a:ext cx="2946400" cy="44196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610600" cy="6400800"/>
          </a:xfrm>
        </p:spPr>
        <p:txBody>
          <a:bodyPr/>
          <a:lstStyle/>
          <a:p>
            <a:pPr eaLnBrk="1" hangingPunct="1"/>
            <a:r>
              <a:rPr lang="en-US" altLang="x-none" sz="13800" dirty="0"/>
              <a:t>Are </a:t>
            </a:r>
            <a:br>
              <a:rPr lang="en-US" altLang="x-none" sz="13800" dirty="0"/>
            </a:br>
            <a:r>
              <a:rPr lang="en-US" altLang="x-none" sz="13800" dirty="0"/>
              <a:t>mutations </a:t>
            </a:r>
            <a:br>
              <a:rPr lang="en-US" altLang="x-none" sz="13800" dirty="0"/>
            </a:br>
            <a:r>
              <a:rPr lang="en-US" altLang="x-none" sz="13800" dirty="0"/>
              <a:t>bad?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x-none" dirty="0"/>
              <a:t>Are mutations bad?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14400"/>
            <a:ext cx="8839200" cy="5715000"/>
          </a:xfrm>
        </p:spPr>
        <p:txBody>
          <a:bodyPr/>
          <a:lstStyle/>
          <a:p>
            <a:pPr eaLnBrk="1" hangingPunct="1"/>
            <a:r>
              <a:rPr lang="en-US" altLang="x-none" sz="5400" dirty="0"/>
              <a:t>It depends</a:t>
            </a:r>
          </a:p>
          <a:p>
            <a:pPr lvl="1" eaLnBrk="1" hangingPunct="1"/>
            <a:r>
              <a:rPr lang="en-US" altLang="x-none" sz="4800" dirty="0"/>
              <a:t>If the change causes disease (</a:t>
            </a:r>
            <a:r>
              <a:rPr lang="en-US" altLang="x-none" sz="4800" dirty="0" err="1"/>
              <a:t>Dz</a:t>
            </a:r>
            <a:r>
              <a:rPr lang="en-US" altLang="x-none" sz="4800" dirty="0"/>
              <a:t>). For example….. cancer</a:t>
            </a:r>
          </a:p>
          <a:p>
            <a:pPr lvl="1" eaLnBrk="1" hangingPunct="1"/>
            <a:r>
              <a:rPr lang="en-US" altLang="x-none" sz="4800" dirty="0"/>
              <a:t>If the change allows the organism to be faster, stronger, smarter?</a:t>
            </a:r>
          </a:p>
          <a:p>
            <a:pPr lvl="2" eaLnBrk="1" hangingPunct="1"/>
            <a:r>
              <a:rPr lang="en-US" altLang="x-none" sz="4400" b="1" dirty="0">
                <a:solidFill>
                  <a:srgbClr val="FF0000"/>
                </a:solidFill>
              </a:rPr>
              <a:t>EVOLUTION</a:t>
            </a:r>
            <a:r>
              <a:rPr lang="en-US" altLang="x-none" sz="4400" dirty="0"/>
              <a:t> BABY!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217</Words>
  <Application>Microsoft Macintosh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Mutations </vt:lpstr>
      <vt:lpstr>Genetic Changes</vt:lpstr>
      <vt:lpstr>Chromosomal mutations</vt:lpstr>
      <vt:lpstr>Frameshift mutations</vt:lpstr>
      <vt:lpstr>Point mutations</vt:lpstr>
      <vt:lpstr>Causes of mutations</vt:lpstr>
      <vt:lpstr>Are  mutations  bad?</vt:lpstr>
      <vt:lpstr>Are mutations bad?</vt:lpstr>
    </vt:vector>
  </TitlesOfParts>
  <Company>Bonneville Joint School District 93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Mutations</dc:title>
  <dc:creator>walkerda</dc:creator>
  <cp:lastModifiedBy>Microsoft Office User</cp:lastModifiedBy>
  <cp:revision>10</cp:revision>
  <dcterms:created xsi:type="dcterms:W3CDTF">2011-02-15T15:31:22Z</dcterms:created>
  <dcterms:modified xsi:type="dcterms:W3CDTF">2024-03-16T03:24:34Z</dcterms:modified>
</cp:coreProperties>
</file>