
<file path=[Content_Types].xml><?xml version="1.0" encoding="utf-8"?>
<Types xmlns="http://schemas.openxmlformats.org/package/2006/content-types">
  <Default Extension="png" ContentType="image/png"/>
  <Default Extension="bin" ContentType="audio/unknown"/>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3"/>
  </p:sldMasterIdLst>
  <p:notesMasterIdLst>
    <p:notesMasterId r:id="rId54"/>
  </p:notesMasterIdLst>
  <p:handoutMasterIdLst>
    <p:handoutMasterId r:id="rId55"/>
  </p:handoutMasterIdLst>
  <p:sldIdLst>
    <p:sldId id="367" r:id="rId4"/>
    <p:sldId id="368" r:id="rId5"/>
    <p:sldId id="369" r:id="rId6"/>
    <p:sldId id="370" r:id="rId7"/>
    <p:sldId id="371" r:id="rId8"/>
    <p:sldId id="372" r:id="rId9"/>
    <p:sldId id="373" r:id="rId10"/>
    <p:sldId id="374" r:id="rId11"/>
    <p:sldId id="376" r:id="rId12"/>
    <p:sldId id="377" r:id="rId13"/>
    <p:sldId id="378" r:id="rId14"/>
    <p:sldId id="375" r:id="rId15"/>
    <p:sldId id="379" r:id="rId16"/>
    <p:sldId id="380" r:id="rId17"/>
    <p:sldId id="382" r:id="rId18"/>
    <p:sldId id="381" r:id="rId19"/>
    <p:sldId id="387" r:id="rId20"/>
    <p:sldId id="388" r:id="rId21"/>
    <p:sldId id="389" r:id="rId22"/>
    <p:sldId id="416" r:id="rId23"/>
    <p:sldId id="417" r:id="rId24"/>
    <p:sldId id="405" r:id="rId25"/>
    <p:sldId id="256" r:id="rId26"/>
    <p:sldId id="257" r:id="rId27"/>
    <p:sldId id="258" r:id="rId28"/>
    <p:sldId id="259" r:id="rId29"/>
    <p:sldId id="260" r:id="rId30"/>
    <p:sldId id="261" r:id="rId31"/>
    <p:sldId id="262" r:id="rId32"/>
    <p:sldId id="263" r:id="rId33"/>
    <p:sldId id="264" r:id="rId34"/>
    <p:sldId id="268" r:id="rId35"/>
    <p:sldId id="269" r:id="rId36"/>
    <p:sldId id="270" r:id="rId37"/>
    <p:sldId id="271" r:id="rId38"/>
    <p:sldId id="272" r:id="rId39"/>
    <p:sldId id="273" r:id="rId40"/>
    <p:sldId id="290" r:id="rId41"/>
    <p:sldId id="275" r:id="rId42"/>
    <p:sldId id="276" r:id="rId43"/>
    <p:sldId id="277" r:id="rId44"/>
    <p:sldId id="278" r:id="rId45"/>
    <p:sldId id="279" r:id="rId46"/>
    <p:sldId id="280" r:id="rId47"/>
    <p:sldId id="281" r:id="rId48"/>
    <p:sldId id="282" r:id="rId49"/>
    <p:sldId id="283" r:id="rId50"/>
    <p:sldId id="284" r:id="rId51"/>
    <p:sldId id="285" r:id="rId52"/>
    <p:sldId id="418" r:id="rId53"/>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A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74"/>
  </p:normalViewPr>
  <p:slideViewPr>
    <p:cSldViewPr snapToGrid="0">
      <p:cViewPr varScale="1">
        <p:scale>
          <a:sx n="124" d="100"/>
          <a:sy n="124" d="100"/>
        </p:scale>
        <p:origin x="48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a:extLst>
              <a:ext uri="{FF2B5EF4-FFF2-40B4-BE49-F238E27FC236}">
                <a16:creationId xmlns:a16="http://schemas.microsoft.com/office/drawing/2014/main" id="{CBAE7860-0437-9B4D-9620-E5E2314E60A9}"/>
              </a:ext>
            </a:extLst>
          </p:cNvPr>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fld id="{C04BE436-EF1E-1745-B99E-EAC2ECBF0584}" type="slidenum">
              <a:rPr lang="en-US" altLang="en-US"/>
              <a:pPr/>
              <a:t>‹#›</a:t>
            </a:fld>
            <a:endParaRPr lang="en-US" altLang="en-US" sz="1200"/>
          </a:p>
        </p:txBody>
      </p:sp>
      <p:sp>
        <p:nvSpPr>
          <p:cNvPr id="58375" name="Text Box 7">
            <a:extLst>
              <a:ext uri="{FF2B5EF4-FFF2-40B4-BE49-F238E27FC236}">
                <a16:creationId xmlns:a16="http://schemas.microsoft.com/office/drawing/2014/main" id="{722FCE81-825B-BA4A-9DC4-CE8DAB714B29}"/>
              </a:ext>
            </a:extLst>
          </p:cNvPr>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spAutoFit/>
          </a:bodyPr>
          <a:lstStyle/>
          <a:p>
            <a:pPr algn="l">
              <a:tabLst>
                <a:tab pos="6170613" algn="r"/>
              </a:tabLst>
              <a:defRPr/>
            </a:pPr>
            <a:r>
              <a:rPr lang="en-US" sz="1100" b="1">
                <a:latin typeface="Arial" charset="0"/>
                <a:ea typeface="+mn-ea"/>
              </a:rPr>
              <a:t>Division Ave. High School	Ms. Foglia</a:t>
            </a:r>
            <a:endParaRPr lang="en-US" sz="1800" b="1">
              <a:latin typeface="Arial" charset="0"/>
              <a:ea typeface="+mn-ea"/>
            </a:endParaRPr>
          </a:p>
          <a:p>
            <a:pPr>
              <a:tabLst>
                <a:tab pos="6170613" algn="r"/>
              </a:tabLst>
              <a:defRPr/>
            </a:pPr>
            <a:r>
              <a:rPr lang="en-US" sz="1400" b="1">
                <a:latin typeface="Arial" charset="0"/>
                <a:ea typeface="+mn-ea"/>
              </a:rPr>
              <a:t>AP Biology</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D81E1E02-483B-2D4E-9B59-78C8132147A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FBD1854E-427E-4548-9718-A714DCF8CF6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endParaRPr lang="en-US" altLang="en-US"/>
          </a:p>
        </p:txBody>
      </p:sp>
      <p:sp>
        <p:nvSpPr>
          <p:cNvPr id="56327" name="Rectangle 7">
            <a:extLst>
              <a:ext uri="{FF2B5EF4-FFF2-40B4-BE49-F238E27FC236}">
                <a16:creationId xmlns:a16="http://schemas.microsoft.com/office/drawing/2014/main" id="{CE647C12-9B10-9B48-BCE6-222D83880AC6}"/>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pitchFamily="2" charset="0"/>
              </a:defRPr>
            </a:lvl1pPr>
          </a:lstStyle>
          <a:p>
            <a:fld id="{EC17D1D9-C9B5-CE4D-AEF9-978DE67CBF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1pPr>
    <a:lvl2pPr marL="346075" indent="-112713"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2pPr>
    <a:lvl3pPr marL="690563" indent="-122238"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buFont typeface="Wingdings" pitchFamily="2" charset="2"/>
      <a:buChar char="§"/>
      <a:defRPr sz="1400" kern="1200">
        <a:solidFill>
          <a:schemeClr val="tx1"/>
        </a:solidFill>
        <a:latin typeface="Arial" charset="0"/>
        <a:ea typeface="ＭＳ Ｐゴシック" charset="-128"/>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A6B07EC-C79B-A04B-9579-0688404E63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5BC9C0A-6C07-E94A-B664-B1027AF79975}" type="slidenum">
              <a:rPr lang="en-US" altLang="en-US" sz="1200">
                <a:latin typeface="Times" pitchFamily="2" charset="0"/>
              </a:rPr>
              <a:pPr/>
              <a:t>1</a:t>
            </a:fld>
            <a:endParaRPr lang="en-US" altLang="en-US" sz="1200">
              <a:latin typeface="Times" pitchFamily="2" charset="0"/>
            </a:endParaRPr>
          </a:p>
        </p:txBody>
      </p:sp>
      <p:sp>
        <p:nvSpPr>
          <p:cNvPr id="16387" name="Rectangle 2">
            <a:extLst>
              <a:ext uri="{FF2B5EF4-FFF2-40B4-BE49-F238E27FC236}">
                <a16:creationId xmlns:a16="http://schemas.microsoft.com/office/drawing/2014/main" id="{9738CBA9-C3C3-D146-AC35-27A7C5A868A1}"/>
              </a:ext>
            </a:extLst>
          </p:cNvPr>
          <p:cNvSpPr>
            <a:spLocks noGrp="1" noRot="1" noChangeAspect="1"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id="{36793A99-1A8A-9F4C-96C7-10A857B2341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B607139-0D28-6045-8274-8FEA502CE6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3DA15C-674B-554F-AA86-90FF895A947C}" type="slidenum">
              <a:rPr lang="en-US" altLang="en-US" sz="1200">
                <a:latin typeface="Times" pitchFamily="2" charset="0"/>
              </a:rPr>
              <a:pPr/>
              <a:t>10</a:t>
            </a:fld>
            <a:endParaRPr lang="en-US" altLang="en-US" sz="1200">
              <a:latin typeface="Times" pitchFamily="2" charset="0"/>
            </a:endParaRPr>
          </a:p>
        </p:txBody>
      </p:sp>
      <p:sp>
        <p:nvSpPr>
          <p:cNvPr id="34819" name="Rectangle 2">
            <a:extLst>
              <a:ext uri="{FF2B5EF4-FFF2-40B4-BE49-F238E27FC236}">
                <a16:creationId xmlns:a16="http://schemas.microsoft.com/office/drawing/2014/main" id="{98F82D13-4B94-7943-A670-3D0B798B9E5C}"/>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7911F7B0-D042-1D4E-AAD7-0297195C00B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4EEF715-77FE-8547-A88B-DBE84806EB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5D56AC-2382-014A-A628-357C0A1FE74B}" type="slidenum">
              <a:rPr lang="en-US" altLang="en-US" sz="1200">
                <a:latin typeface="Times" pitchFamily="2" charset="0"/>
              </a:rPr>
              <a:pPr/>
              <a:t>11</a:t>
            </a:fld>
            <a:endParaRPr lang="en-US" altLang="en-US" sz="1200">
              <a:latin typeface="Times" pitchFamily="2" charset="0"/>
            </a:endParaRPr>
          </a:p>
        </p:txBody>
      </p:sp>
      <p:sp>
        <p:nvSpPr>
          <p:cNvPr id="36867" name="Rectangle 1026">
            <a:extLst>
              <a:ext uri="{FF2B5EF4-FFF2-40B4-BE49-F238E27FC236}">
                <a16:creationId xmlns:a16="http://schemas.microsoft.com/office/drawing/2014/main" id="{2E3AD1DB-F172-A64E-B233-A13BF826EB02}"/>
              </a:ext>
            </a:extLst>
          </p:cNvPr>
          <p:cNvSpPr>
            <a:spLocks noGrp="1" noRot="1" noChangeAspect="1" noChangeArrowheads="1" noTextEdit="1"/>
          </p:cNvSpPr>
          <p:nvPr>
            <p:ph type="sldImg"/>
          </p:nvPr>
        </p:nvSpPr>
        <p:spPr>
          <a:solidFill>
            <a:srgbClr val="FFFFFF"/>
          </a:solidFill>
          <a:ln/>
        </p:spPr>
      </p:sp>
      <p:sp>
        <p:nvSpPr>
          <p:cNvPr id="36868" name="Rectangle 1027">
            <a:extLst>
              <a:ext uri="{FF2B5EF4-FFF2-40B4-BE49-F238E27FC236}">
                <a16:creationId xmlns:a16="http://schemas.microsoft.com/office/drawing/2014/main" id="{F8A35758-FE2A-BA42-BA41-C4CF551238D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1320BAB-1012-3048-B647-0729C8E210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93BEB6-1422-0848-B399-1B233C687D50}" type="slidenum">
              <a:rPr lang="en-US" altLang="en-US" sz="1200">
                <a:latin typeface="Times" pitchFamily="2" charset="0"/>
              </a:rPr>
              <a:pPr/>
              <a:t>12</a:t>
            </a:fld>
            <a:endParaRPr lang="en-US" altLang="en-US" sz="1200">
              <a:latin typeface="Times" pitchFamily="2" charset="0"/>
            </a:endParaRPr>
          </a:p>
        </p:txBody>
      </p:sp>
      <p:sp>
        <p:nvSpPr>
          <p:cNvPr id="38915" name="Rectangle 2">
            <a:extLst>
              <a:ext uri="{FF2B5EF4-FFF2-40B4-BE49-F238E27FC236}">
                <a16:creationId xmlns:a16="http://schemas.microsoft.com/office/drawing/2014/main" id="{C7EE2B5D-6A98-A248-8045-14901E435FEF}"/>
              </a:ext>
            </a:extLst>
          </p:cNvPr>
          <p:cNvSpPr>
            <a:spLocks noGrp="1" noRot="1" noChangeAspect="1"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id="{E71A1FC0-2CA3-1E45-9EB4-E2E205B7F883}"/>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1100">
                <a:latin typeface="Arial" panose="020B0604020202020204" pitchFamily="34" charset="0"/>
              </a:rPr>
              <a:t>Martha Cowles Chase (1927 – August 8, 2003) was a young laboratory assistant in the early 1950s when she and Alfred Hershey conducted one of the most famous experiments in 20th century biology. Devised by American bacteriophage expert Alfred Hershey at Cold Spring Harbor Laboratory New York, the famous experiment demonstrated the genetic properties of DNA over proteins. By marking bacteriophages with radioactive isotopes, Hershey and Chase were able to trace protein and DNA to determine which is the molecule of heredity.</a:t>
            </a:r>
          </a:p>
          <a:p>
            <a:pPr eaLnBrk="1" hangingPunct="1"/>
            <a:r>
              <a:rPr lang="en-US" altLang="en-US" sz="1100">
                <a:latin typeface="Arial" panose="020B0604020202020204" pitchFamily="34" charset="0"/>
              </a:rPr>
              <a:t>Hershey and Chase announced their results in a 1952 paper. The experiment inspired American researcher James D. Watson, who along with England's Francis Crick figured out the structure of DNA at the Cavendish Laboratory of the University of Cambridge the following year.</a:t>
            </a:r>
          </a:p>
          <a:p>
            <a:pPr eaLnBrk="1" hangingPunct="1"/>
            <a:r>
              <a:rPr lang="en-US" altLang="en-US" sz="1100">
                <a:latin typeface="Arial" panose="020B0604020202020204" pitchFamily="34" charset="0"/>
              </a:rPr>
              <a:t>Hershey shared the 1969 Nobel Prize in Physiology or Medicine with Salvador Luria and Max Delbrück. Chase, however, did not reap such rewards for her role. A graduate of The College of Wooster in Ohio (she had grown up in Shaker Heights, Ohio), she continued working as a laboratory assistant, first at the Oak Ridge National Laboratory in Tennessee and then at the University of Rochester before moving to Los Angeles in the late 1950s. There she married biologist Richard Epstein and earned her Ph.D. in 1964 from the University of Southern California. A series of personal setbacks through the 1960s ended her career in science. She spent decades suffering from a form of dementia that robbed her of short-term memory. She died on August 8, 2003.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AB8B120-24FE-184E-B3DF-785763AC7C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939B18-EA9E-D14E-B7A5-2166B80D1705}" type="slidenum">
              <a:rPr lang="en-US" altLang="en-US" sz="1200">
                <a:latin typeface="Times" pitchFamily="2" charset="0"/>
              </a:rPr>
              <a:pPr/>
              <a:t>13</a:t>
            </a:fld>
            <a:endParaRPr lang="en-US" altLang="en-US" sz="1200">
              <a:latin typeface="Times" pitchFamily="2" charset="0"/>
            </a:endParaRPr>
          </a:p>
        </p:txBody>
      </p:sp>
      <p:sp>
        <p:nvSpPr>
          <p:cNvPr id="40963" name="Rectangle 2">
            <a:extLst>
              <a:ext uri="{FF2B5EF4-FFF2-40B4-BE49-F238E27FC236}">
                <a16:creationId xmlns:a16="http://schemas.microsoft.com/office/drawing/2014/main" id="{F217F1DE-7042-C44D-B5BC-9755A63E77E8}"/>
              </a:ext>
            </a:extLst>
          </p:cNvPr>
          <p:cNvSpPr>
            <a:spLocks noGrp="1" noRot="1" noChangeAspect="1"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2B1CDE1F-37BD-D541-9BFC-8A09186A0B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0C86A56-77EF-5540-915D-E786691C11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4598744-05DF-8142-A18A-89C2BEB85681}" type="slidenum">
              <a:rPr lang="en-US" altLang="en-US" sz="1200">
                <a:latin typeface="Times" pitchFamily="2" charset="0"/>
              </a:rPr>
              <a:pPr/>
              <a:t>14</a:t>
            </a:fld>
            <a:endParaRPr lang="en-US" altLang="en-US" sz="1200">
              <a:latin typeface="Times" pitchFamily="2" charset="0"/>
            </a:endParaRPr>
          </a:p>
        </p:txBody>
      </p:sp>
      <p:sp>
        <p:nvSpPr>
          <p:cNvPr id="43011" name="Rectangle 2">
            <a:extLst>
              <a:ext uri="{FF2B5EF4-FFF2-40B4-BE49-F238E27FC236}">
                <a16:creationId xmlns:a16="http://schemas.microsoft.com/office/drawing/2014/main" id="{79120946-1E80-0D4F-9385-375E9E412686}"/>
              </a:ext>
            </a:extLst>
          </p:cNvPr>
          <p:cNvSpPr>
            <a:spLocks noGrp="1" noRot="1" noChangeAspect="1"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9987186C-3B61-024D-AC95-E01340B0D42D}"/>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900">
                <a:latin typeface="Arial" panose="020B0604020202020204" pitchFamily="34" charset="0"/>
              </a:rPr>
              <a:t>Watson &amp; Crick’s model was inspired by 3 recent discoveries:</a:t>
            </a:r>
          </a:p>
          <a:p>
            <a:pPr marL="339725" lvl="1" indent="-161925" eaLnBrk="1" hangingPunct="1"/>
            <a:r>
              <a:rPr lang="en-US" altLang="en-US" sz="900">
                <a:latin typeface="Arial" panose="020B0604020202020204" pitchFamily="34" charset="0"/>
                <a:ea typeface="ＭＳ Ｐゴシック" panose="020B0600070205080204" pitchFamily="34" charset="-128"/>
              </a:rPr>
              <a:t>Chargaff’s rules</a:t>
            </a:r>
          </a:p>
          <a:p>
            <a:pPr marL="339725" lvl="1" indent="-161925" eaLnBrk="1" hangingPunct="1"/>
            <a:r>
              <a:rPr lang="en-US" altLang="en-US" sz="900">
                <a:latin typeface="Arial" panose="020B0604020202020204" pitchFamily="34" charset="0"/>
                <a:ea typeface="ＭＳ Ｐゴシック" panose="020B0600070205080204" pitchFamily="34" charset="-128"/>
              </a:rPr>
              <a:t>Pauling’s alpha helical structure of a protein</a:t>
            </a:r>
          </a:p>
          <a:p>
            <a:pPr marL="339725" lvl="1" indent="-161925" eaLnBrk="1" hangingPunct="1"/>
            <a:r>
              <a:rPr lang="en-US" altLang="en-US" sz="900">
                <a:latin typeface="Arial" panose="020B0604020202020204" pitchFamily="34" charset="0"/>
                <a:ea typeface="ＭＳ Ｐゴシック" panose="020B0600070205080204" pitchFamily="34" charset="-128"/>
              </a:rPr>
              <a:t>X-ray crystallography data from Franklin &amp; Wilkins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C41A7F3-EC23-4447-843D-EFF5A72D22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6CF43A-BCEC-A641-B92E-36D786BE022D}" type="slidenum">
              <a:rPr lang="en-US" altLang="en-US" sz="1200">
                <a:latin typeface="Times" pitchFamily="2" charset="0"/>
              </a:rPr>
              <a:pPr/>
              <a:t>15</a:t>
            </a:fld>
            <a:endParaRPr lang="en-US" altLang="en-US" sz="1200">
              <a:latin typeface="Times" pitchFamily="2" charset="0"/>
            </a:endParaRPr>
          </a:p>
        </p:txBody>
      </p:sp>
      <p:sp>
        <p:nvSpPr>
          <p:cNvPr id="45059" name="Rectangle 2">
            <a:extLst>
              <a:ext uri="{FF2B5EF4-FFF2-40B4-BE49-F238E27FC236}">
                <a16:creationId xmlns:a16="http://schemas.microsoft.com/office/drawing/2014/main" id="{8B604FCB-1058-D248-849F-ABE6CA31B80D}"/>
              </a:ext>
            </a:extLst>
          </p:cNvPr>
          <p:cNvSpPr>
            <a:spLocks noGrp="1" noRot="1" noChangeAspect="1" noChangeArrowheads="1" noTextEdit="1"/>
          </p:cNvSpPr>
          <p:nvPr>
            <p:ph type="sldImg"/>
          </p:nvPr>
        </p:nvSpPr>
        <p:spPr>
          <a:solidFill>
            <a:srgbClr val="FFFFFF"/>
          </a:solidFill>
          <a:ln/>
        </p:spPr>
      </p:sp>
      <p:sp>
        <p:nvSpPr>
          <p:cNvPr id="45060" name="Rectangle 3">
            <a:extLst>
              <a:ext uri="{FF2B5EF4-FFF2-40B4-BE49-F238E27FC236}">
                <a16:creationId xmlns:a16="http://schemas.microsoft.com/office/drawing/2014/main" id="{FC28DB4D-7947-F245-8230-684D0E5DBB0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0C490F13-213C-3649-B397-97E1AD1ABB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10A458-C134-0F49-878D-4216B882AE92}" type="slidenum">
              <a:rPr lang="en-US" altLang="en-US" sz="1200">
                <a:latin typeface="Times" pitchFamily="2" charset="0"/>
              </a:rPr>
              <a:pPr/>
              <a:t>16</a:t>
            </a:fld>
            <a:endParaRPr lang="en-US" altLang="en-US" sz="1200">
              <a:latin typeface="Times" pitchFamily="2" charset="0"/>
            </a:endParaRPr>
          </a:p>
        </p:txBody>
      </p:sp>
      <p:sp>
        <p:nvSpPr>
          <p:cNvPr id="47107" name="Rectangle 2">
            <a:extLst>
              <a:ext uri="{FF2B5EF4-FFF2-40B4-BE49-F238E27FC236}">
                <a16:creationId xmlns:a16="http://schemas.microsoft.com/office/drawing/2014/main" id="{D9A4E7B4-CDDF-9248-ADD0-B04DBE5F0679}"/>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42F3A34F-52B8-EA45-A95C-BFCC9BD4D337}"/>
              </a:ext>
            </a:extLst>
          </p:cNvPr>
          <p:cNvSpPr>
            <a:spLocks noGrp="1" noChangeArrowheads="1"/>
          </p:cNvSpPr>
          <p:nvPr>
            <p:ph type="body" idx="1"/>
          </p:nvPr>
        </p:nvSpPr>
        <p:spPr>
          <a:xfrm>
            <a:off x="914400" y="4343400"/>
            <a:ext cx="5029200" cy="4495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600">
                <a:solidFill>
                  <a:srgbClr val="000000"/>
                </a:solidFill>
                <a:latin typeface="Arial" panose="020B0604020202020204" pitchFamily="34" charset="0"/>
              </a:rPr>
              <a:t>A chemist by training, Franklin had made original and essential contributions to the understanding of the structure of graphite and other carbon compounds even before her appointment to King's College. Unfortunately, her reputation did not precede her. James Watson's unflattering portrayal of Franklin in his account of the discovery of DNA's structure, entitled "The Double Helix," depicts Franklin as an underling of Maurice Wilkins, when in fact Wilkins and Franklin were peers in the Randall laboratory. And it was Franklin alone whom Randall had given the task of elucidating DNA's structure. The technique with which Rosalind Franklin set out to do this is called X-ray crystallography. With this technique, the locations of atoms in any crystal can be precisely mapped by looking at the image of the crystal under an X-ray beam. By the early 1950s, scientists were just learning how to use this technique to study biological molecules. Rosalind Franklin applied her chemist's expertise to the unwieldy DNA molecule. After complicated analysis, she discovered (and was the first to state) that the sugar-phosphate backbone of DNA lies on the outside of the molecule. She also elucidated the basic helical structure of the molecule.</a:t>
            </a:r>
          </a:p>
          <a:p>
            <a:pPr eaLnBrk="1" hangingPunct="1"/>
            <a:r>
              <a:rPr lang="en-US" altLang="en-US" sz="600">
                <a:solidFill>
                  <a:srgbClr val="000000"/>
                </a:solidFill>
                <a:latin typeface="Arial" panose="020B0604020202020204" pitchFamily="34" charset="0"/>
              </a:rPr>
              <a:t>After Randall presented Franklin's data and her unpublished conclusions at a routine seminar, her work was provided - without Randall's knowledge - to her competitors at Cambridge University, Watson and Crick. The scientists used her data and that of other scientists to build their ultimately correct and detailed description of DNA's structure in 1953. Franklin was not bitter, but pleased, and set out to publish a corroborating report of the Watson-Crick model. Her career was eventually cut short by illness. It is a tremendous shame that Franklin did not receive due credit for her essential role in this discovery, either during her lifetime or after her untimely death at age 37 due to cancer.</a:t>
            </a:r>
            <a:r>
              <a:rPr lang="en-US" altLang="en-US" sz="800">
                <a:solidFill>
                  <a:srgbClr val="000000"/>
                </a:solidFill>
                <a:latin typeface="Arial" panose="020B0604020202020204" pitchFamily="34"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0CED2C7-8DD1-1C46-82A7-EC2ED3AF3C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7EA96A-CE0F-CC43-A1FE-64422C9EE31C}" type="slidenum">
              <a:rPr lang="en-US" altLang="en-US" sz="1200">
                <a:latin typeface="Times" pitchFamily="2" charset="0"/>
              </a:rPr>
              <a:pPr/>
              <a:t>17</a:t>
            </a:fld>
            <a:endParaRPr lang="en-US" altLang="en-US" sz="1200">
              <a:latin typeface="Times" pitchFamily="2" charset="0"/>
            </a:endParaRPr>
          </a:p>
        </p:txBody>
      </p:sp>
      <p:sp>
        <p:nvSpPr>
          <p:cNvPr id="49155" name="Rectangle 2">
            <a:extLst>
              <a:ext uri="{FF2B5EF4-FFF2-40B4-BE49-F238E27FC236}">
                <a16:creationId xmlns:a16="http://schemas.microsoft.com/office/drawing/2014/main" id="{E106A400-8676-0D4D-B5DD-868392894AA1}"/>
              </a:ext>
            </a:extLst>
          </p:cNvPr>
          <p:cNvSpPr>
            <a:spLocks noGrp="1" noRot="1" noChangeAspect="1" noChangeArrowheads="1" noTextEdit="1"/>
          </p:cNvSpPr>
          <p:nvPr>
            <p:ph type="sldImg"/>
          </p:nvPr>
        </p:nvSpPr>
        <p:spPr>
          <a:solidFill>
            <a:srgbClr val="FFFFFF"/>
          </a:solidFill>
          <a:ln/>
        </p:spPr>
      </p:sp>
      <p:sp>
        <p:nvSpPr>
          <p:cNvPr id="49156" name="Rectangle 3">
            <a:extLst>
              <a:ext uri="{FF2B5EF4-FFF2-40B4-BE49-F238E27FC236}">
                <a16:creationId xmlns:a16="http://schemas.microsoft.com/office/drawing/2014/main" id="{51CE4F48-39B5-864A-A2DC-7506E8FB7E9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AC532BD-6481-3144-A19F-CA3416D37E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9909A5-9C51-DE40-B6F5-C766D9260168}" type="slidenum">
              <a:rPr lang="en-US" altLang="en-US" sz="1200">
                <a:latin typeface="Times" pitchFamily="2" charset="0"/>
              </a:rPr>
              <a:pPr/>
              <a:t>18</a:t>
            </a:fld>
            <a:endParaRPr lang="en-US" altLang="en-US" sz="1200">
              <a:latin typeface="Times" pitchFamily="2" charset="0"/>
            </a:endParaRPr>
          </a:p>
        </p:txBody>
      </p:sp>
      <p:sp>
        <p:nvSpPr>
          <p:cNvPr id="51203" name="Rectangle 2">
            <a:extLst>
              <a:ext uri="{FF2B5EF4-FFF2-40B4-BE49-F238E27FC236}">
                <a16:creationId xmlns:a16="http://schemas.microsoft.com/office/drawing/2014/main" id="{3B1D68EE-3CD1-9848-BF3B-09CB0E012852}"/>
              </a:ext>
            </a:extLst>
          </p:cNvPr>
          <p:cNvSpPr>
            <a:spLocks noGrp="1" noRot="1" noChangeAspect="1" noChangeArrowheads="1" noTextEdit="1"/>
          </p:cNvSpPr>
          <p:nvPr>
            <p:ph type="sldImg"/>
          </p:nvPr>
        </p:nvSpPr>
        <p:spPr>
          <a:solidFill>
            <a:srgbClr val="FFFFFF"/>
          </a:solidFill>
          <a:ln/>
        </p:spPr>
      </p:sp>
      <p:sp>
        <p:nvSpPr>
          <p:cNvPr id="51204" name="Rectangle 3">
            <a:extLst>
              <a:ext uri="{FF2B5EF4-FFF2-40B4-BE49-F238E27FC236}">
                <a16:creationId xmlns:a16="http://schemas.microsoft.com/office/drawing/2014/main" id="{FD3DF642-782B-8645-A82C-92D748D7BEF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3B18A5FD-F80F-5242-AAF4-CCB3F63C8A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06E8192-42CC-F748-9F4D-B192B52C8BA2}" type="slidenum">
              <a:rPr lang="en-US" altLang="en-US" sz="1200">
                <a:latin typeface="Times" pitchFamily="2" charset="0"/>
              </a:rPr>
              <a:pPr/>
              <a:t>19</a:t>
            </a:fld>
            <a:endParaRPr lang="en-US" altLang="en-US" sz="1200">
              <a:latin typeface="Times" pitchFamily="2" charset="0"/>
            </a:endParaRPr>
          </a:p>
        </p:txBody>
      </p:sp>
      <p:sp>
        <p:nvSpPr>
          <p:cNvPr id="53251" name="Rectangle 2">
            <a:extLst>
              <a:ext uri="{FF2B5EF4-FFF2-40B4-BE49-F238E27FC236}">
                <a16:creationId xmlns:a16="http://schemas.microsoft.com/office/drawing/2014/main" id="{3A8C7142-5612-744C-A11F-A27A54FAB2D3}"/>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8A0B6FB8-A189-A24B-AAE8-010208663EA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A655E6C-2885-3345-B9E2-E859263A8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F97516-25AB-074E-97CD-32FFBB725135}" type="slidenum">
              <a:rPr lang="en-US" altLang="en-US" sz="1200">
                <a:latin typeface="Times" pitchFamily="2" charset="0"/>
              </a:rPr>
              <a:pPr/>
              <a:t>2</a:t>
            </a:fld>
            <a:endParaRPr lang="en-US" altLang="en-US" sz="1200">
              <a:latin typeface="Times" pitchFamily="2" charset="0"/>
            </a:endParaRPr>
          </a:p>
        </p:txBody>
      </p:sp>
      <p:sp>
        <p:nvSpPr>
          <p:cNvPr id="18435" name="Rectangle 2">
            <a:extLst>
              <a:ext uri="{FF2B5EF4-FFF2-40B4-BE49-F238E27FC236}">
                <a16:creationId xmlns:a16="http://schemas.microsoft.com/office/drawing/2014/main" id="{5E51C9BF-89FB-C44A-BCC9-41E8F2480F5F}"/>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22814C15-0D80-0541-8813-4FE8A68B3CF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BDFF9BF-7E4F-DA43-8D6A-CF13DFE09A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0D137E-964B-124F-B2B2-2865C405CF62}" type="slidenum">
              <a:rPr lang="en-US" altLang="en-US" sz="1200">
                <a:latin typeface="Times" pitchFamily="2" charset="0"/>
              </a:rPr>
              <a:pPr/>
              <a:t>20</a:t>
            </a:fld>
            <a:endParaRPr lang="en-US" altLang="en-US" sz="1200">
              <a:latin typeface="Times" pitchFamily="2" charset="0"/>
            </a:endParaRPr>
          </a:p>
        </p:txBody>
      </p:sp>
      <p:sp>
        <p:nvSpPr>
          <p:cNvPr id="55299" name="Rectangle 2">
            <a:extLst>
              <a:ext uri="{FF2B5EF4-FFF2-40B4-BE49-F238E27FC236}">
                <a16:creationId xmlns:a16="http://schemas.microsoft.com/office/drawing/2014/main" id="{A9537610-7993-A245-AECF-E5CF9735722F}"/>
              </a:ext>
            </a:extLst>
          </p:cNvPr>
          <p:cNvSpPr>
            <a:spLocks noGrp="1" noRot="1" noChangeAspect="1" noChangeArrowheads="1" noTextEdit="1"/>
          </p:cNvSpPr>
          <p:nvPr>
            <p:ph type="sldImg"/>
          </p:nvPr>
        </p:nvSpPr>
        <p:spPr>
          <a:solidFill>
            <a:srgbClr val="FFFFFF"/>
          </a:solidFill>
          <a:ln/>
        </p:spPr>
      </p:sp>
      <p:sp>
        <p:nvSpPr>
          <p:cNvPr id="55300" name="Rectangle 3">
            <a:extLst>
              <a:ext uri="{FF2B5EF4-FFF2-40B4-BE49-F238E27FC236}">
                <a16:creationId xmlns:a16="http://schemas.microsoft.com/office/drawing/2014/main" id="{FC2AA265-E5EA-0E42-9D29-4C53D2F134ED}"/>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Matthew Stanley Meselson (b. May 24, 1930) is an American geneticist and molecular biologist whose research was important in showing how DNA replicates, recombines and is repaired in cells. In his mature years, he has been an active chemical and biological weapons activist and consultant. He is married to the medical anthropologist and biological weapons writer Jeanne Guillemin.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Dr. Franklin William Stahl (born October 8, 1929) is an American molecular biologist. With Matthew Meselson, Stahl conducted the famous Meselson-Stahl experiment showing that DNA is replicated by a semiconservative mechanism, meaning that each strand of the DNA serves as a template for the "replicated" strand.</a:t>
            </a:r>
          </a:p>
          <a:p>
            <a:pPr eaLnBrk="1" hangingPunct="1"/>
            <a:r>
              <a:rPr lang="en-US" altLang="en-US">
                <a:latin typeface="Arial" panose="020B0604020202020204" pitchFamily="34" charset="0"/>
              </a:rPr>
              <a:t>He is Emeritus Professor of Biology[1] at the University of Oregon's Institute of Molecular Biology in Eugene, Oregon.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6638853-D4F6-E14A-856E-AD1DEAF4E4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41316CB-5CFF-DA48-BB1D-B32869658217}" type="slidenum">
              <a:rPr lang="en-US" altLang="en-US" sz="1200">
                <a:latin typeface="Times" pitchFamily="2" charset="0"/>
              </a:rPr>
              <a:pPr/>
              <a:t>21</a:t>
            </a:fld>
            <a:endParaRPr lang="en-US" altLang="en-US" sz="1200">
              <a:latin typeface="Times" pitchFamily="2" charset="0"/>
            </a:endParaRPr>
          </a:p>
        </p:txBody>
      </p:sp>
      <p:sp>
        <p:nvSpPr>
          <p:cNvPr id="57347" name="Rectangle 2">
            <a:extLst>
              <a:ext uri="{FF2B5EF4-FFF2-40B4-BE49-F238E27FC236}">
                <a16:creationId xmlns:a16="http://schemas.microsoft.com/office/drawing/2014/main" id="{D933F62D-A09C-FC46-B5AE-110D37EF874D}"/>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DFD46072-3D08-6D42-952D-A32E948CBF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5A8E33D-276F-124A-BAE4-2E277930A6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A73E33-6689-DF41-B6E3-8EAA477FE580}" type="slidenum">
              <a:rPr lang="en-US" altLang="en-US" sz="1200">
                <a:latin typeface="Times" pitchFamily="2" charset="0"/>
              </a:rPr>
              <a:pPr/>
              <a:t>22</a:t>
            </a:fld>
            <a:endParaRPr lang="en-US" altLang="en-US" sz="1200">
              <a:latin typeface="Times" pitchFamily="2" charset="0"/>
            </a:endParaRPr>
          </a:p>
        </p:txBody>
      </p:sp>
      <p:sp>
        <p:nvSpPr>
          <p:cNvPr id="59395" name="Rectangle 2">
            <a:extLst>
              <a:ext uri="{FF2B5EF4-FFF2-40B4-BE49-F238E27FC236}">
                <a16:creationId xmlns:a16="http://schemas.microsoft.com/office/drawing/2014/main" id="{D7388790-DB2C-F740-9503-B3AEB389D919}"/>
              </a:ext>
            </a:extLst>
          </p:cNvPr>
          <p:cNvSpPr>
            <a:spLocks noGrp="1" noRot="1" noChangeAspect="1" noChangeArrowheads="1" noTextEdit="1"/>
          </p:cNvSpPr>
          <p:nvPr>
            <p:ph type="sldImg"/>
          </p:nvPr>
        </p:nvSpPr>
        <p:spPr>
          <a:solidFill>
            <a:srgbClr val="FFFFFF"/>
          </a:solidFill>
          <a:ln/>
        </p:spPr>
      </p:sp>
      <p:sp>
        <p:nvSpPr>
          <p:cNvPr id="59396" name="Rectangle 3">
            <a:extLst>
              <a:ext uri="{FF2B5EF4-FFF2-40B4-BE49-F238E27FC236}">
                <a16:creationId xmlns:a16="http://schemas.microsoft.com/office/drawing/2014/main" id="{EFCD2B56-D8D9-EF4C-9B3B-157B59D2D6C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B6630CA6-A76F-E841-940E-804832788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A55556-F79E-4941-A215-E2A40753ECD9}" type="slidenum">
              <a:rPr lang="en-US" altLang="en-US" sz="1200">
                <a:latin typeface="Times" pitchFamily="2" charset="0"/>
              </a:rPr>
              <a:pPr/>
              <a:t>23</a:t>
            </a:fld>
            <a:endParaRPr lang="en-US" altLang="en-US" sz="1200">
              <a:latin typeface="Times" pitchFamily="2" charset="0"/>
            </a:endParaRPr>
          </a:p>
        </p:txBody>
      </p:sp>
      <p:sp>
        <p:nvSpPr>
          <p:cNvPr id="16387" name="Rectangle 2">
            <a:extLst>
              <a:ext uri="{FF2B5EF4-FFF2-40B4-BE49-F238E27FC236}">
                <a16:creationId xmlns:a16="http://schemas.microsoft.com/office/drawing/2014/main" id="{7A6CBEDC-411A-0740-A92C-52C5C2C78461}"/>
              </a:ext>
            </a:extLst>
          </p:cNvPr>
          <p:cNvSpPr>
            <a:spLocks noGrp="1" noRot="1" noChangeAspect="1"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id="{0CA6BAAD-E2F8-9844-83FD-E166268D086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71888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FAC8FA1-3B4A-AC47-8817-CE6F620C17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01F95E-8B84-ED43-8BE4-874014AD72FB}" type="slidenum">
              <a:rPr lang="en-US" altLang="en-US" sz="1200">
                <a:latin typeface="Times" pitchFamily="2" charset="0"/>
              </a:rPr>
              <a:pPr/>
              <a:t>24</a:t>
            </a:fld>
            <a:endParaRPr lang="en-US" altLang="en-US" sz="1200">
              <a:latin typeface="Times" pitchFamily="2" charset="0"/>
            </a:endParaRPr>
          </a:p>
        </p:txBody>
      </p:sp>
      <p:sp>
        <p:nvSpPr>
          <p:cNvPr id="18435" name="Rectangle 2">
            <a:extLst>
              <a:ext uri="{FF2B5EF4-FFF2-40B4-BE49-F238E27FC236}">
                <a16:creationId xmlns:a16="http://schemas.microsoft.com/office/drawing/2014/main" id="{BD12DC6D-8456-6D42-B4C2-D623953F7ACA}"/>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DC53721A-4AF8-EB44-8C7E-0381717B566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44738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F0C080B-75AB-3848-971E-D256D97A47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BE3AD8-6C85-7D4A-A70D-67D940D5DD13}" type="slidenum">
              <a:rPr lang="en-US" altLang="en-US" sz="1200">
                <a:latin typeface="Times" pitchFamily="2" charset="0"/>
              </a:rPr>
              <a:pPr/>
              <a:t>25</a:t>
            </a:fld>
            <a:endParaRPr lang="en-US" altLang="en-US" sz="1200">
              <a:latin typeface="Times" pitchFamily="2" charset="0"/>
            </a:endParaRPr>
          </a:p>
        </p:txBody>
      </p:sp>
      <p:sp>
        <p:nvSpPr>
          <p:cNvPr id="20483" name="Rectangle 2">
            <a:extLst>
              <a:ext uri="{FF2B5EF4-FFF2-40B4-BE49-F238E27FC236}">
                <a16:creationId xmlns:a16="http://schemas.microsoft.com/office/drawing/2014/main" id="{069D7D6E-62F5-F94A-AE4C-978146D609D1}"/>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12F07D34-1A9E-7640-8649-001F081FA02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90949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595FAA2-018C-734D-B583-DC3EACBCA7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650F83-D964-B746-989E-0D21C90F4EDD}" type="slidenum">
              <a:rPr lang="en-US" altLang="en-US" sz="1200">
                <a:latin typeface="Times" pitchFamily="2" charset="0"/>
              </a:rPr>
              <a:pPr/>
              <a:t>26</a:t>
            </a:fld>
            <a:endParaRPr lang="en-US" altLang="en-US" sz="1200">
              <a:latin typeface="Times" pitchFamily="2" charset="0"/>
            </a:endParaRPr>
          </a:p>
        </p:txBody>
      </p:sp>
      <p:sp>
        <p:nvSpPr>
          <p:cNvPr id="22531" name="Rectangle 2">
            <a:extLst>
              <a:ext uri="{FF2B5EF4-FFF2-40B4-BE49-F238E27FC236}">
                <a16:creationId xmlns:a16="http://schemas.microsoft.com/office/drawing/2014/main" id="{8474ABC4-3651-8545-AD37-20B0A13917B6}"/>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id="{08459283-205D-3642-B530-018FB5AC977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70739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6A1B8269-EF3E-5E48-A49D-07DB8735A3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4EED83-6BD0-F04B-B5C3-EC6D51135598}" type="slidenum">
              <a:rPr lang="en-US" altLang="en-US" sz="1200">
                <a:latin typeface="Times" pitchFamily="2" charset="0"/>
              </a:rPr>
              <a:pPr/>
              <a:t>27</a:t>
            </a:fld>
            <a:endParaRPr lang="en-US" altLang="en-US" sz="1200">
              <a:latin typeface="Times" pitchFamily="2" charset="0"/>
            </a:endParaRPr>
          </a:p>
        </p:txBody>
      </p:sp>
      <p:sp>
        <p:nvSpPr>
          <p:cNvPr id="24579" name="Rectangle 2">
            <a:extLst>
              <a:ext uri="{FF2B5EF4-FFF2-40B4-BE49-F238E27FC236}">
                <a16:creationId xmlns:a16="http://schemas.microsoft.com/office/drawing/2014/main" id="{19A36588-1143-3141-83AD-D63FDBB75C13}"/>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5A9BCC46-B7BC-354D-BEEB-E45E024816B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61399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69DD969-566A-F240-8F80-1C3C04539D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45C509-4B93-1548-B4BB-1A415A21754C}" type="slidenum">
              <a:rPr lang="en-US" altLang="en-US" sz="1200">
                <a:latin typeface="Times" pitchFamily="2" charset="0"/>
              </a:rPr>
              <a:pPr/>
              <a:t>28</a:t>
            </a:fld>
            <a:endParaRPr lang="en-US" altLang="en-US" sz="1200">
              <a:latin typeface="Times" pitchFamily="2" charset="0"/>
            </a:endParaRPr>
          </a:p>
        </p:txBody>
      </p:sp>
      <p:sp>
        <p:nvSpPr>
          <p:cNvPr id="26627" name="Rectangle 2">
            <a:extLst>
              <a:ext uri="{FF2B5EF4-FFF2-40B4-BE49-F238E27FC236}">
                <a16:creationId xmlns:a16="http://schemas.microsoft.com/office/drawing/2014/main" id="{B96DBEA8-087F-5345-8F7D-99F29BEEC6B0}"/>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7E28426C-D080-9641-AC4E-50B599E7CE8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80277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B979EBE-A5ED-0E43-AACF-D59E5F0910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BFC705-EF68-5F49-991C-37A3301FBF5D}" type="slidenum">
              <a:rPr lang="en-US" altLang="en-US" sz="1200">
                <a:latin typeface="Times" pitchFamily="2" charset="0"/>
              </a:rPr>
              <a:pPr/>
              <a:t>29</a:t>
            </a:fld>
            <a:endParaRPr lang="en-US" altLang="en-US" sz="1200">
              <a:latin typeface="Times" pitchFamily="2" charset="0"/>
            </a:endParaRPr>
          </a:p>
        </p:txBody>
      </p:sp>
      <p:sp>
        <p:nvSpPr>
          <p:cNvPr id="28675" name="Rectangle 2">
            <a:extLst>
              <a:ext uri="{FF2B5EF4-FFF2-40B4-BE49-F238E27FC236}">
                <a16:creationId xmlns:a16="http://schemas.microsoft.com/office/drawing/2014/main" id="{C9A7AE43-98E2-6847-9145-C69511DBAB5A}"/>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8ADF34A6-065F-644A-9D8C-A8A1939B482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06950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6582297-1D06-6541-ABFB-2F957B62F0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B5E99D-9913-DD42-B688-8B2FA1D42DF6}" type="slidenum">
              <a:rPr lang="en-US" altLang="en-US" sz="1200">
                <a:latin typeface="Times" pitchFamily="2" charset="0"/>
              </a:rPr>
              <a:pPr/>
              <a:t>3</a:t>
            </a:fld>
            <a:endParaRPr lang="en-US" altLang="en-US" sz="1200">
              <a:latin typeface="Times" pitchFamily="2" charset="0"/>
            </a:endParaRPr>
          </a:p>
        </p:txBody>
      </p:sp>
      <p:sp>
        <p:nvSpPr>
          <p:cNvPr id="20483" name="Rectangle 2">
            <a:extLst>
              <a:ext uri="{FF2B5EF4-FFF2-40B4-BE49-F238E27FC236}">
                <a16:creationId xmlns:a16="http://schemas.microsoft.com/office/drawing/2014/main" id="{D3BE5288-FDA4-D646-97F2-2B4159DC4268}"/>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BAA29F59-24C8-724B-8CC1-6F216FE8C7A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1140A7B-7350-3948-A20B-5FEDD0F19A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071533-E951-4342-B28D-3654F2E86D61}" type="slidenum">
              <a:rPr lang="en-US" altLang="en-US" sz="1200">
                <a:latin typeface="Times" pitchFamily="2" charset="0"/>
              </a:rPr>
              <a:pPr/>
              <a:t>30</a:t>
            </a:fld>
            <a:endParaRPr lang="en-US" altLang="en-US" sz="1200">
              <a:latin typeface="Times" pitchFamily="2" charset="0"/>
            </a:endParaRPr>
          </a:p>
        </p:txBody>
      </p:sp>
      <p:sp>
        <p:nvSpPr>
          <p:cNvPr id="30723" name="Rectangle 2">
            <a:extLst>
              <a:ext uri="{FF2B5EF4-FFF2-40B4-BE49-F238E27FC236}">
                <a16:creationId xmlns:a16="http://schemas.microsoft.com/office/drawing/2014/main" id="{E2FDB549-4B72-DF48-BC5C-3BC52A74FCEF}"/>
              </a:ext>
            </a:extLst>
          </p:cNvPr>
          <p:cNvSpPr>
            <a:spLocks noGrp="1" noRot="1" noChangeAspect="1" noChangeArrowheads="1" noTextEdit="1"/>
          </p:cNvSpPr>
          <p:nvPr>
            <p:ph type="sldImg"/>
          </p:nvPr>
        </p:nvSpPr>
        <p:spPr>
          <a:solidFill>
            <a:srgbClr val="FFFFFF"/>
          </a:solidFill>
          <a:ln/>
        </p:spPr>
      </p:sp>
      <p:sp>
        <p:nvSpPr>
          <p:cNvPr id="30724" name="Rectangle 3">
            <a:extLst>
              <a:ext uri="{FF2B5EF4-FFF2-40B4-BE49-F238E27FC236}">
                <a16:creationId xmlns:a16="http://schemas.microsoft.com/office/drawing/2014/main" id="{24C64E74-A10B-1C43-88F8-B445ADEB9A1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77722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1670D58-1DBD-744F-A068-BBA33DAC26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B90770-9F4B-274E-AF39-47270C8EA950}" type="slidenum">
              <a:rPr lang="en-US" altLang="en-US" sz="1200">
                <a:latin typeface="Times" pitchFamily="2" charset="0"/>
              </a:rPr>
              <a:pPr/>
              <a:t>31</a:t>
            </a:fld>
            <a:endParaRPr lang="en-US" altLang="en-US" sz="1200">
              <a:latin typeface="Times" pitchFamily="2" charset="0"/>
            </a:endParaRPr>
          </a:p>
        </p:txBody>
      </p:sp>
      <p:sp>
        <p:nvSpPr>
          <p:cNvPr id="32771" name="Rectangle 2">
            <a:extLst>
              <a:ext uri="{FF2B5EF4-FFF2-40B4-BE49-F238E27FC236}">
                <a16:creationId xmlns:a16="http://schemas.microsoft.com/office/drawing/2014/main" id="{7A00120F-686F-4C43-BF5D-E33B8FB6215E}"/>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C94758B2-6C38-1E4E-A461-731F1E19AFA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35299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BFDC1C2-5668-F64F-BA62-9A134A3CFD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4700A3-44CC-0E4C-98B9-C4525F97D574}" type="slidenum">
              <a:rPr lang="en-US" altLang="en-US" sz="1200">
                <a:latin typeface="Times" pitchFamily="2" charset="0"/>
              </a:rPr>
              <a:pPr/>
              <a:t>32</a:t>
            </a:fld>
            <a:endParaRPr lang="en-US" altLang="en-US" sz="1200">
              <a:latin typeface="Times" pitchFamily="2" charset="0"/>
            </a:endParaRPr>
          </a:p>
        </p:txBody>
      </p:sp>
      <p:sp>
        <p:nvSpPr>
          <p:cNvPr id="34819" name="Rectangle 2">
            <a:extLst>
              <a:ext uri="{FF2B5EF4-FFF2-40B4-BE49-F238E27FC236}">
                <a16:creationId xmlns:a16="http://schemas.microsoft.com/office/drawing/2014/main" id="{2459A783-AA5B-3F48-93EF-3F0433517956}"/>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EFFCFAA8-07EE-4D4F-992C-1AC14A545DCE}"/>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900">
                <a:latin typeface="Arial" panose="020B0604020202020204" pitchFamily="34" charset="0"/>
              </a:rPr>
              <a:t>Enzymes </a:t>
            </a:r>
          </a:p>
          <a:p>
            <a:pPr lvl="1" eaLnBrk="1" hangingPunct="1"/>
            <a:r>
              <a:rPr lang="en-US" altLang="en-US" sz="900">
                <a:latin typeface="Arial" panose="020B0604020202020204" pitchFamily="34" charset="0"/>
                <a:ea typeface="ＭＳ Ｐゴシック" panose="020B0600070205080204" pitchFamily="34" charset="-128"/>
              </a:rPr>
              <a:t>more than a dozen enzymes &amp; other proteins participate in DNA replication</a:t>
            </a:r>
          </a:p>
        </p:txBody>
      </p:sp>
    </p:spTree>
    <p:extLst>
      <p:ext uri="{BB962C8B-B14F-4D97-AF65-F5344CB8AC3E}">
        <p14:creationId xmlns:p14="http://schemas.microsoft.com/office/powerpoint/2010/main" val="599336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FD740EEC-90F1-9341-AE13-A74AA1E7DA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F381816-6A37-1C44-9EB2-3F960A71E5C2}" type="slidenum">
              <a:rPr lang="en-US" altLang="en-US" sz="1200">
                <a:latin typeface="Times" pitchFamily="2" charset="0"/>
              </a:rPr>
              <a:pPr/>
              <a:t>33</a:t>
            </a:fld>
            <a:endParaRPr lang="en-US" altLang="en-US" sz="1200">
              <a:latin typeface="Times" pitchFamily="2" charset="0"/>
            </a:endParaRPr>
          </a:p>
        </p:txBody>
      </p:sp>
      <p:sp>
        <p:nvSpPr>
          <p:cNvPr id="36867" name="Rectangle 2">
            <a:extLst>
              <a:ext uri="{FF2B5EF4-FFF2-40B4-BE49-F238E27FC236}">
                <a16:creationId xmlns:a16="http://schemas.microsoft.com/office/drawing/2014/main" id="{912561DF-F801-FC43-9042-A614C79840B9}"/>
              </a:ext>
            </a:extLst>
          </p:cNvPr>
          <p:cNvSpPr>
            <a:spLocks noGrp="1" noRot="1" noChangeAspect="1"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id="{768A36E7-7A08-A244-A4C2-2F07C305367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6144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EB06D0C-EEE2-434F-BE30-DFEA7AE468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DB72AC-466A-154F-BD48-9A52B490AE6F}" type="slidenum">
              <a:rPr lang="en-US" altLang="en-US" sz="1200">
                <a:latin typeface="Times" pitchFamily="2" charset="0"/>
              </a:rPr>
              <a:pPr/>
              <a:t>34</a:t>
            </a:fld>
            <a:endParaRPr lang="en-US" altLang="en-US" sz="1200">
              <a:latin typeface="Times" pitchFamily="2" charset="0"/>
            </a:endParaRPr>
          </a:p>
        </p:txBody>
      </p:sp>
      <p:sp>
        <p:nvSpPr>
          <p:cNvPr id="38915" name="Rectangle 2">
            <a:extLst>
              <a:ext uri="{FF2B5EF4-FFF2-40B4-BE49-F238E27FC236}">
                <a16:creationId xmlns:a16="http://schemas.microsoft.com/office/drawing/2014/main" id="{ACF4A09C-8688-5E40-9CE1-E8CCDC0F7350}"/>
              </a:ext>
            </a:extLst>
          </p:cNvPr>
          <p:cNvSpPr>
            <a:spLocks noGrp="1" noRot="1" noChangeAspect="1"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id="{5C34D480-F67B-5F41-B5C3-B9730061C7A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68873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68C6A04-A917-8F4A-95F5-53AD07F785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983186-E559-8244-A1C1-FAFD9F4AD7B2}" type="slidenum">
              <a:rPr lang="en-US" altLang="en-US" sz="1200">
                <a:latin typeface="Times" pitchFamily="2" charset="0"/>
              </a:rPr>
              <a:pPr/>
              <a:t>35</a:t>
            </a:fld>
            <a:endParaRPr lang="en-US" altLang="en-US" sz="1200">
              <a:latin typeface="Times" pitchFamily="2" charset="0"/>
            </a:endParaRPr>
          </a:p>
        </p:txBody>
      </p:sp>
      <p:sp>
        <p:nvSpPr>
          <p:cNvPr id="40963" name="Rectangle 2">
            <a:extLst>
              <a:ext uri="{FF2B5EF4-FFF2-40B4-BE49-F238E27FC236}">
                <a16:creationId xmlns:a16="http://schemas.microsoft.com/office/drawing/2014/main" id="{AD60D11F-4D9B-E440-B416-778E42D59FE3}"/>
              </a:ext>
            </a:extLst>
          </p:cNvPr>
          <p:cNvSpPr>
            <a:spLocks noGrp="1" noRot="1" noChangeAspect="1"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79668E9D-47F3-4647-B07B-8DBAAD58137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23870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9351FCC-3B6F-854A-8C87-9ABC4B825F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B9AA329-0888-BC46-80FA-D4D83E0FEDD3}" type="slidenum">
              <a:rPr lang="en-US" altLang="en-US" sz="1200">
                <a:latin typeface="Times" pitchFamily="2" charset="0"/>
              </a:rPr>
              <a:pPr/>
              <a:t>36</a:t>
            </a:fld>
            <a:endParaRPr lang="en-US" altLang="en-US" sz="1200">
              <a:latin typeface="Times" pitchFamily="2" charset="0"/>
            </a:endParaRPr>
          </a:p>
        </p:txBody>
      </p:sp>
      <p:sp>
        <p:nvSpPr>
          <p:cNvPr id="43011" name="Rectangle 2">
            <a:extLst>
              <a:ext uri="{FF2B5EF4-FFF2-40B4-BE49-F238E27FC236}">
                <a16:creationId xmlns:a16="http://schemas.microsoft.com/office/drawing/2014/main" id="{BED415B8-4982-4A42-8404-D425A6AEBA4A}"/>
              </a:ext>
            </a:extLst>
          </p:cNvPr>
          <p:cNvSpPr>
            <a:spLocks noGrp="1" noRot="1" noChangeAspect="1"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A11F9372-2348-FD49-BBBE-66EC8F6E1F6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37871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DFA888D4-FBD1-2F44-A848-CF151E11D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A17540-0763-3048-8D86-3BF5AC1C63E8}" type="slidenum">
              <a:rPr lang="en-US" altLang="en-US" sz="1200">
                <a:latin typeface="Times" pitchFamily="2" charset="0"/>
              </a:rPr>
              <a:pPr/>
              <a:t>37</a:t>
            </a:fld>
            <a:endParaRPr lang="en-US" altLang="en-US" sz="1200">
              <a:latin typeface="Times" pitchFamily="2" charset="0"/>
            </a:endParaRPr>
          </a:p>
        </p:txBody>
      </p:sp>
      <p:sp>
        <p:nvSpPr>
          <p:cNvPr id="45059" name="Rectangle 2">
            <a:extLst>
              <a:ext uri="{FF2B5EF4-FFF2-40B4-BE49-F238E27FC236}">
                <a16:creationId xmlns:a16="http://schemas.microsoft.com/office/drawing/2014/main" id="{9BDB673C-4115-964D-A9B4-8B02838BFF9B}"/>
              </a:ext>
            </a:extLst>
          </p:cNvPr>
          <p:cNvSpPr>
            <a:spLocks noGrp="1" noRot="1" noChangeAspect="1" noChangeArrowheads="1" noTextEdit="1"/>
          </p:cNvSpPr>
          <p:nvPr>
            <p:ph type="sldImg"/>
          </p:nvPr>
        </p:nvSpPr>
        <p:spPr>
          <a:solidFill>
            <a:srgbClr val="FFFFFF"/>
          </a:solidFill>
          <a:ln/>
        </p:spPr>
      </p:sp>
      <p:sp>
        <p:nvSpPr>
          <p:cNvPr id="45060" name="Rectangle 3">
            <a:extLst>
              <a:ext uri="{FF2B5EF4-FFF2-40B4-BE49-F238E27FC236}">
                <a16:creationId xmlns:a16="http://schemas.microsoft.com/office/drawing/2014/main" id="{347AF117-5473-FF4B-A626-4E74ED83A18E}"/>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energy rules the process.</a:t>
            </a:r>
          </a:p>
        </p:txBody>
      </p:sp>
    </p:spTree>
    <p:extLst>
      <p:ext uri="{BB962C8B-B14F-4D97-AF65-F5344CB8AC3E}">
        <p14:creationId xmlns:p14="http://schemas.microsoft.com/office/powerpoint/2010/main" val="1417788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45298D9-E69B-EF4C-A730-7EC9938B0A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38CF50-A7B0-9A45-B06C-6B886CDBE4D1}" type="slidenum">
              <a:rPr lang="en-US" altLang="en-US" sz="1200">
                <a:latin typeface="Times" pitchFamily="2" charset="0"/>
              </a:rPr>
              <a:pPr/>
              <a:t>45</a:t>
            </a:fld>
            <a:endParaRPr lang="en-US" altLang="en-US" sz="1200">
              <a:latin typeface="Times" pitchFamily="2" charset="0"/>
            </a:endParaRPr>
          </a:p>
        </p:txBody>
      </p:sp>
      <p:sp>
        <p:nvSpPr>
          <p:cNvPr id="54275" name="Rectangle 2">
            <a:extLst>
              <a:ext uri="{FF2B5EF4-FFF2-40B4-BE49-F238E27FC236}">
                <a16:creationId xmlns:a16="http://schemas.microsoft.com/office/drawing/2014/main" id="{BC941686-7B0F-824F-8BCA-2CE0A4D26D45}"/>
              </a:ext>
            </a:extLst>
          </p:cNvPr>
          <p:cNvSpPr>
            <a:spLocks noGrp="1" noRot="1" noChangeAspect="1" noChangeArrowheads="1" noTextEdit="1"/>
          </p:cNvSpPr>
          <p:nvPr>
            <p:ph type="sldImg"/>
          </p:nvPr>
        </p:nvSpPr>
        <p:spPr>
          <a:solidFill>
            <a:srgbClr val="FFFFFF"/>
          </a:solidFill>
          <a:ln/>
        </p:spPr>
      </p:sp>
      <p:sp>
        <p:nvSpPr>
          <p:cNvPr id="54276" name="Rectangle 3">
            <a:extLst>
              <a:ext uri="{FF2B5EF4-FFF2-40B4-BE49-F238E27FC236}">
                <a16:creationId xmlns:a16="http://schemas.microsoft.com/office/drawing/2014/main" id="{510F6925-65D8-004D-97B6-7C85D67D562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09021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77EC536-C7D5-7446-B819-C0A95BF7F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C2EB38-3EDD-0849-B366-3DD30F49B89D}" type="slidenum">
              <a:rPr lang="en-US" altLang="en-US" sz="1200">
                <a:latin typeface="Times" pitchFamily="2" charset="0"/>
              </a:rPr>
              <a:pPr/>
              <a:t>46</a:t>
            </a:fld>
            <a:endParaRPr lang="en-US" altLang="en-US" sz="1200">
              <a:latin typeface="Times" pitchFamily="2" charset="0"/>
            </a:endParaRPr>
          </a:p>
        </p:txBody>
      </p:sp>
      <p:sp>
        <p:nvSpPr>
          <p:cNvPr id="56323" name="Rectangle 2">
            <a:extLst>
              <a:ext uri="{FF2B5EF4-FFF2-40B4-BE49-F238E27FC236}">
                <a16:creationId xmlns:a16="http://schemas.microsoft.com/office/drawing/2014/main" id="{97EA74AB-F7DE-4E47-9986-12D47EB4F20B}"/>
              </a:ext>
            </a:extLst>
          </p:cNvPr>
          <p:cNvSpPr>
            <a:spLocks noGrp="1" noRot="1" noChangeAspect="1" noChangeArrowheads="1" noTextEdit="1"/>
          </p:cNvSpPr>
          <p:nvPr>
            <p:ph type="sldImg"/>
          </p:nvPr>
        </p:nvSpPr>
        <p:spPr>
          <a:solidFill>
            <a:srgbClr val="FFFFFF"/>
          </a:solidFill>
          <a:ln/>
        </p:spPr>
      </p:sp>
      <p:sp>
        <p:nvSpPr>
          <p:cNvPr id="56324" name="Rectangle 3">
            <a:extLst>
              <a:ext uri="{FF2B5EF4-FFF2-40B4-BE49-F238E27FC236}">
                <a16:creationId xmlns:a16="http://schemas.microsoft.com/office/drawing/2014/main" id="{64A467A5-4FFC-8448-923A-BF923C225A2E}"/>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In 1953, Kornberg was appointed head of the Department of Microbiology in the Washington University School of Medicine in St. Louis. It was here that he isolated DNA polymerase I and showed that life (DNA) can be made in a test tube. In 1959, Kornberg shared the Nobel Prize for Physiology or Medicine with Severo Ochoa — Kornberg for the enzymatic synthesis of DNA, Ochoa for the enzymatic synthesis of RNA.</a:t>
            </a:r>
          </a:p>
        </p:txBody>
      </p:sp>
    </p:spTree>
    <p:extLst>
      <p:ext uri="{BB962C8B-B14F-4D97-AF65-F5344CB8AC3E}">
        <p14:creationId xmlns:p14="http://schemas.microsoft.com/office/powerpoint/2010/main" val="536353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F72D568-F1F9-2748-9BE8-4AB29451E1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5FE639-2566-A84E-8EE0-9BED266CE48C}" type="slidenum">
              <a:rPr lang="en-US" altLang="en-US" sz="1200">
                <a:latin typeface="Times" pitchFamily="2" charset="0"/>
              </a:rPr>
              <a:pPr/>
              <a:t>4</a:t>
            </a:fld>
            <a:endParaRPr lang="en-US" altLang="en-US" sz="1200">
              <a:latin typeface="Times" pitchFamily="2" charset="0"/>
            </a:endParaRPr>
          </a:p>
        </p:txBody>
      </p:sp>
      <p:sp>
        <p:nvSpPr>
          <p:cNvPr id="22531" name="Rectangle 2">
            <a:extLst>
              <a:ext uri="{FF2B5EF4-FFF2-40B4-BE49-F238E27FC236}">
                <a16:creationId xmlns:a16="http://schemas.microsoft.com/office/drawing/2014/main" id="{BAC9EE44-99E8-4447-8193-702602691551}"/>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id="{4F9A0D6E-1ADB-474F-A7B8-DEF93C6FE4DA}"/>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Fred Griffith, English microbiologist, dies in the Blitz in London in 1941</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CB08E113-6647-C248-A963-B3BA40CB6E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A7F6B9-A25B-4140-B676-FE8406F2ABCF}" type="slidenum">
              <a:rPr lang="en-US" altLang="en-US" sz="1200">
                <a:latin typeface="Times" pitchFamily="2" charset="0"/>
              </a:rPr>
              <a:pPr/>
              <a:t>47</a:t>
            </a:fld>
            <a:endParaRPr lang="en-US" altLang="en-US" sz="1200">
              <a:latin typeface="Times" pitchFamily="2" charset="0"/>
            </a:endParaRPr>
          </a:p>
        </p:txBody>
      </p:sp>
      <p:sp>
        <p:nvSpPr>
          <p:cNvPr id="58371" name="Rectangle 2">
            <a:extLst>
              <a:ext uri="{FF2B5EF4-FFF2-40B4-BE49-F238E27FC236}">
                <a16:creationId xmlns:a16="http://schemas.microsoft.com/office/drawing/2014/main" id="{75AC7E79-3AF1-5C4F-BD22-2BAA5A42C351}"/>
              </a:ext>
            </a:extLst>
          </p:cNvPr>
          <p:cNvSpPr>
            <a:spLocks noGrp="1" noRot="1" noChangeAspect="1" noChangeArrowheads="1" noTextEdit="1"/>
          </p:cNvSpPr>
          <p:nvPr>
            <p:ph type="sldImg"/>
          </p:nvPr>
        </p:nvSpPr>
        <p:spPr>
          <a:solidFill>
            <a:srgbClr val="FFFFFF"/>
          </a:solidFill>
          <a:ln/>
        </p:spPr>
      </p:sp>
      <p:sp>
        <p:nvSpPr>
          <p:cNvPr id="58372" name="Rectangle 3">
            <a:extLst>
              <a:ext uri="{FF2B5EF4-FFF2-40B4-BE49-F238E27FC236}">
                <a16:creationId xmlns:a16="http://schemas.microsoft.com/office/drawing/2014/main" id="{71934ED3-D507-344F-AD60-AC96700A05E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80762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F1790FE-36CD-9C44-BB42-F759ACD8B5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85010E-9385-B54B-A3C5-C9C93931EFF6}" type="slidenum">
              <a:rPr lang="en-US" altLang="en-US" sz="1200">
                <a:latin typeface="Times" pitchFamily="2" charset="0"/>
              </a:rPr>
              <a:pPr/>
              <a:t>48</a:t>
            </a:fld>
            <a:endParaRPr lang="en-US" altLang="en-US" sz="1200">
              <a:latin typeface="Times" pitchFamily="2" charset="0"/>
            </a:endParaRPr>
          </a:p>
        </p:txBody>
      </p:sp>
      <p:sp>
        <p:nvSpPr>
          <p:cNvPr id="60419" name="Rectangle 2">
            <a:extLst>
              <a:ext uri="{FF2B5EF4-FFF2-40B4-BE49-F238E27FC236}">
                <a16:creationId xmlns:a16="http://schemas.microsoft.com/office/drawing/2014/main" id="{558F2E21-188E-6841-9AFF-A2E630928C11}"/>
              </a:ext>
            </a:extLst>
          </p:cNvPr>
          <p:cNvSpPr>
            <a:spLocks noGrp="1" noRot="1" noChangeAspect="1" noChangeArrowheads="1" noTextEdit="1"/>
          </p:cNvSpPr>
          <p:nvPr>
            <p:ph type="sldImg"/>
          </p:nvPr>
        </p:nvSpPr>
        <p:spPr>
          <a:solidFill>
            <a:srgbClr val="FFFFFF"/>
          </a:solidFill>
          <a:ln/>
        </p:spPr>
      </p:sp>
      <p:sp>
        <p:nvSpPr>
          <p:cNvPr id="60420" name="Rectangle 3">
            <a:extLst>
              <a:ext uri="{FF2B5EF4-FFF2-40B4-BE49-F238E27FC236}">
                <a16:creationId xmlns:a16="http://schemas.microsoft.com/office/drawing/2014/main" id="{70387730-9672-E74D-A800-BC858BA1589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727763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F1D3D66-E407-2844-A24F-D3292C5270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06807D-B1E4-DF4D-8021-8B9D010EB616}" type="slidenum">
              <a:rPr lang="en-US" altLang="en-US" sz="1200">
                <a:latin typeface="Times" pitchFamily="2" charset="0"/>
              </a:rPr>
              <a:pPr/>
              <a:t>49</a:t>
            </a:fld>
            <a:endParaRPr lang="en-US" altLang="en-US" sz="1200">
              <a:latin typeface="Times" pitchFamily="2" charset="0"/>
            </a:endParaRPr>
          </a:p>
        </p:txBody>
      </p:sp>
      <p:sp>
        <p:nvSpPr>
          <p:cNvPr id="62467" name="Rectangle 2">
            <a:extLst>
              <a:ext uri="{FF2B5EF4-FFF2-40B4-BE49-F238E27FC236}">
                <a16:creationId xmlns:a16="http://schemas.microsoft.com/office/drawing/2014/main" id="{02D2B903-1766-464C-AF05-20756F17CB66}"/>
              </a:ext>
            </a:extLst>
          </p:cNvPr>
          <p:cNvSpPr>
            <a:spLocks noGrp="1" noRot="1" noChangeAspect="1" noChangeArrowheads="1" noTextEdit="1"/>
          </p:cNvSpPr>
          <p:nvPr>
            <p:ph type="sldImg"/>
          </p:nvPr>
        </p:nvSpPr>
        <p:spPr>
          <a:solidFill>
            <a:srgbClr val="FFFFFF"/>
          </a:solidFill>
          <a:ln/>
        </p:spPr>
      </p:sp>
      <p:sp>
        <p:nvSpPr>
          <p:cNvPr id="62468" name="Rectangle 3">
            <a:extLst>
              <a:ext uri="{FF2B5EF4-FFF2-40B4-BE49-F238E27FC236}">
                <a16:creationId xmlns:a16="http://schemas.microsoft.com/office/drawing/2014/main" id="{DC15A52E-3EC1-A94B-8E92-0FDDB8015A1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0166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341B1CF-11DD-084D-A2F5-5044AF3F89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0020C47-AC5D-4545-BE1F-1FE85A7AEBA3}" type="slidenum">
              <a:rPr lang="en-US" altLang="en-US" sz="1200">
                <a:latin typeface="Times" pitchFamily="2" charset="0"/>
              </a:rPr>
              <a:pPr/>
              <a:t>5</a:t>
            </a:fld>
            <a:endParaRPr lang="en-US" altLang="en-US" sz="1200">
              <a:latin typeface="Times" pitchFamily="2" charset="0"/>
            </a:endParaRPr>
          </a:p>
        </p:txBody>
      </p:sp>
      <p:sp>
        <p:nvSpPr>
          <p:cNvPr id="24579" name="Rectangle 2">
            <a:extLst>
              <a:ext uri="{FF2B5EF4-FFF2-40B4-BE49-F238E27FC236}">
                <a16:creationId xmlns:a16="http://schemas.microsoft.com/office/drawing/2014/main" id="{3CD7D6E1-4AC4-8A48-8A13-1B656D06FB35}"/>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E1206BB1-3F1B-C64D-8BFC-1F66A088418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7E0E4B6D-715A-3342-AED1-A3FDD5DD11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5E7D08-E664-7143-9FA0-BF6BB94EE8ED}" type="slidenum">
              <a:rPr lang="en-US" altLang="en-US" sz="1200">
                <a:latin typeface="Times" pitchFamily="2" charset="0"/>
              </a:rPr>
              <a:pPr/>
              <a:t>6</a:t>
            </a:fld>
            <a:endParaRPr lang="en-US" altLang="en-US" sz="1200">
              <a:latin typeface="Times" pitchFamily="2" charset="0"/>
            </a:endParaRPr>
          </a:p>
        </p:txBody>
      </p:sp>
      <p:sp>
        <p:nvSpPr>
          <p:cNvPr id="26627" name="Rectangle 2">
            <a:extLst>
              <a:ext uri="{FF2B5EF4-FFF2-40B4-BE49-F238E27FC236}">
                <a16:creationId xmlns:a16="http://schemas.microsoft.com/office/drawing/2014/main" id="{D667246E-CDEF-AD4C-A626-E76D4DDC43EB}"/>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82A60183-CE7F-3041-9E3E-4A4A750E352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B7E5E60-0D52-6B4C-B2EC-6F59CAE9A6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301926-3361-0F45-B434-6B36C07E389A}" type="slidenum">
              <a:rPr lang="en-US" altLang="en-US" sz="1200">
                <a:latin typeface="Times" pitchFamily="2" charset="0"/>
              </a:rPr>
              <a:pPr/>
              <a:t>7</a:t>
            </a:fld>
            <a:endParaRPr lang="en-US" altLang="en-US" sz="1200">
              <a:latin typeface="Times" pitchFamily="2" charset="0"/>
            </a:endParaRPr>
          </a:p>
        </p:txBody>
      </p:sp>
      <p:sp>
        <p:nvSpPr>
          <p:cNvPr id="28675" name="Rectangle 2">
            <a:extLst>
              <a:ext uri="{FF2B5EF4-FFF2-40B4-BE49-F238E27FC236}">
                <a16:creationId xmlns:a16="http://schemas.microsoft.com/office/drawing/2014/main" id="{EA87D9CC-9BB1-054F-80D9-6AF68A9C243B}"/>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047B6082-0E68-F24D-B288-A2BC668DB99A}"/>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Maclyn McCarty (June 9, 1911 – January 2, 2005) was an American geneticist. </a:t>
            </a:r>
          </a:p>
          <a:p>
            <a:pPr eaLnBrk="1" hangingPunct="1"/>
            <a:r>
              <a:rPr lang="en-US" altLang="en-US">
                <a:latin typeface="Arial" panose="020B0604020202020204" pitchFamily="34" charset="0"/>
              </a:rPr>
              <a:t>Oswald Avery (October 21, 1877–2 February 1955) was a Canadian-born American physician and medical researcher.</a:t>
            </a:r>
          </a:p>
          <a:p>
            <a:pPr eaLnBrk="1" hangingPunct="1"/>
            <a:r>
              <a:rPr lang="en-US" altLang="en-US">
                <a:latin typeface="Arial" panose="020B0604020202020204" pitchFamily="34" charset="0"/>
              </a:rPr>
              <a:t>Colin Munro MacLeod (January 28, 1909 — February 11, 1972) was a Canadian-American geneticist.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F4F405F-1701-334A-AC25-AA5B42D5C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64F79E4-1218-484E-A6CD-860EA6CBFED6}" type="slidenum">
              <a:rPr lang="en-US" altLang="en-US" sz="1200">
                <a:latin typeface="Times" pitchFamily="2" charset="0"/>
              </a:rPr>
              <a:pPr/>
              <a:t>8</a:t>
            </a:fld>
            <a:endParaRPr lang="en-US" altLang="en-US" sz="1200">
              <a:latin typeface="Times" pitchFamily="2" charset="0"/>
            </a:endParaRPr>
          </a:p>
        </p:txBody>
      </p:sp>
      <p:sp>
        <p:nvSpPr>
          <p:cNvPr id="30723" name="Rectangle 2">
            <a:extLst>
              <a:ext uri="{FF2B5EF4-FFF2-40B4-BE49-F238E27FC236}">
                <a16:creationId xmlns:a16="http://schemas.microsoft.com/office/drawing/2014/main" id="{7A75CDA3-00B4-9049-AC6B-9D4E44E840EB}"/>
              </a:ext>
            </a:extLst>
          </p:cNvPr>
          <p:cNvSpPr>
            <a:spLocks noGrp="1" noRot="1" noChangeAspect="1" noChangeArrowheads="1" noTextEdit="1"/>
          </p:cNvSpPr>
          <p:nvPr>
            <p:ph type="sldImg"/>
          </p:nvPr>
        </p:nvSpPr>
        <p:spPr>
          <a:solidFill>
            <a:srgbClr val="FFFFFF"/>
          </a:solidFill>
          <a:ln/>
        </p:spPr>
      </p:sp>
      <p:sp>
        <p:nvSpPr>
          <p:cNvPr id="30724" name="Rectangle 3">
            <a:extLst>
              <a:ext uri="{FF2B5EF4-FFF2-40B4-BE49-F238E27FC236}">
                <a16:creationId xmlns:a16="http://schemas.microsoft.com/office/drawing/2014/main" id="{2D57894C-80A3-984D-9903-A4F2A463B6D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18482FA-51A4-5C4D-B92B-DBED29E517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D01D8D4-4FE6-9140-B451-EE3101183040}" type="slidenum">
              <a:rPr lang="en-US" altLang="en-US" sz="1200">
                <a:latin typeface="Times" pitchFamily="2" charset="0"/>
              </a:rPr>
              <a:pPr/>
              <a:t>9</a:t>
            </a:fld>
            <a:endParaRPr lang="en-US" altLang="en-US" sz="1200">
              <a:latin typeface="Times" pitchFamily="2" charset="0"/>
            </a:endParaRPr>
          </a:p>
        </p:txBody>
      </p:sp>
      <p:sp>
        <p:nvSpPr>
          <p:cNvPr id="32771" name="Rectangle 2">
            <a:extLst>
              <a:ext uri="{FF2B5EF4-FFF2-40B4-BE49-F238E27FC236}">
                <a16:creationId xmlns:a16="http://schemas.microsoft.com/office/drawing/2014/main" id="{942785C9-45C4-124E-83AE-36F911DC078B}"/>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C8848FBA-1169-EC41-891B-E6E0568C6AE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a:extLst>
              <a:ext uri="{FF2B5EF4-FFF2-40B4-BE49-F238E27FC236}">
                <a16:creationId xmlns:a16="http://schemas.microsoft.com/office/drawing/2014/main" id="{242E4209-FED8-E04C-857D-D779994F432A}"/>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pitchFamily="1" charset="0"/>
              <a:ea typeface="+mn-ea"/>
            </a:endParaRPr>
          </a:p>
        </p:txBody>
      </p:sp>
      <p:sp>
        <p:nvSpPr>
          <p:cNvPr id="5" name="Rectangle 74">
            <a:extLst>
              <a:ext uri="{FF2B5EF4-FFF2-40B4-BE49-F238E27FC236}">
                <a16:creationId xmlns:a16="http://schemas.microsoft.com/office/drawing/2014/main" id="{E928CAC2-E5E3-B14B-AE54-73850F9480FA}"/>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latin typeface="Arial" charset="0"/>
              <a:ea typeface="+mn-ea"/>
            </a:endParaRPr>
          </a:p>
        </p:txBody>
      </p:sp>
      <p:grpSp>
        <p:nvGrpSpPr>
          <p:cNvPr id="6" name="Group 78">
            <a:extLst>
              <a:ext uri="{FF2B5EF4-FFF2-40B4-BE49-F238E27FC236}">
                <a16:creationId xmlns:a16="http://schemas.microsoft.com/office/drawing/2014/main" id="{EF62B1EE-B580-BA40-B168-AD8023463295}"/>
              </a:ext>
            </a:extLst>
          </p:cNvPr>
          <p:cNvGrpSpPr>
            <a:grpSpLocks/>
          </p:cNvGrpSpPr>
          <p:nvPr/>
        </p:nvGrpSpPr>
        <p:grpSpPr bwMode="auto">
          <a:xfrm>
            <a:off x="381000" y="1524000"/>
            <a:ext cx="6324600" cy="2590800"/>
            <a:chOff x="240" y="960"/>
            <a:chExt cx="3984" cy="1632"/>
          </a:xfrm>
        </p:grpSpPr>
        <p:sp>
          <p:nvSpPr>
            <p:cNvPr id="7" name="Line 75">
              <a:extLst>
                <a:ext uri="{FF2B5EF4-FFF2-40B4-BE49-F238E27FC236}">
                  <a16:creationId xmlns:a16="http://schemas.microsoft.com/office/drawing/2014/main" id="{21C4A9D0-9DED-AB47-980C-21138FB2D29F}"/>
                </a:ext>
              </a:extLst>
            </p:cNvPr>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8" name="Line 76">
              <a:extLst>
                <a:ext uri="{FF2B5EF4-FFF2-40B4-BE49-F238E27FC236}">
                  <a16:creationId xmlns:a16="http://schemas.microsoft.com/office/drawing/2014/main" id="{5F570A42-B5EA-4947-AC06-AB87EF78C059}"/>
                </a:ext>
              </a:extLst>
            </p:cNvPr>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9" name="Oval 77">
              <a:extLst>
                <a:ext uri="{FF2B5EF4-FFF2-40B4-BE49-F238E27FC236}">
                  <a16:creationId xmlns:a16="http://schemas.microsoft.com/office/drawing/2014/main" id="{60CEFE99-A401-B24F-A4AD-88BD9ADA7F71}"/>
                </a:ext>
              </a:extLst>
            </p:cNvPr>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US">
                <a:latin typeface="Arial" charset="0"/>
                <a:ea typeface="+mn-ea"/>
              </a:endParaRPr>
            </a:p>
          </p:txBody>
        </p:sp>
      </p:grpSp>
      <p:grpSp>
        <p:nvGrpSpPr>
          <p:cNvPr id="10" name="Group 79">
            <a:extLst>
              <a:ext uri="{FF2B5EF4-FFF2-40B4-BE49-F238E27FC236}">
                <a16:creationId xmlns:a16="http://schemas.microsoft.com/office/drawing/2014/main" id="{1278E758-6B10-BF42-8508-113FADEE3672}"/>
              </a:ext>
            </a:extLst>
          </p:cNvPr>
          <p:cNvGrpSpPr>
            <a:grpSpLocks/>
          </p:cNvGrpSpPr>
          <p:nvPr/>
        </p:nvGrpSpPr>
        <p:grpSpPr bwMode="auto">
          <a:xfrm rot="10800000">
            <a:off x="2286000" y="2819400"/>
            <a:ext cx="6324600" cy="2590800"/>
            <a:chOff x="240" y="960"/>
            <a:chExt cx="3984" cy="1632"/>
          </a:xfrm>
        </p:grpSpPr>
        <p:sp>
          <p:nvSpPr>
            <p:cNvPr id="11" name="Line 80">
              <a:extLst>
                <a:ext uri="{FF2B5EF4-FFF2-40B4-BE49-F238E27FC236}">
                  <a16:creationId xmlns:a16="http://schemas.microsoft.com/office/drawing/2014/main" id="{383CAC02-BD0D-5A46-9858-F37C166FC582}"/>
                </a:ext>
              </a:extLst>
            </p:cNvPr>
            <p:cNvSpPr>
              <a:spLocks noChangeShapeType="1"/>
            </p:cNvSpPr>
            <p:nvPr userDrawn="1"/>
          </p:nvSpPr>
          <p:spPr bwMode="auto">
            <a:xfrm>
              <a:off x="242" y="1153"/>
              <a:ext cx="3984" cy="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12" name="Line 81">
              <a:extLst>
                <a:ext uri="{FF2B5EF4-FFF2-40B4-BE49-F238E27FC236}">
                  <a16:creationId xmlns:a16="http://schemas.microsoft.com/office/drawing/2014/main" id="{1F005D5C-29AB-F849-8F30-B69BD3ABF361}"/>
                </a:ext>
              </a:extLst>
            </p:cNvPr>
            <p:cNvSpPr>
              <a:spLocks noChangeShapeType="1"/>
            </p:cNvSpPr>
            <p:nvPr userDrawn="1"/>
          </p:nvSpPr>
          <p:spPr bwMode="auto">
            <a:xfrm>
              <a:off x="385" y="961"/>
              <a:ext cx="0" cy="1632"/>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13" name="Oval 82">
              <a:extLst>
                <a:ext uri="{FF2B5EF4-FFF2-40B4-BE49-F238E27FC236}">
                  <a16:creationId xmlns:a16="http://schemas.microsoft.com/office/drawing/2014/main" id="{70C390AE-C85B-B048-893F-74F5E21DD147}"/>
                </a:ext>
              </a:extLst>
            </p:cNvPr>
            <p:cNvSpPr>
              <a:spLocks noChangeArrowheads="1"/>
            </p:cNvSpPr>
            <p:nvPr userDrawn="1"/>
          </p:nvSpPr>
          <p:spPr bwMode="auto">
            <a:xfrm>
              <a:off x="337" y="1105"/>
              <a:ext cx="96" cy="96"/>
            </a:xfrm>
            <a:prstGeom prst="ellipse">
              <a:avLst/>
            </a:prstGeom>
            <a:noFill/>
            <a:ln w="9525">
              <a:solidFill>
                <a:schemeClr val="hlink"/>
              </a:solidFill>
              <a:round/>
              <a:headEnd/>
              <a:tailEnd/>
            </a:ln>
            <a:effectLst/>
          </p:spPr>
          <p:txBody>
            <a:bodyPr wrap="none" anchor="ctr"/>
            <a:lstStyle/>
            <a:p>
              <a:pPr>
                <a:defRPr/>
              </a:pPr>
              <a:endParaRPr lang="en-US">
                <a:latin typeface="Arial" charset="0"/>
                <a:ea typeface="+mn-ea"/>
              </a:endParaRPr>
            </a:p>
          </p:txBody>
        </p:sp>
      </p:grpSp>
      <p:sp>
        <p:nvSpPr>
          <p:cNvPr id="14" name="Text Box 83">
            <a:extLst>
              <a:ext uri="{FF2B5EF4-FFF2-40B4-BE49-F238E27FC236}">
                <a16:creationId xmlns:a16="http://schemas.microsoft.com/office/drawing/2014/main" id="{688EC5FE-7DF9-4948-8BA6-DA937A7E7F94}"/>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a:t>AP Biology</a:t>
            </a:r>
            <a:endParaRPr lang="en-US" altLang="en-US">
              <a:latin typeface="Times" pitchFamily="2" charset="0"/>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1" charset="2"/>
              <a:buNone/>
              <a:defRPr/>
            </a:lvl1pPr>
          </a:lstStyle>
          <a:p>
            <a:r>
              <a:rPr lang="en-US"/>
              <a:t>Click to edit Master subtitle style</a:t>
            </a:r>
          </a:p>
        </p:txBody>
      </p:sp>
      <p:sp>
        <p:nvSpPr>
          <p:cNvPr id="15" name="Rectangle 69">
            <a:extLst>
              <a:ext uri="{FF2B5EF4-FFF2-40B4-BE49-F238E27FC236}">
                <a16:creationId xmlns:a16="http://schemas.microsoft.com/office/drawing/2014/main" id="{B5DC0B40-1C9F-B443-9A2F-B8465E280F48}"/>
              </a:ext>
            </a:extLst>
          </p:cNvPr>
          <p:cNvSpPr>
            <a:spLocks noGrp="1" noChangeArrowheads="1"/>
          </p:cNvSpPr>
          <p:nvPr>
            <p:ph type="dt" sz="quarter" idx="10"/>
          </p:nvPr>
        </p:nvSpPr>
        <p:spPr bwMode="auto">
          <a:xfrm>
            <a:off x="6934200" y="6264275"/>
            <a:ext cx="1524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1">
                <a:latin typeface="Arial" charset="0"/>
                <a:ea typeface="+mn-ea"/>
              </a:defRPr>
            </a:lvl1pPr>
          </a:lstStyle>
          <a:p>
            <a:pPr>
              <a:defRPr/>
            </a:pPr>
            <a:r>
              <a:rPr lang="en-US"/>
              <a:t>2006-2007</a:t>
            </a:r>
          </a:p>
        </p:txBody>
      </p:sp>
      <p:sp>
        <p:nvSpPr>
          <p:cNvPr id="16" name="Rectangle 70">
            <a:extLst>
              <a:ext uri="{FF2B5EF4-FFF2-40B4-BE49-F238E27FC236}">
                <a16:creationId xmlns:a16="http://schemas.microsoft.com/office/drawing/2014/main" id="{4F294DCF-070A-6642-9F6B-82B362D4B963}"/>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atin typeface="Arial" charset="0"/>
                <a:ea typeface="+mn-ea"/>
              </a:defRPr>
            </a:lvl1pPr>
          </a:lstStyle>
          <a:p>
            <a:pPr>
              <a:defRPr/>
            </a:pPr>
            <a:endParaRPr lang="en-US"/>
          </a:p>
        </p:txBody>
      </p:sp>
    </p:spTree>
    <p:extLst>
      <p:ext uri="{BB962C8B-B14F-4D97-AF65-F5344CB8AC3E}">
        <p14:creationId xmlns:p14="http://schemas.microsoft.com/office/powerpoint/2010/main" val="329900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75D1FB44-0D2E-884C-89FB-B9BC7AEE839F}"/>
              </a:ext>
            </a:extLst>
          </p:cNvPr>
          <p:cNvSpPr>
            <a:spLocks noGrp="1" noChangeArrowheads="1"/>
          </p:cNvSpPr>
          <p:nvPr>
            <p:ph type="sldNum" sz="quarter" idx="10"/>
          </p:nvPr>
        </p:nvSpPr>
        <p:spPr>
          <a:ln/>
        </p:spPr>
        <p:txBody>
          <a:bodyPr/>
          <a:lstStyle>
            <a:lvl1pPr>
              <a:defRPr/>
            </a:lvl1pPr>
          </a:lstStyle>
          <a:p>
            <a:fld id="{7CF2475A-6C84-2E41-A2A6-64DD3038CC90}"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64117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54D359B3-1DEB-7B40-BBB3-89AC5B53A3D4}"/>
              </a:ext>
            </a:extLst>
          </p:cNvPr>
          <p:cNvSpPr>
            <a:spLocks noGrp="1" noChangeArrowheads="1"/>
          </p:cNvSpPr>
          <p:nvPr>
            <p:ph type="sldNum" sz="quarter" idx="10"/>
          </p:nvPr>
        </p:nvSpPr>
        <p:spPr>
          <a:ln/>
        </p:spPr>
        <p:txBody>
          <a:bodyPr/>
          <a:lstStyle>
            <a:lvl1pPr>
              <a:defRPr/>
            </a:lvl1pPr>
          </a:lstStyle>
          <a:p>
            <a:fld id="{D6ACDCC4-F8C2-EB4B-A9BA-4CFD2E711CFD}"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210263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F92B0FD1-3C7A-F24F-9D79-7F0506D4F9D1}"/>
              </a:ext>
            </a:extLst>
          </p:cNvPr>
          <p:cNvSpPr>
            <a:spLocks noGrp="1" noChangeArrowheads="1"/>
          </p:cNvSpPr>
          <p:nvPr>
            <p:ph type="sldNum" sz="quarter" idx="10"/>
          </p:nvPr>
        </p:nvSpPr>
        <p:spPr>
          <a:ln/>
        </p:spPr>
        <p:txBody>
          <a:bodyPr/>
          <a:lstStyle>
            <a:lvl1pPr>
              <a:defRPr/>
            </a:lvl1pPr>
          </a:lstStyle>
          <a:p>
            <a:fld id="{A51C5B40-7805-BC46-8FCD-3C18E8AEE34E}"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224482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a:extLst>
              <a:ext uri="{FF2B5EF4-FFF2-40B4-BE49-F238E27FC236}">
                <a16:creationId xmlns:a16="http://schemas.microsoft.com/office/drawing/2014/main" id="{0F41B93F-9A33-AC40-87BA-9DED09264124}"/>
              </a:ext>
            </a:extLst>
          </p:cNvPr>
          <p:cNvSpPr>
            <a:spLocks noGrp="1" noChangeArrowheads="1"/>
          </p:cNvSpPr>
          <p:nvPr>
            <p:ph type="sldNum" sz="quarter" idx="10"/>
          </p:nvPr>
        </p:nvSpPr>
        <p:spPr>
          <a:ln/>
        </p:spPr>
        <p:txBody>
          <a:bodyPr/>
          <a:lstStyle>
            <a:lvl1pPr>
              <a:defRPr/>
            </a:lvl1pPr>
          </a:lstStyle>
          <a:p>
            <a:fld id="{1D4B9C2E-819F-514D-A799-5878264A239B}"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22151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a:extLst>
              <a:ext uri="{FF2B5EF4-FFF2-40B4-BE49-F238E27FC236}">
                <a16:creationId xmlns:a16="http://schemas.microsoft.com/office/drawing/2014/main" id="{F65A44D9-132C-A74F-A268-516CCE3342DE}"/>
              </a:ext>
            </a:extLst>
          </p:cNvPr>
          <p:cNvSpPr>
            <a:spLocks noGrp="1" noChangeArrowheads="1"/>
          </p:cNvSpPr>
          <p:nvPr>
            <p:ph type="sldNum" sz="quarter" idx="10"/>
          </p:nvPr>
        </p:nvSpPr>
        <p:spPr>
          <a:ln/>
        </p:spPr>
        <p:txBody>
          <a:bodyPr/>
          <a:lstStyle>
            <a:lvl1pPr>
              <a:defRPr/>
            </a:lvl1pPr>
          </a:lstStyle>
          <a:p>
            <a:fld id="{8EBB6650-1DCA-E14C-AAB4-5DE4B0D49466}"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77924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a:extLst>
              <a:ext uri="{FF2B5EF4-FFF2-40B4-BE49-F238E27FC236}">
                <a16:creationId xmlns:a16="http://schemas.microsoft.com/office/drawing/2014/main" id="{35229A64-9624-8F43-83E6-E11B62DCD6D7}"/>
              </a:ext>
            </a:extLst>
          </p:cNvPr>
          <p:cNvSpPr>
            <a:spLocks noGrp="1" noChangeArrowheads="1"/>
          </p:cNvSpPr>
          <p:nvPr>
            <p:ph type="sldNum" sz="quarter" idx="10"/>
          </p:nvPr>
        </p:nvSpPr>
        <p:spPr>
          <a:ln/>
        </p:spPr>
        <p:txBody>
          <a:bodyPr/>
          <a:lstStyle>
            <a:lvl1pPr>
              <a:defRPr/>
            </a:lvl1pPr>
          </a:lstStyle>
          <a:p>
            <a:fld id="{754706C8-6BE3-4143-BBA1-B9E97BFF944D}"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9854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a:extLst>
              <a:ext uri="{FF2B5EF4-FFF2-40B4-BE49-F238E27FC236}">
                <a16:creationId xmlns:a16="http://schemas.microsoft.com/office/drawing/2014/main" id="{A60583CE-79A8-9E42-B6BE-01728FA36848}"/>
              </a:ext>
            </a:extLst>
          </p:cNvPr>
          <p:cNvSpPr>
            <a:spLocks noGrp="1" noChangeArrowheads="1"/>
          </p:cNvSpPr>
          <p:nvPr>
            <p:ph type="sldNum" sz="quarter" idx="10"/>
          </p:nvPr>
        </p:nvSpPr>
        <p:spPr>
          <a:ln/>
        </p:spPr>
        <p:txBody>
          <a:bodyPr/>
          <a:lstStyle>
            <a:lvl1pPr>
              <a:defRPr/>
            </a:lvl1pPr>
          </a:lstStyle>
          <a:p>
            <a:fld id="{B207A5F2-DEFC-374B-81B3-88218AC15BD2}"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01233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a:extLst>
              <a:ext uri="{FF2B5EF4-FFF2-40B4-BE49-F238E27FC236}">
                <a16:creationId xmlns:a16="http://schemas.microsoft.com/office/drawing/2014/main" id="{4E33C6DF-988B-964A-B406-033FC01FD5B9}"/>
              </a:ext>
            </a:extLst>
          </p:cNvPr>
          <p:cNvSpPr>
            <a:spLocks noGrp="1" noChangeArrowheads="1"/>
          </p:cNvSpPr>
          <p:nvPr>
            <p:ph type="sldNum" sz="quarter" idx="10"/>
          </p:nvPr>
        </p:nvSpPr>
        <p:spPr>
          <a:ln/>
        </p:spPr>
        <p:txBody>
          <a:bodyPr/>
          <a:lstStyle>
            <a:lvl1pPr>
              <a:defRPr/>
            </a:lvl1pPr>
          </a:lstStyle>
          <a:p>
            <a:fld id="{021C8C20-A720-C247-A408-B24201132C09}"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88301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15CFA83C-0763-774F-85F2-5209E9C1F557}"/>
              </a:ext>
            </a:extLst>
          </p:cNvPr>
          <p:cNvSpPr>
            <a:spLocks noGrp="1" noChangeArrowheads="1"/>
          </p:cNvSpPr>
          <p:nvPr>
            <p:ph type="sldNum" sz="quarter" idx="10"/>
          </p:nvPr>
        </p:nvSpPr>
        <p:spPr>
          <a:ln/>
        </p:spPr>
        <p:txBody>
          <a:bodyPr/>
          <a:lstStyle>
            <a:lvl1pPr>
              <a:defRPr/>
            </a:lvl1pPr>
          </a:lstStyle>
          <a:p>
            <a:fld id="{0D2F3678-F6A5-1343-A9B3-535A060BFF43}"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26759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FC5EFB1C-5F92-B54E-B315-3A0A60356175}"/>
              </a:ext>
            </a:extLst>
          </p:cNvPr>
          <p:cNvSpPr>
            <a:spLocks noGrp="1" noChangeArrowheads="1"/>
          </p:cNvSpPr>
          <p:nvPr>
            <p:ph type="sldNum" sz="quarter" idx="10"/>
          </p:nvPr>
        </p:nvSpPr>
        <p:spPr>
          <a:ln/>
        </p:spPr>
        <p:txBody>
          <a:bodyPr/>
          <a:lstStyle>
            <a:lvl1pPr>
              <a:defRPr/>
            </a:lvl1pPr>
          </a:lstStyle>
          <a:p>
            <a:fld id="{EFDAE2A5-227D-7940-A026-213C426B6571}"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5381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a:extLst>
              <a:ext uri="{FF2B5EF4-FFF2-40B4-BE49-F238E27FC236}">
                <a16:creationId xmlns:a16="http://schemas.microsoft.com/office/drawing/2014/main" id="{18D9F819-BE56-6346-AD56-D659FB555F32}"/>
              </a:ext>
            </a:extLst>
          </p:cNvPr>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64" descr="Rectangle: Click to edit Master text styles&#13;&#10;Second level&#13;&#10;Third level&#13;&#10;Fourth level&#13;&#10;Fifth level">
            <a:extLst>
              <a:ext uri="{FF2B5EF4-FFF2-40B4-BE49-F238E27FC236}">
                <a16:creationId xmlns:a16="http://schemas.microsoft.com/office/drawing/2014/main" id="{7A6C071A-4887-C04A-9496-E31F97B8A62D}"/>
              </a:ext>
            </a:extLst>
          </p:cNvPr>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39" name="Rectangle 67">
            <a:extLst>
              <a:ext uri="{FF2B5EF4-FFF2-40B4-BE49-F238E27FC236}">
                <a16:creationId xmlns:a16="http://schemas.microsoft.com/office/drawing/2014/main" id="{5E918C80-1D1F-3043-BBFB-1E4235B97EA4}"/>
              </a:ext>
            </a:extLst>
          </p:cNvPr>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fld id="{959E3D0F-13E2-3140-9CB5-DAECA145B760}" type="slidenum">
              <a:rPr lang="en-US" altLang="en-US"/>
              <a:pPr/>
              <a:t>‹#›</a:t>
            </a:fld>
            <a:endParaRPr lang="en-US" altLang="en-US">
              <a:solidFill>
                <a:schemeClr val="hlink"/>
              </a:solidFill>
            </a:endParaRPr>
          </a:p>
        </p:txBody>
      </p:sp>
      <p:sp>
        <p:nvSpPr>
          <p:cNvPr id="3147" name="Line 75">
            <a:extLst>
              <a:ext uri="{FF2B5EF4-FFF2-40B4-BE49-F238E27FC236}">
                <a16:creationId xmlns:a16="http://schemas.microsoft.com/office/drawing/2014/main" id="{DA34E04B-7D05-1A4D-B1CE-825B6E6EEFD4}"/>
              </a:ext>
            </a:extLst>
          </p:cNvPr>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3148" name="Line 76">
            <a:extLst>
              <a:ext uri="{FF2B5EF4-FFF2-40B4-BE49-F238E27FC236}">
                <a16:creationId xmlns:a16="http://schemas.microsoft.com/office/drawing/2014/main" id="{AD21F5F7-1760-1A4B-A075-85DB76FBE9FF}"/>
              </a:ext>
            </a:extLst>
          </p:cNvPr>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3149" name="Oval 77">
            <a:extLst>
              <a:ext uri="{FF2B5EF4-FFF2-40B4-BE49-F238E27FC236}">
                <a16:creationId xmlns:a16="http://schemas.microsoft.com/office/drawing/2014/main" id="{2D4AE75C-AA72-8C42-B284-95480D59CD1C}"/>
              </a:ext>
            </a:extLst>
          </p:cNvPr>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pPr>
              <a:defRPr/>
            </a:pPr>
            <a:endParaRPr lang="en-US">
              <a:latin typeface="Arial" charset="0"/>
              <a:ea typeface="+mn-ea"/>
            </a:endParaRPr>
          </a:p>
        </p:txBody>
      </p:sp>
      <p:sp>
        <p:nvSpPr>
          <p:cNvPr id="3150" name="Rectangle 78">
            <a:extLst>
              <a:ext uri="{FF2B5EF4-FFF2-40B4-BE49-F238E27FC236}">
                <a16:creationId xmlns:a16="http://schemas.microsoft.com/office/drawing/2014/main" id="{DD423F34-6101-E44D-844F-79E759135009}"/>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pitchFamily="1" charset="0"/>
              <a:ea typeface="+mn-ea"/>
            </a:endParaRPr>
          </a:p>
        </p:txBody>
      </p:sp>
      <p:sp>
        <p:nvSpPr>
          <p:cNvPr id="3151" name="Rectangle 79">
            <a:extLst>
              <a:ext uri="{FF2B5EF4-FFF2-40B4-BE49-F238E27FC236}">
                <a16:creationId xmlns:a16="http://schemas.microsoft.com/office/drawing/2014/main" id="{673E656F-E5B6-B841-8EEF-453047A52AF3}"/>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latin typeface="Arial" charset="0"/>
              <a:ea typeface="+mn-ea"/>
            </a:endParaRPr>
          </a:p>
        </p:txBody>
      </p:sp>
      <p:sp>
        <p:nvSpPr>
          <p:cNvPr id="3153" name="Text Box 81">
            <a:extLst>
              <a:ext uri="{FF2B5EF4-FFF2-40B4-BE49-F238E27FC236}">
                <a16:creationId xmlns:a16="http://schemas.microsoft.com/office/drawing/2014/main" id="{60A06F75-08C6-C44B-A49F-65BAC9CB3B5F}"/>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a:t>AP Biology</a:t>
            </a:r>
            <a:endParaRPr lang="en-US" altLang="en-US">
              <a:latin typeface="Times" pitchFamily="2" charset="0"/>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600" b="1">
          <a:solidFill>
            <a:schemeClr val="tx2"/>
          </a:solidFill>
          <a:latin typeface="+mj-lt"/>
          <a:ea typeface="ＭＳ Ｐゴシック" panose="020B0600070205080204"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2pPr>
      <a:lvl3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3pPr>
      <a:lvl4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4pPr>
      <a:lvl5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pitchFamily="2" charset="2"/>
        <a:buChar char="§"/>
        <a:defRPr sz="3000" b="1">
          <a:solidFill>
            <a:srgbClr val="0F116A"/>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u"/>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95000"/>
        <a:buFont typeface="Wingdings" pitchFamily="2" charset="2"/>
        <a:buChar char="§"/>
        <a:defRPr sz="2400" b="1">
          <a:solidFill>
            <a:srgbClr val="0F116A"/>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110000"/>
        <a:buFont typeface="Wingdings" pitchFamily="2" charset="2"/>
        <a:buChar char="w"/>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0000"/>
        <a:buFont typeface="Wingdings" pitchFamily="1" charset="2"/>
        <a:buChar char="n"/>
        <a:defRPr sz="20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1" charset="2"/>
        <a:buChar char="n"/>
        <a:defRPr sz="20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1" charset="2"/>
        <a:buChar char="n"/>
        <a:defRPr sz="20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1" charset="2"/>
        <a:buChar char="n"/>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audio" Target="../media/audio2.bin"/></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2.bin"/></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file:////Users/kfoglia/Desktop/watsoncrick.pdf" TargetMode="External"/><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33.png"/><Relationship Id="rId4" Type="http://schemas.openxmlformats.org/officeDocument/2006/relationships/audio" Target="../media/audio2.bin"/></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34.png"/><Relationship Id="rId4" Type="http://schemas.openxmlformats.org/officeDocument/2006/relationships/audio" Target="../media/audio2.bin"/></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audio" Target="../media/audio3.bin"/></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3.bin"/><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audio" Target="../media/audio1.bin"/><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audio" Target="../media/audio4.bin"/><Relationship Id="rId4" Type="http://schemas.openxmlformats.org/officeDocument/2006/relationships/audio" Target="../media/audio3.bin"/></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file:////Users/kfoglia/Desktop/watsoncrick.pdf" TargetMode="External"/><Relationship Id="rId5" Type="http://schemas.openxmlformats.org/officeDocument/2006/relationships/image" Target="../media/image27.pn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audio" Target="../media/audio1.bin"/><Relationship Id="rId7"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audio" Target="../media/audio2.bin"/><Relationship Id="rId5" Type="http://schemas.openxmlformats.org/officeDocument/2006/relationships/audio" Target="../media/audio5.bin"/><Relationship Id="rId4" Type="http://schemas.openxmlformats.org/officeDocument/2006/relationships/audio" Target="../media/audio3.bin"/></Relationships>
</file>

<file path=ppt/slides/_rels/slide2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audio" Target="../media/audio3.bin"/></Relationships>
</file>

<file path=ppt/slides/_rels/slide2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audio" Target="../media/audio3.bin"/></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audio" Target="../media/audio2.bin"/></Relationships>
</file>

<file path=ppt/slides/_rels/slide3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audio" Target="../media/audio5.bin"/><Relationship Id="rId5" Type="http://schemas.openxmlformats.org/officeDocument/2006/relationships/audio" Target="../media/audio3.bin"/><Relationship Id="rId4" Type="http://schemas.openxmlformats.org/officeDocument/2006/relationships/audio" Target="../media/audio6.bin"/></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audio" Target="../media/audio1.bin"/><Relationship Id="rId7" Type="http://schemas.openxmlformats.org/officeDocument/2006/relationships/image" Target="../media/image48.jpeg"/><Relationship Id="rId12" Type="http://schemas.openxmlformats.org/officeDocument/2006/relationships/image" Target="../media/image6.e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audio" Target="../media/audio2.bin"/><Relationship Id="rId11" Type="http://schemas.openxmlformats.org/officeDocument/2006/relationships/image" Target="../media/image52.png"/><Relationship Id="rId5" Type="http://schemas.openxmlformats.org/officeDocument/2006/relationships/audio" Target="../media/audio3.bin"/><Relationship Id="rId10" Type="http://schemas.openxmlformats.org/officeDocument/2006/relationships/image" Target="../media/image51.png"/><Relationship Id="rId4" Type="http://schemas.openxmlformats.org/officeDocument/2006/relationships/audio" Target="../media/audio6.bin"/><Relationship Id="rId9" Type="http://schemas.openxmlformats.org/officeDocument/2006/relationships/image" Target="../media/image50.png"/></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audio" Target="../media/audio1.bin"/><Relationship Id="rId7" Type="http://schemas.openxmlformats.org/officeDocument/2006/relationships/audio" Target="../media/audio3.bin"/><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35.xml"/><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audio" Target="../media/audio2.bin"/><Relationship Id="rId11" Type="http://schemas.openxmlformats.org/officeDocument/2006/relationships/image" Target="../media/image56.png"/><Relationship Id="rId5" Type="http://schemas.openxmlformats.org/officeDocument/2006/relationships/audio" Target="../media/audio7.bin"/><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emf"/><Relationship Id="rId4" Type="http://schemas.openxmlformats.org/officeDocument/2006/relationships/audio" Target="../media/audio4.bin"/><Relationship Id="rId9" Type="http://schemas.openxmlformats.org/officeDocument/2006/relationships/image" Target="../media/image54.png"/><Relationship Id="rId14" Type="http://schemas.openxmlformats.org/officeDocument/2006/relationships/image" Target="../media/image59.png"/></Relationships>
</file>

<file path=ppt/slides/_rels/slide3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bin"/><Relationship Id="rId7"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audio" Target="../media/audio3.bin"/></Relationships>
</file>

<file path=ppt/slides/_rels/slide37.xml.rels><?xml version="1.0" encoding="UTF-8" standalone="yes"?>
<Relationships xmlns="http://schemas.openxmlformats.org/package/2006/relationships"><Relationship Id="rId8" Type="http://schemas.openxmlformats.org/officeDocument/2006/relationships/audio" Target="../media/audio8.bin"/><Relationship Id="rId13" Type="http://schemas.openxmlformats.org/officeDocument/2006/relationships/image" Target="../media/image65.png"/><Relationship Id="rId18" Type="http://schemas.openxmlformats.org/officeDocument/2006/relationships/image" Target="../media/image60.png"/><Relationship Id="rId3" Type="http://schemas.openxmlformats.org/officeDocument/2006/relationships/audio" Target="../media/audio1.bin"/><Relationship Id="rId7" Type="http://schemas.openxmlformats.org/officeDocument/2006/relationships/audio" Target="../media/audio7.bin"/><Relationship Id="rId12" Type="http://schemas.openxmlformats.org/officeDocument/2006/relationships/image" Target="../media/image53.png"/><Relationship Id="rId17" Type="http://schemas.openxmlformats.org/officeDocument/2006/relationships/image" Target="../media/image67.png"/><Relationship Id="rId2" Type="http://schemas.openxmlformats.org/officeDocument/2006/relationships/notesSlide" Target="../notesSlides/notesSlide37.xml"/><Relationship Id="rId16" Type="http://schemas.openxmlformats.org/officeDocument/2006/relationships/image" Target="../media/image59.png"/><Relationship Id="rId20"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audio" Target="../media/audio6.bin"/><Relationship Id="rId11" Type="http://schemas.openxmlformats.org/officeDocument/2006/relationships/image" Target="../media/image61.png"/><Relationship Id="rId5" Type="http://schemas.openxmlformats.org/officeDocument/2006/relationships/audio" Target="../media/audio3.bin"/><Relationship Id="rId15" Type="http://schemas.openxmlformats.org/officeDocument/2006/relationships/image" Target="../media/image66.png"/><Relationship Id="rId10" Type="http://schemas.openxmlformats.org/officeDocument/2006/relationships/image" Target="../media/image57.png"/><Relationship Id="rId19" Type="http://schemas.openxmlformats.org/officeDocument/2006/relationships/image" Target="../media/image68.png"/><Relationship Id="rId4" Type="http://schemas.openxmlformats.org/officeDocument/2006/relationships/audio" Target="../media/audio2.bin"/><Relationship Id="rId9" Type="http://schemas.openxmlformats.org/officeDocument/2006/relationships/image" Target="../media/image64.jpeg"/><Relationship Id="rId14" Type="http://schemas.openxmlformats.org/officeDocument/2006/relationships/image" Target="../media/image58.png"/></Relationships>
</file>

<file path=ppt/slides/_rels/slide38.xml.rels><?xml version="1.0" encoding="UTF-8" standalone="yes"?>
<Relationships xmlns="http://schemas.openxmlformats.org/package/2006/relationships"><Relationship Id="rId8" Type="http://schemas.openxmlformats.org/officeDocument/2006/relationships/audio" Target="../media/audio9.bin"/><Relationship Id="rId13" Type="http://schemas.openxmlformats.org/officeDocument/2006/relationships/image" Target="../media/image48.jpeg"/><Relationship Id="rId18" Type="http://schemas.openxmlformats.org/officeDocument/2006/relationships/image" Target="../media/image67.png"/><Relationship Id="rId26" Type="http://schemas.openxmlformats.org/officeDocument/2006/relationships/image" Target="../media/image74.png"/><Relationship Id="rId3" Type="http://schemas.openxmlformats.org/officeDocument/2006/relationships/audio" Target="../media/audio8.bin"/><Relationship Id="rId21" Type="http://schemas.openxmlformats.org/officeDocument/2006/relationships/image" Target="../media/image69.png"/><Relationship Id="rId7" Type="http://schemas.openxmlformats.org/officeDocument/2006/relationships/audio" Target="../media/audio4.bin"/><Relationship Id="rId12" Type="http://schemas.openxmlformats.org/officeDocument/2006/relationships/image" Target="../media/image61.png"/><Relationship Id="rId17" Type="http://schemas.openxmlformats.org/officeDocument/2006/relationships/image" Target="../media/image59.png"/><Relationship Id="rId25" Type="http://schemas.openxmlformats.org/officeDocument/2006/relationships/image" Target="../media/image73.png"/><Relationship Id="rId2" Type="http://schemas.openxmlformats.org/officeDocument/2006/relationships/audio" Target="../media/audio1.bin"/><Relationship Id="rId16" Type="http://schemas.openxmlformats.org/officeDocument/2006/relationships/image" Target="../media/image66.png"/><Relationship Id="rId20" Type="http://schemas.openxmlformats.org/officeDocument/2006/relationships/image" Target="../media/image68.png"/><Relationship Id="rId29"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audio" Target="../media/audio7.bin"/><Relationship Id="rId11" Type="http://schemas.openxmlformats.org/officeDocument/2006/relationships/image" Target="../media/image57.png"/><Relationship Id="rId24" Type="http://schemas.openxmlformats.org/officeDocument/2006/relationships/image" Target="../media/image72.png"/><Relationship Id="rId5" Type="http://schemas.openxmlformats.org/officeDocument/2006/relationships/audio" Target="../media/audio3.bin"/><Relationship Id="rId15" Type="http://schemas.openxmlformats.org/officeDocument/2006/relationships/image" Target="../media/image58.png"/><Relationship Id="rId23" Type="http://schemas.openxmlformats.org/officeDocument/2006/relationships/image" Target="../media/image71.png"/><Relationship Id="rId28" Type="http://schemas.openxmlformats.org/officeDocument/2006/relationships/image" Target="../media/image76.png"/><Relationship Id="rId10" Type="http://schemas.openxmlformats.org/officeDocument/2006/relationships/image" Target="../media/image53.png"/><Relationship Id="rId19" Type="http://schemas.openxmlformats.org/officeDocument/2006/relationships/image" Target="../media/image60.png"/><Relationship Id="rId4" Type="http://schemas.openxmlformats.org/officeDocument/2006/relationships/audio" Target="../media/audio6.bin"/><Relationship Id="rId9" Type="http://schemas.openxmlformats.org/officeDocument/2006/relationships/image" Target="../media/image64.jpeg"/><Relationship Id="rId14" Type="http://schemas.openxmlformats.org/officeDocument/2006/relationships/image" Target="../media/image65.png"/><Relationship Id="rId22" Type="http://schemas.openxmlformats.org/officeDocument/2006/relationships/image" Target="../media/image70.png"/><Relationship Id="rId27" Type="http://schemas.openxmlformats.org/officeDocument/2006/relationships/image" Target="../media/image75.png"/></Relationships>
</file>

<file path=ppt/slides/_rels/slide39.xml.rels><?xml version="1.0" encoding="UTF-8" standalone="yes"?>
<Relationships xmlns="http://schemas.openxmlformats.org/package/2006/relationships"><Relationship Id="rId8" Type="http://schemas.openxmlformats.org/officeDocument/2006/relationships/audio" Target="../media/audio5.bin"/><Relationship Id="rId3" Type="http://schemas.openxmlformats.org/officeDocument/2006/relationships/audio" Target="../media/audio4.bin"/><Relationship Id="rId7" Type="http://schemas.openxmlformats.org/officeDocument/2006/relationships/audio" Target="../media/audio9.bin"/><Relationship Id="rId2" Type="http://schemas.openxmlformats.org/officeDocument/2006/relationships/audio" Target="../media/audio3.bin"/><Relationship Id="rId1" Type="http://schemas.openxmlformats.org/officeDocument/2006/relationships/slideLayout" Target="../slideLayouts/slideLayout2.xml"/><Relationship Id="rId6" Type="http://schemas.openxmlformats.org/officeDocument/2006/relationships/audio" Target="../media/audio1.bin"/><Relationship Id="rId5" Type="http://schemas.openxmlformats.org/officeDocument/2006/relationships/audio" Target="../media/audio8.bin"/><Relationship Id="rId4" Type="http://schemas.openxmlformats.org/officeDocument/2006/relationships/audio" Target="../media/audio6.bin"/><Relationship Id="rId9"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5.bin"/><Relationship Id="rId1" Type="http://schemas.openxmlformats.org/officeDocument/2006/relationships/slideLayout" Target="../slideLayouts/slideLayout2.xml"/><Relationship Id="rId6" Type="http://schemas.openxmlformats.org/officeDocument/2006/relationships/audio" Target="../media/audio1.bin"/><Relationship Id="rId5" Type="http://schemas.openxmlformats.org/officeDocument/2006/relationships/audio" Target="../media/audio6.bin"/><Relationship Id="rId4" Type="http://schemas.openxmlformats.org/officeDocument/2006/relationships/audio" Target="../media/audio4.bin"/></Relationships>
</file>

<file path=ppt/slides/_rels/slide41.xml.rels><?xml version="1.0" encoding="UTF-8" standalone="yes"?>
<Relationships xmlns="http://schemas.openxmlformats.org/package/2006/relationships"><Relationship Id="rId3" Type="http://schemas.openxmlformats.org/officeDocument/2006/relationships/audio" Target="../media/audio9.bin"/><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3.bin"/><Relationship Id="rId4" Type="http://schemas.openxmlformats.org/officeDocument/2006/relationships/audio" Target="../media/audio6.bin"/></Relationships>
</file>

<file path=ppt/slides/_rels/slide42.xml.rels><?xml version="1.0" encoding="UTF-8" standalone="yes"?>
<Relationships xmlns="http://schemas.openxmlformats.org/package/2006/relationships"><Relationship Id="rId3" Type="http://schemas.openxmlformats.org/officeDocument/2006/relationships/audio" Target="../media/audio9.bin"/><Relationship Id="rId2" Type="http://schemas.openxmlformats.org/officeDocument/2006/relationships/audio" Target="../media/audio6.bin"/><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43.xml.rels><?xml version="1.0" encoding="UTF-8" standalone="yes"?>
<Relationships xmlns="http://schemas.openxmlformats.org/package/2006/relationships"><Relationship Id="rId3" Type="http://schemas.openxmlformats.org/officeDocument/2006/relationships/audio" Target="../media/audio6.bin"/><Relationship Id="rId7" Type="http://schemas.openxmlformats.org/officeDocument/2006/relationships/image" Target="../media/image6.emf"/><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audio" Target="../media/audio2.bin"/><Relationship Id="rId5" Type="http://schemas.openxmlformats.org/officeDocument/2006/relationships/audio" Target="../media/audio3.bin"/><Relationship Id="rId4" Type="http://schemas.openxmlformats.org/officeDocument/2006/relationships/audio" Target="../media/audio4.bin"/></Relationships>
</file>

<file path=ppt/slides/_rels/slide44.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media/audio6.bin"/></Relationships>
</file>

<file path=ppt/slides/_rels/slide4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audio" Target="../media/audio3.bin"/></Relationships>
</file>

<file path=ppt/slides/_rels/slide4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audio" Target="../media/audio1.bin"/><Relationship Id="rId7" Type="http://schemas.openxmlformats.org/officeDocument/2006/relationships/image" Target="../media/image81.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audio" Target="../media/audio5.bin"/><Relationship Id="rId4" Type="http://schemas.openxmlformats.org/officeDocument/2006/relationships/audio" Target="../media/audio4.bin"/><Relationship Id="rId9" Type="http://schemas.openxmlformats.org/officeDocument/2006/relationships/image" Target="../media/image83.png"/></Relationships>
</file>

<file path=ppt/slides/_rels/slide4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1.bin"/><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audio" Target="../media/audio3.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audio" Target="../media/audio2.bin"/></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audio" Target="../media/audio2.bin"/></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9">
            <a:extLst>
              <a:ext uri="{FF2B5EF4-FFF2-40B4-BE49-F238E27FC236}">
                <a16:creationId xmlns:a16="http://schemas.microsoft.com/office/drawing/2014/main" id="{AA1BBC20-0EB7-5047-BC12-6C871459056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2006-2007</a:t>
            </a:r>
            <a:endParaRPr lang="en-US" altLang="en-US" sz="1400" b="0"/>
          </a:p>
        </p:txBody>
      </p:sp>
      <p:sp>
        <p:nvSpPr>
          <p:cNvPr id="15363" name="Rectangle 3">
            <a:extLst>
              <a:ext uri="{FF2B5EF4-FFF2-40B4-BE49-F238E27FC236}">
                <a16:creationId xmlns:a16="http://schemas.microsoft.com/office/drawing/2014/main" id="{5886C027-FD46-4A46-957A-7519B46B92E3}"/>
              </a:ext>
            </a:extLst>
          </p:cNvPr>
          <p:cNvSpPr>
            <a:spLocks noChangeArrowheads="1"/>
          </p:cNvSpPr>
          <p:nvPr/>
        </p:nvSpPr>
        <p:spPr bwMode="auto">
          <a:xfrm>
            <a:off x="1422400" y="2814638"/>
            <a:ext cx="46561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chemeClr val="tx2"/>
                </a:solidFill>
              </a:rPr>
              <a:t>DNA</a:t>
            </a:r>
          </a:p>
          <a:p>
            <a:r>
              <a:rPr lang="en-US" altLang="en-US" sz="3600" b="1">
                <a:solidFill>
                  <a:schemeClr val="tx2"/>
                </a:solidFill>
              </a:rPr>
              <a:t>The Genetic Material</a:t>
            </a:r>
          </a:p>
        </p:txBody>
      </p:sp>
      <p:pic>
        <p:nvPicPr>
          <p:cNvPr id="15364" name="Picture 4">
            <a:extLst>
              <a:ext uri="{FF2B5EF4-FFF2-40B4-BE49-F238E27FC236}">
                <a16:creationId xmlns:a16="http://schemas.microsoft.com/office/drawing/2014/main" id="{E6662428-91B8-5540-ADAE-E840DC035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9201" b="15894"/>
          <a:stretch>
            <a:fillRect/>
          </a:stretch>
        </p:blipFill>
        <p:spPr bwMode="auto">
          <a:xfrm>
            <a:off x="7121525" y="685800"/>
            <a:ext cx="10318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23E092F6-CFF9-8B46-B358-8EEA4ED6DD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613400"/>
            <a:ext cx="3124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descr="14_01">
            <a:extLst>
              <a:ext uri="{FF2B5EF4-FFF2-40B4-BE49-F238E27FC236}">
                <a16:creationId xmlns:a16="http://schemas.microsoft.com/office/drawing/2014/main" id="{77820DF5-363A-3649-9A8B-810C73BA7C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501" t="2251" r="25874"/>
          <a:stretch>
            <a:fillRect/>
          </a:stretch>
        </p:blipFill>
        <p:spPr bwMode="auto">
          <a:xfrm>
            <a:off x="6786563" y="3617913"/>
            <a:ext cx="228123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D3B80A0C-6CD9-7B40-813C-E11C90317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253"/>
          <a:stretch>
            <a:fillRect/>
          </a:stretch>
        </p:blipFill>
        <p:spPr bwMode="auto">
          <a:xfrm>
            <a:off x="160338" y="779463"/>
            <a:ext cx="88392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EB126DE-8A2D-5644-8479-6194E59B33F4}"/>
              </a:ext>
            </a:extLst>
          </p:cNvPr>
          <p:cNvSpPr>
            <a:spLocks noGrp="1" noChangeArrowheads="1"/>
          </p:cNvSpPr>
          <p:nvPr>
            <p:ph type="title"/>
          </p:nvPr>
        </p:nvSpPr>
        <p:spPr/>
        <p:txBody>
          <a:bodyPr/>
          <a:lstStyle/>
          <a:p>
            <a:pPr eaLnBrk="1" hangingPunct="1"/>
            <a:r>
              <a:rPr lang="en-US" altLang="en-US"/>
              <a:t>Blender experiment</a:t>
            </a:r>
          </a:p>
        </p:txBody>
      </p:sp>
      <p:sp>
        <p:nvSpPr>
          <p:cNvPr id="392195" name="Rectangle 3" descr="Rectangle: Click to edit Master text styles&#13;&#10;Second level&#13;&#10;Third level&#13;&#10;Fourth level&#13;&#10;Fifth level">
            <a:extLst>
              <a:ext uri="{FF2B5EF4-FFF2-40B4-BE49-F238E27FC236}">
                <a16:creationId xmlns:a16="http://schemas.microsoft.com/office/drawing/2014/main" id="{D07AB07E-9227-3B4E-A83D-1C8103E1A6DA}"/>
              </a:ext>
            </a:extLst>
          </p:cNvPr>
          <p:cNvSpPr>
            <a:spLocks noGrp="1" noChangeArrowheads="1"/>
          </p:cNvSpPr>
          <p:nvPr>
            <p:ph type="body" idx="1"/>
          </p:nvPr>
        </p:nvSpPr>
        <p:spPr>
          <a:xfrm>
            <a:off x="838200" y="1371600"/>
            <a:ext cx="7924800" cy="4953000"/>
          </a:xfrm>
        </p:spPr>
        <p:txBody>
          <a:bodyPr/>
          <a:lstStyle/>
          <a:p>
            <a:pPr eaLnBrk="1" hangingPunct="1"/>
            <a:r>
              <a:rPr lang="en-US" altLang="en-US" dirty="0"/>
              <a:t>Radioactive phage &amp; bacteria in blender</a:t>
            </a:r>
          </a:p>
          <a:p>
            <a:pPr lvl="1" eaLnBrk="1" hangingPunct="1"/>
            <a:r>
              <a:rPr lang="en-US" altLang="en-US" baseline="30000" dirty="0">
                <a:solidFill>
                  <a:srgbClr val="00B050"/>
                </a:solidFill>
                <a:ea typeface="ＭＳ Ｐゴシック" panose="020B0600070205080204" pitchFamily="34" charset="-128"/>
              </a:rPr>
              <a:t>35</a:t>
            </a:r>
            <a:r>
              <a:rPr lang="en-US" altLang="en-US" dirty="0">
                <a:solidFill>
                  <a:srgbClr val="00B050"/>
                </a:solidFill>
                <a:ea typeface="ＭＳ Ｐゴシック" panose="020B0600070205080204" pitchFamily="34" charset="-128"/>
              </a:rPr>
              <a:t>S phage</a:t>
            </a:r>
          </a:p>
          <a:p>
            <a:pPr lvl="2" eaLnBrk="1" hangingPunct="1"/>
            <a:r>
              <a:rPr lang="en-US" altLang="en-US" dirty="0">
                <a:ea typeface="ＭＳ Ｐゴシック" panose="020B0600070205080204" pitchFamily="34" charset="-128"/>
              </a:rPr>
              <a:t>radioactive proteins stayed in supernatant</a:t>
            </a:r>
          </a:p>
          <a:p>
            <a:pPr lvl="2" eaLnBrk="1" hangingPunct="1"/>
            <a:r>
              <a:rPr lang="en-US" altLang="en-US" dirty="0">
                <a:ea typeface="ＭＳ Ｐゴシック" panose="020B0600070205080204" pitchFamily="34" charset="-128"/>
              </a:rPr>
              <a:t>therefore protein </a:t>
            </a:r>
            <a:r>
              <a:rPr lang="en-US" altLang="en-US" u="sng" dirty="0">
                <a:solidFill>
                  <a:srgbClr val="CC0000"/>
                </a:solidFill>
                <a:ea typeface="ＭＳ Ｐゴシック" panose="020B0600070205080204" pitchFamily="34" charset="-128"/>
              </a:rPr>
              <a:t>did NOT</a:t>
            </a:r>
            <a:r>
              <a:rPr lang="en-US" altLang="en-US" dirty="0">
                <a:ea typeface="ＭＳ Ｐゴシック" panose="020B0600070205080204" pitchFamily="34" charset="-128"/>
              </a:rPr>
              <a:t> enter bacteria</a:t>
            </a:r>
          </a:p>
          <a:p>
            <a:pPr lvl="1" eaLnBrk="1" hangingPunct="1"/>
            <a:r>
              <a:rPr lang="en-US" altLang="en-US" baseline="30000" dirty="0">
                <a:solidFill>
                  <a:srgbClr val="00B050"/>
                </a:solidFill>
                <a:ea typeface="ＭＳ Ｐゴシック" panose="020B0600070205080204" pitchFamily="34" charset="-128"/>
              </a:rPr>
              <a:t>32</a:t>
            </a:r>
            <a:r>
              <a:rPr lang="en-US" altLang="en-US" dirty="0">
                <a:solidFill>
                  <a:srgbClr val="00B050"/>
                </a:solidFill>
                <a:ea typeface="ＭＳ Ｐゴシック" panose="020B0600070205080204" pitchFamily="34" charset="-128"/>
              </a:rPr>
              <a:t>P phage</a:t>
            </a:r>
          </a:p>
          <a:p>
            <a:pPr lvl="2" eaLnBrk="1" hangingPunct="1"/>
            <a:r>
              <a:rPr lang="en-US" altLang="en-US" dirty="0">
                <a:ea typeface="ＭＳ Ｐゴシック" panose="020B0600070205080204" pitchFamily="34" charset="-128"/>
              </a:rPr>
              <a:t>radioactive DNA stayed in pellet</a:t>
            </a:r>
          </a:p>
          <a:p>
            <a:pPr lvl="2" eaLnBrk="1" hangingPunct="1"/>
            <a:r>
              <a:rPr lang="en-US" altLang="en-US" dirty="0">
                <a:ea typeface="ＭＳ Ｐゴシック" panose="020B0600070205080204" pitchFamily="34" charset="-128"/>
              </a:rPr>
              <a:t>therefore DNA </a:t>
            </a:r>
            <a:r>
              <a:rPr lang="en-US" altLang="en-US" u="sng" dirty="0">
                <a:solidFill>
                  <a:srgbClr val="00B050"/>
                </a:solidFill>
                <a:ea typeface="ＭＳ Ｐゴシック" panose="020B0600070205080204" pitchFamily="34" charset="-128"/>
              </a:rPr>
              <a:t>did</a:t>
            </a:r>
            <a:r>
              <a:rPr lang="en-US" altLang="en-US" dirty="0">
                <a:ea typeface="ＭＳ Ｐゴシック" panose="020B0600070205080204" pitchFamily="34" charset="-128"/>
              </a:rPr>
              <a:t> enter bacteria</a:t>
            </a:r>
          </a:p>
          <a:p>
            <a:pPr lvl="1" eaLnBrk="1" hangingPunct="1"/>
            <a:r>
              <a:rPr lang="en-US" altLang="en-US" dirty="0">
                <a:ea typeface="ＭＳ Ｐゴシック" panose="020B0600070205080204" pitchFamily="34" charset="-128"/>
              </a:rPr>
              <a:t>Confirmed </a:t>
            </a:r>
            <a:r>
              <a:rPr lang="en-US" altLang="en-US" u="sng" dirty="0">
                <a:ea typeface="ＭＳ Ｐゴシック" panose="020B0600070205080204" pitchFamily="34" charset="-128"/>
              </a:rPr>
              <a:t>DNA</a:t>
            </a:r>
            <a:r>
              <a:rPr lang="en-US" altLang="en-US" dirty="0">
                <a:ea typeface="ＭＳ Ｐゴシック" panose="020B0600070205080204" pitchFamily="34" charset="-128"/>
              </a:rPr>
              <a:t> is “transforming factor”</a:t>
            </a:r>
          </a:p>
        </p:txBody>
      </p:sp>
      <p:pic>
        <p:nvPicPr>
          <p:cNvPr id="392200" name="Picture 8" descr="penguinL">
            <a:extLst>
              <a:ext uri="{FF2B5EF4-FFF2-40B4-BE49-F238E27FC236}">
                <a16:creationId xmlns:a16="http://schemas.microsoft.com/office/drawing/2014/main" id="{F5976E95-C414-A040-BD60-9689F08D6B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1430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201" name="AutoShape 9">
            <a:extLst>
              <a:ext uri="{FF2B5EF4-FFF2-40B4-BE49-F238E27FC236}">
                <a16:creationId xmlns:a16="http://schemas.microsoft.com/office/drawing/2014/main" id="{27C31CBC-16BD-AA45-8EA4-EAA49CEC4594}"/>
              </a:ext>
            </a:extLst>
          </p:cNvPr>
          <p:cNvSpPr>
            <a:spLocks noChangeArrowheads="1"/>
          </p:cNvSpPr>
          <p:nvPr/>
        </p:nvSpPr>
        <p:spPr bwMode="auto">
          <a:xfrm flipH="1">
            <a:off x="2151063" y="5586413"/>
            <a:ext cx="2243137" cy="1017587"/>
          </a:xfrm>
          <a:prstGeom prst="wedgeEllipseCallout">
            <a:avLst>
              <a:gd name="adj1" fmla="val 98194"/>
              <a:gd name="adj2" fmla="val -18176"/>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latin typeface="Comic Sans MS" panose="030F0902030302020204" pitchFamily="66" charset="0"/>
              </a:rPr>
              <a:t>Taaa-Daaa</a:t>
            </a:r>
            <a:r>
              <a:rPr lang="en-US" altLang="en-US" sz="2000" b="1" i="1">
                <a:solidFill>
                  <a:srgbClr val="0F116A"/>
                </a:solidFill>
                <a:latin typeface="Comic Sans MS" panose="030F0902030302020204" pitchFamily="66" charset="0"/>
              </a:rPr>
              <a:t>!</a:t>
            </a:r>
            <a:endParaRPr lang="en-US" altLang="en-US" sz="2000" b="1">
              <a:solidFill>
                <a:srgbClr val="0F116A"/>
              </a:solidFill>
              <a:latin typeface="Comic Sans MS"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2195">
                                            <p:txEl>
                                              <p:pRg st="1" end="1"/>
                                            </p:txEl>
                                          </p:spTgt>
                                        </p:tgtEl>
                                        <p:attrNameLst>
                                          <p:attrName>style.visibility</p:attrName>
                                        </p:attrNameLst>
                                      </p:cBhvr>
                                      <p:to>
                                        <p:strVal val="visible"/>
                                      </p:to>
                                    </p:set>
                                    <p:anim calcmode="lin" valueType="num">
                                      <p:cBhvr additive="base">
                                        <p:cTn id="7" dur="500" fill="hold"/>
                                        <p:tgtEl>
                                          <p:spTgt spid="39219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21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2195">
                                            <p:txEl>
                                              <p:pRg st="2" end="2"/>
                                            </p:txEl>
                                          </p:spTgt>
                                        </p:tgtEl>
                                        <p:attrNameLst>
                                          <p:attrName>style.visibility</p:attrName>
                                        </p:attrNameLst>
                                      </p:cBhvr>
                                      <p:to>
                                        <p:strVal val="visible"/>
                                      </p:to>
                                    </p:set>
                                    <p:anim calcmode="lin" valueType="num">
                                      <p:cBhvr additive="base">
                                        <p:cTn id="13" dur="500" fill="hold"/>
                                        <p:tgtEl>
                                          <p:spTgt spid="3921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21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2195">
                                            <p:txEl>
                                              <p:pRg st="3" end="3"/>
                                            </p:txEl>
                                          </p:spTgt>
                                        </p:tgtEl>
                                        <p:attrNameLst>
                                          <p:attrName>style.visibility</p:attrName>
                                        </p:attrNameLst>
                                      </p:cBhvr>
                                      <p:to>
                                        <p:strVal val="visible"/>
                                      </p:to>
                                    </p:set>
                                    <p:anim calcmode="lin" valueType="num">
                                      <p:cBhvr additive="base">
                                        <p:cTn id="19" dur="500" fill="hold"/>
                                        <p:tgtEl>
                                          <p:spTgt spid="39219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21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2195">
                                            <p:txEl>
                                              <p:pRg st="4" end="4"/>
                                            </p:txEl>
                                          </p:spTgt>
                                        </p:tgtEl>
                                        <p:attrNameLst>
                                          <p:attrName>style.visibility</p:attrName>
                                        </p:attrNameLst>
                                      </p:cBhvr>
                                      <p:to>
                                        <p:strVal val="visible"/>
                                      </p:to>
                                    </p:set>
                                    <p:anim calcmode="lin" valueType="num">
                                      <p:cBhvr additive="base">
                                        <p:cTn id="25" dur="500" fill="hold"/>
                                        <p:tgtEl>
                                          <p:spTgt spid="39219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21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2195">
                                            <p:txEl>
                                              <p:pRg st="5" end="5"/>
                                            </p:txEl>
                                          </p:spTgt>
                                        </p:tgtEl>
                                        <p:attrNameLst>
                                          <p:attrName>style.visibility</p:attrName>
                                        </p:attrNameLst>
                                      </p:cBhvr>
                                      <p:to>
                                        <p:strVal val="visible"/>
                                      </p:to>
                                    </p:set>
                                    <p:anim calcmode="lin" valueType="num">
                                      <p:cBhvr additive="base">
                                        <p:cTn id="31" dur="500" fill="hold"/>
                                        <p:tgtEl>
                                          <p:spTgt spid="39219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21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2195">
                                            <p:txEl>
                                              <p:pRg st="6" end="6"/>
                                            </p:txEl>
                                          </p:spTgt>
                                        </p:tgtEl>
                                        <p:attrNameLst>
                                          <p:attrName>style.visibility</p:attrName>
                                        </p:attrNameLst>
                                      </p:cBhvr>
                                      <p:to>
                                        <p:strVal val="visible"/>
                                      </p:to>
                                    </p:set>
                                    <p:anim calcmode="lin" valueType="num">
                                      <p:cBhvr additive="base">
                                        <p:cTn id="37" dur="500" fill="hold"/>
                                        <p:tgtEl>
                                          <p:spTgt spid="39219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219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2195">
                                            <p:txEl>
                                              <p:pRg st="7" end="7"/>
                                            </p:txEl>
                                          </p:spTgt>
                                        </p:tgtEl>
                                        <p:attrNameLst>
                                          <p:attrName>style.visibility</p:attrName>
                                        </p:attrNameLst>
                                      </p:cBhvr>
                                      <p:to>
                                        <p:strVal val="visible"/>
                                      </p:to>
                                    </p:set>
                                    <p:anim calcmode="lin" valueType="num">
                                      <p:cBhvr additive="base">
                                        <p:cTn id="43" dur="500" fill="hold"/>
                                        <p:tgtEl>
                                          <p:spTgt spid="39219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219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392200"/>
                                        </p:tgtEl>
                                        <p:attrNameLst>
                                          <p:attrName>style.visibility</p:attrName>
                                        </p:attrNameLst>
                                      </p:cBhvr>
                                      <p:to>
                                        <p:strVal val="visible"/>
                                      </p:to>
                                    </p:set>
                                    <p:animEffect transition="in" filter="wipe(left)">
                                      <p:cBhvr>
                                        <p:cTn id="49" dur="500"/>
                                        <p:tgtEl>
                                          <p:spTgt spid="392200"/>
                                        </p:tgtEl>
                                      </p:cBhvr>
                                    </p:animEffect>
                                  </p:childTnLst>
                                </p:cTn>
                              </p:par>
                            </p:childTnLst>
                          </p:cTn>
                        </p:par>
                        <p:par>
                          <p:cTn id="50" fill="hold" nodeType="afterGroup">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392201"/>
                                        </p:tgtEl>
                                        <p:attrNameLst>
                                          <p:attrName>style.visibility</p:attrName>
                                        </p:attrNameLst>
                                      </p:cBhvr>
                                      <p:to>
                                        <p:strVal val="visible"/>
                                      </p:to>
                                    </p:set>
                                    <p:animEffect transition="in" filter="wipe(down)">
                                      <p:cBhvr>
                                        <p:cTn id="53" dur="500"/>
                                        <p:tgtEl>
                                          <p:spTgt spid="392201"/>
                                        </p:tgtEl>
                                      </p:cBhvr>
                                    </p:animEffect>
                                  </p:childTnLst>
                                  <p:subTnLst>
                                    <p:audio>
                                      <p:cMediaNode>
                                        <p:cTn display="0" masterRel="sameClick">
                                          <p:stCondLst>
                                            <p:cond evt="begin" delay="0">
                                              <p:tn val="51"/>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autoUpdateAnimBg="0"/>
      <p:bldP spid="39220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8176170-19A5-5B4D-8BD6-B1108028AAA6}"/>
              </a:ext>
            </a:extLst>
          </p:cNvPr>
          <p:cNvSpPr>
            <a:spLocks noGrp="1" noChangeArrowheads="1"/>
          </p:cNvSpPr>
          <p:nvPr>
            <p:ph type="title"/>
          </p:nvPr>
        </p:nvSpPr>
        <p:spPr/>
        <p:txBody>
          <a:bodyPr/>
          <a:lstStyle/>
          <a:p>
            <a:pPr eaLnBrk="1" hangingPunct="1"/>
            <a:r>
              <a:rPr lang="en-US" altLang="en-US"/>
              <a:t>Hershey &amp; Chase</a:t>
            </a:r>
          </a:p>
        </p:txBody>
      </p:sp>
      <p:sp>
        <p:nvSpPr>
          <p:cNvPr id="37891" name="Rectangle 4">
            <a:extLst>
              <a:ext uri="{FF2B5EF4-FFF2-40B4-BE49-F238E27FC236}">
                <a16:creationId xmlns:a16="http://schemas.microsoft.com/office/drawing/2014/main" id="{9B77464E-10E7-1C4D-8E1F-ED5F30433174}"/>
              </a:ext>
            </a:extLst>
          </p:cNvPr>
          <p:cNvSpPr>
            <a:spLocks noChangeArrowheads="1"/>
          </p:cNvSpPr>
          <p:nvPr/>
        </p:nvSpPr>
        <p:spPr bwMode="auto">
          <a:xfrm>
            <a:off x="4724400" y="6308725"/>
            <a:ext cx="2894013"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Alfred Hershey</a:t>
            </a:r>
          </a:p>
        </p:txBody>
      </p:sp>
      <p:sp>
        <p:nvSpPr>
          <p:cNvPr id="37892" name="Rectangle 5">
            <a:extLst>
              <a:ext uri="{FF2B5EF4-FFF2-40B4-BE49-F238E27FC236}">
                <a16:creationId xmlns:a16="http://schemas.microsoft.com/office/drawing/2014/main" id="{07C38603-5C1F-7045-BC6B-F8809DAA67FF}"/>
              </a:ext>
            </a:extLst>
          </p:cNvPr>
          <p:cNvSpPr>
            <a:spLocks noChangeArrowheads="1"/>
          </p:cNvSpPr>
          <p:nvPr/>
        </p:nvSpPr>
        <p:spPr bwMode="auto">
          <a:xfrm>
            <a:off x="1752600" y="6308725"/>
            <a:ext cx="2682875"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Martha Chase</a:t>
            </a:r>
          </a:p>
        </p:txBody>
      </p:sp>
      <p:pic>
        <p:nvPicPr>
          <p:cNvPr id="386051" name="Picture 3">
            <a:extLst>
              <a:ext uri="{FF2B5EF4-FFF2-40B4-BE49-F238E27FC236}">
                <a16:creationId xmlns:a16="http://schemas.microsoft.com/office/drawing/2014/main" id="{A15ED5A2-11C7-5E43-B4E2-13B60B48B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547" r="1199"/>
          <a:stretch>
            <a:fillRect/>
          </a:stretch>
        </p:blipFill>
        <p:spPr bwMode="auto">
          <a:xfrm>
            <a:off x="1295400" y="1300163"/>
            <a:ext cx="6624638" cy="5067300"/>
          </a:xfrm>
          <a:prstGeom prst="rect">
            <a:avLst/>
          </a:prstGeom>
          <a:noFill/>
          <a:ln>
            <a:noFill/>
          </a:ln>
          <a:effectLst>
            <a:outerShdw dist="35921" dir="2700000" algn="ctr" rotWithShape="0">
              <a:srgbClr val="808080">
                <a:alpha val="74001"/>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7">
            <a:extLst>
              <a:ext uri="{FF2B5EF4-FFF2-40B4-BE49-F238E27FC236}">
                <a16:creationId xmlns:a16="http://schemas.microsoft.com/office/drawing/2014/main" id="{360972D2-1C0C-CE4C-B7E6-AF7C053AEAA8}"/>
              </a:ext>
            </a:extLst>
          </p:cNvPr>
          <p:cNvSpPr>
            <a:spLocks noChangeArrowheads="1"/>
          </p:cNvSpPr>
          <p:nvPr/>
        </p:nvSpPr>
        <p:spPr bwMode="auto">
          <a:xfrm>
            <a:off x="6684963" y="381000"/>
            <a:ext cx="24669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80000"/>
              </a:lnSpc>
            </a:pPr>
            <a:r>
              <a:rPr lang="en-US" altLang="en-US" sz="3400" b="1">
                <a:solidFill>
                  <a:srgbClr val="0F116A"/>
                </a:solidFill>
              </a:rPr>
              <a:t>1952 </a:t>
            </a:r>
            <a:r>
              <a:rPr lang="en-US" altLang="en-US" sz="3400" b="1">
                <a:solidFill>
                  <a:srgbClr val="000005"/>
                </a:solidFill>
              </a:rPr>
              <a:t>| </a:t>
            </a:r>
            <a:r>
              <a:rPr lang="en-US" altLang="en-US" sz="3400" b="1">
                <a:solidFill>
                  <a:srgbClr val="CC0000"/>
                </a:solidFill>
              </a:rPr>
              <a:t>1969</a:t>
            </a:r>
          </a:p>
          <a:p>
            <a:pPr algn="r">
              <a:lnSpc>
                <a:spcPct val="80000"/>
              </a:lnSpc>
            </a:pPr>
            <a:r>
              <a:rPr lang="en-US" altLang="en-US" sz="2200" b="1">
                <a:solidFill>
                  <a:srgbClr val="CC0000"/>
                </a:solidFill>
              </a:rPr>
              <a:t>Hershey</a:t>
            </a:r>
            <a:endParaRPr lang="en-US" altLang="en-US" sz="3000" b="1">
              <a:solidFill>
                <a:srgbClr val="0F116A"/>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D2E7936-8AB5-E04F-BBF6-8E0B84E58D26}"/>
              </a:ext>
            </a:extLst>
          </p:cNvPr>
          <p:cNvSpPr>
            <a:spLocks noGrp="1" noChangeArrowheads="1"/>
          </p:cNvSpPr>
          <p:nvPr>
            <p:ph type="title"/>
          </p:nvPr>
        </p:nvSpPr>
        <p:spPr/>
        <p:txBody>
          <a:bodyPr/>
          <a:lstStyle/>
          <a:p>
            <a:pPr eaLnBrk="1" hangingPunct="1"/>
            <a:r>
              <a:rPr lang="en-US" altLang="en-US"/>
              <a:t>Chargaff</a:t>
            </a:r>
          </a:p>
        </p:txBody>
      </p:sp>
      <p:sp>
        <p:nvSpPr>
          <p:cNvPr id="394243" name="Rectangle 3" descr="Rectangle: Click to edit Master text styles&#13;&#10;Second level&#13;&#10;Third level&#13;&#10;Fourth level&#13;&#10;Fifth level">
            <a:extLst>
              <a:ext uri="{FF2B5EF4-FFF2-40B4-BE49-F238E27FC236}">
                <a16:creationId xmlns:a16="http://schemas.microsoft.com/office/drawing/2014/main" id="{81F10A52-7EC2-3049-A844-E5241C00138F}"/>
              </a:ext>
            </a:extLst>
          </p:cNvPr>
          <p:cNvSpPr>
            <a:spLocks noGrp="1" noChangeArrowheads="1"/>
          </p:cNvSpPr>
          <p:nvPr>
            <p:ph type="body" idx="1"/>
          </p:nvPr>
        </p:nvSpPr>
        <p:spPr/>
        <p:txBody>
          <a:bodyPr/>
          <a:lstStyle/>
          <a:p>
            <a:pPr eaLnBrk="1" hangingPunct="1">
              <a:tabLst>
                <a:tab pos="3321050" algn="dec"/>
              </a:tabLst>
            </a:pPr>
            <a:r>
              <a:rPr lang="en-US" altLang="en-US" dirty="0"/>
              <a:t>DNA composition: “Chargaff’s rules”</a:t>
            </a:r>
          </a:p>
          <a:p>
            <a:pPr lvl="1" eaLnBrk="1" hangingPunct="1">
              <a:tabLst>
                <a:tab pos="3321050" algn="dec"/>
              </a:tabLst>
            </a:pPr>
            <a:r>
              <a:rPr lang="en-US" altLang="en-US" dirty="0">
                <a:ea typeface="ＭＳ Ｐゴシック" panose="020B0600070205080204" pitchFamily="34" charset="-128"/>
              </a:rPr>
              <a:t>varies from species to species</a:t>
            </a:r>
          </a:p>
          <a:p>
            <a:pPr lvl="1" eaLnBrk="1" hangingPunct="1">
              <a:tabLst>
                <a:tab pos="3321050" algn="dec"/>
              </a:tabLst>
            </a:pPr>
            <a:r>
              <a:rPr lang="en-US" altLang="en-US" dirty="0">
                <a:ea typeface="ＭＳ Ｐゴシック" panose="020B0600070205080204" pitchFamily="34" charset="-128"/>
              </a:rPr>
              <a:t>all 4 bases not in equal quantity</a:t>
            </a:r>
          </a:p>
          <a:p>
            <a:pPr lvl="1" eaLnBrk="1" hangingPunct="1">
              <a:tabLst>
                <a:tab pos="3321050" algn="dec"/>
              </a:tabLst>
            </a:pPr>
            <a:r>
              <a:rPr lang="en-US" altLang="en-US" dirty="0">
                <a:ea typeface="ＭＳ Ｐゴシック" panose="020B0600070205080204" pitchFamily="34" charset="-128"/>
              </a:rPr>
              <a:t>bases present in characteristic ratio</a:t>
            </a:r>
          </a:p>
          <a:p>
            <a:pPr marL="1085850" lvl="2" eaLnBrk="1" hangingPunct="1">
              <a:tabLst>
                <a:tab pos="3321050" algn="dec"/>
              </a:tabLst>
            </a:pPr>
            <a:r>
              <a:rPr lang="en-US" altLang="en-US" dirty="0">
                <a:ea typeface="ＭＳ Ｐゴシック" panose="020B0600070205080204" pitchFamily="34" charset="-128"/>
              </a:rPr>
              <a:t>humans:</a:t>
            </a:r>
          </a:p>
          <a:p>
            <a:pPr marL="1085850" lvl="2" eaLnBrk="1" hangingPunct="1">
              <a:buFont typeface="Wingdings" pitchFamily="2" charset="2"/>
              <a:buNone/>
              <a:tabLst>
                <a:tab pos="3321050" algn="dec"/>
              </a:tabLst>
            </a:pPr>
            <a:r>
              <a:rPr lang="en-US" altLang="en-US" dirty="0">
                <a:ea typeface="ＭＳ Ｐゴシック" panose="020B0600070205080204" pitchFamily="34" charset="-128"/>
              </a:rPr>
              <a:t>		A = 30.9%</a:t>
            </a:r>
          </a:p>
          <a:p>
            <a:pPr marL="1085850" lvl="2" eaLnBrk="1" hangingPunct="1">
              <a:buFontTx/>
              <a:buNone/>
              <a:tabLst>
                <a:tab pos="3321050" algn="dec"/>
              </a:tabLst>
            </a:pPr>
            <a:r>
              <a:rPr lang="en-US" altLang="en-US" dirty="0">
                <a:ea typeface="ＭＳ Ｐゴシック" panose="020B0600070205080204" pitchFamily="34" charset="-128"/>
              </a:rPr>
              <a:t> 		T = 29.4%</a:t>
            </a:r>
          </a:p>
          <a:p>
            <a:pPr marL="1085850" lvl="2" eaLnBrk="1" hangingPunct="1">
              <a:buFontTx/>
              <a:buNone/>
              <a:tabLst>
                <a:tab pos="3321050" algn="dec"/>
              </a:tabLst>
            </a:pPr>
            <a:r>
              <a:rPr lang="en-US" altLang="en-US" dirty="0">
                <a:ea typeface="ＭＳ Ｐゴシック" panose="020B0600070205080204" pitchFamily="34" charset="-128"/>
              </a:rPr>
              <a:t> 		G = 19.9%</a:t>
            </a:r>
          </a:p>
          <a:p>
            <a:pPr marL="1085850" lvl="2" eaLnBrk="1" hangingPunct="1">
              <a:buFontTx/>
              <a:buNone/>
              <a:tabLst>
                <a:tab pos="3321050" algn="dec"/>
              </a:tabLst>
            </a:pPr>
            <a:r>
              <a:rPr lang="en-US" altLang="en-US" dirty="0">
                <a:ea typeface="ＭＳ Ｐゴシック" panose="020B0600070205080204" pitchFamily="34" charset="-128"/>
              </a:rPr>
              <a:t> 		C = 19.8%</a:t>
            </a:r>
          </a:p>
        </p:txBody>
      </p:sp>
      <p:pic>
        <p:nvPicPr>
          <p:cNvPr id="39940" name="Picture 4">
            <a:extLst>
              <a:ext uri="{FF2B5EF4-FFF2-40B4-BE49-F238E27FC236}">
                <a16:creationId xmlns:a16="http://schemas.microsoft.com/office/drawing/2014/main" id="{635D9C4A-DE72-1348-9FB0-6BAA07288A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363" y="3429000"/>
            <a:ext cx="23066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a:extLst>
              <a:ext uri="{FF2B5EF4-FFF2-40B4-BE49-F238E27FC236}">
                <a16:creationId xmlns:a16="http://schemas.microsoft.com/office/drawing/2014/main" id="{C57B4199-F848-E541-AAEB-E7245D3EBD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2721"/>
          <a:stretch>
            <a:fillRect/>
          </a:stretch>
        </p:blipFill>
        <p:spPr bwMode="auto">
          <a:xfrm>
            <a:off x="228600" y="3886200"/>
            <a:ext cx="1936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6">
            <a:extLst>
              <a:ext uri="{FF2B5EF4-FFF2-40B4-BE49-F238E27FC236}">
                <a16:creationId xmlns:a16="http://schemas.microsoft.com/office/drawing/2014/main" id="{443C59E6-71E5-3340-8FD3-86E89A4D0E85}"/>
              </a:ext>
            </a:extLst>
          </p:cNvPr>
          <p:cNvSpPr>
            <a:spLocks noChangeArrowheads="1"/>
          </p:cNvSpPr>
          <p:nvPr/>
        </p:nvSpPr>
        <p:spPr bwMode="auto">
          <a:xfrm>
            <a:off x="7923213" y="381000"/>
            <a:ext cx="11445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3400" b="1">
                <a:solidFill>
                  <a:srgbClr val="0F116A"/>
                </a:solidFill>
              </a:rPr>
              <a:t>1947</a:t>
            </a:r>
            <a:endParaRPr lang="en-US" altLang="en-US" sz="3000" b="1">
              <a:solidFill>
                <a:srgbClr val="0F116A"/>
              </a:solidFill>
            </a:endParaRPr>
          </a:p>
        </p:txBody>
      </p:sp>
      <p:pic>
        <p:nvPicPr>
          <p:cNvPr id="394251" name="Picture 11" descr="penguinL">
            <a:extLst>
              <a:ext uri="{FF2B5EF4-FFF2-40B4-BE49-F238E27FC236}">
                <a16:creationId xmlns:a16="http://schemas.microsoft.com/office/drawing/2014/main" id="{C72D129D-8113-F34F-A74F-19127DEBF5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2113" y="55626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52" name="AutoShape 12">
            <a:extLst>
              <a:ext uri="{FF2B5EF4-FFF2-40B4-BE49-F238E27FC236}">
                <a16:creationId xmlns:a16="http://schemas.microsoft.com/office/drawing/2014/main" id="{7860D138-9744-8249-8EF8-15155FE37228}"/>
              </a:ext>
            </a:extLst>
          </p:cNvPr>
          <p:cNvSpPr>
            <a:spLocks noChangeArrowheads="1"/>
          </p:cNvSpPr>
          <p:nvPr/>
        </p:nvSpPr>
        <p:spPr bwMode="auto">
          <a:xfrm>
            <a:off x="2185988" y="5753100"/>
            <a:ext cx="3051175" cy="1033463"/>
          </a:xfrm>
          <a:prstGeom prst="wedgeEllipseCallout">
            <a:avLst>
              <a:gd name="adj1" fmla="val 66389"/>
              <a:gd name="adj2" fmla="val -35560"/>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That</a:t>
            </a:r>
            <a:r>
              <a:rPr lang="en-US" altLang="en-US" sz="1800" b="1">
                <a:solidFill>
                  <a:srgbClr val="0F116A"/>
                </a:solidFill>
              </a:rPr>
              <a:t>’</a:t>
            </a:r>
            <a:r>
              <a:rPr lang="en-US" altLang="en-US" sz="1800" b="1">
                <a:solidFill>
                  <a:srgbClr val="0F116A"/>
                </a:solidFill>
                <a:latin typeface="Comic Sans MS" panose="030F0902030302020204" pitchFamily="66" charset="0"/>
              </a:rPr>
              <a:t>s interesting</a:t>
            </a:r>
            <a:r>
              <a:rPr lang="en-US" altLang="en-US" sz="1800" b="1" i="1">
                <a:solidFill>
                  <a:srgbClr val="0F116A"/>
                </a:solidFill>
                <a:latin typeface="Comic Sans MS" panose="030F0902030302020204" pitchFamily="66" charset="0"/>
              </a:rPr>
              <a:t>!</a:t>
            </a:r>
            <a:br>
              <a:rPr lang="en-US" altLang="en-US" sz="1800" b="1" i="1">
                <a:solidFill>
                  <a:srgbClr val="0F116A"/>
                </a:solidFill>
                <a:latin typeface="Comic Sans MS" panose="030F0902030302020204" pitchFamily="66" charset="0"/>
              </a:rPr>
            </a:br>
            <a:r>
              <a:rPr lang="en-US" altLang="en-US" sz="1800" b="1" i="1">
                <a:solidFill>
                  <a:srgbClr val="0F116A"/>
                </a:solidFill>
                <a:latin typeface="Comic Sans MS" panose="030F0902030302020204" pitchFamily="66" charset="0"/>
              </a:rPr>
              <a:t>What do you notice?</a:t>
            </a:r>
            <a:endParaRPr lang="en-US" altLang="en-US" sz="1800" b="1">
              <a:solidFill>
                <a:srgbClr val="0F116A"/>
              </a:solidFill>
              <a:latin typeface="Comic Sans MS"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4243">
                                            <p:txEl>
                                              <p:pRg st="1" end="1"/>
                                            </p:txEl>
                                          </p:spTgt>
                                        </p:tgtEl>
                                        <p:attrNameLst>
                                          <p:attrName>style.visibility</p:attrName>
                                        </p:attrNameLst>
                                      </p:cBhvr>
                                      <p:to>
                                        <p:strVal val="visible"/>
                                      </p:to>
                                    </p:set>
                                    <p:anim calcmode="lin" valueType="num">
                                      <p:cBhvr additive="base">
                                        <p:cTn id="7" dur="500" fill="hold"/>
                                        <p:tgtEl>
                                          <p:spTgt spid="39424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42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4243">
                                            <p:txEl>
                                              <p:pRg st="2" end="2"/>
                                            </p:txEl>
                                          </p:spTgt>
                                        </p:tgtEl>
                                        <p:attrNameLst>
                                          <p:attrName>style.visibility</p:attrName>
                                        </p:attrNameLst>
                                      </p:cBhvr>
                                      <p:to>
                                        <p:strVal val="visible"/>
                                      </p:to>
                                    </p:set>
                                    <p:anim calcmode="lin" valueType="num">
                                      <p:cBhvr additive="base">
                                        <p:cTn id="13" dur="500" fill="hold"/>
                                        <p:tgtEl>
                                          <p:spTgt spid="3942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42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4243">
                                            <p:txEl>
                                              <p:pRg st="3" end="3"/>
                                            </p:txEl>
                                          </p:spTgt>
                                        </p:tgtEl>
                                        <p:attrNameLst>
                                          <p:attrName>style.visibility</p:attrName>
                                        </p:attrNameLst>
                                      </p:cBhvr>
                                      <p:to>
                                        <p:strVal val="visible"/>
                                      </p:to>
                                    </p:set>
                                    <p:anim calcmode="lin" valueType="num">
                                      <p:cBhvr additive="base">
                                        <p:cTn id="19" dur="500" fill="hold"/>
                                        <p:tgtEl>
                                          <p:spTgt spid="3942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42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4243">
                                            <p:txEl>
                                              <p:pRg st="4" end="4"/>
                                            </p:txEl>
                                          </p:spTgt>
                                        </p:tgtEl>
                                        <p:attrNameLst>
                                          <p:attrName>style.visibility</p:attrName>
                                        </p:attrNameLst>
                                      </p:cBhvr>
                                      <p:to>
                                        <p:strVal val="visible"/>
                                      </p:to>
                                    </p:set>
                                    <p:anim calcmode="lin" valueType="num">
                                      <p:cBhvr additive="base">
                                        <p:cTn id="25" dur="500" fill="hold"/>
                                        <p:tgtEl>
                                          <p:spTgt spid="3942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42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4243">
                                            <p:txEl>
                                              <p:pRg st="5" end="5"/>
                                            </p:txEl>
                                          </p:spTgt>
                                        </p:tgtEl>
                                        <p:attrNameLst>
                                          <p:attrName>style.visibility</p:attrName>
                                        </p:attrNameLst>
                                      </p:cBhvr>
                                      <p:to>
                                        <p:strVal val="visible"/>
                                      </p:to>
                                    </p:set>
                                    <p:anim calcmode="lin" valueType="num">
                                      <p:cBhvr additive="base">
                                        <p:cTn id="31" dur="500" fill="hold"/>
                                        <p:tgtEl>
                                          <p:spTgt spid="39424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42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4243">
                                            <p:txEl>
                                              <p:pRg st="6" end="6"/>
                                            </p:txEl>
                                          </p:spTgt>
                                        </p:tgtEl>
                                        <p:attrNameLst>
                                          <p:attrName>style.visibility</p:attrName>
                                        </p:attrNameLst>
                                      </p:cBhvr>
                                      <p:to>
                                        <p:strVal val="visible"/>
                                      </p:to>
                                    </p:set>
                                    <p:anim calcmode="lin" valueType="num">
                                      <p:cBhvr additive="base">
                                        <p:cTn id="37" dur="500" fill="hold"/>
                                        <p:tgtEl>
                                          <p:spTgt spid="39424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42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4243">
                                            <p:txEl>
                                              <p:pRg st="7" end="7"/>
                                            </p:txEl>
                                          </p:spTgt>
                                        </p:tgtEl>
                                        <p:attrNameLst>
                                          <p:attrName>style.visibility</p:attrName>
                                        </p:attrNameLst>
                                      </p:cBhvr>
                                      <p:to>
                                        <p:strVal val="visible"/>
                                      </p:to>
                                    </p:set>
                                    <p:anim calcmode="lin" valueType="num">
                                      <p:cBhvr additive="base">
                                        <p:cTn id="43" dur="500" fill="hold"/>
                                        <p:tgtEl>
                                          <p:spTgt spid="39424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424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4243">
                                            <p:txEl>
                                              <p:pRg st="8" end="8"/>
                                            </p:txEl>
                                          </p:spTgt>
                                        </p:tgtEl>
                                        <p:attrNameLst>
                                          <p:attrName>style.visibility</p:attrName>
                                        </p:attrNameLst>
                                      </p:cBhvr>
                                      <p:to>
                                        <p:strVal val="visible"/>
                                      </p:to>
                                    </p:set>
                                    <p:anim calcmode="lin" valueType="num">
                                      <p:cBhvr additive="base">
                                        <p:cTn id="49" dur="500" fill="hold"/>
                                        <p:tgtEl>
                                          <p:spTgt spid="39424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424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2" fill="hold" nodeType="clickEffect">
                                  <p:stCondLst>
                                    <p:cond delay="0"/>
                                  </p:stCondLst>
                                  <p:childTnLst>
                                    <p:set>
                                      <p:cBhvr>
                                        <p:cTn id="54" dur="1" fill="hold">
                                          <p:stCondLst>
                                            <p:cond delay="0"/>
                                          </p:stCondLst>
                                        </p:cTn>
                                        <p:tgtEl>
                                          <p:spTgt spid="394251"/>
                                        </p:tgtEl>
                                        <p:attrNameLst>
                                          <p:attrName>style.visibility</p:attrName>
                                        </p:attrNameLst>
                                      </p:cBhvr>
                                      <p:to>
                                        <p:strVal val="visible"/>
                                      </p:to>
                                    </p:set>
                                    <p:animEffect transition="in" filter="wipe(right)">
                                      <p:cBhvr>
                                        <p:cTn id="55" dur="500"/>
                                        <p:tgtEl>
                                          <p:spTgt spid="394251"/>
                                        </p:tgtEl>
                                      </p:cBhvr>
                                    </p:animEffect>
                                  </p:childTnLst>
                                </p:cTn>
                              </p:par>
                            </p:childTnLst>
                          </p:cTn>
                        </p:par>
                        <p:par>
                          <p:cTn id="56" fill="hold" nodeType="afterGroup">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94252"/>
                                        </p:tgtEl>
                                        <p:attrNameLst>
                                          <p:attrName>style.visibility</p:attrName>
                                        </p:attrNameLst>
                                      </p:cBhvr>
                                      <p:to>
                                        <p:strVal val="visible"/>
                                      </p:to>
                                    </p:set>
                                    <p:animEffect transition="in" filter="wipe(down)">
                                      <p:cBhvr>
                                        <p:cTn id="59" dur="500"/>
                                        <p:tgtEl>
                                          <p:spTgt spid="394252"/>
                                        </p:tgtEl>
                                      </p:cBhvr>
                                    </p:animEffect>
                                  </p:childTnLst>
                                  <p:subTnLst>
                                    <p:audio>
                                      <p:cMediaNode>
                                        <p:cTn display="0" masterRel="sameClick">
                                          <p:stCondLst>
                                            <p:cond evt="begin" delay="0">
                                              <p:tn val="57"/>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autoUpdateAnimBg="0"/>
      <p:bldP spid="39425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89E6425-6660-C245-A70C-85E831195DC9}"/>
              </a:ext>
            </a:extLst>
          </p:cNvPr>
          <p:cNvSpPr>
            <a:spLocks noGrp="1" noChangeArrowheads="1"/>
          </p:cNvSpPr>
          <p:nvPr>
            <p:ph type="title"/>
          </p:nvPr>
        </p:nvSpPr>
        <p:spPr/>
        <p:txBody>
          <a:bodyPr/>
          <a:lstStyle/>
          <a:p>
            <a:pPr eaLnBrk="1" hangingPunct="1"/>
            <a:r>
              <a:rPr lang="en-US" altLang="en-US"/>
              <a:t>Structure of DNA</a:t>
            </a:r>
          </a:p>
        </p:txBody>
      </p:sp>
      <p:sp>
        <p:nvSpPr>
          <p:cNvPr id="396291" name="Rectangle 3" descr="Rectangle: Click to edit Master text styles&#13;&#10;Second level&#13;&#10;Third level&#13;&#10;Fourth level&#13;&#10;Fifth level">
            <a:extLst>
              <a:ext uri="{FF2B5EF4-FFF2-40B4-BE49-F238E27FC236}">
                <a16:creationId xmlns:a16="http://schemas.microsoft.com/office/drawing/2014/main" id="{1F363E84-F0DB-3942-9A7F-2F974DC785A0}"/>
              </a:ext>
            </a:extLst>
          </p:cNvPr>
          <p:cNvSpPr>
            <a:spLocks noGrp="1" noChangeArrowheads="1"/>
          </p:cNvSpPr>
          <p:nvPr>
            <p:ph type="body" idx="1"/>
          </p:nvPr>
        </p:nvSpPr>
        <p:spPr>
          <a:xfrm>
            <a:off x="838200" y="1371600"/>
            <a:ext cx="7924800" cy="2971800"/>
          </a:xfrm>
        </p:spPr>
        <p:txBody>
          <a:bodyPr/>
          <a:lstStyle/>
          <a:p>
            <a:pPr eaLnBrk="1" hangingPunct="1"/>
            <a:r>
              <a:rPr lang="en-US" altLang="en-US" dirty="0"/>
              <a:t>Watson &amp; Crick</a:t>
            </a:r>
          </a:p>
          <a:p>
            <a:pPr lvl="1" eaLnBrk="1" hangingPunct="1"/>
            <a:r>
              <a:rPr lang="en-US" altLang="en-US" dirty="0">
                <a:ea typeface="ＭＳ Ｐゴシック" panose="020B0600070205080204" pitchFamily="34" charset="-128"/>
              </a:rPr>
              <a:t>developed double helix model of DNA</a:t>
            </a:r>
          </a:p>
          <a:p>
            <a:pPr marL="1085850" lvl="2" eaLnBrk="1" hangingPunct="1"/>
            <a:r>
              <a:rPr lang="en-US" altLang="en-US" dirty="0">
                <a:ea typeface="ＭＳ Ｐゴシック" panose="020B0600070205080204" pitchFamily="34" charset="-128"/>
              </a:rPr>
              <a:t>other scientists working on question:</a:t>
            </a:r>
            <a:endParaRPr lang="en-US" altLang="en-US" sz="2800" dirty="0">
              <a:ea typeface="ＭＳ Ｐゴシック" panose="020B0600070205080204" pitchFamily="34" charset="-128"/>
            </a:endParaRPr>
          </a:p>
          <a:p>
            <a:pPr marL="1428750" lvl="3" eaLnBrk="1" hangingPunct="1"/>
            <a:r>
              <a:rPr lang="en-US" altLang="en-US" sz="2400" dirty="0">
                <a:ea typeface="ＭＳ Ｐゴシック" panose="020B0600070205080204" pitchFamily="34" charset="-128"/>
              </a:rPr>
              <a:t>Rosalind Franklin</a:t>
            </a:r>
          </a:p>
          <a:p>
            <a:pPr marL="1428750" lvl="3" eaLnBrk="1" hangingPunct="1"/>
            <a:r>
              <a:rPr lang="en-US" altLang="en-US" sz="2400" dirty="0">
                <a:ea typeface="ＭＳ Ｐゴシック" panose="020B0600070205080204" pitchFamily="34" charset="-128"/>
              </a:rPr>
              <a:t>Maurice Wilkins</a:t>
            </a:r>
          </a:p>
          <a:p>
            <a:pPr marL="1428750" lvl="3" eaLnBrk="1" hangingPunct="1"/>
            <a:r>
              <a:rPr lang="en-US" altLang="en-US" sz="2400" dirty="0">
                <a:ea typeface="ＭＳ Ｐゴシック" panose="020B0600070205080204" pitchFamily="34" charset="-128"/>
              </a:rPr>
              <a:t>Linus Pauling</a:t>
            </a:r>
            <a:r>
              <a:rPr lang="en-US" altLang="en-US" sz="2400" b="0" dirty="0">
                <a:ea typeface="ＭＳ Ｐゴシック" panose="020B0600070205080204" pitchFamily="34" charset="-128"/>
              </a:rPr>
              <a:t> </a:t>
            </a:r>
          </a:p>
        </p:txBody>
      </p:sp>
      <p:sp>
        <p:nvSpPr>
          <p:cNvPr id="41988" name="Rectangle 4">
            <a:extLst>
              <a:ext uri="{FF2B5EF4-FFF2-40B4-BE49-F238E27FC236}">
                <a16:creationId xmlns:a16="http://schemas.microsoft.com/office/drawing/2014/main" id="{77BDE867-4C6E-BB4E-B4E2-26CAAF997DA7}"/>
              </a:ext>
            </a:extLst>
          </p:cNvPr>
          <p:cNvSpPr>
            <a:spLocks noChangeArrowheads="1"/>
          </p:cNvSpPr>
          <p:nvPr/>
        </p:nvSpPr>
        <p:spPr bwMode="auto">
          <a:xfrm>
            <a:off x="6605588" y="381000"/>
            <a:ext cx="2465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3400" b="1">
                <a:solidFill>
                  <a:srgbClr val="0F116A"/>
                </a:solidFill>
              </a:rPr>
              <a:t>1953 </a:t>
            </a:r>
            <a:r>
              <a:rPr lang="en-US" altLang="en-US" sz="3400" b="1">
                <a:solidFill>
                  <a:srgbClr val="000005"/>
                </a:solidFill>
              </a:rPr>
              <a:t>| </a:t>
            </a:r>
            <a:r>
              <a:rPr lang="en-US" altLang="en-US" sz="3400" b="1">
                <a:solidFill>
                  <a:srgbClr val="CC0000"/>
                </a:solidFill>
              </a:rPr>
              <a:t>1962</a:t>
            </a:r>
            <a:endParaRPr lang="en-US" altLang="en-US" sz="3000" b="1">
              <a:solidFill>
                <a:srgbClr val="0F116A"/>
              </a:solidFill>
            </a:endParaRPr>
          </a:p>
        </p:txBody>
      </p:sp>
      <p:pic>
        <p:nvPicPr>
          <p:cNvPr id="396293" name="Picture 5">
            <a:extLst>
              <a:ext uri="{FF2B5EF4-FFF2-40B4-BE49-F238E27FC236}">
                <a16:creationId xmlns:a16="http://schemas.microsoft.com/office/drawing/2014/main" id="{5D20A2A7-22C6-604A-9D6E-8A431E3A0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114800"/>
            <a:ext cx="2386013" cy="2679700"/>
          </a:xfrm>
          <a:prstGeom prst="rect">
            <a:avLst/>
          </a:prstGeom>
          <a:noFill/>
          <a:ln w="9525">
            <a:solidFill>
              <a:srgbClr val="000000"/>
            </a:solidFill>
            <a:miter lim="800000"/>
            <a:headEnd/>
            <a:tailEnd/>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Lst>
        </p:spPr>
      </p:pic>
      <p:pic>
        <p:nvPicPr>
          <p:cNvPr id="396294" name="Picture 6">
            <a:extLst>
              <a:ext uri="{FF2B5EF4-FFF2-40B4-BE49-F238E27FC236}">
                <a16:creationId xmlns:a16="http://schemas.microsoft.com/office/drawing/2014/main" id="{831C3584-2B14-D740-A7F9-3A48706C99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1600" t="5853" r="7201" b="35123"/>
          <a:stretch>
            <a:fillRect/>
          </a:stretch>
        </p:blipFill>
        <p:spPr bwMode="auto">
          <a:xfrm>
            <a:off x="6248400" y="4117975"/>
            <a:ext cx="2624138" cy="2676525"/>
          </a:xfrm>
          <a:prstGeom prst="rect">
            <a:avLst/>
          </a:prstGeom>
          <a:noFill/>
          <a:ln w="9525">
            <a:solidFill>
              <a:srgbClr val="000000"/>
            </a:solidFill>
            <a:miter lim="800000"/>
            <a:headEnd/>
            <a:tailEnd/>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Lst>
        </p:spPr>
      </p:pic>
      <p:pic>
        <p:nvPicPr>
          <p:cNvPr id="396295" name="Picture 7">
            <a:extLst>
              <a:ext uri="{FF2B5EF4-FFF2-40B4-BE49-F238E27FC236}">
                <a16:creationId xmlns:a16="http://schemas.microsoft.com/office/drawing/2014/main" id="{79193E99-AE4F-8D41-8843-B2353E62B3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119563"/>
            <a:ext cx="2705100" cy="2674937"/>
          </a:xfrm>
          <a:prstGeom prst="rect">
            <a:avLst/>
          </a:prstGeom>
          <a:noFill/>
          <a:ln w="9525">
            <a:solidFill>
              <a:srgbClr val="000000"/>
            </a:solidFill>
            <a:miter lim="800000"/>
            <a:headEnd/>
            <a:tailEnd/>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Lst>
        </p:spPr>
      </p:pic>
      <p:sp>
        <p:nvSpPr>
          <p:cNvPr id="41992" name="Rectangle 8">
            <a:extLst>
              <a:ext uri="{FF2B5EF4-FFF2-40B4-BE49-F238E27FC236}">
                <a16:creationId xmlns:a16="http://schemas.microsoft.com/office/drawing/2014/main" id="{B3F4ADE5-A0DE-BB45-B299-BA47C55223BA}"/>
              </a:ext>
            </a:extLst>
          </p:cNvPr>
          <p:cNvSpPr>
            <a:spLocks noChangeArrowheads="1"/>
          </p:cNvSpPr>
          <p:nvPr/>
        </p:nvSpPr>
        <p:spPr bwMode="auto">
          <a:xfrm>
            <a:off x="1833563" y="6443663"/>
            <a:ext cx="12715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200" b="1">
                <a:solidFill>
                  <a:schemeClr val="bg1"/>
                </a:solidFill>
              </a:rPr>
              <a:t>Franklin</a:t>
            </a:r>
            <a:endParaRPr lang="en-US" altLang="en-US" sz="2200" b="1">
              <a:solidFill>
                <a:srgbClr val="FFEA18"/>
              </a:solidFill>
            </a:endParaRPr>
          </a:p>
        </p:txBody>
      </p:sp>
      <p:sp>
        <p:nvSpPr>
          <p:cNvPr id="41993" name="Rectangle 9">
            <a:extLst>
              <a:ext uri="{FF2B5EF4-FFF2-40B4-BE49-F238E27FC236}">
                <a16:creationId xmlns:a16="http://schemas.microsoft.com/office/drawing/2014/main" id="{70B6D23A-922C-764F-A939-5825F1D4BA7E}"/>
              </a:ext>
            </a:extLst>
          </p:cNvPr>
          <p:cNvSpPr>
            <a:spLocks noChangeArrowheads="1"/>
          </p:cNvSpPr>
          <p:nvPr/>
        </p:nvSpPr>
        <p:spPr bwMode="auto">
          <a:xfrm>
            <a:off x="4611688" y="6430963"/>
            <a:ext cx="11620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200" b="1">
                <a:solidFill>
                  <a:schemeClr val="bg1"/>
                </a:solidFill>
              </a:rPr>
              <a:t>Wilkins</a:t>
            </a:r>
            <a:endParaRPr lang="en-US" altLang="en-US" sz="2200" b="1">
              <a:solidFill>
                <a:srgbClr val="FFEA18"/>
              </a:solidFill>
            </a:endParaRPr>
          </a:p>
        </p:txBody>
      </p:sp>
      <p:sp>
        <p:nvSpPr>
          <p:cNvPr id="41994" name="Rectangle 10">
            <a:extLst>
              <a:ext uri="{FF2B5EF4-FFF2-40B4-BE49-F238E27FC236}">
                <a16:creationId xmlns:a16="http://schemas.microsoft.com/office/drawing/2014/main" id="{C2C95566-43F2-CC41-BACF-98CA0A152E26}"/>
              </a:ext>
            </a:extLst>
          </p:cNvPr>
          <p:cNvSpPr>
            <a:spLocks noChangeArrowheads="1"/>
          </p:cNvSpPr>
          <p:nvPr/>
        </p:nvSpPr>
        <p:spPr bwMode="auto">
          <a:xfrm>
            <a:off x="7435850" y="6430963"/>
            <a:ext cx="11938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200" b="1">
                <a:solidFill>
                  <a:schemeClr val="bg1"/>
                </a:solidFill>
              </a:rPr>
              <a:t>Pauling</a:t>
            </a:r>
            <a:endParaRPr lang="en-US" altLang="en-US" sz="2200" b="1">
              <a:solidFill>
                <a:srgbClr val="FFEA18"/>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6291">
                                            <p:txEl>
                                              <p:pRg st="1" end="1"/>
                                            </p:txEl>
                                          </p:spTgt>
                                        </p:tgtEl>
                                        <p:attrNameLst>
                                          <p:attrName>style.visibility</p:attrName>
                                        </p:attrNameLst>
                                      </p:cBhvr>
                                      <p:to>
                                        <p:strVal val="visible"/>
                                      </p:to>
                                    </p:set>
                                    <p:anim calcmode="lin" valueType="num">
                                      <p:cBhvr additive="base">
                                        <p:cTn id="7" dur="500" fill="hold"/>
                                        <p:tgtEl>
                                          <p:spTgt spid="39629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6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6291">
                                            <p:txEl>
                                              <p:pRg st="2" end="2"/>
                                            </p:txEl>
                                          </p:spTgt>
                                        </p:tgtEl>
                                        <p:attrNameLst>
                                          <p:attrName>style.visibility</p:attrName>
                                        </p:attrNameLst>
                                      </p:cBhvr>
                                      <p:to>
                                        <p:strVal val="visible"/>
                                      </p:to>
                                    </p:set>
                                    <p:anim calcmode="lin" valueType="num">
                                      <p:cBhvr additive="base">
                                        <p:cTn id="13" dur="500" fill="hold"/>
                                        <p:tgtEl>
                                          <p:spTgt spid="3962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62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6291">
                                            <p:txEl>
                                              <p:pRg st="3" end="3"/>
                                            </p:txEl>
                                          </p:spTgt>
                                        </p:tgtEl>
                                        <p:attrNameLst>
                                          <p:attrName>style.visibility</p:attrName>
                                        </p:attrNameLst>
                                      </p:cBhvr>
                                      <p:to>
                                        <p:strVal val="visible"/>
                                      </p:to>
                                    </p:set>
                                    <p:anim calcmode="lin" valueType="num">
                                      <p:cBhvr additive="base">
                                        <p:cTn id="19" dur="500" fill="hold"/>
                                        <p:tgtEl>
                                          <p:spTgt spid="39629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62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6291">
                                            <p:txEl>
                                              <p:pRg st="4" end="4"/>
                                            </p:txEl>
                                          </p:spTgt>
                                        </p:tgtEl>
                                        <p:attrNameLst>
                                          <p:attrName>style.visibility</p:attrName>
                                        </p:attrNameLst>
                                      </p:cBhvr>
                                      <p:to>
                                        <p:strVal val="visible"/>
                                      </p:to>
                                    </p:set>
                                    <p:anim calcmode="lin" valueType="num">
                                      <p:cBhvr additive="base">
                                        <p:cTn id="25" dur="500" fill="hold"/>
                                        <p:tgtEl>
                                          <p:spTgt spid="39629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62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6291">
                                            <p:txEl>
                                              <p:pRg st="5" end="5"/>
                                            </p:txEl>
                                          </p:spTgt>
                                        </p:tgtEl>
                                        <p:attrNameLst>
                                          <p:attrName>style.visibility</p:attrName>
                                        </p:attrNameLst>
                                      </p:cBhvr>
                                      <p:to>
                                        <p:strVal val="visible"/>
                                      </p:to>
                                    </p:set>
                                    <p:anim calcmode="lin" valueType="num">
                                      <p:cBhvr additive="base">
                                        <p:cTn id="31" dur="500" fill="hold"/>
                                        <p:tgtEl>
                                          <p:spTgt spid="39629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62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08C8DDA8-B733-9D4E-AA45-4BD5B72CE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295400"/>
            <a:ext cx="53467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a:extLst>
              <a:ext uri="{FF2B5EF4-FFF2-40B4-BE49-F238E27FC236}">
                <a16:creationId xmlns:a16="http://schemas.microsoft.com/office/drawing/2014/main" id="{5EC25D96-CCBA-BD43-94E1-D6EFD6AC6D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95400"/>
            <a:ext cx="276542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a:extLst>
              <a:ext uri="{FF2B5EF4-FFF2-40B4-BE49-F238E27FC236}">
                <a16:creationId xmlns:a16="http://schemas.microsoft.com/office/drawing/2014/main" id="{834E2648-2083-2149-B62F-5D68FA0344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4030" b="13091"/>
          <a:stretch>
            <a:fillRect/>
          </a:stretch>
        </p:blipFill>
        <p:spPr bwMode="auto">
          <a:xfrm>
            <a:off x="6172200" y="4213225"/>
            <a:ext cx="27654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a:extLst>
              <a:ext uri="{FF2B5EF4-FFF2-40B4-BE49-F238E27FC236}">
                <a16:creationId xmlns:a16="http://schemas.microsoft.com/office/drawing/2014/main" id="{3BE599F4-7AA2-3D47-9BF8-5D9407C35488}"/>
              </a:ext>
            </a:extLst>
          </p:cNvPr>
          <p:cNvSpPr>
            <a:spLocks noChangeArrowheads="1"/>
          </p:cNvSpPr>
          <p:nvPr/>
        </p:nvSpPr>
        <p:spPr bwMode="auto">
          <a:xfrm>
            <a:off x="609600" y="654050"/>
            <a:ext cx="4044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chemeClr val="tx2"/>
                </a:solidFill>
              </a:rPr>
              <a:t>Watson and Crick</a:t>
            </a:r>
          </a:p>
        </p:txBody>
      </p:sp>
      <p:sp>
        <p:nvSpPr>
          <p:cNvPr id="44038" name="Rectangle 6">
            <a:extLst>
              <a:ext uri="{FF2B5EF4-FFF2-40B4-BE49-F238E27FC236}">
                <a16:creationId xmlns:a16="http://schemas.microsoft.com/office/drawing/2014/main" id="{AE2A22AA-D148-A546-BE41-2B02EFD53EA9}"/>
              </a:ext>
            </a:extLst>
          </p:cNvPr>
          <p:cNvSpPr>
            <a:spLocks noChangeArrowheads="1"/>
          </p:cNvSpPr>
          <p:nvPr/>
        </p:nvSpPr>
        <p:spPr bwMode="auto">
          <a:xfrm>
            <a:off x="5954713" y="533400"/>
            <a:ext cx="325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b="1">
                <a:solidFill>
                  <a:srgbClr val="0F116A"/>
                </a:solidFill>
                <a:hlinkClick r:id="rId6" action="ppaction://hlinkfile"/>
              </a:rPr>
              <a:t>1953 article in Nature</a:t>
            </a:r>
            <a:endParaRPr lang="en-US" altLang="en-US" sz="3600" b="1">
              <a:solidFill>
                <a:srgbClr val="0F116A"/>
              </a:solidFill>
            </a:endParaRPr>
          </a:p>
        </p:txBody>
      </p:sp>
      <p:sp>
        <p:nvSpPr>
          <p:cNvPr id="44039" name="Rectangle 7">
            <a:extLst>
              <a:ext uri="{FF2B5EF4-FFF2-40B4-BE49-F238E27FC236}">
                <a16:creationId xmlns:a16="http://schemas.microsoft.com/office/drawing/2014/main" id="{7B19A18E-4F22-9047-8A2A-BDB1A9E49ABA}"/>
              </a:ext>
            </a:extLst>
          </p:cNvPr>
          <p:cNvSpPr>
            <a:spLocks noChangeArrowheads="1"/>
          </p:cNvSpPr>
          <p:nvPr/>
        </p:nvSpPr>
        <p:spPr bwMode="auto">
          <a:xfrm>
            <a:off x="4657725" y="6303963"/>
            <a:ext cx="8826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200" b="1">
                <a:solidFill>
                  <a:schemeClr val="bg1"/>
                </a:solidFill>
              </a:rPr>
              <a:t>Crick</a:t>
            </a:r>
            <a:endParaRPr lang="en-US" altLang="en-US" sz="2200" b="1">
              <a:solidFill>
                <a:srgbClr val="FFEA18"/>
              </a:solidFill>
            </a:endParaRPr>
          </a:p>
        </p:txBody>
      </p:sp>
      <p:sp>
        <p:nvSpPr>
          <p:cNvPr id="44040" name="Rectangle 8">
            <a:extLst>
              <a:ext uri="{FF2B5EF4-FFF2-40B4-BE49-F238E27FC236}">
                <a16:creationId xmlns:a16="http://schemas.microsoft.com/office/drawing/2014/main" id="{2CA38E07-AD79-6A40-84FA-BC8C9F849E39}"/>
              </a:ext>
            </a:extLst>
          </p:cNvPr>
          <p:cNvSpPr>
            <a:spLocks noChangeArrowheads="1"/>
          </p:cNvSpPr>
          <p:nvPr/>
        </p:nvSpPr>
        <p:spPr bwMode="auto">
          <a:xfrm>
            <a:off x="646113" y="6303963"/>
            <a:ext cx="11938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200" b="1">
                <a:solidFill>
                  <a:schemeClr val="bg1"/>
                </a:solidFill>
              </a:rPr>
              <a:t>Watson</a:t>
            </a:r>
            <a:endParaRPr lang="en-US" altLang="en-US" sz="2200" b="1">
              <a:solidFill>
                <a:srgbClr val="FFEA1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f14-09ct_rosalind_frank_cb">
            <a:extLst>
              <a:ext uri="{FF2B5EF4-FFF2-40B4-BE49-F238E27FC236}">
                <a16:creationId xmlns:a16="http://schemas.microsoft.com/office/drawing/2014/main" id="{B77288FD-C59C-6A48-A6F8-73D7BC643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749" t="6000" r="33749"/>
          <a:stretch>
            <a:fillRect/>
          </a:stretch>
        </p:blipFill>
        <p:spPr bwMode="auto">
          <a:xfrm>
            <a:off x="7196138" y="415925"/>
            <a:ext cx="1598612"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
            <a:extLst>
              <a:ext uri="{FF2B5EF4-FFF2-40B4-BE49-F238E27FC236}">
                <a16:creationId xmlns:a16="http://schemas.microsoft.com/office/drawing/2014/main" id="{C691B61D-8542-374F-A620-A554DC916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429"/>
          <a:stretch>
            <a:fillRect/>
          </a:stretch>
        </p:blipFill>
        <p:spPr bwMode="auto">
          <a:xfrm>
            <a:off x="5638800" y="3905250"/>
            <a:ext cx="3429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3">
            <a:extLst>
              <a:ext uri="{FF2B5EF4-FFF2-40B4-BE49-F238E27FC236}">
                <a16:creationId xmlns:a16="http://schemas.microsoft.com/office/drawing/2014/main" id="{9208AB1B-6289-6343-BE2A-4A69A00E4761}"/>
              </a:ext>
            </a:extLst>
          </p:cNvPr>
          <p:cNvSpPr>
            <a:spLocks noGrp="1" noChangeArrowheads="1"/>
          </p:cNvSpPr>
          <p:nvPr>
            <p:ph type="title"/>
          </p:nvPr>
        </p:nvSpPr>
        <p:spPr/>
        <p:txBody>
          <a:bodyPr/>
          <a:lstStyle/>
          <a:p>
            <a:pPr eaLnBrk="1" hangingPunct="1"/>
            <a:r>
              <a:rPr lang="en-US" altLang="en-US"/>
              <a:t>Rosalind Franklin (1920-1958)</a:t>
            </a:r>
          </a:p>
        </p:txBody>
      </p:sp>
      <p:pic>
        <p:nvPicPr>
          <p:cNvPr id="46085" name="Picture 4">
            <a:extLst>
              <a:ext uri="{FF2B5EF4-FFF2-40B4-BE49-F238E27FC236}">
                <a16:creationId xmlns:a16="http://schemas.microsoft.com/office/drawing/2014/main" id="{13FDC452-960F-B443-8ACF-2AEBC53C6B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371600"/>
            <a:ext cx="50863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EAF5E13F-932E-5A47-BD97-2D8102E44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906" b="3600"/>
          <a:stretch>
            <a:fillRect/>
          </a:stretch>
        </p:blipFill>
        <p:spPr bwMode="auto">
          <a:xfrm>
            <a:off x="4117975" y="381000"/>
            <a:ext cx="47609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a:extLst>
              <a:ext uri="{FF2B5EF4-FFF2-40B4-BE49-F238E27FC236}">
                <a16:creationId xmlns:a16="http://schemas.microsoft.com/office/drawing/2014/main" id="{16DFF0BF-FE99-B541-BC8A-C98B4D396C30}"/>
              </a:ext>
            </a:extLst>
          </p:cNvPr>
          <p:cNvSpPr>
            <a:spLocks noGrp="1" noChangeArrowheads="1"/>
          </p:cNvSpPr>
          <p:nvPr>
            <p:ph type="title"/>
          </p:nvPr>
        </p:nvSpPr>
        <p:spPr/>
        <p:txBody>
          <a:bodyPr/>
          <a:lstStyle/>
          <a:p>
            <a:pPr eaLnBrk="1" hangingPunct="1"/>
            <a:r>
              <a:rPr lang="en-US" altLang="en-US" dirty="0"/>
              <a:t>Copying DNA</a:t>
            </a:r>
          </a:p>
        </p:txBody>
      </p:sp>
      <p:sp>
        <p:nvSpPr>
          <p:cNvPr id="410628" name="Rectangle 4" descr="Rectangle: Click to edit Master text styles&#13;&#10;Second level&#13;&#10;Third level&#13;&#10;Fourth level&#13;&#10;Fifth level">
            <a:extLst>
              <a:ext uri="{FF2B5EF4-FFF2-40B4-BE49-F238E27FC236}">
                <a16:creationId xmlns:a16="http://schemas.microsoft.com/office/drawing/2014/main" id="{42ABB8C5-AD8C-884F-A82D-85BA3AC73B02}"/>
              </a:ext>
            </a:extLst>
          </p:cNvPr>
          <p:cNvSpPr>
            <a:spLocks noGrp="1" noChangeArrowheads="1"/>
          </p:cNvSpPr>
          <p:nvPr>
            <p:ph type="body" idx="1"/>
          </p:nvPr>
        </p:nvSpPr>
        <p:spPr>
          <a:xfrm>
            <a:off x="838200" y="1371600"/>
            <a:ext cx="4572000" cy="4419600"/>
          </a:xfrm>
        </p:spPr>
        <p:txBody>
          <a:bodyPr/>
          <a:lstStyle/>
          <a:p>
            <a:pPr eaLnBrk="1" hangingPunct="1"/>
            <a:r>
              <a:rPr lang="en-US" altLang="en-US" dirty="0"/>
              <a:t>Replication of DNA</a:t>
            </a:r>
          </a:p>
          <a:p>
            <a:pPr lvl="1" eaLnBrk="1" hangingPunct="1"/>
            <a:r>
              <a:rPr lang="en-US" altLang="en-US" dirty="0">
                <a:ea typeface="ＭＳ Ｐゴシック" panose="020B0600070205080204" pitchFamily="34" charset="-128"/>
              </a:rPr>
              <a:t>base pairing allows each strand to serve as a </a:t>
            </a:r>
            <a:r>
              <a:rPr lang="en-US" altLang="en-US" u="sng" dirty="0">
                <a:solidFill>
                  <a:srgbClr val="CC0000"/>
                </a:solidFill>
                <a:ea typeface="ＭＳ Ｐゴシック" panose="020B0600070205080204" pitchFamily="34" charset="-128"/>
              </a:rPr>
              <a:t>template</a:t>
            </a:r>
            <a:r>
              <a:rPr lang="en-US" altLang="en-US" dirty="0">
                <a:ea typeface="ＭＳ Ｐゴシック" panose="020B0600070205080204" pitchFamily="34" charset="-128"/>
              </a:rPr>
              <a:t> for a new strand</a:t>
            </a:r>
          </a:p>
        </p:txBody>
      </p:sp>
      <p:pic>
        <p:nvPicPr>
          <p:cNvPr id="48133" name="Picture 5" descr="16-07-DNAReplication-L4">
            <a:extLst>
              <a:ext uri="{FF2B5EF4-FFF2-40B4-BE49-F238E27FC236}">
                <a16:creationId xmlns:a16="http://schemas.microsoft.com/office/drawing/2014/main" id="{8B3FCC13-EBED-F441-8C5A-6C015301B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0824"/>
          <a:stretch>
            <a:fillRect/>
          </a:stretch>
        </p:blipFill>
        <p:spPr bwMode="auto">
          <a:xfrm>
            <a:off x="0" y="5334000"/>
            <a:ext cx="715486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628">
                                            <p:txEl>
                                              <p:pRg st="1" end="1"/>
                                            </p:txEl>
                                          </p:spTgt>
                                        </p:tgtEl>
                                        <p:attrNameLst>
                                          <p:attrName>style.visibility</p:attrName>
                                        </p:attrNameLst>
                                      </p:cBhvr>
                                      <p:to>
                                        <p:strVal val="visible"/>
                                      </p:to>
                                    </p:set>
                                    <p:anim calcmode="lin" valueType="num">
                                      <p:cBhvr additive="base">
                                        <p:cTn id="7" dur="500" fill="hold"/>
                                        <p:tgtEl>
                                          <p:spTgt spid="41062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62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3FAE9B1-C930-DC49-92FD-1829F47CDFC4}"/>
              </a:ext>
            </a:extLst>
          </p:cNvPr>
          <p:cNvSpPr>
            <a:spLocks noGrp="1" noChangeArrowheads="1"/>
          </p:cNvSpPr>
          <p:nvPr>
            <p:ph type="title"/>
          </p:nvPr>
        </p:nvSpPr>
        <p:spPr/>
        <p:txBody>
          <a:bodyPr/>
          <a:lstStyle/>
          <a:p>
            <a:pPr eaLnBrk="1" hangingPunct="1"/>
            <a:r>
              <a:rPr lang="en-US" altLang="en-US"/>
              <a:t>Models of DNA Replication</a:t>
            </a:r>
          </a:p>
        </p:txBody>
      </p:sp>
      <p:sp>
        <p:nvSpPr>
          <p:cNvPr id="50179" name="Rectangle 3" descr="Rectangle: Click to edit Master text styles&#13;&#10;Second level&#13;&#10;Third level&#13;&#10;Fourth level&#13;&#10;Fifth level">
            <a:extLst>
              <a:ext uri="{FF2B5EF4-FFF2-40B4-BE49-F238E27FC236}">
                <a16:creationId xmlns:a16="http://schemas.microsoft.com/office/drawing/2014/main" id="{3E838FBB-E93E-3E4A-9A02-35D7BEC77176}"/>
              </a:ext>
            </a:extLst>
          </p:cNvPr>
          <p:cNvSpPr>
            <a:spLocks noGrp="1" noChangeArrowheads="1"/>
          </p:cNvSpPr>
          <p:nvPr>
            <p:ph type="body" idx="1"/>
          </p:nvPr>
        </p:nvSpPr>
        <p:spPr>
          <a:xfrm>
            <a:off x="838200" y="1371600"/>
            <a:ext cx="5943600" cy="914400"/>
          </a:xfrm>
        </p:spPr>
        <p:txBody>
          <a:bodyPr/>
          <a:lstStyle/>
          <a:p>
            <a:pPr eaLnBrk="1" hangingPunct="1">
              <a:lnSpc>
                <a:spcPct val="90000"/>
              </a:lnSpc>
            </a:pPr>
            <a:r>
              <a:rPr lang="en-US" altLang="en-US" sz="2600"/>
              <a:t>Alternative models</a:t>
            </a:r>
          </a:p>
          <a:p>
            <a:pPr lvl="1" eaLnBrk="1" hangingPunct="1">
              <a:lnSpc>
                <a:spcPct val="90000"/>
              </a:lnSpc>
            </a:pPr>
            <a:r>
              <a:rPr lang="en-US" altLang="en-US" sz="2400">
                <a:ea typeface="ＭＳ Ｐゴシック" panose="020B0600070205080204" pitchFamily="34" charset="-128"/>
              </a:rPr>
              <a:t>so how is DNA copied?</a:t>
            </a:r>
          </a:p>
        </p:txBody>
      </p:sp>
      <p:pic>
        <p:nvPicPr>
          <p:cNvPr id="50180" name="Picture 4" descr="16-08-ReplicationModels-L">
            <a:extLst>
              <a:ext uri="{FF2B5EF4-FFF2-40B4-BE49-F238E27FC236}">
                <a16:creationId xmlns:a16="http://schemas.microsoft.com/office/drawing/2014/main" id="{CD590322-1E55-584F-A5DD-7195613407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8238"/>
          <a:stretch>
            <a:fillRect/>
          </a:stretch>
        </p:blipFill>
        <p:spPr bwMode="auto">
          <a:xfrm>
            <a:off x="152400" y="2460625"/>
            <a:ext cx="86106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84" name="Rectangle 12">
            <a:extLst>
              <a:ext uri="{FF2B5EF4-FFF2-40B4-BE49-F238E27FC236}">
                <a16:creationId xmlns:a16="http://schemas.microsoft.com/office/drawing/2014/main" id="{94B2B84D-0BEB-7D41-A1DE-691DF353547F}"/>
              </a:ext>
            </a:extLst>
          </p:cNvPr>
          <p:cNvSpPr>
            <a:spLocks noChangeArrowheads="1"/>
          </p:cNvSpPr>
          <p:nvPr/>
        </p:nvSpPr>
        <p:spPr bwMode="auto">
          <a:xfrm>
            <a:off x="1671638" y="2286000"/>
            <a:ext cx="1736725" cy="3048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conservative</a:t>
            </a:r>
          </a:p>
        </p:txBody>
      </p:sp>
      <p:sp>
        <p:nvSpPr>
          <p:cNvPr id="412685" name="Rectangle 13">
            <a:extLst>
              <a:ext uri="{FF2B5EF4-FFF2-40B4-BE49-F238E27FC236}">
                <a16:creationId xmlns:a16="http://schemas.microsoft.com/office/drawing/2014/main" id="{E1EB0D2C-3F37-8548-A637-29B7811EC8FC}"/>
              </a:ext>
            </a:extLst>
          </p:cNvPr>
          <p:cNvSpPr>
            <a:spLocks noChangeArrowheads="1"/>
          </p:cNvSpPr>
          <p:nvPr/>
        </p:nvSpPr>
        <p:spPr bwMode="auto">
          <a:xfrm>
            <a:off x="3840163" y="2286000"/>
            <a:ext cx="2316162" cy="3048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semiconservative</a:t>
            </a:r>
          </a:p>
        </p:txBody>
      </p:sp>
      <p:sp>
        <p:nvSpPr>
          <p:cNvPr id="412688" name="AutoShape 16">
            <a:extLst>
              <a:ext uri="{FF2B5EF4-FFF2-40B4-BE49-F238E27FC236}">
                <a16:creationId xmlns:a16="http://schemas.microsoft.com/office/drawing/2014/main" id="{295B0E87-5EE3-AF4D-B4C9-FE398795E174}"/>
              </a:ext>
            </a:extLst>
          </p:cNvPr>
          <p:cNvSpPr>
            <a:spLocks noChangeArrowheads="1"/>
          </p:cNvSpPr>
          <p:nvPr/>
        </p:nvSpPr>
        <p:spPr bwMode="auto">
          <a:xfrm flipH="1">
            <a:off x="6524625" y="101600"/>
            <a:ext cx="2227263" cy="1096963"/>
          </a:xfrm>
          <a:prstGeom prst="wedgeEllipseCallout">
            <a:avLst>
              <a:gd name="adj1" fmla="val -24843"/>
              <a:gd name="adj2" fmla="val 84296"/>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Can you design</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a nifty experiment</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to verify?</a:t>
            </a:r>
          </a:p>
        </p:txBody>
      </p:sp>
      <p:pic>
        <p:nvPicPr>
          <p:cNvPr id="412687" name="Picture 15" descr="penguinL">
            <a:extLst>
              <a:ext uri="{FF2B5EF4-FFF2-40B4-BE49-F238E27FC236}">
                <a16:creationId xmlns:a16="http://schemas.microsoft.com/office/drawing/2014/main" id="{DA90A31F-6113-284B-92A2-80A8A72315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9238" y="1363663"/>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86" name="Rectangle 14">
            <a:extLst>
              <a:ext uri="{FF2B5EF4-FFF2-40B4-BE49-F238E27FC236}">
                <a16:creationId xmlns:a16="http://schemas.microsoft.com/office/drawing/2014/main" id="{1F894853-5AA3-3B49-A0B0-E0E90E6606CC}"/>
              </a:ext>
            </a:extLst>
          </p:cNvPr>
          <p:cNvSpPr>
            <a:spLocks noChangeArrowheads="1"/>
          </p:cNvSpPr>
          <p:nvPr/>
        </p:nvSpPr>
        <p:spPr bwMode="auto">
          <a:xfrm>
            <a:off x="6732588" y="2286000"/>
            <a:ext cx="1441450" cy="3048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dispersive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684"/>
                                        </p:tgtEl>
                                        <p:attrNameLst>
                                          <p:attrName>style.visibility</p:attrName>
                                        </p:attrNameLst>
                                      </p:cBhvr>
                                      <p:to>
                                        <p:strVal val="visible"/>
                                      </p:to>
                                    </p:set>
                                    <p:anim calcmode="lin" valueType="num">
                                      <p:cBhvr additive="base">
                                        <p:cTn id="7" dur="500" fill="hold"/>
                                        <p:tgtEl>
                                          <p:spTgt spid="412684"/>
                                        </p:tgtEl>
                                        <p:attrNameLst>
                                          <p:attrName>ppt_x</p:attrName>
                                        </p:attrNameLst>
                                      </p:cBhvr>
                                      <p:tavLst>
                                        <p:tav tm="0">
                                          <p:val>
                                            <p:strVal val="0-#ppt_w/2"/>
                                          </p:val>
                                        </p:tav>
                                        <p:tav tm="100000">
                                          <p:val>
                                            <p:strVal val="#ppt_x"/>
                                          </p:val>
                                        </p:tav>
                                      </p:tavLst>
                                    </p:anim>
                                    <p:anim calcmode="lin" valueType="num">
                                      <p:cBhvr additive="base">
                                        <p:cTn id="8" dur="500" fill="hold"/>
                                        <p:tgtEl>
                                          <p:spTgt spid="4126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2685"/>
                                        </p:tgtEl>
                                        <p:attrNameLst>
                                          <p:attrName>style.visibility</p:attrName>
                                        </p:attrNameLst>
                                      </p:cBhvr>
                                      <p:to>
                                        <p:strVal val="visible"/>
                                      </p:to>
                                    </p:set>
                                    <p:anim calcmode="lin" valueType="num">
                                      <p:cBhvr additive="base">
                                        <p:cTn id="13" dur="500" fill="hold"/>
                                        <p:tgtEl>
                                          <p:spTgt spid="412685"/>
                                        </p:tgtEl>
                                        <p:attrNameLst>
                                          <p:attrName>ppt_x</p:attrName>
                                        </p:attrNameLst>
                                      </p:cBhvr>
                                      <p:tavLst>
                                        <p:tav tm="0">
                                          <p:val>
                                            <p:strVal val="0-#ppt_w/2"/>
                                          </p:val>
                                        </p:tav>
                                        <p:tav tm="100000">
                                          <p:val>
                                            <p:strVal val="#ppt_x"/>
                                          </p:val>
                                        </p:tav>
                                      </p:tavLst>
                                    </p:anim>
                                    <p:anim calcmode="lin" valueType="num">
                                      <p:cBhvr additive="base">
                                        <p:cTn id="14" dur="500" fill="hold"/>
                                        <p:tgtEl>
                                          <p:spTgt spid="4126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2686"/>
                                        </p:tgtEl>
                                        <p:attrNameLst>
                                          <p:attrName>style.visibility</p:attrName>
                                        </p:attrNameLst>
                                      </p:cBhvr>
                                      <p:to>
                                        <p:strVal val="visible"/>
                                      </p:to>
                                    </p:set>
                                    <p:anim calcmode="lin" valueType="num">
                                      <p:cBhvr additive="base">
                                        <p:cTn id="19" dur="500" fill="hold"/>
                                        <p:tgtEl>
                                          <p:spTgt spid="412686"/>
                                        </p:tgtEl>
                                        <p:attrNameLst>
                                          <p:attrName>ppt_x</p:attrName>
                                        </p:attrNameLst>
                                      </p:cBhvr>
                                      <p:tavLst>
                                        <p:tav tm="0">
                                          <p:val>
                                            <p:strVal val="0-#ppt_w/2"/>
                                          </p:val>
                                        </p:tav>
                                        <p:tav tm="100000">
                                          <p:val>
                                            <p:strVal val="#ppt_x"/>
                                          </p:val>
                                        </p:tav>
                                      </p:tavLst>
                                    </p:anim>
                                    <p:anim calcmode="lin" valueType="num">
                                      <p:cBhvr additive="base">
                                        <p:cTn id="20" dur="500" fill="hold"/>
                                        <p:tgtEl>
                                          <p:spTgt spid="4126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412687"/>
                                        </p:tgtEl>
                                        <p:attrNameLst>
                                          <p:attrName>style.visibility</p:attrName>
                                        </p:attrNameLst>
                                      </p:cBhvr>
                                      <p:to>
                                        <p:strVal val="visible"/>
                                      </p:to>
                                    </p:se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412688"/>
                                        </p:tgtEl>
                                        <p:attrNameLst>
                                          <p:attrName>style.visibility</p:attrName>
                                        </p:attrNameLst>
                                      </p:cBhvr>
                                      <p:to>
                                        <p:strVal val="visible"/>
                                      </p:to>
                                    </p:set>
                                    <p:animEffect transition="in" filter="wipe(down)">
                                      <p:cBhvr>
                                        <p:cTn id="28" dur="500"/>
                                        <p:tgtEl>
                                          <p:spTgt spid="412688"/>
                                        </p:tgtEl>
                                      </p:cBhvr>
                                    </p:animEffect>
                                  </p:childTnLst>
                                  <p:subTnLst>
                                    <p:audio>
                                      <p:cMediaNode>
                                        <p:cTn display="0" masterRel="sameClick">
                                          <p:stCondLst>
                                            <p:cond evt="begin" delay="0">
                                              <p:tn val="26"/>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4" grpId="0" animBg="1" autoUpdateAnimBg="0"/>
      <p:bldP spid="412685" grpId="0" animBg="1" autoUpdateAnimBg="0"/>
      <p:bldP spid="412688" grpId="0" animBg="1" autoUpdateAnimBg="0"/>
      <p:bldP spid="41268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9">
            <a:extLst>
              <a:ext uri="{FF2B5EF4-FFF2-40B4-BE49-F238E27FC236}">
                <a16:creationId xmlns:a16="http://schemas.microsoft.com/office/drawing/2014/main" id="{8314559F-48C7-9644-94EE-5DFC6BA22D9B}"/>
              </a:ext>
            </a:extLst>
          </p:cNvPr>
          <p:cNvSpPr>
            <a:spLocks noChangeArrowheads="1"/>
          </p:cNvSpPr>
          <p:nvPr/>
        </p:nvSpPr>
        <p:spPr bwMode="auto">
          <a:xfrm>
            <a:off x="0" y="5562600"/>
            <a:ext cx="9906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52227" name="Picture 2" descr="16-09-MeselsonStahlExp-L4">
            <a:extLst>
              <a:ext uri="{FF2B5EF4-FFF2-40B4-BE49-F238E27FC236}">
                <a16:creationId xmlns:a16="http://schemas.microsoft.com/office/drawing/2014/main" id="{9C969009-7EFB-A24B-BB53-72A161451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0400" b="6708"/>
          <a:stretch>
            <a:fillRect/>
          </a:stretch>
        </p:blipFill>
        <p:spPr bwMode="auto">
          <a:xfrm>
            <a:off x="3268663" y="2586038"/>
            <a:ext cx="5643562"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3">
            <a:extLst>
              <a:ext uri="{FF2B5EF4-FFF2-40B4-BE49-F238E27FC236}">
                <a16:creationId xmlns:a16="http://schemas.microsoft.com/office/drawing/2014/main" id="{CF1A92B6-7518-A948-97F7-701F882CB747}"/>
              </a:ext>
            </a:extLst>
          </p:cNvPr>
          <p:cNvSpPr>
            <a:spLocks noGrp="1" noChangeArrowheads="1"/>
          </p:cNvSpPr>
          <p:nvPr>
            <p:ph type="title"/>
          </p:nvPr>
        </p:nvSpPr>
        <p:spPr/>
        <p:txBody>
          <a:bodyPr/>
          <a:lstStyle/>
          <a:p>
            <a:pPr eaLnBrk="1" hangingPunct="1"/>
            <a:r>
              <a:rPr lang="en-US" altLang="en-US" dirty="0"/>
              <a:t>Semi-conservative replication</a:t>
            </a:r>
          </a:p>
        </p:txBody>
      </p:sp>
      <p:sp>
        <p:nvSpPr>
          <p:cNvPr id="414724" name="Rectangle 4" descr="Rectangle: Click to edit Master text styles&#13;&#10;Second level&#13;&#10;Third level&#13;&#10;Fourth level&#13;&#10;Fifth level">
            <a:extLst>
              <a:ext uri="{FF2B5EF4-FFF2-40B4-BE49-F238E27FC236}">
                <a16:creationId xmlns:a16="http://schemas.microsoft.com/office/drawing/2014/main" id="{61773487-C6D3-6741-B9FC-0FB2590E3C3F}"/>
              </a:ext>
            </a:extLst>
          </p:cNvPr>
          <p:cNvSpPr>
            <a:spLocks noGrp="1" noChangeArrowheads="1"/>
          </p:cNvSpPr>
          <p:nvPr>
            <p:ph type="body" idx="1"/>
          </p:nvPr>
        </p:nvSpPr>
        <p:spPr>
          <a:xfrm>
            <a:off x="685800" y="1371600"/>
            <a:ext cx="8001000" cy="1905000"/>
          </a:xfrm>
        </p:spPr>
        <p:txBody>
          <a:bodyPr/>
          <a:lstStyle/>
          <a:p>
            <a:pPr eaLnBrk="1" hangingPunct="1">
              <a:lnSpc>
                <a:spcPct val="90000"/>
              </a:lnSpc>
            </a:pPr>
            <a:r>
              <a:rPr lang="en-US" altLang="en-US" sz="2600" dirty="0"/>
              <a:t>Meselson &amp; Stahl</a:t>
            </a:r>
          </a:p>
          <a:p>
            <a:pPr lvl="1" eaLnBrk="1" hangingPunct="1">
              <a:lnSpc>
                <a:spcPct val="90000"/>
              </a:lnSpc>
            </a:pPr>
            <a:r>
              <a:rPr lang="en-US" altLang="en-US" sz="2400" dirty="0">
                <a:ea typeface="ＭＳ Ｐゴシック" panose="020B0600070205080204" pitchFamily="34" charset="-128"/>
              </a:rPr>
              <a:t>label “parent” nucleotides in DNA strands with </a:t>
            </a:r>
            <a:br>
              <a:rPr lang="en-US" altLang="en-US" sz="2400" dirty="0">
                <a:ea typeface="ＭＳ Ｐゴシック" panose="020B0600070205080204" pitchFamily="34" charset="-128"/>
              </a:rPr>
            </a:br>
            <a:r>
              <a:rPr lang="en-US" altLang="en-US" sz="2400" u="sng" dirty="0">
                <a:solidFill>
                  <a:srgbClr val="105A32"/>
                </a:solidFill>
                <a:ea typeface="ＭＳ Ｐゴシック" panose="020B0600070205080204" pitchFamily="34" charset="-128"/>
              </a:rPr>
              <a:t>heavy nitrogen</a:t>
            </a:r>
            <a:r>
              <a:rPr lang="en-US" altLang="en-US" sz="2400" dirty="0">
                <a:solidFill>
                  <a:srgbClr val="105A32"/>
                </a:solidFill>
                <a:ea typeface="ＭＳ Ｐゴシック" panose="020B0600070205080204" pitchFamily="34" charset="-128"/>
              </a:rPr>
              <a:t> = </a:t>
            </a:r>
            <a:r>
              <a:rPr lang="en-US" altLang="en-US" sz="2400" baseline="30000" dirty="0">
                <a:solidFill>
                  <a:srgbClr val="105A32"/>
                </a:solidFill>
                <a:ea typeface="ＭＳ Ｐゴシック" panose="020B0600070205080204" pitchFamily="34" charset="-128"/>
              </a:rPr>
              <a:t>15</a:t>
            </a:r>
            <a:r>
              <a:rPr lang="en-US" altLang="en-US" sz="2400" dirty="0">
                <a:solidFill>
                  <a:srgbClr val="105A32"/>
                </a:solidFill>
                <a:ea typeface="ＭＳ Ｐゴシック" panose="020B0600070205080204" pitchFamily="34" charset="-128"/>
              </a:rPr>
              <a:t>N</a:t>
            </a:r>
          </a:p>
          <a:p>
            <a:pPr lvl="1" eaLnBrk="1" hangingPunct="1">
              <a:lnSpc>
                <a:spcPct val="90000"/>
              </a:lnSpc>
            </a:pPr>
            <a:r>
              <a:rPr lang="en-US" altLang="en-US" sz="2400" dirty="0">
                <a:ea typeface="ＭＳ Ｐゴシック" panose="020B0600070205080204" pitchFamily="34" charset="-128"/>
              </a:rPr>
              <a:t>label new nucleotides with </a:t>
            </a:r>
            <a:r>
              <a:rPr lang="en-US" altLang="en-US" sz="2400" u="sng" dirty="0">
                <a:solidFill>
                  <a:srgbClr val="00B0F0"/>
                </a:solidFill>
                <a:ea typeface="ＭＳ Ｐゴシック" panose="020B0600070205080204" pitchFamily="34" charset="-128"/>
              </a:rPr>
              <a:t>lighter isotope</a:t>
            </a:r>
            <a:r>
              <a:rPr lang="en-US" altLang="en-US" sz="2400" dirty="0">
                <a:solidFill>
                  <a:srgbClr val="00B0F0"/>
                </a:solidFill>
                <a:ea typeface="ＭＳ Ｐゴシック" panose="020B0600070205080204" pitchFamily="34" charset="-128"/>
              </a:rPr>
              <a:t> = </a:t>
            </a:r>
            <a:r>
              <a:rPr lang="en-US" altLang="en-US" sz="2400" baseline="30000" dirty="0">
                <a:solidFill>
                  <a:srgbClr val="00B0F0"/>
                </a:solidFill>
                <a:ea typeface="ＭＳ Ｐゴシック" panose="020B0600070205080204" pitchFamily="34" charset="-128"/>
              </a:rPr>
              <a:t>14</a:t>
            </a:r>
            <a:r>
              <a:rPr lang="en-US" altLang="en-US" sz="2400" dirty="0">
                <a:solidFill>
                  <a:srgbClr val="00B0F0"/>
                </a:solidFill>
                <a:ea typeface="ＭＳ Ｐゴシック" panose="020B0600070205080204" pitchFamily="34" charset="-128"/>
              </a:rPr>
              <a:t>N</a:t>
            </a:r>
          </a:p>
        </p:txBody>
      </p:sp>
      <p:sp>
        <p:nvSpPr>
          <p:cNvPr id="52230" name="Rectangle 5">
            <a:extLst>
              <a:ext uri="{FF2B5EF4-FFF2-40B4-BE49-F238E27FC236}">
                <a16:creationId xmlns:a16="http://schemas.microsoft.com/office/drawing/2014/main" id="{B1DFA74E-89BD-9849-83F5-0CD0833BEC32}"/>
              </a:ext>
            </a:extLst>
          </p:cNvPr>
          <p:cNvSpPr>
            <a:spLocks noChangeArrowheads="1"/>
          </p:cNvSpPr>
          <p:nvPr/>
        </p:nvSpPr>
        <p:spPr bwMode="auto">
          <a:xfrm>
            <a:off x="3429000" y="3124200"/>
            <a:ext cx="5197475" cy="3810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900" b="1">
                <a:solidFill>
                  <a:srgbClr val="CC0000"/>
                </a:solidFill>
              </a:rPr>
              <a:t>“</a:t>
            </a:r>
            <a:r>
              <a:rPr lang="en-US" altLang="en-US" sz="1900" b="1" i="1">
                <a:solidFill>
                  <a:srgbClr val="CC0000"/>
                </a:solidFill>
              </a:rPr>
              <a:t>The Most Beautiful Experiment in Biology</a:t>
            </a:r>
            <a:r>
              <a:rPr lang="en-US" altLang="en-US" sz="1900" b="1">
                <a:solidFill>
                  <a:srgbClr val="CC0000"/>
                </a:solidFill>
              </a:rPr>
              <a:t>”</a:t>
            </a:r>
            <a:endParaRPr lang="en-US" altLang="en-US" sz="1700" b="1">
              <a:solidFill>
                <a:srgbClr val="CC0000"/>
              </a:solidFill>
            </a:endParaRPr>
          </a:p>
        </p:txBody>
      </p:sp>
      <p:sp>
        <p:nvSpPr>
          <p:cNvPr id="52231" name="Rectangle 6">
            <a:extLst>
              <a:ext uri="{FF2B5EF4-FFF2-40B4-BE49-F238E27FC236}">
                <a16:creationId xmlns:a16="http://schemas.microsoft.com/office/drawing/2014/main" id="{7021E109-FAD9-684B-8418-F3B7CE1A95D6}"/>
              </a:ext>
            </a:extLst>
          </p:cNvPr>
          <p:cNvSpPr>
            <a:spLocks noChangeArrowheads="1"/>
          </p:cNvSpPr>
          <p:nvPr/>
        </p:nvSpPr>
        <p:spPr bwMode="auto">
          <a:xfrm>
            <a:off x="7923213" y="381000"/>
            <a:ext cx="11445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400" b="1">
                <a:solidFill>
                  <a:srgbClr val="0F116A"/>
                </a:solidFill>
              </a:rPr>
              <a:t>1958</a:t>
            </a:r>
            <a:endParaRPr lang="en-US" altLang="en-US" sz="3000" b="1">
              <a:solidFill>
                <a:srgbClr val="0F116A"/>
              </a:solidFill>
            </a:endParaRPr>
          </a:p>
        </p:txBody>
      </p:sp>
      <p:sp>
        <p:nvSpPr>
          <p:cNvPr id="52232" name="Rectangle 10">
            <a:extLst>
              <a:ext uri="{FF2B5EF4-FFF2-40B4-BE49-F238E27FC236}">
                <a16:creationId xmlns:a16="http://schemas.microsoft.com/office/drawing/2014/main" id="{7936C6BC-FD81-AF42-8C45-954E1D24EF54}"/>
              </a:ext>
            </a:extLst>
          </p:cNvPr>
          <p:cNvSpPr>
            <a:spLocks noChangeArrowheads="1"/>
          </p:cNvSpPr>
          <p:nvPr/>
        </p:nvSpPr>
        <p:spPr bwMode="auto">
          <a:xfrm>
            <a:off x="3352800" y="3886200"/>
            <a:ext cx="766763" cy="3206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500" b="1">
                <a:solidFill>
                  <a:srgbClr val="0F116A"/>
                </a:solidFill>
              </a:rPr>
              <a:t>parent</a:t>
            </a:r>
          </a:p>
        </p:txBody>
      </p:sp>
      <p:sp>
        <p:nvSpPr>
          <p:cNvPr id="52233" name="Rectangle 11">
            <a:extLst>
              <a:ext uri="{FF2B5EF4-FFF2-40B4-BE49-F238E27FC236}">
                <a16:creationId xmlns:a16="http://schemas.microsoft.com/office/drawing/2014/main" id="{04148838-5514-1D46-96B6-49DAAAE41210}"/>
              </a:ext>
            </a:extLst>
          </p:cNvPr>
          <p:cNvSpPr>
            <a:spLocks noChangeArrowheads="1"/>
          </p:cNvSpPr>
          <p:nvPr/>
        </p:nvSpPr>
        <p:spPr bwMode="auto">
          <a:xfrm>
            <a:off x="4572000" y="3886200"/>
            <a:ext cx="1147763" cy="3206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500" b="1">
                <a:solidFill>
                  <a:srgbClr val="0F116A"/>
                </a:solidFill>
              </a:rPr>
              <a:t>replication</a:t>
            </a:r>
          </a:p>
        </p:txBody>
      </p:sp>
      <p:sp>
        <p:nvSpPr>
          <p:cNvPr id="414734" name="AutoShape 14">
            <a:extLst>
              <a:ext uri="{FF2B5EF4-FFF2-40B4-BE49-F238E27FC236}">
                <a16:creationId xmlns:a16="http://schemas.microsoft.com/office/drawing/2014/main" id="{6D2CE848-87EB-D74A-97D9-423AC60D8185}"/>
              </a:ext>
            </a:extLst>
          </p:cNvPr>
          <p:cNvSpPr>
            <a:spLocks noChangeArrowheads="1"/>
          </p:cNvSpPr>
          <p:nvPr/>
        </p:nvSpPr>
        <p:spPr bwMode="auto">
          <a:xfrm>
            <a:off x="1023938" y="4292600"/>
            <a:ext cx="2227262" cy="906463"/>
          </a:xfrm>
          <a:prstGeom prst="wedgeEllipseCallout">
            <a:avLst>
              <a:gd name="adj1" fmla="val -50500"/>
              <a:gd name="adj2" fmla="val 103764"/>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Make predictions</a:t>
            </a:r>
            <a:r>
              <a:rPr lang="en-US" altLang="en-US" sz="1800" b="1">
                <a:solidFill>
                  <a:srgbClr val="0F116A"/>
                </a:solidFill>
              </a:rPr>
              <a:t>…</a:t>
            </a:r>
            <a:endParaRPr lang="en-US" altLang="en-US" sz="1800" b="1">
              <a:solidFill>
                <a:srgbClr val="0F116A"/>
              </a:solidFill>
              <a:latin typeface="Comic Sans MS" panose="030F0902030302020204" pitchFamily="66" charset="0"/>
            </a:endParaRPr>
          </a:p>
        </p:txBody>
      </p:sp>
      <p:pic>
        <p:nvPicPr>
          <p:cNvPr id="414735" name="Picture 15" descr="penguinL">
            <a:extLst>
              <a:ext uri="{FF2B5EF4-FFF2-40B4-BE49-F238E27FC236}">
                <a16:creationId xmlns:a16="http://schemas.microsoft.com/office/drawing/2014/main" id="{2CC21874-1D0C-E946-BD13-1B68591BA4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4724">
                                            <p:txEl>
                                              <p:pRg st="1" end="1"/>
                                            </p:txEl>
                                          </p:spTgt>
                                        </p:tgtEl>
                                        <p:attrNameLst>
                                          <p:attrName>style.visibility</p:attrName>
                                        </p:attrNameLst>
                                      </p:cBhvr>
                                      <p:to>
                                        <p:strVal val="visible"/>
                                      </p:to>
                                    </p:set>
                                    <p:anim calcmode="lin" valueType="num">
                                      <p:cBhvr additive="base">
                                        <p:cTn id="7" dur="500" fill="hold"/>
                                        <p:tgtEl>
                                          <p:spTgt spid="41472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472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4724">
                                            <p:txEl>
                                              <p:pRg st="2" end="2"/>
                                            </p:txEl>
                                          </p:spTgt>
                                        </p:tgtEl>
                                        <p:attrNameLst>
                                          <p:attrName>style.visibility</p:attrName>
                                        </p:attrNameLst>
                                      </p:cBhvr>
                                      <p:to>
                                        <p:strVal val="visible"/>
                                      </p:to>
                                    </p:set>
                                    <p:anim calcmode="lin" valueType="num">
                                      <p:cBhvr additive="base">
                                        <p:cTn id="13" dur="500" fill="hold"/>
                                        <p:tgtEl>
                                          <p:spTgt spid="41472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472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414735"/>
                                        </p:tgtEl>
                                        <p:attrNameLst>
                                          <p:attrName>style.visibility</p:attrName>
                                        </p:attrNameLst>
                                      </p:cBhvr>
                                      <p:to>
                                        <p:strVal val="visible"/>
                                      </p:to>
                                    </p:set>
                                    <p:animEffect transition="in" filter="wipe(left)">
                                      <p:cBhvr>
                                        <p:cTn id="19" dur="500"/>
                                        <p:tgtEl>
                                          <p:spTgt spid="414735"/>
                                        </p:tgtEl>
                                      </p:cBhvr>
                                    </p:animEffect>
                                  </p:childTnLst>
                                </p:cTn>
                              </p:par>
                            </p:childTnLst>
                          </p:cTn>
                        </p:par>
                        <p:par>
                          <p:cTn id="20" fill="hold" nodeType="afterGroup">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414734"/>
                                        </p:tgtEl>
                                        <p:attrNameLst>
                                          <p:attrName>style.visibility</p:attrName>
                                        </p:attrNameLst>
                                      </p:cBhvr>
                                      <p:to>
                                        <p:strVal val="visible"/>
                                      </p:to>
                                    </p:set>
                                    <p:animEffect transition="in" filter="wipe(down)">
                                      <p:cBhvr>
                                        <p:cTn id="23" dur="500"/>
                                        <p:tgtEl>
                                          <p:spTgt spid="414734"/>
                                        </p:tgtEl>
                                      </p:cBhvr>
                                    </p:animEffect>
                                  </p:childTnLst>
                                  <p:subTnLst>
                                    <p:audio>
                                      <p:cMediaNode>
                                        <p:cTn display="0" masterRel="sameClick">
                                          <p:stCondLst>
                                            <p:cond evt="begin" delay="0">
                                              <p:tn val="21"/>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4" grpId="0" build="p" autoUpdateAnimBg="0"/>
      <p:bldP spid="414734"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8D5C0E8-599A-2D4F-9434-1ACEDF12495A}"/>
              </a:ext>
            </a:extLst>
          </p:cNvPr>
          <p:cNvSpPr>
            <a:spLocks noGrp="1" noChangeArrowheads="1"/>
          </p:cNvSpPr>
          <p:nvPr>
            <p:ph type="title"/>
          </p:nvPr>
        </p:nvSpPr>
        <p:spPr/>
        <p:txBody>
          <a:bodyPr/>
          <a:lstStyle/>
          <a:p>
            <a:pPr eaLnBrk="1" hangingPunct="1"/>
            <a:r>
              <a:rPr lang="en-US" altLang="en-US"/>
              <a:t>Scientific History </a:t>
            </a:r>
          </a:p>
        </p:txBody>
      </p:sp>
      <p:sp>
        <p:nvSpPr>
          <p:cNvPr id="371715" name="Rectangle 3" descr="Rectangle: Click to edit Master text styles&#13;&#10;Second level&#13;&#10;Third level&#13;&#10;Fourth level&#13;&#10;Fifth level">
            <a:extLst>
              <a:ext uri="{FF2B5EF4-FFF2-40B4-BE49-F238E27FC236}">
                <a16:creationId xmlns:a16="http://schemas.microsoft.com/office/drawing/2014/main" id="{CF8561B2-8570-C748-8791-41FF819736C8}"/>
              </a:ext>
            </a:extLst>
          </p:cNvPr>
          <p:cNvSpPr>
            <a:spLocks noGrp="1" noChangeArrowheads="1"/>
          </p:cNvSpPr>
          <p:nvPr>
            <p:ph type="body" idx="1"/>
          </p:nvPr>
        </p:nvSpPr>
        <p:spPr>
          <a:xfrm>
            <a:off x="838200" y="1371600"/>
            <a:ext cx="7924800" cy="4953000"/>
          </a:xfrm>
        </p:spPr>
        <p:txBody>
          <a:bodyPr/>
          <a:lstStyle/>
          <a:p>
            <a:pPr eaLnBrk="1" hangingPunct="1"/>
            <a:r>
              <a:rPr lang="en-US" altLang="en-US"/>
              <a:t>The march to understanding that DNA is the genetic material</a:t>
            </a:r>
          </a:p>
          <a:p>
            <a:pPr lvl="1" eaLnBrk="1" hangingPunct="1"/>
            <a:r>
              <a:rPr lang="en-US" altLang="en-US">
                <a:ea typeface="ＭＳ Ｐゴシック" panose="020B0600070205080204" pitchFamily="34" charset="-128"/>
              </a:rPr>
              <a:t>T.H. Morgan (1908)</a:t>
            </a:r>
          </a:p>
          <a:p>
            <a:pPr lvl="1" eaLnBrk="1" hangingPunct="1"/>
            <a:r>
              <a:rPr lang="en-US" altLang="en-US">
                <a:ea typeface="ＭＳ Ｐゴシック" panose="020B0600070205080204" pitchFamily="34" charset="-128"/>
              </a:rPr>
              <a:t>Frederick Griffith (1928)</a:t>
            </a:r>
          </a:p>
          <a:p>
            <a:pPr lvl="1" eaLnBrk="1" hangingPunct="1"/>
            <a:r>
              <a:rPr lang="en-US" altLang="en-US">
                <a:ea typeface="ＭＳ Ｐゴシック" panose="020B0600070205080204" pitchFamily="34" charset="-128"/>
              </a:rPr>
              <a:t>Avery, McCarty &amp; MacLeod (1944)</a:t>
            </a:r>
          </a:p>
          <a:p>
            <a:pPr lvl="1" eaLnBrk="1" hangingPunct="1"/>
            <a:r>
              <a:rPr lang="en-US" altLang="en-US">
                <a:ea typeface="ＭＳ Ｐゴシック" panose="020B0600070205080204" pitchFamily="34" charset="-128"/>
              </a:rPr>
              <a:t>Hershey &amp; Chase  (1952)</a:t>
            </a:r>
          </a:p>
          <a:p>
            <a:pPr lvl="1" eaLnBrk="1" hangingPunct="1"/>
            <a:r>
              <a:rPr lang="en-US" altLang="en-US">
                <a:ea typeface="ＭＳ Ｐゴシック" panose="020B0600070205080204" pitchFamily="34" charset="-128"/>
              </a:rPr>
              <a:t>Watson &amp; Crick  (1953)</a:t>
            </a:r>
          </a:p>
          <a:p>
            <a:pPr lvl="1" eaLnBrk="1" hangingPunct="1"/>
            <a:r>
              <a:rPr lang="en-US" altLang="en-US">
                <a:ea typeface="ＭＳ Ｐゴシック" panose="020B0600070205080204" pitchFamily="34" charset="-128"/>
              </a:rPr>
              <a:t>Meselson &amp; Stahl  (1958)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1715">
                                            <p:txEl>
                                              <p:pRg st="1" end="1"/>
                                            </p:txEl>
                                          </p:spTgt>
                                        </p:tgtEl>
                                        <p:attrNameLst>
                                          <p:attrName>style.visibility</p:attrName>
                                        </p:attrNameLst>
                                      </p:cBhvr>
                                      <p:to>
                                        <p:strVal val="visible"/>
                                      </p:to>
                                    </p:set>
                                    <p:anim calcmode="lin" valueType="num">
                                      <p:cBhvr additive="base">
                                        <p:cTn id="7" dur="500" fill="hold"/>
                                        <p:tgtEl>
                                          <p:spTgt spid="37171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1715">
                                            <p:txEl>
                                              <p:pRg st="2" end="2"/>
                                            </p:txEl>
                                          </p:spTgt>
                                        </p:tgtEl>
                                        <p:attrNameLst>
                                          <p:attrName>style.visibility</p:attrName>
                                        </p:attrNameLst>
                                      </p:cBhvr>
                                      <p:to>
                                        <p:strVal val="visible"/>
                                      </p:to>
                                    </p:set>
                                    <p:anim calcmode="lin" valueType="num">
                                      <p:cBhvr additive="base">
                                        <p:cTn id="13" dur="500" fill="hold"/>
                                        <p:tgtEl>
                                          <p:spTgt spid="3717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17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1715">
                                            <p:txEl>
                                              <p:pRg st="3" end="3"/>
                                            </p:txEl>
                                          </p:spTgt>
                                        </p:tgtEl>
                                        <p:attrNameLst>
                                          <p:attrName>style.visibility</p:attrName>
                                        </p:attrNameLst>
                                      </p:cBhvr>
                                      <p:to>
                                        <p:strVal val="visible"/>
                                      </p:to>
                                    </p:set>
                                    <p:anim calcmode="lin" valueType="num">
                                      <p:cBhvr additive="base">
                                        <p:cTn id="19" dur="500" fill="hold"/>
                                        <p:tgtEl>
                                          <p:spTgt spid="3717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17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1715">
                                            <p:txEl>
                                              <p:pRg st="4" end="4"/>
                                            </p:txEl>
                                          </p:spTgt>
                                        </p:tgtEl>
                                        <p:attrNameLst>
                                          <p:attrName>style.visibility</p:attrName>
                                        </p:attrNameLst>
                                      </p:cBhvr>
                                      <p:to>
                                        <p:strVal val="visible"/>
                                      </p:to>
                                    </p:set>
                                    <p:anim calcmode="lin" valueType="num">
                                      <p:cBhvr additive="base">
                                        <p:cTn id="25" dur="500" fill="hold"/>
                                        <p:tgtEl>
                                          <p:spTgt spid="3717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17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1715">
                                            <p:txEl>
                                              <p:pRg st="5" end="5"/>
                                            </p:txEl>
                                          </p:spTgt>
                                        </p:tgtEl>
                                        <p:attrNameLst>
                                          <p:attrName>style.visibility</p:attrName>
                                        </p:attrNameLst>
                                      </p:cBhvr>
                                      <p:to>
                                        <p:strVal val="visible"/>
                                      </p:to>
                                    </p:set>
                                    <p:anim calcmode="lin" valueType="num">
                                      <p:cBhvr additive="base">
                                        <p:cTn id="31" dur="500" fill="hold"/>
                                        <p:tgtEl>
                                          <p:spTgt spid="3717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17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1715">
                                            <p:txEl>
                                              <p:pRg st="6" end="6"/>
                                            </p:txEl>
                                          </p:spTgt>
                                        </p:tgtEl>
                                        <p:attrNameLst>
                                          <p:attrName>style.visibility</p:attrName>
                                        </p:attrNameLst>
                                      </p:cBhvr>
                                      <p:to>
                                        <p:strVal val="visible"/>
                                      </p:to>
                                    </p:set>
                                    <p:anim calcmode="lin" valueType="num">
                                      <p:cBhvr additive="base">
                                        <p:cTn id="37" dur="500" fill="hold"/>
                                        <p:tgtEl>
                                          <p:spTgt spid="3717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17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00D1134-1720-0F46-828B-1FD86886D9C6}"/>
              </a:ext>
            </a:extLst>
          </p:cNvPr>
          <p:cNvSpPr>
            <a:spLocks noChangeArrowheads="1"/>
          </p:cNvSpPr>
          <p:nvPr/>
        </p:nvSpPr>
        <p:spPr bwMode="auto">
          <a:xfrm>
            <a:off x="0" y="5562600"/>
            <a:ext cx="9906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54275" name="Picture 3" descr="16-09-MeselsonStahlExp-L4">
            <a:extLst>
              <a:ext uri="{FF2B5EF4-FFF2-40B4-BE49-F238E27FC236}">
                <a16:creationId xmlns:a16="http://schemas.microsoft.com/office/drawing/2014/main" id="{20F24AEB-4E69-B842-B3D9-0A68D77ABD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2401" b="6708"/>
          <a:stretch>
            <a:fillRect/>
          </a:stretch>
        </p:blipFill>
        <p:spPr bwMode="auto">
          <a:xfrm>
            <a:off x="2155825" y="2822575"/>
            <a:ext cx="6988175"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a:extLst>
              <a:ext uri="{FF2B5EF4-FFF2-40B4-BE49-F238E27FC236}">
                <a16:creationId xmlns:a16="http://schemas.microsoft.com/office/drawing/2014/main" id="{4257BB43-6AF2-2945-BB83-BB36EF605181}"/>
              </a:ext>
            </a:extLst>
          </p:cNvPr>
          <p:cNvSpPr>
            <a:spLocks noGrp="1" noChangeArrowheads="1"/>
          </p:cNvSpPr>
          <p:nvPr>
            <p:ph type="title"/>
          </p:nvPr>
        </p:nvSpPr>
        <p:spPr/>
        <p:txBody>
          <a:bodyPr/>
          <a:lstStyle/>
          <a:p>
            <a:pPr eaLnBrk="1" hangingPunct="1"/>
            <a:r>
              <a:rPr lang="en-US" altLang="en-US"/>
              <a:t>Semi-conservative replication</a:t>
            </a:r>
          </a:p>
        </p:txBody>
      </p:sp>
      <p:sp>
        <p:nvSpPr>
          <p:cNvPr id="478213" name="Rectangle 5" descr="Rectangle: Click to edit Master text styles&#13;&#10;Second level&#13;&#10;Third level&#13;&#10;Fourth level&#13;&#10;Fifth level">
            <a:extLst>
              <a:ext uri="{FF2B5EF4-FFF2-40B4-BE49-F238E27FC236}">
                <a16:creationId xmlns:a16="http://schemas.microsoft.com/office/drawing/2014/main" id="{3A02A63F-DEC3-7043-B162-98F76A77D78C}"/>
              </a:ext>
            </a:extLst>
          </p:cNvPr>
          <p:cNvSpPr>
            <a:spLocks noGrp="1" noChangeArrowheads="1"/>
          </p:cNvSpPr>
          <p:nvPr>
            <p:ph type="body" idx="1"/>
          </p:nvPr>
        </p:nvSpPr>
        <p:spPr>
          <a:xfrm>
            <a:off x="685800" y="1371600"/>
            <a:ext cx="7924800" cy="1981200"/>
          </a:xfrm>
        </p:spPr>
        <p:txBody>
          <a:bodyPr/>
          <a:lstStyle/>
          <a:p>
            <a:pPr eaLnBrk="1" hangingPunct="1">
              <a:lnSpc>
                <a:spcPct val="90000"/>
              </a:lnSpc>
            </a:pPr>
            <a:r>
              <a:rPr lang="en-US" altLang="en-US" sz="2800" dirty="0"/>
              <a:t>Make predictions…</a:t>
            </a:r>
          </a:p>
          <a:p>
            <a:pPr lvl="1" eaLnBrk="1" hangingPunct="1">
              <a:lnSpc>
                <a:spcPct val="90000"/>
              </a:lnSpc>
            </a:pPr>
            <a:r>
              <a:rPr lang="en-US" altLang="en-US" sz="2400" baseline="30000" dirty="0">
                <a:solidFill>
                  <a:srgbClr val="105A32"/>
                </a:solidFill>
                <a:ea typeface="ＭＳ Ｐゴシック" panose="020B0600070205080204" pitchFamily="34" charset="-128"/>
              </a:rPr>
              <a:t>15</a:t>
            </a:r>
            <a:r>
              <a:rPr lang="en-US" altLang="en-US" sz="2400" dirty="0">
                <a:solidFill>
                  <a:srgbClr val="105A32"/>
                </a:solidFill>
                <a:ea typeface="ＭＳ Ｐゴシック" panose="020B0600070205080204" pitchFamily="34" charset="-128"/>
              </a:rPr>
              <a:t>N</a:t>
            </a:r>
            <a:r>
              <a:rPr lang="en-US" altLang="en-US" sz="2400" dirty="0">
                <a:solidFill>
                  <a:schemeClr val="tx2"/>
                </a:solidFill>
                <a:ea typeface="ＭＳ Ｐゴシック" panose="020B0600070205080204" pitchFamily="34" charset="-128"/>
              </a:rPr>
              <a:t> </a:t>
            </a:r>
            <a:r>
              <a:rPr lang="en-US" altLang="en-US" sz="2400" dirty="0">
                <a:ea typeface="ＭＳ Ｐゴシック" panose="020B0600070205080204" pitchFamily="34" charset="-128"/>
              </a:rPr>
              <a:t>strands replicated in </a:t>
            </a:r>
            <a:r>
              <a:rPr lang="en-US" altLang="en-US" sz="2400" baseline="30000" dirty="0">
                <a:solidFill>
                  <a:srgbClr val="00B0F0"/>
                </a:solidFill>
                <a:ea typeface="ＭＳ Ｐゴシック" panose="020B0600070205080204" pitchFamily="34" charset="-128"/>
              </a:rPr>
              <a:t>14</a:t>
            </a:r>
            <a:r>
              <a:rPr lang="en-US" altLang="en-US" sz="2400" dirty="0">
                <a:solidFill>
                  <a:srgbClr val="00B0F0"/>
                </a:solidFill>
                <a:ea typeface="ＭＳ Ｐゴシック" panose="020B0600070205080204" pitchFamily="34" charset="-128"/>
              </a:rPr>
              <a:t>N</a:t>
            </a:r>
            <a:r>
              <a:rPr lang="en-US" altLang="en-US" sz="2400" dirty="0">
                <a:ea typeface="ＭＳ Ｐゴシック" panose="020B0600070205080204" pitchFamily="34" charset="-128"/>
              </a:rPr>
              <a:t> medium </a:t>
            </a:r>
          </a:p>
          <a:p>
            <a:pPr lvl="1" eaLnBrk="1" hangingPunct="1">
              <a:lnSpc>
                <a:spcPct val="90000"/>
              </a:lnSpc>
            </a:pPr>
            <a:r>
              <a:rPr lang="en-US" altLang="en-US" sz="2400" dirty="0">
                <a:ea typeface="ＭＳ Ｐゴシック" panose="020B0600070205080204" pitchFamily="34" charset="-128"/>
              </a:rPr>
              <a:t>1st round of replication?</a:t>
            </a:r>
          </a:p>
          <a:p>
            <a:pPr lvl="1" eaLnBrk="1" hangingPunct="1">
              <a:lnSpc>
                <a:spcPct val="90000"/>
              </a:lnSpc>
            </a:pPr>
            <a:r>
              <a:rPr lang="en-US" altLang="en-US" sz="2400" dirty="0">
                <a:ea typeface="ＭＳ Ｐゴシック" panose="020B0600070205080204" pitchFamily="34" charset="-128"/>
              </a:rPr>
              <a:t>2nd round?</a:t>
            </a:r>
            <a:endParaRPr lang="en-US" altLang="en-US" sz="2400" dirty="0">
              <a:solidFill>
                <a:schemeClr val="tx2"/>
              </a:solidFill>
              <a:ea typeface="ＭＳ Ｐゴシック" panose="020B0600070205080204" pitchFamily="34" charset="-128"/>
            </a:endParaRPr>
          </a:p>
        </p:txBody>
      </p:sp>
      <p:sp>
        <p:nvSpPr>
          <p:cNvPr id="54278" name="Rectangle 7">
            <a:extLst>
              <a:ext uri="{FF2B5EF4-FFF2-40B4-BE49-F238E27FC236}">
                <a16:creationId xmlns:a16="http://schemas.microsoft.com/office/drawing/2014/main" id="{B897E173-7ED9-1B4F-9DA3-ED645C29DF94}"/>
              </a:ext>
            </a:extLst>
          </p:cNvPr>
          <p:cNvSpPr>
            <a:spLocks noChangeArrowheads="1"/>
          </p:cNvSpPr>
          <p:nvPr/>
        </p:nvSpPr>
        <p:spPr bwMode="auto">
          <a:xfrm>
            <a:off x="7923213" y="381000"/>
            <a:ext cx="11445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400" b="1">
                <a:solidFill>
                  <a:srgbClr val="0F116A"/>
                </a:solidFill>
              </a:rPr>
              <a:t>1958</a:t>
            </a:r>
            <a:endParaRPr lang="en-US" altLang="en-US" sz="3000" b="1">
              <a:solidFill>
                <a:srgbClr val="0F116A"/>
              </a:solidFill>
            </a:endParaRPr>
          </a:p>
        </p:txBody>
      </p:sp>
      <p:sp>
        <p:nvSpPr>
          <p:cNvPr id="478221" name="Rectangle 13">
            <a:extLst>
              <a:ext uri="{FF2B5EF4-FFF2-40B4-BE49-F238E27FC236}">
                <a16:creationId xmlns:a16="http://schemas.microsoft.com/office/drawing/2014/main" id="{F507C9D4-1279-734E-BDD8-95A3BF21E421}"/>
              </a:ext>
            </a:extLst>
          </p:cNvPr>
          <p:cNvSpPr>
            <a:spLocks noChangeArrowheads="1"/>
          </p:cNvSpPr>
          <p:nvPr/>
        </p:nvSpPr>
        <p:spPr bwMode="auto">
          <a:xfrm>
            <a:off x="5146675" y="2251075"/>
            <a:ext cx="3863975" cy="3349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chemeClr val="bg1"/>
                </a:solidFill>
              </a:rPr>
              <a:t>where should the bands be?</a:t>
            </a:r>
          </a:p>
        </p:txBody>
      </p:sp>
      <p:pic>
        <p:nvPicPr>
          <p:cNvPr id="478222" name="Picture 14">
            <a:extLst>
              <a:ext uri="{FF2B5EF4-FFF2-40B4-BE49-F238E27FC236}">
                <a16:creationId xmlns:a16="http://schemas.microsoft.com/office/drawing/2014/main" id="{A9445221-6DF8-2B40-BFE1-B47B18590B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00" y="3819525"/>
            <a:ext cx="18192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8213">
                                            <p:txEl>
                                              <p:pRg st="1" end="1"/>
                                            </p:txEl>
                                          </p:spTgt>
                                        </p:tgtEl>
                                        <p:attrNameLst>
                                          <p:attrName>style.visibility</p:attrName>
                                        </p:attrNameLst>
                                      </p:cBhvr>
                                      <p:to>
                                        <p:strVal val="visible"/>
                                      </p:to>
                                    </p:set>
                                    <p:anim calcmode="lin" valueType="num">
                                      <p:cBhvr additive="base">
                                        <p:cTn id="7" dur="500" fill="hold"/>
                                        <p:tgtEl>
                                          <p:spTgt spid="47821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821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8213">
                                            <p:txEl>
                                              <p:pRg st="2" end="2"/>
                                            </p:txEl>
                                          </p:spTgt>
                                        </p:tgtEl>
                                        <p:attrNameLst>
                                          <p:attrName>style.visibility</p:attrName>
                                        </p:attrNameLst>
                                      </p:cBhvr>
                                      <p:to>
                                        <p:strVal val="visible"/>
                                      </p:to>
                                    </p:set>
                                    <p:anim calcmode="lin" valueType="num">
                                      <p:cBhvr additive="base">
                                        <p:cTn id="13" dur="500" fill="hold"/>
                                        <p:tgtEl>
                                          <p:spTgt spid="47821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821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8213">
                                            <p:txEl>
                                              <p:pRg st="3" end="3"/>
                                            </p:txEl>
                                          </p:spTgt>
                                        </p:tgtEl>
                                        <p:attrNameLst>
                                          <p:attrName>style.visibility</p:attrName>
                                        </p:attrNameLst>
                                      </p:cBhvr>
                                      <p:to>
                                        <p:strVal val="visible"/>
                                      </p:to>
                                    </p:set>
                                    <p:anim calcmode="lin" valueType="num">
                                      <p:cBhvr additive="base">
                                        <p:cTn id="19" dur="500" fill="hold"/>
                                        <p:tgtEl>
                                          <p:spTgt spid="47821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821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8221"/>
                                        </p:tgtEl>
                                        <p:attrNameLst>
                                          <p:attrName>style.visibility</p:attrName>
                                        </p:attrNameLst>
                                      </p:cBhvr>
                                      <p:to>
                                        <p:strVal val="visible"/>
                                      </p:to>
                                    </p:set>
                                    <p:anim calcmode="lin" valueType="num">
                                      <p:cBhvr additive="base">
                                        <p:cTn id="25" dur="500" fill="hold"/>
                                        <p:tgtEl>
                                          <p:spTgt spid="478221"/>
                                        </p:tgtEl>
                                        <p:attrNameLst>
                                          <p:attrName>ppt_x</p:attrName>
                                        </p:attrNameLst>
                                      </p:cBhvr>
                                      <p:tavLst>
                                        <p:tav tm="0">
                                          <p:val>
                                            <p:strVal val="0-#ppt_w/2"/>
                                          </p:val>
                                        </p:tav>
                                        <p:tav tm="100000">
                                          <p:val>
                                            <p:strVal val="#ppt_x"/>
                                          </p:val>
                                        </p:tav>
                                      </p:tavLst>
                                    </p:anim>
                                    <p:anim calcmode="lin" valueType="num">
                                      <p:cBhvr additive="base">
                                        <p:cTn id="26" dur="500" fill="hold"/>
                                        <p:tgtEl>
                                          <p:spTgt spid="4782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78222"/>
                                        </p:tgtEl>
                                        <p:attrNameLst>
                                          <p:attrName>style.visibility</p:attrName>
                                        </p:attrNameLst>
                                      </p:cBhvr>
                                      <p:to>
                                        <p:strVal val="visible"/>
                                      </p:to>
                                    </p:set>
                                    <p:animEffect transition="in" filter="wipe(left)">
                                      <p:cBhvr>
                                        <p:cTn id="31" dur="500"/>
                                        <p:tgtEl>
                                          <p:spTgt spid="478222"/>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3" grpId="0" build="p" autoUpdateAnimBg="0"/>
      <p:bldP spid="478221"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6">
            <a:extLst>
              <a:ext uri="{FF2B5EF4-FFF2-40B4-BE49-F238E27FC236}">
                <a16:creationId xmlns:a16="http://schemas.microsoft.com/office/drawing/2014/main" id="{12B0A964-FF4A-9045-9384-7A491289C688}"/>
              </a:ext>
            </a:extLst>
          </p:cNvPr>
          <p:cNvSpPr>
            <a:spLocks noChangeArrowheads="1"/>
          </p:cNvSpPr>
          <p:nvPr/>
        </p:nvSpPr>
        <p:spPr bwMode="auto">
          <a:xfrm>
            <a:off x="7616825" y="2413000"/>
            <a:ext cx="15271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Franklin Stahl</a:t>
            </a:r>
          </a:p>
        </p:txBody>
      </p:sp>
      <p:sp>
        <p:nvSpPr>
          <p:cNvPr id="56323" name="Rectangle 15">
            <a:extLst>
              <a:ext uri="{FF2B5EF4-FFF2-40B4-BE49-F238E27FC236}">
                <a16:creationId xmlns:a16="http://schemas.microsoft.com/office/drawing/2014/main" id="{0E81A9C9-BDEC-7349-9C55-748B49956288}"/>
              </a:ext>
            </a:extLst>
          </p:cNvPr>
          <p:cNvSpPr>
            <a:spLocks noChangeArrowheads="1"/>
          </p:cNvSpPr>
          <p:nvPr/>
        </p:nvSpPr>
        <p:spPr bwMode="auto">
          <a:xfrm>
            <a:off x="4257675" y="3751263"/>
            <a:ext cx="197961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Matthew Meselson</a:t>
            </a:r>
          </a:p>
        </p:txBody>
      </p:sp>
      <p:sp>
        <p:nvSpPr>
          <p:cNvPr id="56324" name="Rectangle 13">
            <a:extLst>
              <a:ext uri="{FF2B5EF4-FFF2-40B4-BE49-F238E27FC236}">
                <a16:creationId xmlns:a16="http://schemas.microsoft.com/office/drawing/2014/main" id="{8F5048FC-0194-4C4A-B5A8-B3ACB42C1F75}"/>
              </a:ext>
            </a:extLst>
          </p:cNvPr>
          <p:cNvSpPr>
            <a:spLocks noChangeArrowheads="1"/>
          </p:cNvSpPr>
          <p:nvPr/>
        </p:nvSpPr>
        <p:spPr bwMode="auto">
          <a:xfrm>
            <a:off x="158750" y="1431925"/>
            <a:ext cx="197961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Matthew Meselson</a:t>
            </a:r>
          </a:p>
        </p:txBody>
      </p:sp>
      <p:sp>
        <p:nvSpPr>
          <p:cNvPr id="56325" name="Rectangle 14">
            <a:extLst>
              <a:ext uri="{FF2B5EF4-FFF2-40B4-BE49-F238E27FC236}">
                <a16:creationId xmlns:a16="http://schemas.microsoft.com/office/drawing/2014/main" id="{ED21564E-0CF6-204D-9EB4-9FC84CC60406}"/>
              </a:ext>
            </a:extLst>
          </p:cNvPr>
          <p:cNvSpPr>
            <a:spLocks noChangeArrowheads="1"/>
          </p:cNvSpPr>
          <p:nvPr/>
        </p:nvSpPr>
        <p:spPr bwMode="auto">
          <a:xfrm>
            <a:off x="2565400" y="1431925"/>
            <a:ext cx="15271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Franklin Stahl</a:t>
            </a:r>
          </a:p>
        </p:txBody>
      </p:sp>
      <p:sp>
        <p:nvSpPr>
          <p:cNvPr id="56326" name="Rectangle 5">
            <a:extLst>
              <a:ext uri="{FF2B5EF4-FFF2-40B4-BE49-F238E27FC236}">
                <a16:creationId xmlns:a16="http://schemas.microsoft.com/office/drawing/2014/main" id="{3CE3FE26-0F9B-BF4E-8DE5-7E339940DF90}"/>
              </a:ext>
            </a:extLst>
          </p:cNvPr>
          <p:cNvSpPr>
            <a:spLocks noGrp="1" noChangeArrowheads="1"/>
          </p:cNvSpPr>
          <p:nvPr>
            <p:ph type="title"/>
          </p:nvPr>
        </p:nvSpPr>
        <p:spPr>
          <a:noFill/>
        </p:spPr>
        <p:txBody>
          <a:bodyPr/>
          <a:lstStyle/>
          <a:p>
            <a:pPr eaLnBrk="1" hangingPunct="1"/>
            <a:r>
              <a:rPr lang="en-US" altLang="en-US"/>
              <a:t>Meselson &amp; Stahl</a:t>
            </a:r>
          </a:p>
        </p:txBody>
      </p:sp>
      <p:pic>
        <p:nvPicPr>
          <p:cNvPr id="495622" name="Picture 6">
            <a:extLst>
              <a:ext uri="{FF2B5EF4-FFF2-40B4-BE49-F238E27FC236}">
                <a16:creationId xmlns:a16="http://schemas.microsoft.com/office/drawing/2014/main" id="{D656820F-34CA-B546-9D6B-BF9BE0A808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2763" y="1519238"/>
            <a:ext cx="3346450" cy="2246312"/>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25" name="Picture 9">
            <a:extLst>
              <a:ext uri="{FF2B5EF4-FFF2-40B4-BE49-F238E27FC236}">
                <a16:creationId xmlns:a16="http://schemas.microsoft.com/office/drawing/2014/main" id="{3BCA84D2-EE7D-4448-80C3-5FEE757704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0775" y="3219450"/>
            <a:ext cx="2436813" cy="3487738"/>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23" name="Picture 7">
            <a:extLst>
              <a:ext uri="{FF2B5EF4-FFF2-40B4-BE49-F238E27FC236}">
                <a16:creationId xmlns:a16="http://schemas.microsoft.com/office/drawing/2014/main" id="{D028AA07-03B1-314E-B098-1587EF8A46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213" y="1697038"/>
            <a:ext cx="3751262" cy="3000375"/>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26" name="Picture 10">
            <a:extLst>
              <a:ext uri="{FF2B5EF4-FFF2-40B4-BE49-F238E27FC236}">
                <a16:creationId xmlns:a16="http://schemas.microsoft.com/office/drawing/2014/main" id="{1BEE4341-370F-5347-B4B6-4907ABE9E4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4736"/>
          <a:stretch>
            <a:fillRect/>
          </a:stretch>
        </p:blipFill>
        <p:spPr bwMode="auto">
          <a:xfrm>
            <a:off x="1912938" y="4256088"/>
            <a:ext cx="3467100" cy="2509837"/>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27" name="Picture 11">
            <a:extLst>
              <a:ext uri="{FF2B5EF4-FFF2-40B4-BE49-F238E27FC236}">
                <a16:creationId xmlns:a16="http://schemas.microsoft.com/office/drawing/2014/main" id="{ACF2EA77-5C79-4547-BAB7-DA83E14404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4306"/>
          <a:stretch>
            <a:fillRect/>
          </a:stretch>
        </p:blipFill>
        <p:spPr bwMode="auto">
          <a:xfrm>
            <a:off x="6565900" y="384175"/>
            <a:ext cx="2403475" cy="2036763"/>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633" name="Oval 17">
            <a:extLst>
              <a:ext uri="{FF2B5EF4-FFF2-40B4-BE49-F238E27FC236}">
                <a16:creationId xmlns:a16="http://schemas.microsoft.com/office/drawing/2014/main" id="{84D7EECE-62D9-A840-96BB-90609F70D78A}"/>
              </a:ext>
            </a:extLst>
          </p:cNvPr>
          <p:cNvSpPr>
            <a:spLocks noChangeArrowheads="1"/>
          </p:cNvSpPr>
          <p:nvPr/>
        </p:nvSpPr>
        <p:spPr bwMode="auto">
          <a:xfrm>
            <a:off x="3832225" y="4941888"/>
            <a:ext cx="1657350" cy="1762125"/>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95626"/>
                                        </p:tgtEl>
                                        <p:attrNameLst>
                                          <p:attrName>style.visibility</p:attrName>
                                        </p:attrNameLst>
                                      </p:cBhvr>
                                      <p:to>
                                        <p:strVal val="visible"/>
                                      </p:to>
                                    </p:set>
                                    <p:animEffect transition="in" filter="wipe(left)">
                                      <p:cBhvr>
                                        <p:cTn id="7" dur="500"/>
                                        <p:tgtEl>
                                          <p:spTgt spid="495626"/>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5633"/>
                                        </p:tgtEl>
                                        <p:attrNameLst>
                                          <p:attrName>style.visibility</p:attrName>
                                        </p:attrNameLst>
                                      </p:cBhvr>
                                      <p:to>
                                        <p:strVal val="visible"/>
                                      </p:to>
                                    </p:set>
                                    <p:animEffect transition="in" filter="wipe(left)">
                                      <p:cBhvr>
                                        <p:cTn id="12" dur="500"/>
                                        <p:tgtEl>
                                          <p:spTgt spid="49563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a:extLst>
              <a:ext uri="{FF2B5EF4-FFF2-40B4-BE49-F238E27FC236}">
                <a16:creationId xmlns:a16="http://schemas.microsoft.com/office/drawing/2014/main" id="{D26DB3AC-514C-F442-8FC7-FF1802844E08}"/>
              </a:ext>
            </a:extLst>
          </p:cNvPr>
          <p:cNvSpPr>
            <a:spLocks noChangeArrowheads="1"/>
          </p:cNvSpPr>
          <p:nvPr/>
        </p:nvSpPr>
        <p:spPr bwMode="auto">
          <a:xfrm>
            <a:off x="6989763" y="3168650"/>
            <a:ext cx="2078037" cy="76200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a:solidFill>
                  <a:srgbClr val="0F116A"/>
                </a:solidFill>
              </a:rPr>
              <a:t>protein</a:t>
            </a:r>
            <a:endParaRPr lang="en-US" altLang="en-US" sz="4000" b="1">
              <a:solidFill>
                <a:schemeClr val="tx2"/>
              </a:solidFill>
            </a:endParaRPr>
          </a:p>
        </p:txBody>
      </p:sp>
      <p:sp>
        <p:nvSpPr>
          <p:cNvPr id="447491" name="AutoShape 3">
            <a:extLst>
              <a:ext uri="{FF2B5EF4-FFF2-40B4-BE49-F238E27FC236}">
                <a16:creationId xmlns:a16="http://schemas.microsoft.com/office/drawing/2014/main" id="{1C77F32A-FC6C-7245-B37B-8FE01D8AFE69}"/>
              </a:ext>
            </a:extLst>
          </p:cNvPr>
          <p:cNvSpPr>
            <a:spLocks noChangeArrowheads="1"/>
          </p:cNvSpPr>
          <p:nvPr/>
        </p:nvSpPr>
        <p:spPr bwMode="auto">
          <a:xfrm>
            <a:off x="5334000" y="3505200"/>
            <a:ext cx="1579563" cy="304800"/>
          </a:xfrm>
          <a:prstGeom prst="rightArrow">
            <a:avLst>
              <a:gd name="adj1" fmla="val 50000"/>
              <a:gd name="adj2" fmla="val 129557"/>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7492" name="Rectangle 4">
            <a:extLst>
              <a:ext uri="{FF2B5EF4-FFF2-40B4-BE49-F238E27FC236}">
                <a16:creationId xmlns:a16="http://schemas.microsoft.com/office/drawing/2014/main" id="{FF49240A-70E1-3C44-BBB9-8E9003EF875D}"/>
              </a:ext>
            </a:extLst>
          </p:cNvPr>
          <p:cNvSpPr>
            <a:spLocks noChangeArrowheads="1"/>
          </p:cNvSpPr>
          <p:nvPr/>
        </p:nvSpPr>
        <p:spPr bwMode="auto">
          <a:xfrm>
            <a:off x="3886200" y="3168650"/>
            <a:ext cx="1395413" cy="76200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a:solidFill>
                  <a:srgbClr val="0F116A"/>
                </a:solidFill>
              </a:rPr>
              <a:t>RNA</a:t>
            </a:r>
            <a:endParaRPr lang="en-US" altLang="en-US" sz="4000" b="1">
              <a:solidFill>
                <a:schemeClr val="tx2"/>
              </a:solidFill>
            </a:endParaRPr>
          </a:p>
        </p:txBody>
      </p:sp>
      <p:sp>
        <p:nvSpPr>
          <p:cNvPr id="58373" name="Rectangle 5">
            <a:extLst>
              <a:ext uri="{FF2B5EF4-FFF2-40B4-BE49-F238E27FC236}">
                <a16:creationId xmlns:a16="http://schemas.microsoft.com/office/drawing/2014/main" id="{22E7DC81-59B1-C343-B386-026F7C9BF873}"/>
              </a:ext>
            </a:extLst>
          </p:cNvPr>
          <p:cNvSpPr>
            <a:spLocks noGrp="1" noChangeArrowheads="1"/>
          </p:cNvSpPr>
          <p:nvPr>
            <p:ph type="title"/>
          </p:nvPr>
        </p:nvSpPr>
        <p:spPr/>
        <p:txBody>
          <a:bodyPr/>
          <a:lstStyle/>
          <a:p>
            <a:pPr eaLnBrk="1" hangingPunct="1"/>
            <a:r>
              <a:rPr lang="en-US" altLang="en-US"/>
              <a:t>The “Central Dogma”</a:t>
            </a:r>
          </a:p>
        </p:txBody>
      </p:sp>
      <p:sp>
        <p:nvSpPr>
          <p:cNvPr id="58374" name="Rectangle 6">
            <a:extLst>
              <a:ext uri="{FF2B5EF4-FFF2-40B4-BE49-F238E27FC236}">
                <a16:creationId xmlns:a16="http://schemas.microsoft.com/office/drawing/2014/main" id="{3B84F17D-80BE-F04D-BA7A-5E759307A408}"/>
              </a:ext>
            </a:extLst>
          </p:cNvPr>
          <p:cNvSpPr>
            <a:spLocks noChangeArrowheads="1"/>
          </p:cNvSpPr>
          <p:nvPr/>
        </p:nvSpPr>
        <p:spPr bwMode="auto">
          <a:xfrm>
            <a:off x="609600" y="3168650"/>
            <a:ext cx="1395413" cy="76200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a:solidFill>
                  <a:srgbClr val="0F116A"/>
                </a:solidFill>
              </a:rPr>
              <a:t>DNA</a:t>
            </a:r>
            <a:endParaRPr lang="en-US" altLang="en-US" sz="4000" b="1">
              <a:solidFill>
                <a:schemeClr val="tx2"/>
              </a:solidFill>
            </a:endParaRPr>
          </a:p>
        </p:txBody>
      </p:sp>
      <p:sp>
        <p:nvSpPr>
          <p:cNvPr id="447495" name="AutoShape 7">
            <a:extLst>
              <a:ext uri="{FF2B5EF4-FFF2-40B4-BE49-F238E27FC236}">
                <a16:creationId xmlns:a16="http://schemas.microsoft.com/office/drawing/2014/main" id="{95EAD61F-843C-BF4E-B76C-0037BE79BF6E}"/>
              </a:ext>
            </a:extLst>
          </p:cNvPr>
          <p:cNvSpPr>
            <a:spLocks noChangeArrowheads="1"/>
          </p:cNvSpPr>
          <p:nvPr/>
        </p:nvSpPr>
        <p:spPr bwMode="auto">
          <a:xfrm rot="10800000">
            <a:off x="1196975" y="3581400"/>
            <a:ext cx="1752600" cy="1752600"/>
          </a:xfrm>
          <a:custGeom>
            <a:avLst/>
            <a:gdLst>
              <a:gd name="T0" fmla="*/ 20869734 w 21600"/>
              <a:gd name="T1" fmla="*/ 20777560 h 21600"/>
              <a:gd name="T2" fmla="*/ 70983546 w 21600"/>
              <a:gd name="T3" fmla="*/ 134856809 h 21600"/>
              <a:gd name="T4" fmla="*/ 31238797 w 21600"/>
              <a:gd name="T5" fmla="*/ 31166421 h 21600"/>
              <a:gd name="T6" fmla="*/ 159979519 w 21600"/>
              <a:gd name="T7" fmla="*/ 71102008 h 21600"/>
              <a:gd name="T8" fmla="*/ 134863381 w 21600"/>
              <a:gd name="T9" fmla="*/ 96218146 h 21600"/>
              <a:gd name="T10" fmla="*/ 109747244 w 21600"/>
              <a:gd name="T11" fmla="*/ 7110200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70" y="10800"/>
                </a:moveTo>
                <a:cubicBezTo>
                  <a:pt x="19370" y="6066"/>
                  <a:pt x="15533" y="2230"/>
                  <a:pt x="10800" y="2230"/>
                </a:cubicBezTo>
                <a:cubicBezTo>
                  <a:pt x="6066" y="2230"/>
                  <a:pt x="2230" y="6066"/>
                  <a:pt x="2230" y="10800"/>
                </a:cubicBezTo>
                <a:cubicBezTo>
                  <a:pt x="2229" y="15526"/>
                  <a:pt x="6057" y="19361"/>
                  <a:pt x="10784" y="19369"/>
                </a:cubicBezTo>
                <a:lnTo>
                  <a:pt x="10780" y="21599"/>
                </a:lnTo>
                <a:cubicBezTo>
                  <a:pt x="4823" y="21589"/>
                  <a:pt x="0" y="16756"/>
                  <a:pt x="0" y="10800"/>
                </a:cubicBezTo>
                <a:cubicBezTo>
                  <a:pt x="0" y="4835"/>
                  <a:pt x="4835" y="0"/>
                  <a:pt x="10800" y="0"/>
                </a:cubicBezTo>
                <a:cubicBezTo>
                  <a:pt x="16764" y="-1"/>
                  <a:pt x="21599" y="4835"/>
                  <a:pt x="21600" y="10799"/>
                </a:cubicBezTo>
                <a:lnTo>
                  <a:pt x="21600" y="10800"/>
                </a:lnTo>
                <a:lnTo>
                  <a:pt x="24300" y="10800"/>
                </a:lnTo>
                <a:lnTo>
                  <a:pt x="20485" y="14615"/>
                </a:lnTo>
                <a:lnTo>
                  <a:pt x="16670" y="10800"/>
                </a:lnTo>
                <a:lnTo>
                  <a:pt x="19370" y="10800"/>
                </a:lnTo>
                <a:close/>
              </a:path>
            </a:pathLst>
          </a:cu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7496" name="AutoShape 8">
            <a:extLst>
              <a:ext uri="{FF2B5EF4-FFF2-40B4-BE49-F238E27FC236}">
                <a16:creationId xmlns:a16="http://schemas.microsoft.com/office/drawing/2014/main" id="{91E409E6-5BFD-E64E-9869-E76710E578F4}"/>
              </a:ext>
            </a:extLst>
          </p:cNvPr>
          <p:cNvSpPr>
            <a:spLocks noChangeArrowheads="1"/>
          </p:cNvSpPr>
          <p:nvPr/>
        </p:nvSpPr>
        <p:spPr bwMode="auto">
          <a:xfrm>
            <a:off x="2111375" y="3505200"/>
            <a:ext cx="1655763" cy="304800"/>
          </a:xfrm>
          <a:prstGeom prst="rightArrow">
            <a:avLst>
              <a:gd name="adj1" fmla="val 50000"/>
              <a:gd name="adj2" fmla="val 135807"/>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7497" name="Text Box 9">
            <a:extLst>
              <a:ext uri="{FF2B5EF4-FFF2-40B4-BE49-F238E27FC236}">
                <a16:creationId xmlns:a16="http://schemas.microsoft.com/office/drawing/2014/main" id="{A2318D46-073F-3B44-A97B-D7B63C5FC347}"/>
              </a:ext>
            </a:extLst>
          </p:cNvPr>
          <p:cNvSpPr txBox="1">
            <a:spLocks noChangeArrowheads="1"/>
          </p:cNvSpPr>
          <p:nvPr/>
        </p:nvSpPr>
        <p:spPr bwMode="auto">
          <a:xfrm>
            <a:off x="2286000" y="2743200"/>
            <a:ext cx="204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6604"/>
                </a:solidFill>
              </a:rPr>
              <a:t>transcription</a:t>
            </a:r>
            <a:endParaRPr lang="en-US" altLang="en-US"/>
          </a:p>
        </p:txBody>
      </p:sp>
      <p:sp>
        <p:nvSpPr>
          <p:cNvPr id="447498" name="Text Box 10">
            <a:extLst>
              <a:ext uri="{FF2B5EF4-FFF2-40B4-BE49-F238E27FC236}">
                <a16:creationId xmlns:a16="http://schemas.microsoft.com/office/drawing/2014/main" id="{4C86E1C8-B598-3943-A368-FB02D859D89B}"/>
              </a:ext>
            </a:extLst>
          </p:cNvPr>
          <p:cNvSpPr txBox="1">
            <a:spLocks noChangeArrowheads="1"/>
          </p:cNvSpPr>
          <p:nvPr/>
        </p:nvSpPr>
        <p:spPr bwMode="auto">
          <a:xfrm>
            <a:off x="5627688" y="2743200"/>
            <a:ext cx="174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6604"/>
                </a:solidFill>
              </a:rPr>
              <a:t>translation</a:t>
            </a:r>
            <a:endParaRPr lang="en-US" altLang="en-US">
              <a:solidFill>
                <a:srgbClr val="006604"/>
              </a:solidFill>
            </a:endParaRPr>
          </a:p>
        </p:txBody>
      </p:sp>
      <p:sp>
        <p:nvSpPr>
          <p:cNvPr id="447499" name="Text Box 11">
            <a:extLst>
              <a:ext uri="{FF2B5EF4-FFF2-40B4-BE49-F238E27FC236}">
                <a16:creationId xmlns:a16="http://schemas.microsoft.com/office/drawing/2014/main" id="{2B0AC547-2EC6-5344-BB56-075262D633A4}"/>
              </a:ext>
            </a:extLst>
          </p:cNvPr>
          <p:cNvSpPr txBox="1">
            <a:spLocks noChangeArrowheads="1"/>
          </p:cNvSpPr>
          <p:nvPr/>
        </p:nvSpPr>
        <p:spPr bwMode="auto">
          <a:xfrm>
            <a:off x="1247775" y="5334000"/>
            <a:ext cx="172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6604"/>
                </a:solidFill>
              </a:rPr>
              <a:t>replication</a:t>
            </a:r>
            <a:endParaRPr lang="en-US" altLang="en-US">
              <a:solidFill>
                <a:srgbClr val="006604"/>
              </a:solidFill>
            </a:endParaRPr>
          </a:p>
        </p:txBody>
      </p:sp>
      <p:sp>
        <p:nvSpPr>
          <p:cNvPr id="58380" name="Rectangle 12" descr="Rectangle: Click to edit Master text styles&#13;&#10;Second level&#13;&#10;Third level&#13;&#10;Fourth level&#13;&#10;Fifth level">
            <a:extLst>
              <a:ext uri="{FF2B5EF4-FFF2-40B4-BE49-F238E27FC236}">
                <a16:creationId xmlns:a16="http://schemas.microsoft.com/office/drawing/2014/main" id="{EF3F92AE-CEB9-AA45-94CC-FFCCD4F43549}"/>
              </a:ext>
            </a:extLst>
          </p:cNvPr>
          <p:cNvSpPr>
            <a:spLocks noGrp="1" noChangeArrowheads="1"/>
          </p:cNvSpPr>
          <p:nvPr>
            <p:ph type="body" idx="1"/>
          </p:nvPr>
        </p:nvSpPr>
        <p:spPr>
          <a:xfrm>
            <a:off x="838200" y="1371600"/>
            <a:ext cx="7772400" cy="1066800"/>
          </a:xfrm>
          <a:noFill/>
        </p:spPr>
        <p:txBody>
          <a:bodyPr/>
          <a:lstStyle/>
          <a:p>
            <a:pPr eaLnBrk="1" hangingPunct="1"/>
            <a:r>
              <a:rPr lang="en-US" altLang="en-US"/>
              <a:t>Flow of genetic information in a cell</a:t>
            </a:r>
            <a:endParaRPr lang="en-US" altLang="en-US" b="0">
              <a:solidFill>
                <a:schemeClr val="tx1"/>
              </a:solidFill>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47495"/>
                                        </p:tgtEl>
                                        <p:attrNameLst>
                                          <p:attrName>style.visibility</p:attrName>
                                        </p:attrNameLst>
                                      </p:cBhvr>
                                      <p:to>
                                        <p:strVal val="visible"/>
                                      </p:to>
                                    </p:set>
                                    <p:animEffect transition="in" filter="wipe(right)">
                                      <p:cBhvr>
                                        <p:cTn id="7" dur="500"/>
                                        <p:tgtEl>
                                          <p:spTgt spid="44749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7499"/>
                                        </p:tgtEl>
                                        <p:attrNameLst>
                                          <p:attrName>style.visibility</p:attrName>
                                        </p:attrNameLst>
                                      </p:cBhvr>
                                      <p:to>
                                        <p:strVal val="visible"/>
                                      </p:to>
                                    </p:set>
                                    <p:animEffect transition="in" filter="wipe(left)">
                                      <p:cBhvr>
                                        <p:cTn id="12" dur="500"/>
                                        <p:tgtEl>
                                          <p:spTgt spid="447499"/>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47496"/>
                                        </p:tgtEl>
                                        <p:attrNameLst>
                                          <p:attrName>style.visibility</p:attrName>
                                        </p:attrNameLst>
                                      </p:cBhvr>
                                      <p:to>
                                        <p:strVal val="visible"/>
                                      </p:to>
                                    </p:set>
                                    <p:anim calcmode="lin" valueType="num">
                                      <p:cBhvr additive="base">
                                        <p:cTn id="17" dur="500" fill="hold"/>
                                        <p:tgtEl>
                                          <p:spTgt spid="447496"/>
                                        </p:tgtEl>
                                        <p:attrNameLst>
                                          <p:attrName>ppt_x</p:attrName>
                                        </p:attrNameLst>
                                      </p:cBhvr>
                                      <p:tavLst>
                                        <p:tav tm="0">
                                          <p:val>
                                            <p:strVal val="0-#ppt_w/2"/>
                                          </p:val>
                                        </p:tav>
                                        <p:tav tm="100000">
                                          <p:val>
                                            <p:strVal val="#ppt_x"/>
                                          </p:val>
                                        </p:tav>
                                      </p:tavLst>
                                    </p:anim>
                                    <p:anim calcmode="lin" valueType="num">
                                      <p:cBhvr additive="base">
                                        <p:cTn id="18" dur="500" fill="hold"/>
                                        <p:tgtEl>
                                          <p:spTgt spid="4474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Arrow"/>
                                        </p:tgtEl>
                                      </p:cMediaNode>
                                    </p:audio>
                                  </p:subTnLst>
                                </p:cTn>
                              </p:par>
                            </p:childTnLst>
                          </p:cTn>
                        </p:par>
                        <p:par>
                          <p:cTn id="19" fill="hold" nodeType="afterGroup">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47492"/>
                                        </p:tgtEl>
                                        <p:attrNameLst>
                                          <p:attrName>style.visibility</p:attrName>
                                        </p:attrNameLst>
                                      </p:cBhvr>
                                      <p:to>
                                        <p:strVal val="visible"/>
                                      </p:to>
                                    </p:set>
                                    <p:animEffect transition="in" filter="wipe(left)">
                                      <p:cBhvr>
                                        <p:cTn id="22" dur="500"/>
                                        <p:tgtEl>
                                          <p:spTgt spid="447492"/>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7497"/>
                                        </p:tgtEl>
                                        <p:attrNameLst>
                                          <p:attrName>style.visibility</p:attrName>
                                        </p:attrNameLst>
                                      </p:cBhvr>
                                      <p:to>
                                        <p:strVal val="visible"/>
                                      </p:to>
                                    </p:set>
                                    <p:animEffect transition="in" filter="wipe(left)">
                                      <p:cBhvr>
                                        <p:cTn id="27" dur="500"/>
                                        <p:tgtEl>
                                          <p:spTgt spid="447497"/>
                                        </p:tgtEl>
                                      </p:cBhvr>
                                    </p:animEffect>
                                  </p:childTnLst>
                                  <p:subTnLst>
                                    <p:audio>
                                      <p:cMediaNode>
                                        <p:cTn display="0" masterRel="sameClick">
                                          <p:stCondLst>
                                            <p:cond evt="begin" delay="0">
                                              <p:tn val="25"/>
                                            </p:cond>
                                          </p:stCondLst>
                                          <p:endCondLst>
                                            <p:cond evt="onStopAudio" delay="0">
                                              <p:tgtEl>
                                                <p:sldTgt/>
                                              </p:tgtEl>
                                            </p:cond>
                                          </p:endCondLst>
                                        </p:cTn>
                                        <p:tgtEl>
                                          <p:sndTgt r:embed="rId4" name="Vibro Up"/>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447491"/>
                                        </p:tgtEl>
                                        <p:attrNameLst>
                                          <p:attrName>style.visibility</p:attrName>
                                        </p:attrNameLst>
                                      </p:cBhvr>
                                      <p:to>
                                        <p:strVal val="visible"/>
                                      </p:to>
                                    </p:set>
                                    <p:anim calcmode="lin" valueType="num">
                                      <p:cBhvr additive="base">
                                        <p:cTn id="32" dur="500" fill="hold"/>
                                        <p:tgtEl>
                                          <p:spTgt spid="447491"/>
                                        </p:tgtEl>
                                        <p:attrNameLst>
                                          <p:attrName>ppt_x</p:attrName>
                                        </p:attrNameLst>
                                      </p:cBhvr>
                                      <p:tavLst>
                                        <p:tav tm="0">
                                          <p:val>
                                            <p:strVal val="0-#ppt_w/2"/>
                                          </p:val>
                                        </p:tav>
                                        <p:tav tm="100000">
                                          <p:val>
                                            <p:strVal val="#ppt_x"/>
                                          </p:val>
                                        </p:tav>
                                      </p:tavLst>
                                    </p:anim>
                                    <p:anim calcmode="lin" valueType="num">
                                      <p:cBhvr additive="base">
                                        <p:cTn id="33" dur="500" fill="hold"/>
                                        <p:tgtEl>
                                          <p:spTgt spid="4474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Arrow"/>
                                        </p:tgtEl>
                                      </p:cMediaNode>
                                    </p:audio>
                                  </p:sub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47490"/>
                                        </p:tgtEl>
                                        <p:attrNameLst>
                                          <p:attrName>style.visibility</p:attrName>
                                        </p:attrNameLst>
                                      </p:cBhvr>
                                      <p:to>
                                        <p:strVal val="visible"/>
                                      </p:to>
                                    </p:set>
                                    <p:animEffect transition="in" filter="wipe(left)">
                                      <p:cBhvr>
                                        <p:cTn id="37" dur="500"/>
                                        <p:tgtEl>
                                          <p:spTgt spid="447490"/>
                                        </p:tgtEl>
                                      </p:cBhvr>
                                    </p:animEffect>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7498"/>
                                        </p:tgtEl>
                                        <p:attrNameLst>
                                          <p:attrName>style.visibility</p:attrName>
                                        </p:attrNameLst>
                                      </p:cBhvr>
                                      <p:to>
                                        <p:strVal val="visible"/>
                                      </p:to>
                                    </p:set>
                                    <p:animEffect transition="in" filter="wipe(left)">
                                      <p:cBhvr>
                                        <p:cTn id="42" dur="500"/>
                                        <p:tgtEl>
                                          <p:spTgt spid="447498"/>
                                        </p:tgtEl>
                                      </p:cBhvr>
                                    </p:animEffect>
                                  </p:childTnLst>
                                  <p:subTnLst>
                                    <p:audio>
                                      <p:cMediaNode>
                                        <p:cTn display="0" masterRel="sameClick">
                                          <p:stCondLst>
                                            <p:cond evt="begin" delay="0">
                                              <p:tn val="40"/>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animBg="1" autoUpdateAnimBg="0"/>
      <p:bldP spid="447491" grpId="0" animBg="1"/>
      <p:bldP spid="447492" grpId="0" animBg="1" autoUpdateAnimBg="0"/>
      <p:bldP spid="447495" grpId="0" animBg="1"/>
      <p:bldP spid="447496" grpId="0" animBg="1"/>
      <p:bldP spid="447497" grpId="0" autoUpdateAnimBg="0"/>
      <p:bldP spid="447498" grpId="0" autoUpdateAnimBg="0"/>
      <p:bldP spid="44749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9">
            <a:extLst>
              <a:ext uri="{FF2B5EF4-FFF2-40B4-BE49-F238E27FC236}">
                <a16:creationId xmlns:a16="http://schemas.microsoft.com/office/drawing/2014/main" id="{246995C6-86C1-294C-9B12-642E04DD2956}"/>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2007-2008</a:t>
            </a:r>
            <a:endParaRPr lang="en-US" altLang="en-US" sz="1400" b="0"/>
          </a:p>
        </p:txBody>
      </p:sp>
      <p:grpSp>
        <p:nvGrpSpPr>
          <p:cNvPr id="15363" name="Group 6">
            <a:extLst>
              <a:ext uri="{FF2B5EF4-FFF2-40B4-BE49-F238E27FC236}">
                <a16:creationId xmlns:a16="http://schemas.microsoft.com/office/drawing/2014/main" id="{BDB1B98A-DEFF-4243-8EB7-FAFEEB723E68}"/>
              </a:ext>
            </a:extLst>
          </p:cNvPr>
          <p:cNvGrpSpPr>
            <a:grpSpLocks/>
          </p:cNvGrpSpPr>
          <p:nvPr/>
        </p:nvGrpSpPr>
        <p:grpSpPr bwMode="auto">
          <a:xfrm>
            <a:off x="76200" y="3914775"/>
            <a:ext cx="4038600" cy="2867025"/>
            <a:chOff x="48" y="2466"/>
            <a:chExt cx="2544" cy="1806"/>
          </a:xfrm>
        </p:grpSpPr>
        <p:pic>
          <p:nvPicPr>
            <p:cNvPr id="15367" name="Picture 7">
              <a:extLst>
                <a:ext uri="{FF2B5EF4-FFF2-40B4-BE49-F238E27FC236}">
                  <a16:creationId xmlns:a16="http://schemas.microsoft.com/office/drawing/2014/main" id="{90D54F2E-96CE-644D-9076-265D2E492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250"/>
            <a:stretch>
              <a:fillRect/>
            </a:stretch>
          </p:blipFill>
          <p:spPr bwMode="auto">
            <a:xfrm>
              <a:off x="48" y="2466"/>
              <a:ext cx="2544" cy="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8">
              <a:extLst>
                <a:ext uri="{FF2B5EF4-FFF2-40B4-BE49-F238E27FC236}">
                  <a16:creationId xmlns:a16="http://schemas.microsoft.com/office/drawing/2014/main" id="{E986A37C-D4A5-2740-B5A8-CF6CE0746D6C}"/>
                </a:ext>
              </a:extLst>
            </p:cNvPr>
            <p:cNvSpPr>
              <a:spLocks noChangeArrowheads="1"/>
            </p:cNvSpPr>
            <p:nvPr/>
          </p:nvSpPr>
          <p:spPr bwMode="auto">
            <a:xfrm>
              <a:off x="672" y="2640"/>
              <a:ext cx="1200"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69" name="Rectangle 9">
              <a:extLst>
                <a:ext uri="{FF2B5EF4-FFF2-40B4-BE49-F238E27FC236}">
                  <a16:creationId xmlns:a16="http://schemas.microsoft.com/office/drawing/2014/main" id="{9DDB74F7-5527-DB4F-AF4D-4685E0496EF8}"/>
                </a:ext>
              </a:extLst>
            </p:cNvPr>
            <p:cNvSpPr>
              <a:spLocks noChangeArrowheads="1"/>
            </p:cNvSpPr>
            <p:nvPr/>
          </p:nvSpPr>
          <p:spPr bwMode="auto">
            <a:xfrm>
              <a:off x="1200" y="2832"/>
              <a:ext cx="115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70" name="Rectangle 10">
              <a:extLst>
                <a:ext uri="{FF2B5EF4-FFF2-40B4-BE49-F238E27FC236}">
                  <a16:creationId xmlns:a16="http://schemas.microsoft.com/office/drawing/2014/main" id="{9B9BCB1F-83F3-044C-BF37-2F96209EA9D5}"/>
                </a:ext>
              </a:extLst>
            </p:cNvPr>
            <p:cNvSpPr>
              <a:spLocks noChangeArrowheads="1"/>
            </p:cNvSpPr>
            <p:nvPr/>
          </p:nvSpPr>
          <p:spPr bwMode="auto">
            <a:xfrm>
              <a:off x="2112" y="3072"/>
              <a:ext cx="43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5364" name="Rectangle 2">
            <a:extLst>
              <a:ext uri="{FF2B5EF4-FFF2-40B4-BE49-F238E27FC236}">
                <a16:creationId xmlns:a16="http://schemas.microsoft.com/office/drawing/2014/main" id="{F9FCC8BB-FDA2-E843-A404-9194D237ADA5}"/>
              </a:ext>
            </a:extLst>
          </p:cNvPr>
          <p:cNvSpPr>
            <a:spLocks noChangeArrowheads="1"/>
          </p:cNvSpPr>
          <p:nvPr/>
        </p:nvSpPr>
        <p:spPr bwMode="auto">
          <a:xfrm>
            <a:off x="1868488" y="3089275"/>
            <a:ext cx="3765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chemeClr val="tx2"/>
                </a:solidFill>
              </a:rPr>
              <a:t>DNA Replication</a:t>
            </a:r>
          </a:p>
        </p:txBody>
      </p:sp>
      <p:pic>
        <p:nvPicPr>
          <p:cNvPr id="15365" name="Picture 4">
            <a:extLst>
              <a:ext uri="{FF2B5EF4-FFF2-40B4-BE49-F238E27FC236}">
                <a16:creationId xmlns:a16="http://schemas.microsoft.com/office/drawing/2014/main" id="{0E17C2A5-6D04-3949-9368-8E2BF3A528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85800"/>
            <a:ext cx="3124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14_01">
            <a:extLst>
              <a:ext uri="{FF2B5EF4-FFF2-40B4-BE49-F238E27FC236}">
                <a16:creationId xmlns:a16="http://schemas.microsoft.com/office/drawing/2014/main" id="{232DADC3-B425-FB4B-980C-F33C1E5E7F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501" t="2251" r="25874"/>
          <a:stretch>
            <a:fillRect/>
          </a:stretch>
        </p:blipFill>
        <p:spPr bwMode="auto">
          <a:xfrm>
            <a:off x="6786563" y="3617913"/>
            <a:ext cx="228123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579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B35F0FA2-ECD2-DC45-8596-194B84193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295400"/>
            <a:ext cx="53467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a:extLst>
              <a:ext uri="{FF2B5EF4-FFF2-40B4-BE49-F238E27FC236}">
                <a16:creationId xmlns:a16="http://schemas.microsoft.com/office/drawing/2014/main" id="{FBE294A8-FD74-2140-B86D-ED4AA0156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95400"/>
            <a:ext cx="276542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a:extLst>
              <a:ext uri="{FF2B5EF4-FFF2-40B4-BE49-F238E27FC236}">
                <a16:creationId xmlns:a16="http://schemas.microsoft.com/office/drawing/2014/main" id="{5FB7A38C-DC66-0846-909C-00A9D4F5F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4030" b="13091"/>
          <a:stretch>
            <a:fillRect/>
          </a:stretch>
        </p:blipFill>
        <p:spPr bwMode="auto">
          <a:xfrm>
            <a:off x="6172200" y="4213225"/>
            <a:ext cx="27654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a:extLst>
              <a:ext uri="{FF2B5EF4-FFF2-40B4-BE49-F238E27FC236}">
                <a16:creationId xmlns:a16="http://schemas.microsoft.com/office/drawing/2014/main" id="{85B88F9B-3C65-004E-81FE-738A0DD2AE32}"/>
              </a:ext>
            </a:extLst>
          </p:cNvPr>
          <p:cNvSpPr>
            <a:spLocks noChangeArrowheads="1"/>
          </p:cNvSpPr>
          <p:nvPr/>
        </p:nvSpPr>
        <p:spPr bwMode="auto">
          <a:xfrm>
            <a:off x="609600" y="654050"/>
            <a:ext cx="4044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chemeClr val="tx2"/>
                </a:solidFill>
              </a:rPr>
              <a:t>Watson and Crick</a:t>
            </a:r>
          </a:p>
        </p:txBody>
      </p:sp>
      <p:sp>
        <p:nvSpPr>
          <p:cNvPr id="17414" name="Rectangle 6">
            <a:extLst>
              <a:ext uri="{FF2B5EF4-FFF2-40B4-BE49-F238E27FC236}">
                <a16:creationId xmlns:a16="http://schemas.microsoft.com/office/drawing/2014/main" id="{D2C8D229-1456-3E40-A0F7-57C58EC26EAC}"/>
              </a:ext>
            </a:extLst>
          </p:cNvPr>
          <p:cNvSpPr>
            <a:spLocks noChangeArrowheads="1"/>
          </p:cNvSpPr>
          <p:nvPr/>
        </p:nvSpPr>
        <p:spPr bwMode="auto">
          <a:xfrm>
            <a:off x="5983288" y="533400"/>
            <a:ext cx="325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b="1">
                <a:solidFill>
                  <a:srgbClr val="0F116A"/>
                </a:solidFill>
                <a:hlinkClick r:id="rId6" action="ppaction://hlinkfile"/>
              </a:rPr>
              <a:t>1953 article in Nature</a:t>
            </a:r>
            <a:endParaRPr lang="en-US" altLang="en-US" sz="3600" b="1">
              <a:solidFill>
                <a:srgbClr val="0F116A"/>
              </a:solidFill>
            </a:endParaRPr>
          </a:p>
        </p:txBody>
      </p:sp>
    </p:spTree>
    <p:extLst>
      <p:ext uri="{BB962C8B-B14F-4D97-AF65-F5344CB8AC3E}">
        <p14:creationId xmlns:p14="http://schemas.microsoft.com/office/powerpoint/2010/main" val="660949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2D4C22F-26FE-7848-98C6-EAB96D24B995}"/>
              </a:ext>
            </a:extLst>
          </p:cNvPr>
          <p:cNvSpPr>
            <a:spLocks noGrp="1" noChangeArrowheads="1"/>
          </p:cNvSpPr>
          <p:nvPr>
            <p:ph type="title"/>
          </p:nvPr>
        </p:nvSpPr>
        <p:spPr/>
        <p:txBody>
          <a:bodyPr/>
          <a:lstStyle/>
          <a:p>
            <a:pPr eaLnBrk="1" hangingPunct="1"/>
            <a:r>
              <a:rPr lang="en-US" altLang="en-US"/>
              <a:t>Double helix structure of DNA</a:t>
            </a:r>
          </a:p>
        </p:txBody>
      </p:sp>
      <p:pic>
        <p:nvPicPr>
          <p:cNvPr id="19459" name="Picture 3">
            <a:extLst>
              <a:ext uri="{FF2B5EF4-FFF2-40B4-BE49-F238E27FC236}">
                <a16:creationId xmlns:a16="http://schemas.microsoft.com/office/drawing/2014/main" id="{1A488C5B-90B4-F346-B4E3-F268B1F14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967"/>
          <a:stretch>
            <a:fillRect/>
          </a:stretch>
        </p:blipFill>
        <p:spPr bwMode="auto">
          <a:xfrm>
            <a:off x="355600" y="1225550"/>
            <a:ext cx="8483600" cy="45656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8886" name="Rectangle 6">
            <a:extLst>
              <a:ext uri="{FF2B5EF4-FFF2-40B4-BE49-F238E27FC236}">
                <a16:creationId xmlns:a16="http://schemas.microsoft.com/office/drawing/2014/main" id="{C384D467-810A-BC45-AD7A-D14DE3BD5BCF}"/>
              </a:ext>
            </a:extLst>
          </p:cNvPr>
          <p:cNvSpPr>
            <a:spLocks noChangeArrowheads="1"/>
          </p:cNvSpPr>
          <p:nvPr/>
        </p:nvSpPr>
        <p:spPr bwMode="auto">
          <a:xfrm>
            <a:off x="0" y="5834063"/>
            <a:ext cx="9144000" cy="10064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 anchor="ctr">
            <a:spAutoFit/>
          </a:bodyPr>
          <a:lstStyle>
            <a:lvl1pPr>
              <a:tabLst>
                <a:tab pos="8691563" algn="r"/>
              </a:tabLst>
              <a:defRPr sz="2400">
                <a:solidFill>
                  <a:schemeClr val="tx1"/>
                </a:solidFill>
                <a:latin typeface="Arial" panose="020B0604020202020204" pitchFamily="34" charset="0"/>
                <a:ea typeface="ＭＳ Ｐゴシック" panose="020B0600070205080204" pitchFamily="34" charset="-128"/>
              </a:defRPr>
            </a:lvl1pPr>
            <a:lvl2pPr marL="37931725" indent="-37474525">
              <a:tabLst>
                <a:tab pos="8691563" algn="r"/>
              </a:tabLst>
              <a:defRPr sz="2400">
                <a:solidFill>
                  <a:schemeClr val="tx1"/>
                </a:solidFill>
                <a:latin typeface="Arial" panose="020B0604020202020204" pitchFamily="34" charset="0"/>
                <a:ea typeface="ＭＳ Ｐゴシック" panose="020B0600070205080204" pitchFamily="34" charset="-128"/>
              </a:defRPr>
            </a:lvl2pPr>
            <a:lvl3pPr>
              <a:tabLst>
                <a:tab pos="8691563" algn="r"/>
              </a:tabLst>
              <a:defRPr sz="2400">
                <a:solidFill>
                  <a:schemeClr val="tx1"/>
                </a:solidFill>
                <a:latin typeface="Arial" panose="020B0604020202020204" pitchFamily="34" charset="0"/>
                <a:ea typeface="ＭＳ Ｐゴシック" panose="020B0600070205080204" pitchFamily="34" charset="-128"/>
              </a:defRPr>
            </a:lvl3pPr>
            <a:lvl4pPr>
              <a:tabLst>
                <a:tab pos="8691563" algn="r"/>
              </a:tabLst>
              <a:defRPr sz="2400">
                <a:solidFill>
                  <a:schemeClr val="tx1"/>
                </a:solidFill>
                <a:latin typeface="Arial" panose="020B0604020202020204" pitchFamily="34" charset="0"/>
                <a:ea typeface="ＭＳ Ｐゴシック" panose="020B0600070205080204" pitchFamily="34" charset="-128"/>
              </a:defRPr>
            </a:lvl4pPr>
            <a:lvl5pPr>
              <a:tabLst>
                <a:tab pos="8691563" algn="r"/>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8691563" algn="r"/>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8691563" algn="r"/>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8691563" algn="r"/>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8691563" algn="r"/>
              </a:tabLs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i="1">
                <a:solidFill>
                  <a:schemeClr val="tx2"/>
                </a:solidFill>
              </a:rPr>
              <a:t>“It has not escaped our notice that the specific pairing we have postulated immediately suggests a possible copying mechanism for the genetic material.”	</a:t>
            </a:r>
            <a:r>
              <a:rPr lang="en-US" altLang="en-US" sz="2000" b="1" i="1">
                <a:solidFill>
                  <a:srgbClr val="0F116A"/>
                </a:solidFill>
              </a:rPr>
              <a:t>Watson &amp; Crick</a:t>
            </a:r>
            <a:endParaRPr lang="en-US" altLang="en-US" sz="2000" b="1" i="1">
              <a:solidFill>
                <a:schemeClr val="tx2"/>
              </a:solidFill>
            </a:endParaRPr>
          </a:p>
        </p:txBody>
      </p:sp>
    </p:spTree>
    <p:extLst>
      <p:ext uri="{BB962C8B-B14F-4D97-AF65-F5344CB8AC3E}">
        <p14:creationId xmlns:p14="http://schemas.microsoft.com/office/powerpoint/2010/main" val="3817363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886"/>
                                        </p:tgtEl>
                                        <p:attrNameLst>
                                          <p:attrName>style.visibility</p:attrName>
                                        </p:attrNameLst>
                                      </p:cBhvr>
                                      <p:to>
                                        <p:strVal val="visible"/>
                                      </p:to>
                                    </p:set>
                                    <p:anim calcmode="lin" valueType="num">
                                      <p:cBhvr additive="base">
                                        <p:cTn id="7" dur="500" fill="hold"/>
                                        <p:tgtEl>
                                          <p:spTgt spid="378886"/>
                                        </p:tgtEl>
                                        <p:attrNameLst>
                                          <p:attrName>ppt_x</p:attrName>
                                        </p:attrNameLst>
                                      </p:cBhvr>
                                      <p:tavLst>
                                        <p:tav tm="0">
                                          <p:val>
                                            <p:strVal val="0-#ppt_w/2"/>
                                          </p:val>
                                        </p:tav>
                                        <p:tav tm="100000">
                                          <p:val>
                                            <p:strVal val="#ppt_x"/>
                                          </p:val>
                                        </p:tav>
                                      </p:tavLst>
                                    </p:anim>
                                    <p:anim calcmode="lin" valueType="num">
                                      <p:cBhvr additive="base">
                                        <p:cTn id="8" dur="500" fill="hold"/>
                                        <p:tgtEl>
                                          <p:spTgt spid="3788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94AB6D1-A3C6-8142-BB99-2347CD4B5901}"/>
              </a:ext>
            </a:extLst>
          </p:cNvPr>
          <p:cNvSpPr>
            <a:spLocks noGrp="1" noChangeArrowheads="1"/>
          </p:cNvSpPr>
          <p:nvPr>
            <p:ph type="title"/>
          </p:nvPr>
        </p:nvSpPr>
        <p:spPr/>
        <p:txBody>
          <a:bodyPr/>
          <a:lstStyle/>
          <a:p>
            <a:pPr eaLnBrk="1" hangingPunct="1"/>
            <a:r>
              <a:rPr lang="en-US" altLang="en-US"/>
              <a:t>Directionality of DNA</a:t>
            </a:r>
          </a:p>
        </p:txBody>
      </p:sp>
      <p:sp>
        <p:nvSpPr>
          <p:cNvPr id="21507" name="Rectangle 3" descr="Rectangle: Click to edit Master text styles&#13;&#10;Second level&#13;&#10;Third level&#13;&#10;Fourth level&#13;&#10;Fifth level">
            <a:extLst>
              <a:ext uri="{FF2B5EF4-FFF2-40B4-BE49-F238E27FC236}">
                <a16:creationId xmlns:a16="http://schemas.microsoft.com/office/drawing/2014/main" id="{1BE60910-8FCE-F141-AEA7-AD60C95E2462}"/>
              </a:ext>
            </a:extLst>
          </p:cNvPr>
          <p:cNvSpPr>
            <a:spLocks noGrp="1" noChangeArrowheads="1"/>
          </p:cNvSpPr>
          <p:nvPr>
            <p:ph type="body" idx="1"/>
          </p:nvPr>
        </p:nvSpPr>
        <p:spPr>
          <a:xfrm>
            <a:off x="838200" y="1371600"/>
            <a:ext cx="3352800" cy="2819400"/>
          </a:xfrm>
        </p:spPr>
        <p:txBody>
          <a:bodyPr/>
          <a:lstStyle/>
          <a:p>
            <a:pPr eaLnBrk="1" hangingPunct="1"/>
            <a:r>
              <a:rPr lang="en-US" altLang="en-US"/>
              <a:t>You need to number the carbons!</a:t>
            </a:r>
          </a:p>
          <a:p>
            <a:pPr lvl="1" eaLnBrk="1" hangingPunct="1"/>
            <a:r>
              <a:rPr lang="en-US" altLang="en-US">
                <a:ea typeface="ＭＳ Ｐゴシック" panose="020B0600070205080204" pitchFamily="34" charset="-128"/>
              </a:rPr>
              <a:t>it matters!</a:t>
            </a:r>
          </a:p>
        </p:txBody>
      </p:sp>
      <p:pic>
        <p:nvPicPr>
          <p:cNvPr id="21508" name="Picture 4" descr="14_07">
            <a:extLst>
              <a:ext uri="{FF2B5EF4-FFF2-40B4-BE49-F238E27FC236}">
                <a16:creationId xmlns:a16="http://schemas.microsoft.com/office/drawing/2014/main" id="{BFCA76BE-12CE-4047-923D-3A2B3AE95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501" t="7500" r="22501" b="7500"/>
          <a:stretch>
            <a:fillRect/>
          </a:stretch>
        </p:blipFill>
        <p:spPr bwMode="auto">
          <a:xfrm>
            <a:off x="4191000" y="1295400"/>
            <a:ext cx="4625975"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a:extLst>
              <a:ext uri="{FF2B5EF4-FFF2-40B4-BE49-F238E27FC236}">
                <a16:creationId xmlns:a16="http://schemas.microsoft.com/office/drawing/2014/main" id="{3447554F-70FF-5147-A91D-F4915478C79D}"/>
              </a:ext>
            </a:extLst>
          </p:cNvPr>
          <p:cNvSpPr>
            <a:spLocks noChangeArrowheads="1"/>
          </p:cNvSpPr>
          <p:nvPr/>
        </p:nvSpPr>
        <p:spPr bwMode="auto">
          <a:xfrm>
            <a:off x="5816600" y="6202363"/>
            <a:ext cx="4762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b="1">
                <a:solidFill>
                  <a:srgbClr val="000000"/>
                </a:solidFill>
              </a:rPr>
              <a:t>OH</a:t>
            </a:r>
            <a:endParaRPr lang="en-US" altLang="en-US" b="1"/>
          </a:p>
        </p:txBody>
      </p:sp>
      <p:sp>
        <p:nvSpPr>
          <p:cNvPr id="21510" name="Rectangle 6">
            <a:extLst>
              <a:ext uri="{FF2B5EF4-FFF2-40B4-BE49-F238E27FC236}">
                <a16:creationId xmlns:a16="http://schemas.microsoft.com/office/drawing/2014/main" id="{6D44864E-88A7-4841-873B-2FCEAE67EE0F}"/>
              </a:ext>
            </a:extLst>
          </p:cNvPr>
          <p:cNvSpPr>
            <a:spLocks noChangeArrowheads="1"/>
          </p:cNvSpPr>
          <p:nvPr/>
        </p:nvSpPr>
        <p:spPr bwMode="auto">
          <a:xfrm>
            <a:off x="5149850" y="3786188"/>
            <a:ext cx="5794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b="1">
                <a:solidFill>
                  <a:srgbClr val="000000"/>
                </a:solidFill>
              </a:rPr>
              <a:t>CH</a:t>
            </a:r>
            <a:r>
              <a:rPr lang="en-US" altLang="en-US" sz="2500" b="1" baseline="-25000">
                <a:solidFill>
                  <a:srgbClr val="000000"/>
                </a:solidFill>
              </a:rPr>
              <a:t>2</a:t>
            </a:r>
            <a:endParaRPr lang="en-US" altLang="en-US" b="1"/>
          </a:p>
        </p:txBody>
      </p:sp>
      <p:sp>
        <p:nvSpPr>
          <p:cNvPr id="21511" name="Rectangle 7">
            <a:extLst>
              <a:ext uri="{FF2B5EF4-FFF2-40B4-BE49-F238E27FC236}">
                <a16:creationId xmlns:a16="http://schemas.microsoft.com/office/drawing/2014/main" id="{BE645DC9-81CC-134B-AECF-C29C20E57CF2}"/>
              </a:ext>
            </a:extLst>
          </p:cNvPr>
          <p:cNvSpPr>
            <a:spLocks noChangeArrowheads="1"/>
          </p:cNvSpPr>
          <p:nvPr/>
        </p:nvSpPr>
        <p:spPr bwMode="auto">
          <a:xfrm>
            <a:off x="6376988" y="4183063"/>
            <a:ext cx="247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b="1">
                <a:solidFill>
                  <a:srgbClr val="000000"/>
                </a:solidFill>
              </a:rPr>
              <a:t>O</a:t>
            </a:r>
            <a:endParaRPr lang="en-US" altLang="en-US" b="1"/>
          </a:p>
        </p:txBody>
      </p:sp>
      <p:sp>
        <p:nvSpPr>
          <p:cNvPr id="21512" name="Rectangle 8">
            <a:extLst>
              <a:ext uri="{FF2B5EF4-FFF2-40B4-BE49-F238E27FC236}">
                <a16:creationId xmlns:a16="http://schemas.microsoft.com/office/drawing/2014/main" id="{FB7CBF8E-9457-4F48-809A-E73861355249}"/>
              </a:ext>
            </a:extLst>
          </p:cNvPr>
          <p:cNvSpPr>
            <a:spLocks noChangeArrowheads="1"/>
          </p:cNvSpPr>
          <p:nvPr/>
        </p:nvSpPr>
        <p:spPr bwMode="auto">
          <a:xfrm>
            <a:off x="4732338" y="4829175"/>
            <a:ext cx="2555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b="1">
                <a:solidFill>
                  <a:srgbClr val="CC0000"/>
                </a:solidFill>
              </a:rPr>
              <a:t>4</a:t>
            </a:r>
            <a:r>
              <a:rPr lang="en-US" altLang="en-US" sz="2500" b="1">
                <a:solidFill>
                  <a:srgbClr val="CC0000"/>
                </a:solidFill>
                <a:latin typeface="MathematicalPi 1" charset="0"/>
                <a:sym typeface="Symbol" pitchFamily="2" charset="2"/>
              </a:rPr>
              <a:t></a:t>
            </a:r>
          </a:p>
        </p:txBody>
      </p:sp>
      <p:sp>
        <p:nvSpPr>
          <p:cNvPr id="21513" name="Rectangle 9">
            <a:extLst>
              <a:ext uri="{FF2B5EF4-FFF2-40B4-BE49-F238E27FC236}">
                <a16:creationId xmlns:a16="http://schemas.microsoft.com/office/drawing/2014/main" id="{D05EA6F4-9FD6-0844-9F7D-0CA9D82AB556}"/>
              </a:ext>
            </a:extLst>
          </p:cNvPr>
          <p:cNvSpPr>
            <a:spLocks noChangeArrowheads="1"/>
          </p:cNvSpPr>
          <p:nvPr/>
        </p:nvSpPr>
        <p:spPr bwMode="auto">
          <a:xfrm>
            <a:off x="4691063" y="3786188"/>
            <a:ext cx="2555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b="1">
                <a:solidFill>
                  <a:srgbClr val="CC0000"/>
                </a:solidFill>
              </a:rPr>
              <a:t>5</a:t>
            </a:r>
            <a:r>
              <a:rPr lang="en-US" altLang="en-US" sz="2500" b="1">
                <a:solidFill>
                  <a:srgbClr val="CC0000"/>
                </a:solidFill>
                <a:latin typeface="MathematicalPi 1" charset="0"/>
                <a:sym typeface="Symbol" pitchFamily="2" charset="2"/>
              </a:rPr>
              <a:t></a:t>
            </a:r>
            <a:endParaRPr lang="en-US" altLang="en-US" sz="2200" b="1">
              <a:solidFill>
                <a:srgbClr val="CC0000"/>
              </a:solidFill>
              <a:latin typeface="MathematicalPi 1" charset="0"/>
            </a:endParaRPr>
          </a:p>
        </p:txBody>
      </p:sp>
      <p:sp>
        <p:nvSpPr>
          <p:cNvPr id="21514" name="Rectangle 10">
            <a:extLst>
              <a:ext uri="{FF2B5EF4-FFF2-40B4-BE49-F238E27FC236}">
                <a16:creationId xmlns:a16="http://schemas.microsoft.com/office/drawing/2014/main" id="{0DAFF4F1-691B-D24F-B6C7-DDE7CFD6C3D5}"/>
              </a:ext>
            </a:extLst>
          </p:cNvPr>
          <p:cNvSpPr>
            <a:spLocks noChangeArrowheads="1"/>
          </p:cNvSpPr>
          <p:nvPr/>
        </p:nvSpPr>
        <p:spPr bwMode="auto">
          <a:xfrm>
            <a:off x="5314950" y="5819775"/>
            <a:ext cx="255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b="1">
                <a:solidFill>
                  <a:srgbClr val="CC0000"/>
                </a:solidFill>
              </a:rPr>
              <a:t>3</a:t>
            </a:r>
            <a:r>
              <a:rPr lang="en-US" altLang="en-US" sz="2500" b="1">
                <a:solidFill>
                  <a:srgbClr val="CC0000"/>
                </a:solidFill>
                <a:latin typeface="MathematicalPi 1" charset="0"/>
                <a:sym typeface="Symbol" pitchFamily="2" charset="2"/>
              </a:rPr>
              <a:t></a:t>
            </a:r>
          </a:p>
        </p:txBody>
      </p:sp>
      <p:sp>
        <p:nvSpPr>
          <p:cNvPr id="21515" name="Rectangle 11">
            <a:extLst>
              <a:ext uri="{FF2B5EF4-FFF2-40B4-BE49-F238E27FC236}">
                <a16:creationId xmlns:a16="http://schemas.microsoft.com/office/drawing/2014/main" id="{15A5EE86-B926-0B48-8A78-0DCB74214225}"/>
              </a:ext>
            </a:extLst>
          </p:cNvPr>
          <p:cNvSpPr>
            <a:spLocks noChangeArrowheads="1"/>
          </p:cNvSpPr>
          <p:nvPr/>
        </p:nvSpPr>
        <p:spPr bwMode="auto">
          <a:xfrm>
            <a:off x="7054850" y="5976938"/>
            <a:ext cx="255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b="1">
                <a:solidFill>
                  <a:srgbClr val="CC0000"/>
                </a:solidFill>
              </a:rPr>
              <a:t>2</a:t>
            </a:r>
            <a:r>
              <a:rPr lang="en-US" altLang="en-US" sz="2500" b="1">
                <a:solidFill>
                  <a:srgbClr val="CC0000"/>
                </a:solidFill>
                <a:latin typeface="MathematicalPi 1" charset="0"/>
                <a:sym typeface="Symbol" pitchFamily="2" charset="2"/>
              </a:rPr>
              <a:t></a:t>
            </a:r>
          </a:p>
        </p:txBody>
      </p:sp>
      <p:sp>
        <p:nvSpPr>
          <p:cNvPr id="21516" name="Rectangle 12">
            <a:extLst>
              <a:ext uri="{FF2B5EF4-FFF2-40B4-BE49-F238E27FC236}">
                <a16:creationId xmlns:a16="http://schemas.microsoft.com/office/drawing/2014/main" id="{CC70B229-A9AB-9D48-94D5-F6C5967A291C}"/>
              </a:ext>
            </a:extLst>
          </p:cNvPr>
          <p:cNvSpPr>
            <a:spLocks noChangeArrowheads="1"/>
          </p:cNvSpPr>
          <p:nvPr/>
        </p:nvSpPr>
        <p:spPr bwMode="auto">
          <a:xfrm>
            <a:off x="7983538" y="4816475"/>
            <a:ext cx="2555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b="1">
                <a:solidFill>
                  <a:srgbClr val="CC0000"/>
                </a:solidFill>
              </a:rPr>
              <a:t>1</a:t>
            </a:r>
            <a:r>
              <a:rPr lang="en-US" altLang="en-US" sz="2500" b="1">
                <a:solidFill>
                  <a:srgbClr val="CC0000"/>
                </a:solidFill>
                <a:latin typeface="MathematicalPi 1" charset="0"/>
                <a:sym typeface="Symbol" pitchFamily="2" charset="2"/>
              </a:rPr>
              <a:t></a:t>
            </a:r>
          </a:p>
        </p:txBody>
      </p:sp>
      <p:sp>
        <p:nvSpPr>
          <p:cNvPr id="21517" name="Rectangle 13">
            <a:extLst>
              <a:ext uri="{FF2B5EF4-FFF2-40B4-BE49-F238E27FC236}">
                <a16:creationId xmlns:a16="http://schemas.microsoft.com/office/drawing/2014/main" id="{812A4A2A-2B9C-EC4D-AF20-AD5C457A137F}"/>
              </a:ext>
            </a:extLst>
          </p:cNvPr>
          <p:cNvSpPr>
            <a:spLocks noChangeArrowheads="1"/>
          </p:cNvSpPr>
          <p:nvPr/>
        </p:nvSpPr>
        <p:spPr bwMode="auto">
          <a:xfrm>
            <a:off x="4959350" y="1622425"/>
            <a:ext cx="5794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b="1">
                <a:solidFill>
                  <a:srgbClr val="000000"/>
                </a:solidFill>
              </a:rPr>
              <a:t>PO</a:t>
            </a:r>
            <a:r>
              <a:rPr lang="en-US" altLang="en-US" sz="2500" b="1" baseline="-25000">
                <a:solidFill>
                  <a:srgbClr val="000000"/>
                </a:solidFill>
              </a:rPr>
              <a:t>4</a:t>
            </a:r>
            <a:endParaRPr lang="en-US" altLang="en-US" b="1"/>
          </a:p>
        </p:txBody>
      </p:sp>
      <p:sp>
        <p:nvSpPr>
          <p:cNvPr id="21518" name="Rectangle 14">
            <a:extLst>
              <a:ext uri="{FF2B5EF4-FFF2-40B4-BE49-F238E27FC236}">
                <a16:creationId xmlns:a16="http://schemas.microsoft.com/office/drawing/2014/main" id="{D0454CB9-AEEE-8241-8459-660DD03589AF}"/>
              </a:ext>
            </a:extLst>
          </p:cNvPr>
          <p:cNvSpPr>
            <a:spLocks noChangeArrowheads="1"/>
          </p:cNvSpPr>
          <p:nvPr/>
        </p:nvSpPr>
        <p:spPr bwMode="auto">
          <a:xfrm>
            <a:off x="7269163" y="2901950"/>
            <a:ext cx="1041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b="1">
                <a:solidFill>
                  <a:srgbClr val="000000"/>
                </a:solidFill>
              </a:rPr>
              <a:t>N base</a:t>
            </a:r>
            <a:endParaRPr lang="en-US" altLang="en-US" b="1"/>
          </a:p>
        </p:txBody>
      </p:sp>
      <p:sp>
        <p:nvSpPr>
          <p:cNvPr id="21519" name="Rectangle 15">
            <a:extLst>
              <a:ext uri="{FF2B5EF4-FFF2-40B4-BE49-F238E27FC236}">
                <a16:creationId xmlns:a16="http://schemas.microsoft.com/office/drawing/2014/main" id="{BA773069-71F6-564C-BD1A-22F918503769}"/>
              </a:ext>
            </a:extLst>
          </p:cNvPr>
          <p:cNvSpPr>
            <a:spLocks noChangeArrowheads="1"/>
          </p:cNvSpPr>
          <p:nvPr/>
        </p:nvSpPr>
        <p:spPr bwMode="auto">
          <a:xfrm>
            <a:off x="6067425" y="4953000"/>
            <a:ext cx="952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b="1">
                <a:solidFill>
                  <a:srgbClr val="000000"/>
                </a:solidFill>
              </a:rPr>
              <a:t>ribose</a:t>
            </a:r>
            <a:endParaRPr lang="en-US" altLang="en-US" b="1"/>
          </a:p>
        </p:txBody>
      </p:sp>
      <p:sp>
        <p:nvSpPr>
          <p:cNvPr id="21520" name="Rectangle 16">
            <a:extLst>
              <a:ext uri="{FF2B5EF4-FFF2-40B4-BE49-F238E27FC236}">
                <a16:creationId xmlns:a16="http://schemas.microsoft.com/office/drawing/2014/main" id="{14824556-7EA2-ED49-A6EC-627DF36C1354}"/>
              </a:ext>
            </a:extLst>
          </p:cNvPr>
          <p:cNvSpPr>
            <a:spLocks noChangeArrowheads="1"/>
          </p:cNvSpPr>
          <p:nvPr/>
        </p:nvSpPr>
        <p:spPr bwMode="auto">
          <a:xfrm>
            <a:off x="6629400" y="1371600"/>
            <a:ext cx="2089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tx2"/>
                </a:solidFill>
              </a:rPr>
              <a:t>nucleotide</a:t>
            </a:r>
          </a:p>
        </p:txBody>
      </p:sp>
      <p:pic>
        <p:nvPicPr>
          <p:cNvPr id="380947" name="Picture 19" descr="penguinL">
            <a:extLst>
              <a:ext uri="{FF2B5EF4-FFF2-40B4-BE49-F238E27FC236}">
                <a16:creationId xmlns:a16="http://schemas.microsoft.com/office/drawing/2014/main" id="{F83679B1-C337-FD46-9151-B2C58F24A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52400" y="54864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48" name="AutoShape 20">
            <a:extLst>
              <a:ext uri="{FF2B5EF4-FFF2-40B4-BE49-F238E27FC236}">
                <a16:creationId xmlns:a16="http://schemas.microsoft.com/office/drawing/2014/main" id="{57BB8F9B-7078-F244-B31E-7CC1D65B7269}"/>
              </a:ext>
            </a:extLst>
          </p:cNvPr>
          <p:cNvSpPr>
            <a:spLocks noChangeArrowheads="1"/>
          </p:cNvSpPr>
          <p:nvPr/>
        </p:nvSpPr>
        <p:spPr bwMode="auto">
          <a:xfrm flipH="1">
            <a:off x="1524000" y="3962400"/>
            <a:ext cx="2438400" cy="1219200"/>
          </a:xfrm>
          <a:prstGeom prst="wedgeEllipseCallout">
            <a:avLst>
              <a:gd name="adj1" fmla="val 60741"/>
              <a:gd name="adj2" fmla="val 88537"/>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b="1">
              <a:solidFill>
                <a:srgbClr val="0F116A"/>
              </a:solidFill>
              <a:latin typeface="Comic Sans MS" panose="030F0902030302020204" pitchFamily="66" charset="0"/>
            </a:endParaRPr>
          </a:p>
          <a:p>
            <a:r>
              <a:rPr lang="en-US" altLang="en-US" sz="1800" b="1">
                <a:solidFill>
                  <a:srgbClr val="0F116A"/>
                </a:solidFill>
                <a:latin typeface="Comic Sans MS" panose="030F0902030302020204" pitchFamily="66" charset="0"/>
              </a:rPr>
              <a:t>This will be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IMPORTANT</a:t>
            </a:r>
            <a:r>
              <a:rPr lang="en-US" altLang="en-US" sz="1800" b="1" i="1">
                <a:solidFill>
                  <a:srgbClr val="0F116A"/>
                </a:solidFill>
                <a:latin typeface="Comic Sans MS" panose="030F0902030302020204" pitchFamily="66" charset="0"/>
              </a:rPr>
              <a:t>!!</a:t>
            </a:r>
            <a:endParaRPr lang="en-US" altLang="en-US" sz="1800" b="1">
              <a:solidFill>
                <a:srgbClr val="0F116A"/>
              </a:solidFill>
              <a:latin typeface="Comic Sans MS" panose="030F0902030302020204" pitchFamily="66" charset="0"/>
            </a:endParaRPr>
          </a:p>
          <a:p>
            <a:endParaRPr lang="en-US" altLang="en-US" sz="1800" b="1">
              <a:solidFill>
                <a:srgbClr val="0F116A"/>
              </a:solidFill>
              <a:latin typeface="Comic Sans MS" panose="030F0902030302020204" pitchFamily="66" charset="0"/>
            </a:endParaRPr>
          </a:p>
        </p:txBody>
      </p:sp>
    </p:spTree>
    <p:extLst>
      <p:ext uri="{BB962C8B-B14F-4D97-AF65-F5344CB8AC3E}">
        <p14:creationId xmlns:p14="http://schemas.microsoft.com/office/powerpoint/2010/main" val="2851375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80947"/>
                                        </p:tgtEl>
                                        <p:attrNameLst>
                                          <p:attrName>style.visibility</p:attrName>
                                        </p:attrNameLst>
                                      </p:cBhvr>
                                      <p:to>
                                        <p:strVal val="visible"/>
                                      </p:to>
                                    </p:set>
                                    <p:animEffect transition="in" filter="wipe(down)">
                                      <p:cBhvr>
                                        <p:cTn id="7" dur="500"/>
                                        <p:tgtEl>
                                          <p:spTgt spid="380947"/>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0948"/>
                                        </p:tgtEl>
                                        <p:attrNameLst>
                                          <p:attrName>style.visibility</p:attrName>
                                        </p:attrNameLst>
                                      </p:cBhvr>
                                      <p:to>
                                        <p:strVal val="visible"/>
                                      </p:to>
                                    </p:set>
                                    <p:animEffect transition="in" filter="wipe(down)">
                                      <p:cBhvr>
                                        <p:cTn id="11" dur="500"/>
                                        <p:tgtEl>
                                          <p:spTgt spid="380948"/>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48"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909B42-BBC9-634F-99CB-B2ED747CBF49}"/>
              </a:ext>
            </a:extLst>
          </p:cNvPr>
          <p:cNvSpPr>
            <a:spLocks noGrp="1" noChangeArrowheads="1"/>
          </p:cNvSpPr>
          <p:nvPr>
            <p:ph type="title"/>
          </p:nvPr>
        </p:nvSpPr>
        <p:spPr/>
        <p:txBody>
          <a:bodyPr/>
          <a:lstStyle/>
          <a:p>
            <a:pPr eaLnBrk="1" hangingPunct="1"/>
            <a:r>
              <a:rPr lang="en-US" altLang="en-US"/>
              <a:t>The DNA backbone</a:t>
            </a:r>
          </a:p>
        </p:txBody>
      </p:sp>
      <p:sp>
        <p:nvSpPr>
          <p:cNvPr id="382979" name="Rectangle 3" descr="Rectangle: Click to edit Master text styles&#13;&#10;Second level&#13;&#10;Third level&#13;&#10;Fourth level&#13;&#10;Fifth level">
            <a:extLst>
              <a:ext uri="{FF2B5EF4-FFF2-40B4-BE49-F238E27FC236}">
                <a16:creationId xmlns:a16="http://schemas.microsoft.com/office/drawing/2014/main" id="{4ABD0592-1821-F44B-8160-D8B15349E797}"/>
              </a:ext>
            </a:extLst>
          </p:cNvPr>
          <p:cNvSpPr>
            <a:spLocks noGrp="1" noChangeArrowheads="1"/>
          </p:cNvSpPr>
          <p:nvPr>
            <p:ph type="body" idx="1"/>
          </p:nvPr>
        </p:nvSpPr>
        <p:spPr>
          <a:xfrm>
            <a:off x="838200" y="1371600"/>
            <a:ext cx="4953000" cy="2743200"/>
          </a:xfrm>
        </p:spPr>
        <p:txBody>
          <a:bodyPr/>
          <a:lstStyle/>
          <a:p>
            <a:pPr eaLnBrk="1" hangingPunct="1"/>
            <a:r>
              <a:rPr lang="en-US" altLang="en-US" dirty="0"/>
              <a:t>Putting the DNA backbone together</a:t>
            </a:r>
          </a:p>
          <a:p>
            <a:pPr lvl="1" eaLnBrk="1" hangingPunct="1"/>
            <a:r>
              <a:rPr lang="en-US" altLang="en-US" dirty="0">
                <a:ea typeface="ＭＳ Ｐゴシック" panose="020B0600070205080204" pitchFamily="34" charset="-128"/>
              </a:rPr>
              <a:t>refer to the 3</a:t>
            </a:r>
            <a:r>
              <a:rPr lang="en-US" altLang="en-US" dirty="0">
                <a:ea typeface="ＭＳ Ｐゴシック" panose="020B0600070205080204" pitchFamily="34" charset="-128"/>
                <a:sym typeface="Symbol" pitchFamily="2" charset="2"/>
              </a:rPr>
              <a:t></a:t>
            </a:r>
            <a:r>
              <a:rPr lang="en-US" altLang="en-US" dirty="0">
                <a:ea typeface="ＭＳ Ｐゴシック" panose="020B0600070205080204" pitchFamily="34" charset="-128"/>
              </a:rPr>
              <a:t> and 5</a:t>
            </a:r>
            <a:r>
              <a:rPr lang="en-US" altLang="en-US" dirty="0">
                <a:ea typeface="ＭＳ Ｐゴシック" panose="020B0600070205080204" pitchFamily="34" charset="-128"/>
                <a:sym typeface="Symbol" pitchFamily="2" charset="2"/>
              </a:rPr>
              <a:t></a:t>
            </a:r>
            <a:r>
              <a:rPr lang="en-US" altLang="en-US" dirty="0">
                <a:ea typeface="ＭＳ Ｐゴシック" panose="020B0600070205080204" pitchFamily="34" charset="-128"/>
              </a:rPr>
              <a:t> ends of the DNA</a:t>
            </a:r>
          </a:p>
          <a:p>
            <a:pPr lvl="2" eaLnBrk="1" hangingPunct="1"/>
            <a:r>
              <a:rPr lang="en-US" altLang="en-US" dirty="0">
                <a:ea typeface="ＭＳ Ｐゴシック" panose="020B0600070205080204" pitchFamily="34" charset="-128"/>
              </a:rPr>
              <a:t>the last trailing carbon</a:t>
            </a:r>
          </a:p>
        </p:txBody>
      </p:sp>
      <p:pic>
        <p:nvPicPr>
          <p:cNvPr id="23556" name="Picture 4" descr="14_08">
            <a:extLst>
              <a:ext uri="{FF2B5EF4-FFF2-40B4-BE49-F238E27FC236}">
                <a16:creationId xmlns:a16="http://schemas.microsoft.com/office/drawing/2014/main" id="{B4C0DB07-7A49-6C4B-A542-744F7D746F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3749" r="33749"/>
          <a:stretch>
            <a:fillRect/>
          </a:stretch>
        </p:blipFill>
        <p:spPr bwMode="auto">
          <a:xfrm>
            <a:off x="6249988" y="381000"/>
            <a:ext cx="2733675" cy="630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5">
            <a:extLst>
              <a:ext uri="{FF2B5EF4-FFF2-40B4-BE49-F238E27FC236}">
                <a16:creationId xmlns:a16="http://schemas.microsoft.com/office/drawing/2014/main" id="{89E0944E-9055-A44B-BCD9-10F9DD22F771}"/>
              </a:ext>
            </a:extLst>
          </p:cNvPr>
          <p:cNvSpPr>
            <a:spLocks noChangeArrowheads="1"/>
          </p:cNvSpPr>
          <p:nvPr/>
        </p:nvSpPr>
        <p:spPr bwMode="auto">
          <a:xfrm>
            <a:off x="7340600" y="5878513"/>
            <a:ext cx="4191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000000"/>
                </a:solidFill>
              </a:rPr>
              <a:t>OH</a:t>
            </a:r>
            <a:endParaRPr lang="en-US" altLang="en-US" sz="2200" b="1"/>
          </a:p>
        </p:txBody>
      </p:sp>
      <p:sp>
        <p:nvSpPr>
          <p:cNvPr id="23558" name="Rectangle 6">
            <a:extLst>
              <a:ext uri="{FF2B5EF4-FFF2-40B4-BE49-F238E27FC236}">
                <a16:creationId xmlns:a16="http://schemas.microsoft.com/office/drawing/2014/main" id="{5E57EEDA-5A62-7940-99C2-73E306BDB704}"/>
              </a:ext>
            </a:extLst>
          </p:cNvPr>
          <p:cNvSpPr>
            <a:spLocks noChangeArrowheads="1"/>
          </p:cNvSpPr>
          <p:nvPr/>
        </p:nvSpPr>
        <p:spPr bwMode="auto">
          <a:xfrm>
            <a:off x="7616825" y="4829175"/>
            <a:ext cx="2174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000000"/>
                </a:solidFill>
              </a:rPr>
              <a:t>O</a:t>
            </a:r>
            <a:endParaRPr lang="en-US" altLang="en-US" sz="2200" b="1"/>
          </a:p>
        </p:txBody>
      </p:sp>
      <p:sp>
        <p:nvSpPr>
          <p:cNvPr id="382983" name="Rectangle 7">
            <a:extLst>
              <a:ext uri="{FF2B5EF4-FFF2-40B4-BE49-F238E27FC236}">
                <a16:creationId xmlns:a16="http://schemas.microsoft.com/office/drawing/2014/main" id="{3FD78B00-4702-A748-BD4C-61DF24C4A18A}"/>
              </a:ext>
            </a:extLst>
          </p:cNvPr>
          <p:cNvSpPr>
            <a:spLocks noChangeArrowheads="1"/>
          </p:cNvSpPr>
          <p:nvPr/>
        </p:nvSpPr>
        <p:spPr bwMode="auto">
          <a:xfrm>
            <a:off x="7412038" y="6281738"/>
            <a:ext cx="320675"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9144"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b="1">
                <a:solidFill>
                  <a:srgbClr val="CC0000"/>
                </a:solidFill>
              </a:rPr>
              <a:t>3</a:t>
            </a:r>
            <a:r>
              <a:rPr lang="en-US" altLang="en-US" sz="2600" b="1">
                <a:solidFill>
                  <a:srgbClr val="CC0000"/>
                </a:solidFill>
                <a:latin typeface="MathematicalPi 1" charset="0"/>
                <a:sym typeface="Symbol" pitchFamily="2" charset="2"/>
              </a:rPr>
              <a:t></a:t>
            </a:r>
            <a:endParaRPr lang="en-US" altLang="en-US" sz="2600" b="1">
              <a:solidFill>
                <a:srgbClr val="000000"/>
              </a:solidFill>
              <a:latin typeface="MathematicalPi 1" charset="0"/>
              <a:sym typeface="Symbol" pitchFamily="2" charset="2"/>
            </a:endParaRPr>
          </a:p>
        </p:txBody>
      </p:sp>
      <p:sp>
        <p:nvSpPr>
          <p:cNvPr id="23560" name="Rectangle 8">
            <a:extLst>
              <a:ext uri="{FF2B5EF4-FFF2-40B4-BE49-F238E27FC236}">
                <a16:creationId xmlns:a16="http://schemas.microsoft.com/office/drawing/2014/main" id="{E55CE035-5051-444B-BE1C-FD3A72A5F130}"/>
              </a:ext>
            </a:extLst>
          </p:cNvPr>
          <p:cNvSpPr>
            <a:spLocks noChangeArrowheads="1"/>
          </p:cNvSpPr>
          <p:nvPr/>
        </p:nvSpPr>
        <p:spPr bwMode="auto">
          <a:xfrm>
            <a:off x="6661150" y="1116013"/>
            <a:ext cx="5095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000000"/>
                </a:solidFill>
              </a:rPr>
              <a:t>PO</a:t>
            </a:r>
            <a:r>
              <a:rPr lang="en-US" altLang="en-US" sz="2200" b="1" baseline="-25000">
                <a:solidFill>
                  <a:srgbClr val="000000"/>
                </a:solidFill>
              </a:rPr>
              <a:t>4</a:t>
            </a:r>
            <a:endParaRPr lang="en-US" altLang="en-US" sz="2200" b="1"/>
          </a:p>
        </p:txBody>
      </p:sp>
      <p:sp>
        <p:nvSpPr>
          <p:cNvPr id="23561" name="Rectangle 9">
            <a:extLst>
              <a:ext uri="{FF2B5EF4-FFF2-40B4-BE49-F238E27FC236}">
                <a16:creationId xmlns:a16="http://schemas.microsoft.com/office/drawing/2014/main" id="{31AB32FA-E97D-B24B-9965-F3D9739C1D77}"/>
              </a:ext>
            </a:extLst>
          </p:cNvPr>
          <p:cNvSpPr>
            <a:spLocks noChangeArrowheads="1"/>
          </p:cNvSpPr>
          <p:nvPr/>
        </p:nvSpPr>
        <p:spPr bwMode="auto">
          <a:xfrm>
            <a:off x="8027988" y="4259263"/>
            <a:ext cx="6365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000000"/>
                </a:solidFill>
              </a:rPr>
              <a:t>base</a:t>
            </a:r>
            <a:endParaRPr lang="en-US" altLang="en-US" sz="2200" b="1"/>
          </a:p>
        </p:txBody>
      </p:sp>
      <p:sp>
        <p:nvSpPr>
          <p:cNvPr id="23562" name="Rectangle 10">
            <a:extLst>
              <a:ext uri="{FF2B5EF4-FFF2-40B4-BE49-F238E27FC236}">
                <a16:creationId xmlns:a16="http://schemas.microsoft.com/office/drawing/2014/main" id="{D4E0C471-30A1-1343-84F2-E8028490A256}"/>
              </a:ext>
            </a:extLst>
          </p:cNvPr>
          <p:cNvSpPr>
            <a:spLocks noChangeArrowheads="1"/>
          </p:cNvSpPr>
          <p:nvPr/>
        </p:nvSpPr>
        <p:spPr bwMode="auto">
          <a:xfrm>
            <a:off x="6686550" y="2082800"/>
            <a:ext cx="5095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000000"/>
                </a:solidFill>
              </a:rPr>
              <a:t>CH</a:t>
            </a:r>
            <a:r>
              <a:rPr lang="en-US" altLang="en-US" sz="2200" b="1" baseline="-25000">
                <a:solidFill>
                  <a:srgbClr val="000000"/>
                </a:solidFill>
              </a:rPr>
              <a:t>2</a:t>
            </a:r>
            <a:endParaRPr lang="en-US" altLang="en-US" sz="2200" b="1"/>
          </a:p>
        </p:txBody>
      </p:sp>
      <p:sp>
        <p:nvSpPr>
          <p:cNvPr id="23563" name="Rectangle 11">
            <a:extLst>
              <a:ext uri="{FF2B5EF4-FFF2-40B4-BE49-F238E27FC236}">
                <a16:creationId xmlns:a16="http://schemas.microsoft.com/office/drawing/2014/main" id="{6AE81C35-6649-3C4B-BD1E-FC71EB49A47D}"/>
              </a:ext>
            </a:extLst>
          </p:cNvPr>
          <p:cNvSpPr>
            <a:spLocks noChangeArrowheads="1"/>
          </p:cNvSpPr>
          <p:nvPr/>
        </p:nvSpPr>
        <p:spPr bwMode="auto">
          <a:xfrm>
            <a:off x="7299325" y="2422525"/>
            <a:ext cx="2174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000000"/>
                </a:solidFill>
              </a:rPr>
              <a:t>O</a:t>
            </a:r>
            <a:endParaRPr lang="en-US" altLang="en-US" sz="2200" b="1"/>
          </a:p>
        </p:txBody>
      </p:sp>
      <p:sp>
        <p:nvSpPr>
          <p:cNvPr id="23564" name="Rectangle 12">
            <a:extLst>
              <a:ext uri="{FF2B5EF4-FFF2-40B4-BE49-F238E27FC236}">
                <a16:creationId xmlns:a16="http://schemas.microsoft.com/office/drawing/2014/main" id="{D7549145-C8B1-FB43-AA62-E41FD2457924}"/>
              </a:ext>
            </a:extLst>
          </p:cNvPr>
          <p:cNvSpPr>
            <a:spLocks noChangeArrowheads="1"/>
          </p:cNvSpPr>
          <p:nvPr/>
        </p:nvSpPr>
        <p:spPr bwMode="auto">
          <a:xfrm>
            <a:off x="7723188" y="1878013"/>
            <a:ext cx="6365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000000"/>
                </a:solidFill>
              </a:rPr>
              <a:t>base</a:t>
            </a:r>
            <a:endParaRPr lang="en-US" altLang="en-US" sz="2200" b="1"/>
          </a:p>
        </p:txBody>
      </p:sp>
      <p:sp>
        <p:nvSpPr>
          <p:cNvPr id="23565" name="Rectangle 13">
            <a:extLst>
              <a:ext uri="{FF2B5EF4-FFF2-40B4-BE49-F238E27FC236}">
                <a16:creationId xmlns:a16="http://schemas.microsoft.com/office/drawing/2014/main" id="{4130C09D-F5AC-5C41-8E7D-4FABFA68484A}"/>
              </a:ext>
            </a:extLst>
          </p:cNvPr>
          <p:cNvSpPr>
            <a:spLocks noChangeArrowheads="1"/>
          </p:cNvSpPr>
          <p:nvPr/>
        </p:nvSpPr>
        <p:spPr bwMode="auto">
          <a:xfrm>
            <a:off x="7016750" y="4125913"/>
            <a:ext cx="2174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000000"/>
                </a:solidFill>
              </a:rPr>
              <a:t>O</a:t>
            </a:r>
            <a:endParaRPr lang="en-US" altLang="en-US" sz="2200" b="1"/>
          </a:p>
        </p:txBody>
      </p:sp>
      <p:sp>
        <p:nvSpPr>
          <p:cNvPr id="23566" name="Rectangle 14">
            <a:extLst>
              <a:ext uri="{FF2B5EF4-FFF2-40B4-BE49-F238E27FC236}">
                <a16:creationId xmlns:a16="http://schemas.microsoft.com/office/drawing/2014/main" id="{D8CAC0B0-6C2E-B448-BE7C-6E7AE8D14FB0}"/>
              </a:ext>
            </a:extLst>
          </p:cNvPr>
          <p:cNvSpPr>
            <a:spLocks noChangeArrowheads="1"/>
          </p:cNvSpPr>
          <p:nvPr/>
        </p:nvSpPr>
        <p:spPr bwMode="auto">
          <a:xfrm>
            <a:off x="7037388" y="3759200"/>
            <a:ext cx="18573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000000"/>
                </a:solidFill>
              </a:rPr>
              <a:t>P</a:t>
            </a:r>
            <a:endParaRPr lang="en-US" altLang="en-US" sz="2200" b="1"/>
          </a:p>
        </p:txBody>
      </p:sp>
      <p:sp>
        <p:nvSpPr>
          <p:cNvPr id="23567" name="Rectangle 15">
            <a:extLst>
              <a:ext uri="{FF2B5EF4-FFF2-40B4-BE49-F238E27FC236}">
                <a16:creationId xmlns:a16="http://schemas.microsoft.com/office/drawing/2014/main" id="{B45A27D4-B568-F04D-8E8B-74B528231FCE}"/>
              </a:ext>
            </a:extLst>
          </p:cNvPr>
          <p:cNvSpPr>
            <a:spLocks noChangeArrowheads="1"/>
          </p:cNvSpPr>
          <p:nvPr/>
        </p:nvSpPr>
        <p:spPr bwMode="auto">
          <a:xfrm>
            <a:off x="7027863" y="3421063"/>
            <a:ext cx="2174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000000"/>
                </a:solidFill>
              </a:rPr>
              <a:t>O</a:t>
            </a:r>
            <a:endParaRPr lang="en-US" altLang="en-US" sz="2200" b="1"/>
          </a:p>
        </p:txBody>
      </p:sp>
      <p:sp>
        <p:nvSpPr>
          <p:cNvPr id="23568" name="Rectangle 16">
            <a:extLst>
              <a:ext uri="{FF2B5EF4-FFF2-40B4-BE49-F238E27FC236}">
                <a16:creationId xmlns:a16="http://schemas.microsoft.com/office/drawing/2014/main" id="{8DEE7626-1E19-1C49-A66F-3C79B95A453E}"/>
              </a:ext>
            </a:extLst>
          </p:cNvPr>
          <p:cNvSpPr>
            <a:spLocks noChangeArrowheads="1"/>
          </p:cNvSpPr>
          <p:nvPr/>
        </p:nvSpPr>
        <p:spPr bwMode="auto">
          <a:xfrm>
            <a:off x="7023100" y="2889250"/>
            <a:ext cx="2016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000000"/>
                </a:solidFill>
              </a:rPr>
              <a:t>C</a:t>
            </a:r>
            <a:endParaRPr lang="en-US" altLang="en-US" sz="2200" b="1"/>
          </a:p>
        </p:txBody>
      </p:sp>
      <p:sp>
        <p:nvSpPr>
          <p:cNvPr id="23569" name="Rectangle 17">
            <a:extLst>
              <a:ext uri="{FF2B5EF4-FFF2-40B4-BE49-F238E27FC236}">
                <a16:creationId xmlns:a16="http://schemas.microsoft.com/office/drawing/2014/main" id="{992E802A-5C49-D04D-9625-F8B8F01D61D3}"/>
              </a:ext>
            </a:extLst>
          </p:cNvPr>
          <p:cNvSpPr>
            <a:spLocks noChangeArrowheads="1"/>
          </p:cNvSpPr>
          <p:nvPr/>
        </p:nvSpPr>
        <p:spPr bwMode="auto">
          <a:xfrm>
            <a:off x="7364413" y="3768725"/>
            <a:ext cx="2174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000000"/>
                </a:solidFill>
              </a:rPr>
              <a:t>O</a:t>
            </a:r>
            <a:endParaRPr lang="en-US" altLang="en-US" sz="2200" b="1"/>
          </a:p>
        </p:txBody>
      </p:sp>
      <p:sp>
        <p:nvSpPr>
          <p:cNvPr id="23570" name="Rectangle 18">
            <a:extLst>
              <a:ext uri="{FF2B5EF4-FFF2-40B4-BE49-F238E27FC236}">
                <a16:creationId xmlns:a16="http://schemas.microsoft.com/office/drawing/2014/main" id="{A2ADEC21-F869-4748-9870-D5C3DD6A6094}"/>
              </a:ext>
            </a:extLst>
          </p:cNvPr>
          <p:cNvSpPr>
            <a:spLocks noChangeArrowheads="1"/>
          </p:cNvSpPr>
          <p:nvPr/>
        </p:nvSpPr>
        <p:spPr bwMode="auto">
          <a:xfrm>
            <a:off x="6516688" y="3768725"/>
            <a:ext cx="3238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baseline="30000">
                <a:solidFill>
                  <a:srgbClr val="000000"/>
                </a:solidFill>
              </a:rPr>
              <a:t>–</a:t>
            </a:r>
            <a:r>
              <a:rPr lang="en-US" altLang="en-US" sz="2200" b="1">
                <a:solidFill>
                  <a:srgbClr val="000000"/>
                </a:solidFill>
              </a:rPr>
              <a:t>O</a:t>
            </a:r>
          </a:p>
        </p:txBody>
      </p:sp>
      <p:sp>
        <p:nvSpPr>
          <p:cNvPr id="23571" name="Rectangle 19">
            <a:extLst>
              <a:ext uri="{FF2B5EF4-FFF2-40B4-BE49-F238E27FC236}">
                <a16:creationId xmlns:a16="http://schemas.microsoft.com/office/drawing/2014/main" id="{408C67D1-7F79-F64B-8903-9DFF87D35C99}"/>
              </a:ext>
            </a:extLst>
          </p:cNvPr>
          <p:cNvSpPr>
            <a:spLocks noChangeArrowheads="1"/>
          </p:cNvSpPr>
          <p:nvPr/>
        </p:nvSpPr>
        <p:spPr bwMode="auto">
          <a:xfrm>
            <a:off x="7056438" y="4516438"/>
            <a:ext cx="5095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000000"/>
                </a:solidFill>
              </a:rPr>
              <a:t>CH</a:t>
            </a:r>
            <a:r>
              <a:rPr lang="en-US" altLang="en-US" sz="2200" b="1" baseline="-25000">
                <a:solidFill>
                  <a:srgbClr val="000000"/>
                </a:solidFill>
              </a:rPr>
              <a:t>2</a:t>
            </a:r>
            <a:endParaRPr lang="en-US" altLang="en-US" sz="2200" b="1"/>
          </a:p>
        </p:txBody>
      </p:sp>
      <p:sp>
        <p:nvSpPr>
          <p:cNvPr id="23572" name="Rectangle 20">
            <a:extLst>
              <a:ext uri="{FF2B5EF4-FFF2-40B4-BE49-F238E27FC236}">
                <a16:creationId xmlns:a16="http://schemas.microsoft.com/office/drawing/2014/main" id="{603C696C-84DF-3A45-B2CE-2F986A1974D9}"/>
              </a:ext>
            </a:extLst>
          </p:cNvPr>
          <p:cNvSpPr>
            <a:spLocks noChangeArrowheads="1"/>
          </p:cNvSpPr>
          <p:nvPr/>
        </p:nvSpPr>
        <p:spPr bwMode="auto">
          <a:xfrm>
            <a:off x="8297863" y="5203825"/>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1">
                <a:solidFill>
                  <a:srgbClr val="CC0000"/>
                </a:solidFill>
              </a:rPr>
              <a:t>1</a:t>
            </a:r>
            <a:r>
              <a:rPr lang="en-US" altLang="en-US" sz="1500" b="1">
                <a:solidFill>
                  <a:srgbClr val="CC0000"/>
                </a:solidFill>
                <a:latin typeface="MathematicalPi 1" charset="0"/>
                <a:sym typeface="Symbol" pitchFamily="2" charset="2"/>
              </a:rPr>
              <a:t></a:t>
            </a:r>
          </a:p>
        </p:txBody>
      </p:sp>
      <p:sp>
        <p:nvSpPr>
          <p:cNvPr id="23573" name="Rectangle 21">
            <a:extLst>
              <a:ext uri="{FF2B5EF4-FFF2-40B4-BE49-F238E27FC236}">
                <a16:creationId xmlns:a16="http://schemas.microsoft.com/office/drawing/2014/main" id="{D5A70A11-DCCD-E245-934B-5CD23B7D183C}"/>
              </a:ext>
            </a:extLst>
          </p:cNvPr>
          <p:cNvSpPr>
            <a:spLocks noChangeArrowheads="1"/>
          </p:cNvSpPr>
          <p:nvPr/>
        </p:nvSpPr>
        <p:spPr bwMode="auto">
          <a:xfrm>
            <a:off x="7969250" y="5667375"/>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1">
                <a:solidFill>
                  <a:srgbClr val="CC0000"/>
                </a:solidFill>
              </a:rPr>
              <a:t>2</a:t>
            </a:r>
            <a:r>
              <a:rPr lang="en-US" altLang="en-US" sz="1500" b="1">
                <a:solidFill>
                  <a:srgbClr val="CC0000"/>
                </a:solidFill>
                <a:latin typeface="MathematicalPi 1" charset="0"/>
                <a:sym typeface="Symbol" pitchFamily="2" charset="2"/>
              </a:rPr>
              <a:t></a:t>
            </a:r>
          </a:p>
        </p:txBody>
      </p:sp>
      <p:sp>
        <p:nvSpPr>
          <p:cNvPr id="23574" name="Rectangle 22">
            <a:extLst>
              <a:ext uri="{FF2B5EF4-FFF2-40B4-BE49-F238E27FC236}">
                <a16:creationId xmlns:a16="http://schemas.microsoft.com/office/drawing/2014/main" id="{5F13AFE3-174A-5D4D-8B6D-14BDC0742BB8}"/>
              </a:ext>
            </a:extLst>
          </p:cNvPr>
          <p:cNvSpPr>
            <a:spLocks noChangeArrowheads="1"/>
          </p:cNvSpPr>
          <p:nvPr/>
        </p:nvSpPr>
        <p:spPr bwMode="auto">
          <a:xfrm>
            <a:off x="6978650" y="5195888"/>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1">
                <a:solidFill>
                  <a:srgbClr val="CC0000"/>
                </a:solidFill>
              </a:rPr>
              <a:t>4</a:t>
            </a:r>
            <a:r>
              <a:rPr lang="en-US" altLang="en-US" sz="1500" b="1">
                <a:solidFill>
                  <a:srgbClr val="CC0000"/>
                </a:solidFill>
                <a:latin typeface="MathematicalPi 1" charset="0"/>
                <a:sym typeface="Symbol" pitchFamily="2" charset="2"/>
              </a:rPr>
              <a:t></a:t>
            </a:r>
          </a:p>
        </p:txBody>
      </p:sp>
      <p:sp>
        <p:nvSpPr>
          <p:cNvPr id="23575" name="Rectangle 23">
            <a:extLst>
              <a:ext uri="{FF2B5EF4-FFF2-40B4-BE49-F238E27FC236}">
                <a16:creationId xmlns:a16="http://schemas.microsoft.com/office/drawing/2014/main" id="{95DFD46B-505E-664B-B7F7-8D551C4161FB}"/>
              </a:ext>
            </a:extLst>
          </p:cNvPr>
          <p:cNvSpPr>
            <a:spLocks noChangeArrowheads="1"/>
          </p:cNvSpPr>
          <p:nvPr/>
        </p:nvSpPr>
        <p:spPr bwMode="auto">
          <a:xfrm>
            <a:off x="6865938" y="4579938"/>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1">
                <a:solidFill>
                  <a:srgbClr val="CC0000"/>
                </a:solidFill>
              </a:rPr>
              <a:t>5</a:t>
            </a:r>
            <a:r>
              <a:rPr lang="en-US" altLang="en-US" sz="1500" b="1">
                <a:solidFill>
                  <a:srgbClr val="CC0000"/>
                </a:solidFill>
                <a:latin typeface="MathematicalPi 1" charset="0"/>
                <a:sym typeface="Symbol" pitchFamily="2" charset="2"/>
              </a:rPr>
              <a:t></a:t>
            </a:r>
          </a:p>
        </p:txBody>
      </p:sp>
      <p:sp>
        <p:nvSpPr>
          <p:cNvPr id="23576" name="Rectangle 24">
            <a:extLst>
              <a:ext uri="{FF2B5EF4-FFF2-40B4-BE49-F238E27FC236}">
                <a16:creationId xmlns:a16="http://schemas.microsoft.com/office/drawing/2014/main" id="{4130D869-A1C3-CF47-AFB2-CC260D05AD00}"/>
              </a:ext>
            </a:extLst>
          </p:cNvPr>
          <p:cNvSpPr>
            <a:spLocks noChangeArrowheads="1"/>
          </p:cNvSpPr>
          <p:nvPr/>
        </p:nvSpPr>
        <p:spPr bwMode="auto">
          <a:xfrm>
            <a:off x="8001000" y="2830513"/>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1">
                <a:solidFill>
                  <a:srgbClr val="CC0000"/>
                </a:solidFill>
              </a:rPr>
              <a:t>1</a:t>
            </a:r>
            <a:r>
              <a:rPr lang="en-US" altLang="en-US" sz="1500" b="1">
                <a:solidFill>
                  <a:srgbClr val="CC0000"/>
                </a:solidFill>
                <a:latin typeface="MathematicalPi 1" charset="0"/>
                <a:sym typeface="Symbol" pitchFamily="2" charset="2"/>
              </a:rPr>
              <a:t></a:t>
            </a:r>
          </a:p>
        </p:txBody>
      </p:sp>
      <p:sp>
        <p:nvSpPr>
          <p:cNvPr id="23577" name="Rectangle 25">
            <a:extLst>
              <a:ext uri="{FF2B5EF4-FFF2-40B4-BE49-F238E27FC236}">
                <a16:creationId xmlns:a16="http://schemas.microsoft.com/office/drawing/2014/main" id="{7544C15C-8CB6-D04B-9371-03921AB34190}"/>
              </a:ext>
            </a:extLst>
          </p:cNvPr>
          <p:cNvSpPr>
            <a:spLocks noChangeArrowheads="1"/>
          </p:cNvSpPr>
          <p:nvPr/>
        </p:nvSpPr>
        <p:spPr bwMode="auto">
          <a:xfrm>
            <a:off x="7635875" y="3294063"/>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1">
                <a:solidFill>
                  <a:srgbClr val="CC0000"/>
                </a:solidFill>
              </a:rPr>
              <a:t>2</a:t>
            </a:r>
            <a:r>
              <a:rPr lang="en-US" altLang="en-US" sz="1500" b="1">
                <a:solidFill>
                  <a:srgbClr val="CC0000"/>
                </a:solidFill>
                <a:latin typeface="MathematicalPi 1" charset="0"/>
                <a:sym typeface="Symbol" pitchFamily="2" charset="2"/>
              </a:rPr>
              <a:t></a:t>
            </a:r>
          </a:p>
        </p:txBody>
      </p:sp>
      <p:sp>
        <p:nvSpPr>
          <p:cNvPr id="23578" name="Rectangle 26">
            <a:extLst>
              <a:ext uri="{FF2B5EF4-FFF2-40B4-BE49-F238E27FC236}">
                <a16:creationId xmlns:a16="http://schemas.microsoft.com/office/drawing/2014/main" id="{7F5C10D2-5B23-BD42-9649-494E4F5A16ED}"/>
              </a:ext>
            </a:extLst>
          </p:cNvPr>
          <p:cNvSpPr>
            <a:spLocks noChangeArrowheads="1"/>
          </p:cNvSpPr>
          <p:nvPr/>
        </p:nvSpPr>
        <p:spPr bwMode="auto">
          <a:xfrm>
            <a:off x="7261225" y="5675313"/>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1">
                <a:solidFill>
                  <a:srgbClr val="CC0000"/>
                </a:solidFill>
              </a:rPr>
              <a:t>3</a:t>
            </a:r>
            <a:r>
              <a:rPr lang="en-US" altLang="en-US" sz="1500" b="1">
                <a:solidFill>
                  <a:srgbClr val="CC0000"/>
                </a:solidFill>
                <a:latin typeface="MathematicalPi 1" charset="0"/>
                <a:sym typeface="Symbol" pitchFamily="2" charset="2"/>
              </a:rPr>
              <a:t></a:t>
            </a:r>
          </a:p>
        </p:txBody>
      </p:sp>
      <p:sp>
        <p:nvSpPr>
          <p:cNvPr id="23579" name="Rectangle 27">
            <a:extLst>
              <a:ext uri="{FF2B5EF4-FFF2-40B4-BE49-F238E27FC236}">
                <a16:creationId xmlns:a16="http://schemas.microsoft.com/office/drawing/2014/main" id="{338D24D6-5C6D-294D-AF0D-897938650F6D}"/>
              </a:ext>
            </a:extLst>
          </p:cNvPr>
          <p:cNvSpPr>
            <a:spLocks noChangeArrowheads="1"/>
          </p:cNvSpPr>
          <p:nvPr/>
        </p:nvSpPr>
        <p:spPr bwMode="auto">
          <a:xfrm>
            <a:off x="6934200" y="3217863"/>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1">
                <a:solidFill>
                  <a:srgbClr val="CC0000"/>
                </a:solidFill>
              </a:rPr>
              <a:t>3</a:t>
            </a:r>
            <a:r>
              <a:rPr lang="en-US" altLang="en-US" sz="1500" b="1">
                <a:solidFill>
                  <a:srgbClr val="CC0000"/>
                </a:solidFill>
                <a:latin typeface="MathematicalPi 1" charset="0"/>
                <a:sym typeface="Symbol" pitchFamily="2" charset="2"/>
              </a:rPr>
              <a:t></a:t>
            </a:r>
          </a:p>
        </p:txBody>
      </p:sp>
      <p:sp>
        <p:nvSpPr>
          <p:cNvPr id="23580" name="Rectangle 28">
            <a:extLst>
              <a:ext uri="{FF2B5EF4-FFF2-40B4-BE49-F238E27FC236}">
                <a16:creationId xmlns:a16="http://schemas.microsoft.com/office/drawing/2014/main" id="{C66A693B-5BAD-D84A-BC0E-5EB24644EF01}"/>
              </a:ext>
            </a:extLst>
          </p:cNvPr>
          <p:cNvSpPr>
            <a:spLocks noChangeArrowheads="1"/>
          </p:cNvSpPr>
          <p:nvPr/>
        </p:nvSpPr>
        <p:spPr bwMode="auto">
          <a:xfrm>
            <a:off x="6629400" y="2814638"/>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1">
                <a:solidFill>
                  <a:srgbClr val="CC0000"/>
                </a:solidFill>
              </a:rPr>
              <a:t>4</a:t>
            </a:r>
            <a:r>
              <a:rPr lang="en-US" altLang="en-US" sz="1500" b="1">
                <a:solidFill>
                  <a:srgbClr val="CC0000"/>
                </a:solidFill>
                <a:latin typeface="MathematicalPi 1" charset="0"/>
                <a:sym typeface="Symbol" pitchFamily="2" charset="2"/>
              </a:rPr>
              <a:t></a:t>
            </a:r>
          </a:p>
        </p:txBody>
      </p:sp>
      <p:sp>
        <p:nvSpPr>
          <p:cNvPr id="23581" name="Rectangle 29">
            <a:extLst>
              <a:ext uri="{FF2B5EF4-FFF2-40B4-BE49-F238E27FC236}">
                <a16:creationId xmlns:a16="http://schemas.microsoft.com/office/drawing/2014/main" id="{DDFDE754-5E52-3646-B06A-2512813D5A70}"/>
              </a:ext>
            </a:extLst>
          </p:cNvPr>
          <p:cNvSpPr>
            <a:spLocks noChangeArrowheads="1"/>
          </p:cNvSpPr>
          <p:nvPr/>
        </p:nvSpPr>
        <p:spPr bwMode="auto">
          <a:xfrm>
            <a:off x="6516688" y="215265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1">
                <a:solidFill>
                  <a:srgbClr val="CC0000"/>
                </a:solidFill>
              </a:rPr>
              <a:t>5</a:t>
            </a:r>
            <a:r>
              <a:rPr lang="en-US" altLang="en-US" sz="1500" b="1">
                <a:solidFill>
                  <a:srgbClr val="CC0000"/>
                </a:solidFill>
                <a:latin typeface="MathematicalPi 1" charset="0"/>
                <a:sym typeface="Symbol" pitchFamily="2" charset="2"/>
              </a:rPr>
              <a:t></a:t>
            </a:r>
          </a:p>
        </p:txBody>
      </p:sp>
      <p:sp>
        <p:nvSpPr>
          <p:cNvPr id="383006" name="Rectangle 30">
            <a:extLst>
              <a:ext uri="{FF2B5EF4-FFF2-40B4-BE49-F238E27FC236}">
                <a16:creationId xmlns:a16="http://schemas.microsoft.com/office/drawing/2014/main" id="{51045D55-D174-BA45-96D7-BB392CAC33FB}"/>
              </a:ext>
            </a:extLst>
          </p:cNvPr>
          <p:cNvSpPr>
            <a:spLocks noChangeArrowheads="1"/>
          </p:cNvSpPr>
          <p:nvPr/>
        </p:nvSpPr>
        <p:spPr bwMode="auto">
          <a:xfrm>
            <a:off x="7412038" y="539750"/>
            <a:ext cx="320675"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9144"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b="1">
                <a:solidFill>
                  <a:srgbClr val="CC0000"/>
                </a:solidFill>
              </a:rPr>
              <a:t>5</a:t>
            </a:r>
            <a:r>
              <a:rPr lang="en-US" altLang="en-US" sz="2600" b="1">
                <a:solidFill>
                  <a:srgbClr val="CC0000"/>
                </a:solidFill>
                <a:latin typeface="MathematicalPi 1" charset="0"/>
                <a:sym typeface="Symbol" pitchFamily="2" charset="2"/>
              </a:rPr>
              <a:t></a:t>
            </a:r>
            <a:endParaRPr lang="en-US" altLang="en-US" sz="2600" b="1">
              <a:solidFill>
                <a:srgbClr val="000000"/>
              </a:solidFill>
              <a:latin typeface="MathematicalPi 1" charset="0"/>
              <a:sym typeface="Symbol" pitchFamily="2" charset="2"/>
            </a:endParaRPr>
          </a:p>
        </p:txBody>
      </p:sp>
      <p:pic>
        <p:nvPicPr>
          <p:cNvPr id="383009" name="Picture 33" descr="penguinL">
            <a:extLst>
              <a:ext uri="{FF2B5EF4-FFF2-40B4-BE49-F238E27FC236}">
                <a16:creationId xmlns:a16="http://schemas.microsoft.com/office/drawing/2014/main" id="{51AE1FFC-FE62-A849-A320-33272B154F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52400" y="54864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3010" name="AutoShape 34">
            <a:extLst>
              <a:ext uri="{FF2B5EF4-FFF2-40B4-BE49-F238E27FC236}">
                <a16:creationId xmlns:a16="http://schemas.microsoft.com/office/drawing/2014/main" id="{56F21D71-81CB-1E48-83CE-E5B92BD1942B}"/>
              </a:ext>
            </a:extLst>
          </p:cNvPr>
          <p:cNvSpPr>
            <a:spLocks noChangeArrowheads="1"/>
          </p:cNvSpPr>
          <p:nvPr/>
        </p:nvSpPr>
        <p:spPr bwMode="auto">
          <a:xfrm flipH="1">
            <a:off x="1524000" y="3962400"/>
            <a:ext cx="2667000" cy="1524000"/>
          </a:xfrm>
          <a:prstGeom prst="wedgeEllipseCallout">
            <a:avLst>
              <a:gd name="adj1" fmla="val 62676"/>
              <a:gd name="adj2" fmla="val 63227"/>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b="1">
              <a:solidFill>
                <a:srgbClr val="0F116A"/>
              </a:solidFill>
              <a:latin typeface="Comic Sans MS" panose="030F0902030302020204" pitchFamily="66" charset="0"/>
            </a:endParaRPr>
          </a:p>
          <a:p>
            <a:r>
              <a:rPr lang="en-US" altLang="en-US" sz="1800" b="1">
                <a:solidFill>
                  <a:srgbClr val="0F116A"/>
                </a:solidFill>
                <a:latin typeface="Comic Sans MS" panose="030F0902030302020204" pitchFamily="66" charset="0"/>
              </a:rPr>
              <a:t>Sounds trivial, but</a:t>
            </a:r>
            <a:r>
              <a:rPr lang="en-US" altLang="en-US" sz="1800" b="1">
                <a:solidFill>
                  <a:srgbClr val="0F116A"/>
                </a:solidFill>
              </a:rPr>
              <a:t>…</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this will be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IMPORTANT</a:t>
            </a:r>
            <a:r>
              <a:rPr lang="en-US" altLang="en-US" sz="1800" b="1" i="1">
                <a:solidFill>
                  <a:srgbClr val="0F116A"/>
                </a:solidFill>
                <a:latin typeface="Comic Sans MS" panose="030F0902030302020204" pitchFamily="66" charset="0"/>
              </a:rPr>
              <a:t>!!</a:t>
            </a:r>
            <a:endParaRPr lang="en-US" altLang="en-US" sz="1800" b="1">
              <a:solidFill>
                <a:srgbClr val="0F116A"/>
              </a:solidFill>
              <a:latin typeface="Comic Sans MS" panose="030F0902030302020204" pitchFamily="66" charset="0"/>
            </a:endParaRPr>
          </a:p>
          <a:p>
            <a:endParaRPr lang="en-US" altLang="en-US" sz="1800" b="1">
              <a:solidFill>
                <a:srgbClr val="0F116A"/>
              </a:solidFill>
              <a:latin typeface="Comic Sans MS" panose="030F0902030302020204" pitchFamily="66" charset="0"/>
            </a:endParaRPr>
          </a:p>
        </p:txBody>
      </p:sp>
      <p:sp>
        <p:nvSpPr>
          <p:cNvPr id="383011" name="Oval 35">
            <a:extLst>
              <a:ext uri="{FF2B5EF4-FFF2-40B4-BE49-F238E27FC236}">
                <a16:creationId xmlns:a16="http://schemas.microsoft.com/office/drawing/2014/main" id="{13916D05-DAD3-CC4D-883E-390FB90B15A4}"/>
              </a:ext>
            </a:extLst>
          </p:cNvPr>
          <p:cNvSpPr>
            <a:spLocks noChangeArrowheads="1"/>
          </p:cNvSpPr>
          <p:nvPr/>
        </p:nvSpPr>
        <p:spPr bwMode="auto">
          <a:xfrm>
            <a:off x="6688138" y="2857500"/>
            <a:ext cx="939800" cy="979488"/>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3492683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2979">
                                            <p:txEl>
                                              <p:pRg st="1" end="1"/>
                                            </p:txEl>
                                          </p:spTgt>
                                        </p:tgtEl>
                                        <p:attrNameLst>
                                          <p:attrName>style.visibility</p:attrName>
                                        </p:attrNameLst>
                                      </p:cBhvr>
                                      <p:to>
                                        <p:strVal val="visible"/>
                                      </p:to>
                                    </p:set>
                                    <p:anim calcmode="lin" valueType="num">
                                      <p:cBhvr additive="base">
                                        <p:cTn id="7" dur="500" fill="hold"/>
                                        <p:tgtEl>
                                          <p:spTgt spid="38297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29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2979">
                                            <p:txEl>
                                              <p:pRg st="2" end="2"/>
                                            </p:txEl>
                                          </p:spTgt>
                                        </p:tgtEl>
                                        <p:attrNameLst>
                                          <p:attrName>style.visibility</p:attrName>
                                        </p:attrNameLst>
                                      </p:cBhvr>
                                      <p:to>
                                        <p:strVal val="visible"/>
                                      </p:to>
                                    </p:set>
                                    <p:anim calcmode="lin" valueType="num">
                                      <p:cBhvr additive="base">
                                        <p:cTn id="13" dur="500" fill="hold"/>
                                        <p:tgtEl>
                                          <p:spTgt spid="38297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29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83006"/>
                                        </p:tgtEl>
                                        <p:attrNameLst>
                                          <p:attrName>style.visibility</p:attrName>
                                        </p:attrNameLst>
                                      </p:cBhvr>
                                      <p:to>
                                        <p:strVal val="visible"/>
                                      </p:to>
                                    </p:set>
                                    <p:animEffect transition="in" filter="wipe(left)">
                                      <p:cBhvr>
                                        <p:cTn id="19" dur="500"/>
                                        <p:tgtEl>
                                          <p:spTgt spid="383006"/>
                                        </p:tgtEl>
                                      </p:cBhvr>
                                    </p:animEffect>
                                  </p:childTnLst>
                                  <p:subTnLst>
                                    <p:audio>
                                      <p:cMediaNode>
                                        <p:cTn display="0" masterRel="sameClick">
                                          <p:stCondLst>
                                            <p:cond evt="begin" delay="0">
                                              <p:tn val="17"/>
                                            </p:cond>
                                          </p:stCondLst>
                                          <p:endCondLst>
                                            <p:cond evt="onStopAudio" delay="0">
                                              <p:tgtEl>
                                                <p:sldTgt/>
                                              </p:tgtEl>
                                            </p:cond>
                                          </p:endCondLst>
                                        </p:cTn>
                                        <p:tgtEl>
                                          <p:sndTgt r:embed="rId4" name="Vibro Up"/>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82983"/>
                                        </p:tgtEl>
                                        <p:attrNameLst>
                                          <p:attrName>style.visibility</p:attrName>
                                        </p:attrNameLst>
                                      </p:cBhvr>
                                      <p:to>
                                        <p:strVal val="visible"/>
                                      </p:to>
                                    </p:set>
                                    <p:animEffect transition="in" filter="wipe(left)">
                                      <p:cBhvr>
                                        <p:cTn id="24" dur="500"/>
                                        <p:tgtEl>
                                          <p:spTgt spid="382983"/>
                                        </p:tgtEl>
                                      </p:cBhvr>
                                    </p:animEffect>
                                  </p:childTnLst>
                                  <p:subTnLst>
                                    <p:audio>
                                      <p:cMediaNode>
                                        <p:cTn display="0" masterRel="sameClick">
                                          <p:stCondLst>
                                            <p:cond evt="begin" delay="0">
                                              <p:tn val="22"/>
                                            </p:cond>
                                          </p:stCondLst>
                                          <p:endCondLst>
                                            <p:cond evt="onStopAudio" delay="0">
                                              <p:tgtEl>
                                                <p:sldTgt/>
                                              </p:tgtEl>
                                            </p:cond>
                                          </p:endCondLst>
                                        </p:cTn>
                                        <p:tgtEl>
                                          <p:sndTgt r:embed="rId4" name="Vibro Up"/>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83011"/>
                                        </p:tgtEl>
                                        <p:attrNameLst>
                                          <p:attrName>style.visibility</p:attrName>
                                        </p:attrNameLst>
                                      </p:cBhvr>
                                      <p:to>
                                        <p:strVal val="visible"/>
                                      </p:to>
                                    </p:set>
                                    <p:animEffect transition="in" filter="wipe(left)">
                                      <p:cBhvr>
                                        <p:cTn id="29" dur="500"/>
                                        <p:tgtEl>
                                          <p:spTgt spid="383011"/>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383009"/>
                                        </p:tgtEl>
                                        <p:attrNameLst>
                                          <p:attrName>style.visibility</p:attrName>
                                        </p:attrNameLst>
                                      </p:cBhvr>
                                      <p:to>
                                        <p:strVal val="visible"/>
                                      </p:to>
                                    </p:set>
                                    <p:animEffect transition="in" filter="wipe(left)">
                                      <p:cBhvr>
                                        <p:cTn id="34" dur="500"/>
                                        <p:tgtEl>
                                          <p:spTgt spid="383009"/>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83010"/>
                                        </p:tgtEl>
                                        <p:attrNameLst>
                                          <p:attrName>style.visibility</p:attrName>
                                        </p:attrNameLst>
                                      </p:cBhvr>
                                      <p:to>
                                        <p:strVal val="visible"/>
                                      </p:to>
                                    </p:set>
                                    <p:animEffect transition="in" filter="wipe(left)">
                                      <p:cBhvr>
                                        <p:cTn id="38" dur="500"/>
                                        <p:tgtEl>
                                          <p:spTgt spid="383010"/>
                                        </p:tgtEl>
                                      </p:cBhvr>
                                    </p:animEffect>
                                  </p:childTnLst>
                                  <p:subTnLst>
                                    <p:audio>
                                      <p:cMediaNode>
                                        <p:cTn display="0" masterRel="sameClick">
                                          <p:stCondLst>
                                            <p:cond evt="begin" delay="0">
                                              <p:tn val="36"/>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build="p" autoUpdateAnimBg="0"/>
      <p:bldP spid="382983" grpId="0" animBg="1" autoUpdateAnimBg="0"/>
      <p:bldP spid="383006" grpId="0" animBg="1" autoUpdateAnimBg="0"/>
      <p:bldP spid="383010" grpId="0" animBg="1" autoUpdateAnimBg="0"/>
      <p:bldP spid="3830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9A6857D-9486-8041-A047-13F21285C134}"/>
              </a:ext>
            </a:extLst>
          </p:cNvPr>
          <p:cNvSpPr>
            <a:spLocks noChangeArrowheads="1"/>
          </p:cNvSpPr>
          <p:nvPr/>
        </p:nvSpPr>
        <p:spPr bwMode="auto">
          <a:xfrm>
            <a:off x="185738" y="6257925"/>
            <a:ext cx="1652587" cy="60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3" name="Rectangle 3">
            <a:extLst>
              <a:ext uri="{FF2B5EF4-FFF2-40B4-BE49-F238E27FC236}">
                <a16:creationId xmlns:a16="http://schemas.microsoft.com/office/drawing/2014/main" id="{256003F3-5EBE-EA40-BB45-F23939568FBA}"/>
              </a:ext>
            </a:extLst>
          </p:cNvPr>
          <p:cNvSpPr>
            <a:spLocks noGrp="1" noChangeArrowheads="1"/>
          </p:cNvSpPr>
          <p:nvPr>
            <p:ph type="title"/>
          </p:nvPr>
        </p:nvSpPr>
        <p:spPr/>
        <p:txBody>
          <a:bodyPr/>
          <a:lstStyle/>
          <a:p>
            <a:pPr eaLnBrk="1" hangingPunct="1"/>
            <a:r>
              <a:rPr lang="en-US" altLang="en-US"/>
              <a:t>Anti-parallel strands</a:t>
            </a:r>
          </a:p>
        </p:txBody>
      </p:sp>
      <p:pic>
        <p:nvPicPr>
          <p:cNvPr id="25604" name="Picture 4">
            <a:extLst>
              <a:ext uri="{FF2B5EF4-FFF2-40B4-BE49-F238E27FC236}">
                <a16:creationId xmlns:a16="http://schemas.microsoft.com/office/drawing/2014/main" id="{3CFE89D2-004B-8743-96A8-9428F75B6F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920" b="3600"/>
          <a:stretch>
            <a:fillRect/>
          </a:stretch>
        </p:blipFill>
        <p:spPr bwMode="auto">
          <a:xfrm>
            <a:off x="5270500" y="533400"/>
            <a:ext cx="3876675"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29" name="Rectangle 5" descr="Rectangle: Click to edit Master text styles&#13;&#10;Second level&#13;&#10;Third level&#13;&#10;Fourth level&#13;&#10;Fifth level">
            <a:extLst>
              <a:ext uri="{FF2B5EF4-FFF2-40B4-BE49-F238E27FC236}">
                <a16:creationId xmlns:a16="http://schemas.microsoft.com/office/drawing/2014/main" id="{7DE6107A-F00D-B949-9BA4-729500D3BCFD}"/>
              </a:ext>
            </a:extLst>
          </p:cNvPr>
          <p:cNvSpPr>
            <a:spLocks noGrp="1" noChangeArrowheads="1"/>
          </p:cNvSpPr>
          <p:nvPr>
            <p:ph type="body" idx="1"/>
          </p:nvPr>
        </p:nvSpPr>
        <p:spPr>
          <a:xfrm>
            <a:off x="666750" y="1371600"/>
            <a:ext cx="5657850" cy="4765675"/>
          </a:xfrm>
        </p:spPr>
        <p:txBody>
          <a:bodyPr/>
          <a:lstStyle/>
          <a:p>
            <a:pPr eaLnBrk="1" hangingPunct="1"/>
            <a:r>
              <a:rPr lang="en-US" altLang="en-US" dirty="0"/>
              <a:t>Nucleotides in DNA backbone are bonded from phosphate to sugar between 3</a:t>
            </a:r>
            <a:r>
              <a:rPr lang="en-US" altLang="en-US" dirty="0">
                <a:sym typeface="Symbol" pitchFamily="2" charset="2"/>
              </a:rPr>
              <a:t></a:t>
            </a:r>
            <a:r>
              <a:rPr lang="en-US" altLang="en-US" dirty="0"/>
              <a:t> &amp; 5</a:t>
            </a:r>
            <a:r>
              <a:rPr lang="en-US" altLang="en-US" dirty="0">
                <a:sym typeface="Symbol" pitchFamily="2" charset="2"/>
              </a:rPr>
              <a:t></a:t>
            </a:r>
            <a:r>
              <a:rPr lang="en-US" altLang="en-US" dirty="0"/>
              <a:t> carbons</a:t>
            </a:r>
          </a:p>
          <a:p>
            <a:pPr lvl="1" eaLnBrk="1" hangingPunct="1"/>
            <a:r>
              <a:rPr lang="en-US" altLang="en-US" dirty="0">
                <a:ea typeface="ＭＳ Ｐゴシック" panose="020B0600070205080204" pitchFamily="34" charset="-128"/>
              </a:rPr>
              <a:t>DNA molecule has “direction”</a:t>
            </a:r>
          </a:p>
          <a:p>
            <a:pPr lvl="1" eaLnBrk="1" hangingPunct="1"/>
            <a:r>
              <a:rPr lang="en-US" altLang="en-US" dirty="0">
                <a:ea typeface="ＭＳ Ｐゴシック" panose="020B0600070205080204" pitchFamily="34" charset="-128"/>
              </a:rPr>
              <a:t>complementary strand runs in opposite direction</a:t>
            </a:r>
          </a:p>
        </p:txBody>
      </p:sp>
      <p:sp>
        <p:nvSpPr>
          <p:cNvPr id="25606" name="Rectangle 7">
            <a:extLst>
              <a:ext uri="{FF2B5EF4-FFF2-40B4-BE49-F238E27FC236}">
                <a16:creationId xmlns:a16="http://schemas.microsoft.com/office/drawing/2014/main" id="{68981D08-4226-504A-91EA-5B30FDE57B88}"/>
              </a:ext>
            </a:extLst>
          </p:cNvPr>
          <p:cNvSpPr>
            <a:spLocks noChangeArrowheads="1"/>
          </p:cNvSpPr>
          <p:nvPr/>
        </p:nvSpPr>
        <p:spPr bwMode="auto">
          <a:xfrm>
            <a:off x="6667500" y="2684463"/>
            <a:ext cx="7461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7" name="Rectangle 8">
            <a:extLst>
              <a:ext uri="{FF2B5EF4-FFF2-40B4-BE49-F238E27FC236}">
                <a16:creationId xmlns:a16="http://schemas.microsoft.com/office/drawing/2014/main" id="{DF2B4DB4-E12A-884A-A4F1-387FA6749D4B}"/>
              </a:ext>
            </a:extLst>
          </p:cNvPr>
          <p:cNvSpPr>
            <a:spLocks noChangeArrowheads="1"/>
          </p:cNvSpPr>
          <p:nvPr/>
        </p:nvSpPr>
        <p:spPr bwMode="auto">
          <a:xfrm>
            <a:off x="8394700" y="2684463"/>
            <a:ext cx="7461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8" name="Rectangle 9">
            <a:extLst>
              <a:ext uri="{FF2B5EF4-FFF2-40B4-BE49-F238E27FC236}">
                <a16:creationId xmlns:a16="http://schemas.microsoft.com/office/drawing/2014/main" id="{AEE9F708-35B7-EE48-ACE7-E5EAB650CE29}"/>
              </a:ext>
            </a:extLst>
          </p:cNvPr>
          <p:cNvSpPr>
            <a:spLocks noChangeArrowheads="1"/>
          </p:cNvSpPr>
          <p:nvPr/>
        </p:nvSpPr>
        <p:spPr bwMode="auto">
          <a:xfrm>
            <a:off x="8394700" y="6273800"/>
            <a:ext cx="7461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9" name="Rectangle 10">
            <a:extLst>
              <a:ext uri="{FF2B5EF4-FFF2-40B4-BE49-F238E27FC236}">
                <a16:creationId xmlns:a16="http://schemas.microsoft.com/office/drawing/2014/main" id="{3C17DC33-406D-7541-920C-F8AA6F6FEF3C}"/>
              </a:ext>
            </a:extLst>
          </p:cNvPr>
          <p:cNvSpPr>
            <a:spLocks noChangeArrowheads="1"/>
          </p:cNvSpPr>
          <p:nvPr/>
        </p:nvSpPr>
        <p:spPr bwMode="auto">
          <a:xfrm>
            <a:off x="6699250" y="6273800"/>
            <a:ext cx="7461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5035" name="Rectangle 11">
            <a:extLst>
              <a:ext uri="{FF2B5EF4-FFF2-40B4-BE49-F238E27FC236}">
                <a16:creationId xmlns:a16="http://schemas.microsoft.com/office/drawing/2014/main" id="{370668B7-DB8E-B849-A331-D013F84456E5}"/>
              </a:ext>
            </a:extLst>
          </p:cNvPr>
          <p:cNvSpPr>
            <a:spLocks noChangeArrowheads="1"/>
          </p:cNvSpPr>
          <p:nvPr/>
        </p:nvSpPr>
        <p:spPr bwMode="auto">
          <a:xfrm>
            <a:off x="6913563" y="6254750"/>
            <a:ext cx="320675"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9144"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b="1">
                <a:solidFill>
                  <a:srgbClr val="CC0000"/>
                </a:solidFill>
              </a:rPr>
              <a:t>3</a:t>
            </a:r>
            <a:r>
              <a:rPr lang="en-US" altLang="en-US" sz="2600" b="1">
                <a:solidFill>
                  <a:srgbClr val="CC0000"/>
                </a:solidFill>
                <a:latin typeface="MathematicalPi 1" charset="0"/>
                <a:sym typeface="Symbol" pitchFamily="2" charset="2"/>
              </a:rPr>
              <a:t></a:t>
            </a:r>
            <a:endParaRPr lang="en-US" altLang="en-US" sz="2600" b="1">
              <a:solidFill>
                <a:srgbClr val="000000"/>
              </a:solidFill>
              <a:latin typeface="MathematicalPi 1" charset="0"/>
              <a:sym typeface="Symbol" pitchFamily="2" charset="2"/>
            </a:endParaRPr>
          </a:p>
        </p:txBody>
      </p:sp>
      <p:sp>
        <p:nvSpPr>
          <p:cNvPr id="385036" name="Rectangle 12">
            <a:extLst>
              <a:ext uri="{FF2B5EF4-FFF2-40B4-BE49-F238E27FC236}">
                <a16:creationId xmlns:a16="http://schemas.microsoft.com/office/drawing/2014/main" id="{134BEBE2-A7C5-B44E-B3DB-DF680BF9FB49}"/>
              </a:ext>
            </a:extLst>
          </p:cNvPr>
          <p:cNvSpPr>
            <a:spLocks noChangeArrowheads="1"/>
          </p:cNvSpPr>
          <p:nvPr/>
        </p:nvSpPr>
        <p:spPr bwMode="auto">
          <a:xfrm>
            <a:off x="6911975" y="2646363"/>
            <a:ext cx="320675"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9144"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b="1">
                <a:solidFill>
                  <a:srgbClr val="CC0000"/>
                </a:solidFill>
              </a:rPr>
              <a:t>5</a:t>
            </a:r>
            <a:r>
              <a:rPr lang="en-US" altLang="en-US" sz="2600" b="1">
                <a:solidFill>
                  <a:srgbClr val="CC0000"/>
                </a:solidFill>
                <a:latin typeface="MathematicalPi 1" charset="0"/>
                <a:sym typeface="Symbol" pitchFamily="2" charset="2"/>
              </a:rPr>
              <a:t></a:t>
            </a:r>
            <a:endParaRPr lang="en-US" altLang="en-US" sz="2600" b="1">
              <a:solidFill>
                <a:srgbClr val="000000"/>
              </a:solidFill>
              <a:latin typeface="MathematicalPi 1" charset="0"/>
              <a:sym typeface="Symbol" pitchFamily="2" charset="2"/>
            </a:endParaRPr>
          </a:p>
        </p:txBody>
      </p:sp>
      <p:sp>
        <p:nvSpPr>
          <p:cNvPr id="385037" name="Rectangle 13">
            <a:extLst>
              <a:ext uri="{FF2B5EF4-FFF2-40B4-BE49-F238E27FC236}">
                <a16:creationId xmlns:a16="http://schemas.microsoft.com/office/drawing/2014/main" id="{86EFC05E-C5AF-B84D-AE0F-26A5A1ECBA2B}"/>
              </a:ext>
            </a:extLst>
          </p:cNvPr>
          <p:cNvSpPr>
            <a:spLocks noChangeArrowheads="1"/>
          </p:cNvSpPr>
          <p:nvPr/>
        </p:nvSpPr>
        <p:spPr bwMode="auto">
          <a:xfrm>
            <a:off x="8647113" y="6254750"/>
            <a:ext cx="320675"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9144"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b="1">
                <a:solidFill>
                  <a:srgbClr val="CC0000"/>
                </a:solidFill>
              </a:rPr>
              <a:t>5</a:t>
            </a:r>
            <a:r>
              <a:rPr lang="en-US" altLang="en-US" sz="2600" b="1">
                <a:solidFill>
                  <a:srgbClr val="CC0000"/>
                </a:solidFill>
                <a:latin typeface="MathematicalPi 1" charset="0"/>
                <a:sym typeface="Symbol" pitchFamily="2" charset="2"/>
              </a:rPr>
              <a:t></a:t>
            </a:r>
            <a:endParaRPr lang="en-US" altLang="en-US" sz="2600" b="1">
              <a:solidFill>
                <a:srgbClr val="000000"/>
              </a:solidFill>
              <a:latin typeface="MathematicalPi 1" charset="0"/>
              <a:sym typeface="Symbol" pitchFamily="2" charset="2"/>
            </a:endParaRPr>
          </a:p>
        </p:txBody>
      </p:sp>
      <p:sp>
        <p:nvSpPr>
          <p:cNvPr id="385038" name="Rectangle 14">
            <a:extLst>
              <a:ext uri="{FF2B5EF4-FFF2-40B4-BE49-F238E27FC236}">
                <a16:creationId xmlns:a16="http://schemas.microsoft.com/office/drawing/2014/main" id="{3E19CF2A-5457-C449-B48E-58F705D1C2FD}"/>
              </a:ext>
            </a:extLst>
          </p:cNvPr>
          <p:cNvSpPr>
            <a:spLocks noChangeArrowheads="1"/>
          </p:cNvSpPr>
          <p:nvPr/>
        </p:nvSpPr>
        <p:spPr bwMode="auto">
          <a:xfrm>
            <a:off x="8645525" y="2646363"/>
            <a:ext cx="320675"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9144"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b="1">
                <a:solidFill>
                  <a:srgbClr val="CC0000"/>
                </a:solidFill>
              </a:rPr>
              <a:t>3</a:t>
            </a:r>
            <a:r>
              <a:rPr lang="en-US" altLang="en-US" sz="2600" b="1">
                <a:solidFill>
                  <a:srgbClr val="CC0000"/>
                </a:solidFill>
                <a:latin typeface="MathematicalPi 1" charset="0"/>
                <a:sym typeface="Symbol" pitchFamily="2" charset="2"/>
              </a:rPr>
              <a:t></a:t>
            </a:r>
            <a:endParaRPr lang="en-US" altLang="en-US" sz="2600" b="1">
              <a:solidFill>
                <a:srgbClr val="000000"/>
              </a:solidFill>
              <a:latin typeface="MathematicalPi 1" charset="0"/>
              <a:sym typeface="Symbol" pitchFamily="2" charset="2"/>
            </a:endParaRPr>
          </a:p>
        </p:txBody>
      </p:sp>
    </p:spTree>
    <p:extLst>
      <p:ext uri="{BB962C8B-B14F-4D97-AF65-F5344CB8AC3E}">
        <p14:creationId xmlns:p14="http://schemas.microsoft.com/office/powerpoint/2010/main" val="2529725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5029">
                                            <p:txEl>
                                              <p:pRg st="0" end="0"/>
                                            </p:txEl>
                                          </p:spTgt>
                                        </p:tgtEl>
                                        <p:attrNameLst>
                                          <p:attrName>style.visibility</p:attrName>
                                        </p:attrNameLst>
                                      </p:cBhvr>
                                      <p:to>
                                        <p:strVal val="visible"/>
                                      </p:to>
                                    </p:set>
                                    <p:anim calcmode="lin" valueType="num">
                                      <p:cBhvr additive="base">
                                        <p:cTn id="7" dur="500" fill="hold"/>
                                        <p:tgtEl>
                                          <p:spTgt spid="3850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502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5029">
                                            <p:txEl>
                                              <p:pRg st="1" end="1"/>
                                            </p:txEl>
                                          </p:spTgt>
                                        </p:tgtEl>
                                        <p:attrNameLst>
                                          <p:attrName>style.visibility</p:attrName>
                                        </p:attrNameLst>
                                      </p:cBhvr>
                                      <p:to>
                                        <p:strVal val="visible"/>
                                      </p:to>
                                    </p:set>
                                    <p:anim calcmode="lin" valueType="num">
                                      <p:cBhvr additive="base">
                                        <p:cTn id="13" dur="500" fill="hold"/>
                                        <p:tgtEl>
                                          <p:spTgt spid="3850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502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5029">
                                            <p:txEl>
                                              <p:pRg st="2" end="2"/>
                                            </p:txEl>
                                          </p:spTgt>
                                        </p:tgtEl>
                                        <p:attrNameLst>
                                          <p:attrName>style.visibility</p:attrName>
                                        </p:attrNameLst>
                                      </p:cBhvr>
                                      <p:to>
                                        <p:strVal val="visible"/>
                                      </p:to>
                                    </p:set>
                                    <p:anim calcmode="lin" valueType="num">
                                      <p:cBhvr additive="base">
                                        <p:cTn id="19" dur="500" fill="hold"/>
                                        <p:tgtEl>
                                          <p:spTgt spid="38502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502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85036"/>
                                        </p:tgtEl>
                                        <p:attrNameLst>
                                          <p:attrName>style.visibility</p:attrName>
                                        </p:attrNameLst>
                                      </p:cBhvr>
                                      <p:to>
                                        <p:strVal val="visible"/>
                                      </p:to>
                                    </p:set>
                                    <p:animEffect transition="in" filter="wipe(left)">
                                      <p:cBhvr>
                                        <p:cTn id="25" dur="500"/>
                                        <p:tgtEl>
                                          <p:spTgt spid="385036"/>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85035"/>
                                        </p:tgtEl>
                                        <p:attrNameLst>
                                          <p:attrName>style.visibility</p:attrName>
                                        </p:attrNameLst>
                                      </p:cBhvr>
                                      <p:to>
                                        <p:strVal val="visible"/>
                                      </p:to>
                                    </p:set>
                                    <p:animEffect transition="in" filter="wipe(left)">
                                      <p:cBhvr>
                                        <p:cTn id="30" dur="500"/>
                                        <p:tgtEl>
                                          <p:spTgt spid="385035"/>
                                        </p:tgtEl>
                                      </p:cBhvr>
                                    </p:animEffect>
                                  </p:childTnLst>
                                  <p:subTnLst>
                                    <p:audio>
                                      <p:cMediaNode>
                                        <p:cTn display="0" masterRel="sameClick">
                                          <p:stCondLst>
                                            <p:cond evt="begin" delay="0">
                                              <p:tn val="28"/>
                                            </p:cond>
                                          </p:stCondLst>
                                          <p:endCondLst>
                                            <p:cond evt="onStopAudio" delay="0">
                                              <p:tgtEl>
                                                <p:sldTgt/>
                                              </p:tgtEl>
                                            </p:cond>
                                          </p:endCondLst>
                                        </p:cTn>
                                        <p:tgtEl>
                                          <p:sndTgt r:embed="rId4" name="Vibro Up"/>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85038"/>
                                        </p:tgtEl>
                                        <p:attrNameLst>
                                          <p:attrName>style.visibility</p:attrName>
                                        </p:attrNameLst>
                                      </p:cBhvr>
                                      <p:to>
                                        <p:strVal val="visible"/>
                                      </p:to>
                                    </p:set>
                                    <p:animEffect transition="in" filter="wipe(left)">
                                      <p:cBhvr>
                                        <p:cTn id="35" dur="500"/>
                                        <p:tgtEl>
                                          <p:spTgt spid="385038"/>
                                        </p:tgtEl>
                                      </p:cBhvr>
                                    </p:animEffect>
                                  </p:childTnLst>
                                  <p:subTnLst>
                                    <p:audio>
                                      <p:cMediaNode>
                                        <p:cTn display="0" masterRel="sameClick">
                                          <p:stCondLst>
                                            <p:cond evt="begin" delay="0">
                                              <p:tn val="33"/>
                                            </p:cond>
                                          </p:stCondLst>
                                          <p:endCondLst>
                                            <p:cond evt="onStopAudio" delay="0">
                                              <p:tgtEl>
                                                <p:sldTgt/>
                                              </p:tgtEl>
                                            </p:cond>
                                          </p:endCondLst>
                                        </p:cTn>
                                        <p:tgtEl>
                                          <p:sndTgt r:embed="rId4" name="Vibro Up"/>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85037"/>
                                        </p:tgtEl>
                                        <p:attrNameLst>
                                          <p:attrName>style.visibility</p:attrName>
                                        </p:attrNameLst>
                                      </p:cBhvr>
                                      <p:to>
                                        <p:strVal val="visible"/>
                                      </p:to>
                                    </p:set>
                                    <p:animEffect transition="in" filter="wipe(left)">
                                      <p:cBhvr>
                                        <p:cTn id="40" dur="500"/>
                                        <p:tgtEl>
                                          <p:spTgt spid="385037"/>
                                        </p:tgtEl>
                                      </p:cBhvr>
                                    </p:animEffect>
                                  </p:childTnLst>
                                  <p:subTnLst>
                                    <p:audio>
                                      <p:cMediaNode>
                                        <p:cTn display="0" masterRel="sameClick">
                                          <p:stCondLst>
                                            <p:cond evt="begin" delay="0">
                                              <p:tn val="38"/>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9" grpId="0" build="p" autoUpdateAnimBg="0"/>
      <p:bldP spid="385035" grpId="0" animBg="1" autoUpdateAnimBg="0"/>
      <p:bldP spid="385036" grpId="0" animBg="1" autoUpdateAnimBg="0"/>
      <p:bldP spid="385037" grpId="0" animBg="1" autoUpdateAnimBg="0"/>
      <p:bldP spid="385038"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DBB49B2-B672-454C-B17B-303E18C52A00}"/>
              </a:ext>
            </a:extLst>
          </p:cNvPr>
          <p:cNvSpPr>
            <a:spLocks noGrp="1" noChangeArrowheads="1"/>
          </p:cNvSpPr>
          <p:nvPr>
            <p:ph type="title"/>
          </p:nvPr>
        </p:nvSpPr>
        <p:spPr/>
        <p:txBody>
          <a:bodyPr/>
          <a:lstStyle/>
          <a:p>
            <a:pPr eaLnBrk="1" hangingPunct="1"/>
            <a:r>
              <a:rPr lang="en-US" altLang="en-US"/>
              <a:t>Bonding in DNA</a:t>
            </a:r>
          </a:p>
        </p:txBody>
      </p:sp>
      <p:pic>
        <p:nvPicPr>
          <p:cNvPr id="27651" name="Picture 3">
            <a:extLst>
              <a:ext uri="{FF2B5EF4-FFF2-40B4-BE49-F238E27FC236}">
                <a16:creationId xmlns:a16="http://schemas.microsoft.com/office/drawing/2014/main" id="{3D3AD5F5-1C1E-B145-9259-C6BD12D836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8799" r="27000" b="14464"/>
          <a:stretch>
            <a:fillRect/>
          </a:stretch>
        </p:blipFill>
        <p:spPr bwMode="auto">
          <a:xfrm>
            <a:off x="3657600" y="1757363"/>
            <a:ext cx="3749675"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79" name="Rectangle 7">
            <a:extLst>
              <a:ext uri="{FF2B5EF4-FFF2-40B4-BE49-F238E27FC236}">
                <a16:creationId xmlns:a16="http://schemas.microsoft.com/office/drawing/2014/main" id="{C703637B-9A65-754A-82B0-AE91050E4BDB}"/>
              </a:ext>
            </a:extLst>
          </p:cNvPr>
          <p:cNvSpPr>
            <a:spLocks noChangeArrowheads="1"/>
          </p:cNvSpPr>
          <p:nvPr/>
        </p:nvSpPr>
        <p:spPr bwMode="auto">
          <a:xfrm>
            <a:off x="292100" y="5962650"/>
            <a:ext cx="8610600" cy="822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rgbClr val="0F116A"/>
                </a:solidFill>
              </a:rPr>
              <a:t>….</a:t>
            </a:r>
            <a:r>
              <a:rPr lang="en-US" altLang="en-US" b="1" u="sng">
                <a:solidFill>
                  <a:srgbClr val="CC0000"/>
                </a:solidFill>
              </a:rPr>
              <a:t>strong</a:t>
            </a:r>
            <a:r>
              <a:rPr lang="en-US" altLang="en-US" b="1">
                <a:solidFill>
                  <a:srgbClr val="0F116A"/>
                </a:solidFill>
              </a:rPr>
              <a:t> or </a:t>
            </a:r>
            <a:r>
              <a:rPr lang="en-US" altLang="en-US" b="1" u="sng">
                <a:solidFill>
                  <a:srgbClr val="CC0000"/>
                </a:solidFill>
              </a:rPr>
              <a:t>weak</a:t>
            </a:r>
            <a:r>
              <a:rPr lang="en-US" altLang="en-US" b="1">
                <a:solidFill>
                  <a:srgbClr val="0F116A"/>
                </a:solidFill>
              </a:rPr>
              <a:t> bonds?</a:t>
            </a:r>
          </a:p>
          <a:p>
            <a:pPr algn="l"/>
            <a:r>
              <a:rPr lang="en-US" altLang="en-US" b="1">
                <a:solidFill>
                  <a:srgbClr val="0F116A"/>
                </a:solidFill>
              </a:rPr>
              <a:t>How do the bonds fit the mechanism for copying DNA? </a:t>
            </a:r>
            <a:endParaRPr lang="en-US" altLang="en-US" sz="3600" b="1">
              <a:solidFill>
                <a:schemeClr val="tx2"/>
              </a:solidFill>
            </a:endParaRPr>
          </a:p>
        </p:txBody>
      </p:sp>
      <p:sp>
        <p:nvSpPr>
          <p:cNvPr id="27653" name="Rectangle 8">
            <a:extLst>
              <a:ext uri="{FF2B5EF4-FFF2-40B4-BE49-F238E27FC236}">
                <a16:creationId xmlns:a16="http://schemas.microsoft.com/office/drawing/2014/main" id="{D01AFB58-E04B-3E40-8069-7690E3A49856}"/>
              </a:ext>
            </a:extLst>
          </p:cNvPr>
          <p:cNvSpPr>
            <a:spLocks noChangeArrowheads="1"/>
          </p:cNvSpPr>
          <p:nvPr/>
        </p:nvSpPr>
        <p:spPr bwMode="auto">
          <a:xfrm>
            <a:off x="3148013" y="4705350"/>
            <a:ext cx="449262" cy="4889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chemeClr val="bg1"/>
                </a:solidFill>
              </a:rPr>
              <a:t>3</a:t>
            </a:r>
            <a:r>
              <a:rPr lang="en-US" altLang="en-US" sz="2600" b="1">
                <a:solidFill>
                  <a:schemeClr val="bg1"/>
                </a:solidFill>
                <a:sym typeface="Symbol" pitchFamily="2" charset="2"/>
              </a:rPr>
              <a:t></a:t>
            </a:r>
          </a:p>
        </p:txBody>
      </p:sp>
      <p:sp>
        <p:nvSpPr>
          <p:cNvPr id="27654" name="Rectangle 9">
            <a:extLst>
              <a:ext uri="{FF2B5EF4-FFF2-40B4-BE49-F238E27FC236}">
                <a16:creationId xmlns:a16="http://schemas.microsoft.com/office/drawing/2014/main" id="{4910319E-C20D-3B4C-AEC8-D7D2724FB01F}"/>
              </a:ext>
            </a:extLst>
          </p:cNvPr>
          <p:cNvSpPr>
            <a:spLocks noChangeArrowheads="1"/>
          </p:cNvSpPr>
          <p:nvPr/>
        </p:nvSpPr>
        <p:spPr bwMode="auto">
          <a:xfrm>
            <a:off x="3125788" y="2038350"/>
            <a:ext cx="449262" cy="4889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chemeClr val="bg1"/>
                </a:solidFill>
              </a:rPr>
              <a:t>5</a:t>
            </a:r>
            <a:r>
              <a:rPr lang="en-US" altLang="en-US" sz="2600" b="1">
                <a:solidFill>
                  <a:schemeClr val="bg1"/>
                </a:solidFill>
                <a:sym typeface="Symbol" pitchFamily="2" charset="2"/>
              </a:rPr>
              <a:t></a:t>
            </a:r>
            <a:endParaRPr lang="en-US" altLang="en-US" sz="3000" b="1">
              <a:solidFill>
                <a:srgbClr val="0F116A"/>
              </a:solidFill>
              <a:sym typeface="Symbol" pitchFamily="2" charset="2"/>
            </a:endParaRPr>
          </a:p>
        </p:txBody>
      </p:sp>
      <p:sp>
        <p:nvSpPr>
          <p:cNvPr id="27655" name="Rectangle 10">
            <a:extLst>
              <a:ext uri="{FF2B5EF4-FFF2-40B4-BE49-F238E27FC236}">
                <a16:creationId xmlns:a16="http://schemas.microsoft.com/office/drawing/2014/main" id="{34CAAF48-B416-9849-9435-1C29D775EB2D}"/>
              </a:ext>
            </a:extLst>
          </p:cNvPr>
          <p:cNvSpPr>
            <a:spLocks noChangeArrowheads="1"/>
          </p:cNvSpPr>
          <p:nvPr/>
        </p:nvSpPr>
        <p:spPr bwMode="auto">
          <a:xfrm>
            <a:off x="7262813" y="2114550"/>
            <a:ext cx="449262" cy="4889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chemeClr val="bg1"/>
                </a:solidFill>
              </a:rPr>
              <a:t>3</a:t>
            </a:r>
            <a:r>
              <a:rPr lang="en-US" altLang="en-US" sz="2600" b="1">
                <a:solidFill>
                  <a:schemeClr val="bg1"/>
                </a:solidFill>
                <a:sym typeface="Symbol" pitchFamily="2" charset="2"/>
              </a:rPr>
              <a:t></a:t>
            </a:r>
            <a:endParaRPr lang="en-US" altLang="en-US" sz="3000" b="1">
              <a:solidFill>
                <a:schemeClr val="bg1"/>
              </a:solidFill>
              <a:sym typeface="Symbol" pitchFamily="2" charset="2"/>
            </a:endParaRPr>
          </a:p>
        </p:txBody>
      </p:sp>
      <p:sp>
        <p:nvSpPr>
          <p:cNvPr id="27656" name="Rectangle 11">
            <a:extLst>
              <a:ext uri="{FF2B5EF4-FFF2-40B4-BE49-F238E27FC236}">
                <a16:creationId xmlns:a16="http://schemas.microsoft.com/office/drawing/2014/main" id="{D17A7372-8F33-2946-B468-68C3C2E741F4}"/>
              </a:ext>
            </a:extLst>
          </p:cNvPr>
          <p:cNvSpPr>
            <a:spLocks noChangeArrowheads="1"/>
          </p:cNvSpPr>
          <p:nvPr/>
        </p:nvSpPr>
        <p:spPr bwMode="auto">
          <a:xfrm>
            <a:off x="7262813" y="4933950"/>
            <a:ext cx="449262" cy="4889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chemeClr val="bg1"/>
                </a:solidFill>
              </a:rPr>
              <a:t>5</a:t>
            </a:r>
            <a:r>
              <a:rPr lang="en-US" altLang="en-US" sz="2600" b="1">
                <a:solidFill>
                  <a:schemeClr val="bg1"/>
                </a:solidFill>
                <a:sym typeface="Symbol" pitchFamily="2" charset="2"/>
              </a:rPr>
              <a:t></a:t>
            </a:r>
          </a:p>
        </p:txBody>
      </p:sp>
      <p:grpSp>
        <p:nvGrpSpPr>
          <p:cNvPr id="2" name="Group 14">
            <a:extLst>
              <a:ext uri="{FF2B5EF4-FFF2-40B4-BE49-F238E27FC236}">
                <a16:creationId xmlns:a16="http://schemas.microsoft.com/office/drawing/2014/main" id="{EABAE2EB-AFE5-BD4F-8553-DA87121BA8B2}"/>
              </a:ext>
            </a:extLst>
          </p:cNvPr>
          <p:cNvGrpSpPr>
            <a:grpSpLocks/>
          </p:cNvGrpSpPr>
          <p:nvPr/>
        </p:nvGrpSpPr>
        <p:grpSpPr bwMode="auto">
          <a:xfrm>
            <a:off x="723900" y="3098800"/>
            <a:ext cx="3406775" cy="1309688"/>
            <a:chOff x="456" y="1952"/>
            <a:chExt cx="2146" cy="825"/>
          </a:xfrm>
        </p:grpSpPr>
        <p:sp>
          <p:nvSpPr>
            <p:cNvPr id="27662" name="Line 12">
              <a:extLst>
                <a:ext uri="{FF2B5EF4-FFF2-40B4-BE49-F238E27FC236}">
                  <a16:creationId xmlns:a16="http://schemas.microsoft.com/office/drawing/2014/main" id="{96E15D44-59DB-FD4D-A1ED-81BCC6B47EA4}"/>
                </a:ext>
              </a:extLst>
            </p:cNvPr>
            <p:cNvSpPr>
              <a:spLocks noChangeShapeType="1"/>
            </p:cNvSpPr>
            <p:nvPr/>
          </p:nvSpPr>
          <p:spPr bwMode="auto">
            <a:xfrm>
              <a:off x="1930" y="2489"/>
              <a:ext cx="672" cy="2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3" name="AutoShape 13">
              <a:extLst>
                <a:ext uri="{FF2B5EF4-FFF2-40B4-BE49-F238E27FC236}">
                  <a16:creationId xmlns:a16="http://schemas.microsoft.com/office/drawing/2014/main" id="{306C36ED-8CD8-A247-AE94-0B841DD8318A}"/>
                </a:ext>
              </a:extLst>
            </p:cNvPr>
            <p:cNvSpPr>
              <a:spLocks noChangeArrowheads="1"/>
            </p:cNvSpPr>
            <p:nvPr/>
          </p:nvSpPr>
          <p:spPr bwMode="auto">
            <a:xfrm>
              <a:off x="456" y="1952"/>
              <a:ext cx="1632" cy="824"/>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covalent</a:t>
              </a:r>
            </a:p>
            <a:p>
              <a:r>
                <a:rPr lang="en-US" altLang="en-US" b="1">
                  <a:solidFill>
                    <a:srgbClr val="0F116A"/>
                  </a:solidFill>
                </a:rPr>
                <a:t>phosphodiester</a:t>
              </a:r>
              <a:endParaRPr lang="en-US" altLang="en-US" sz="2800" b="1">
                <a:solidFill>
                  <a:srgbClr val="0F116A"/>
                </a:solidFill>
              </a:endParaRPr>
            </a:p>
            <a:p>
              <a:r>
                <a:rPr lang="en-US" altLang="en-US" b="1">
                  <a:solidFill>
                    <a:srgbClr val="0F116A"/>
                  </a:solidFill>
                </a:rPr>
                <a:t>bonds</a:t>
              </a:r>
              <a:endParaRPr lang="en-US" altLang="en-US" sz="3600" b="1">
                <a:solidFill>
                  <a:schemeClr val="tx2"/>
                </a:solidFill>
              </a:endParaRPr>
            </a:p>
          </p:txBody>
        </p:sp>
      </p:grpSp>
      <p:sp>
        <p:nvSpPr>
          <p:cNvPr id="27658" name="Rectangle 16">
            <a:extLst>
              <a:ext uri="{FF2B5EF4-FFF2-40B4-BE49-F238E27FC236}">
                <a16:creationId xmlns:a16="http://schemas.microsoft.com/office/drawing/2014/main" id="{82D9A248-D5F2-CE49-9117-7DF049D8144B}"/>
              </a:ext>
            </a:extLst>
          </p:cNvPr>
          <p:cNvSpPr>
            <a:spLocks noChangeArrowheads="1"/>
          </p:cNvSpPr>
          <p:nvPr/>
        </p:nvSpPr>
        <p:spPr bwMode="auto">
          <a:xfrm>
            <a:off x="4683125" y="1865313"/>
            <a:ext cx="1282700" cy="568325"/>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3" name="Group 15">
            <a:extLst>
              <a:ext uri="{FF2B5EF4-FFF2-40B4-BE49-F238E27FC236}">
                <a16:creationId xmlns:a16="http://schemas.microsoft.com/office/drawing/2014/main" id="{3C038864-9D39-A948-8C43-C8011F3EF8E3}"/>
              </a:ext>
            </a:extLst>
          </p:cNvPr>
          <p:cNvGrpSpPr>
            <a:grpSpLocks/>
          </p:cNvGrpSpPr>
          <p:nvPr/>
        </p:nvGrpSpPr>
        <p:grpSpPr bwMode="auto">
          <a:xfrm>
            <a:off x="4611688" y="1371600"/>
            <a:ext cx="1652587" cy="1066800"/>
            <a:chOff x="2880" y="864"/>
            <a:chExt cx="1041" cy="672"/>
          </a:xfrm>
        </p:grpSpPr>
        <p:sp>
          <p:nvSpPr>
            <p:cNvPr id="27660" name="Line 5">
              <a:extLst>
                <a:ext uri="{FF2B5EF4-FFF2-40B4-BE49-F238E27FC236}">
                  <a16:creationId xmlns:a16="http://schemas.microsoft.com/office/drawing/2014/main" id="{2E85BFCD-3430-FD43-94C0-F9A1B975CB8E}"/>
                </a:ext>
              </a:extLst>
            </p:cNvPr>
            <p:cNvSpPr>
              <a:spLocks noChangeShapeType="1"/>
            </p:cNvSpPr>
            <p:nvPr/>
          </p:nvSpPr>
          <p:spPr bwMode="auto">
            <a:xfrm>
              <a:off x="3367" y="1369"/>
              <a:ext cx="0" cy="16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1" name="AutoShape 6">
              <a:extLst>
                <a:ext uri="{FF2B5EF4-FFF2-40B4-BE49-F238E27FC236}">
                  <a16:creationId xmlns:a16="http://schemas.microsoft.com/office/drawing/2014/main" id="{FED9F84C-C9A0-5744-9125-C5D332B9EBFC}"/>
                </a:ext>
              </a:extLst>
            </p:cNvPr>
            <p:cNvSpPr>
              <a:spLocks noChangeArrowheads="1"/>
            </p:cNvSpPr>
            <p:nvPr/>
          </p:nvSpPr>
          <p:spPr bwMode="auto">
            <a:xfrm>
              <a:off x="2880" y="864"/>
              <a:ext cx="1041" cy="568"/>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hydrogen</a:t>
              </a:r>
              <a:endParaRPr lang="en-US" altLang="en-US" sz="2800" b="1">
                <a:solidFill>
                  <a:srgbClr val="0F116A"/>
                </a:solidFill>
              </a:endParaRPr>
            </a:p>
            <a:p>
              <a:r>
                <a:rPr lang="en-US" altLang="en-US" b="1">
                  <a:solidFill>
                    <a:srgbClr val="0F116A"/>
                  </a:solidFill>
                </a:rPr>
                <a:t>bonds</a:t>
              </a:r>
              <a:endParaRPr lang="en-US" altLang="en-US" sz="3600" b="1">
                <a:solidFill>
                  <a:schemeClr val="tx2"/>
                </a:solidFill>
              </a:endParaRPr>
            </a:p>
          </p:txBody>
        </p:sp>
      </p:grpSp>
    </p:spTree>
    <p:extLst>
      <p:ext uri="{BB962C8B-B14F-4D97-AF65-F5344CB8AC3E}">
        <p14:creationId xmlns:p14="http://schemas.microsoft.com/office/powerpoint/2010/main" val="3758295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7079"/>
                                        </p:tgtEl>
                                        <p:attrNameLst>
                                          <p:attrName>style.visibility</p:attrName>
                                        </p:attrNameLst>
                                      </p:cBhvr>
                                      <p:to>
                                        <p:strVal val="visible"/>
                                      </p:to>
                                    </p:set>
                                    <p:anim calcmode="lin" valueType="num">
                                      <p:cBhvr additive="base">
                                        <p:cTn id="7" dur="500" fill="hold"/>
                                        <p:tgtEl>
                                          <p:spTgt spid="387079"/>
                                        </p:tgtEl>
                                        <p:attrNameLst>
                                          <p:attrName>ppt_x</p:attrName>
                                        </p:attrNameLst>
                                      </p:cBhvr>
                                      <p:tavLst>
                                        <p:tav tm="0">
                                          <p:val>
                                            <p:strVal val="0-#ppt_w/2"/>
                                          </p:val>
                                        </p:tav>
                                        <p:tav tm="100000">
                                          <p:val>
                                            <p:strVal val="#ppt_x"/>
                                          </p:val>
                                        </p:tav>
                                      </p:tavLst>
                                    </p:anim>
                                    <p:anim calcmode="lin" valueType="num">
                                      <p:cBhvr additive="base">
                                        <p:cTn id="8" dur="500" fill="hold"/>
                                        <p:tgtEl>
                                          <p:spTgt spid="3870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9"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8" descr="f5-11_nucleosomes_c">
            <a:extLst>
              <a:ext uri="{FF2B5EF4-FFF2-40B4-BE49-F238E27FC236}">
                <a16:creationId xmlns:a16="http://schemas.microsoft.com/office/drawing/2014/main" id="{AA8483AB-1C09-1244-8C98-486E340794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251" r="6750"/>
          <a:stretch>
            <a:fillRect/>
          </a:stretch>
        </p:blipFill>
        <p:spPr bwMode="auto">
          <a:xfrm>
            <a:off x="5334000" y="3821113"/>
            <a:ext cx="38100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D3D5B09D-4E3E-E747-99EB-3FCCAE23E118}"/>
              </a:ext>
            </a:extLst>
          </p:cNvPr>
          <p:cNvSpPr>
            <a:spLocks noGrp="1" noChangeArrowheads="1"/>
          </p:cNvSpPr>
          <p:nvPr>
            <p:ph type="title"/>
          </p:nvPr>
        </p:nvSpPr>
        <p:spPr/>
        <p:txBody>
          <a:bodyPr/>
          <a:lstStyle/>
          <a:p>
            <a:pPr eaLnBrk="1" hangingPunct="1"/>
            <a:r>
              <a:rPr lang="en-US" altLang="en-US"/>
              <a:t>Genes are on chromosomes </a:t>
            </a:r>
          </a:p>
        </p:txBody>
      </p:sp>
      <p:sp>
        <p:nvSpPr>
          <p:cNvPr id="373763" name="Rectangle 3" descr="Rectangle: Click to edit Master text styles&#13;&#10;Second level&#13;&#10;Third level&#13;&#10;Fourth level&#13;&#10;Fifth level">
            <a:extLst>
              <a:ext uri="{FF2B5EF4-FFF2-40B4-BE49-F238E27FC236}">
                <a16:creationId xmlns:a16="http://schemas.microsoft.com/office/drawing/2014/main" id="{4391B81F-49F5-624F-8E45-6D37C554D5D6}"/>
              </a:ext>
            </a:extLst>
          </p:cNvPr>
          <p:cNvSpPr>
            <a:spLocks noGrp="1" noChangeArrowheads="1"/>
          </p:cNvSpPr>
          <p:nvPr>
            <p:ph type="body" idx="1"/>
          </p:nvPr>
        </p:nvSpPr>
        <p:spPr>
          <a:xfrm>
            <a:off x="685800" y="1371600"/>
            <a:ext cx="5807075" cy="4953000"/>
          </a:xfrm>
        </p:spPr>
        <p:txBody>
          <a:bodyPr/>
          <a:lstStyle/>
          <a:p>
            <a:pPr eaLnBrk="1" hangingPunct="1"/>
            <a:r>
              <a:rPr lang="en-US" altLang="en-US" dirty="0"/>
              <a:t>T.H. Morgan  </a:t>
            </a:r>
          </a:p>
          <a:p>
            <a:pPr lvl="1" eaLnBrk="1" hangingPunct="1"/>
            <a:r>
              <a:rPr lang="en-US" altLang="en-US" dirty="0">
                <a:ea typeface="ＭＳ Ｐゴシック" panose="020B0600070205080204" pitchFamily="34" charset="-128"/>
              </a:rPr>
              <a:t>working with </a:t>
            </a:r>
            <a:r>
              <a:rPr lang="en-US" altLang="en-US" i="1" dirty="0">
                <a:ea typeface="ＭＳ Ｐゴシック" panose="020B0600070205080204" pitchFamily="34" charset="-128"/>
              </a:rPr>
              <a:t>Drosophila</a:t>
            </a:r>
            <a:r>
              <a:rPr lang="en-US" altLang="en-US" dirty="0">
                <a:ea typeface="ＭＳ Ｐゴシック" panose="020B0600070205080204" pitchFamily="34" charset="-128"/>
              </a:rPr>
              <a:t> (fruit flies)</a:t>
            </a:r>
          </a:p>
          <a:p>
            <a:pPr lvl="1" eaLnBrk="1" hangingPunct="1"/>
            <a:r>
              <a:rPr lang="en-US" altLang="en-US" dirty="0">
                <a:ea typeface="ＭＳ Ｐゴシック" panose="020B0600070205080204" pitchFamily="34" charset="-128"/>
              </a:rPr>
              <a:t>genes are on chromosomes</a:t>
            </a:r>
          </a:p>
          <a:p>
            <a:pPr lvl="1" eaLnBrk="1" hangingPunct="1"/>
            <a:r>
              <a:rPr lang="en-US" altLang="en-US" dirty="0">
                <a:ea typeface="ＭＳ Ｐゴシック" panose="020B0600070205080204" pitchFamily="34" charset="-128"/>
              </a:rPr>
              <a:t>but is it the </a:t>
            </a:r>
            <a:r>
              <a:rPr lang="en-US" altLang="en-US" u="sng" dirty="0">
                <a:solidFill>
                  <a:srgbClr val="CC0000"/>
                </a:solidFill>
                <a:ea typeface="ＭＳ Ｐゴシック" panose="020B0600070205080204" pitchFamily="34" charset="-128"/>
              </a:rPr>
              <a:t>protein</a:t>
            </a:r>
            <a:r>
              <a:rPr lang="en-US" altLang="en-US" dirty="0">
                <a:ea typeface="ＭＳ Ｐゴシック" panose="020B0600070205080204" pitchFamily="34" charset="-128"/>
              </a:rPr>
              <a:t> or the </a:t>
            </a:r>
            <a:r>
              <a:rPr lang="en-US" altLang="en-US" u="sng" dirty="0">
                <a:solidFill>
                  <a:srgbClr val="00B050"/>
                </a:solidFill>
                <a:ea typeface="ＭＳ Ｐゴシック" panose="020B0600070205080204" pitchFamily="34" charset="-128"/>
              </a:rPr>
              <a:t>DNA</a:t>
            </a:r>
            <a:r>
              <a:rPr lang="en-US" altLang="en-US" dirty="0">
                <a:ea typeface="ＭＳ Ｐゴシック" panose="020B0600070205080204" pitchFamily="34" charset="-128"/>
              </a:rPr>
              <a:t> of the chromosomes that are the genes?</a:t>
            </a:r>
          </a:p>
          <a:p>
            <a:pPr lvl="2" eaLnBrk="1" hangingPunct="1"/>
            <a:r>
              <a:rPr lang="en-US" altLang="en-US" dirty="0">
                <a:ea typeface="ＭＳ Ｐゴシック" panose="020B0600070205080204" pitchFamily="34" charset="-128"/>
              </a:rPr>
              <a:t>through 1940 proteins </a:t>
            </a:r>
            <a:br>
              <a:rPr lang="en-US" altLang="en-US" dirty="0">
                <a:ea typeface="ＭＳ Ｐゴシック" panose="020B0600070205080204" pitchFamily="34" charset="-128"/>
              </a:rPr>
            </a:br>
            <a:r>
              <a:rPr lang="en-US" altLang="en-US" dirty="0">
                <a:ea typeface="ＭＳ Ｐゴシック" panose="020B0600070205080204" pitchFamily="34" charset="-128"/>
              </a:rPr>
              <a:t>were thought to be </a:t>
            </a:r>
            <a:br>
              <a:rPr lang="en-US" altLang="en-US" dirty="0">
                <a:ea typeface="ＭＳ Ｐゴシック" panose="020B0600070205080204" pitchFamily="34" charset="-128"/>
              </a:rPr>
            </a:br>
            <a:r>
              <a:rPr lang="en-US" altLang="en-US" dirty="0">
                <a:ea typeface="ＭＳ Ｐゴシック" panose="020B0600070205080204" pitchFamily="34" charset="-128"/>
              </a:rPr>
              <a:t>genetic material… </a:t>
            </a:r>
            <a:r>
              <a:rPr lang="en-US" altLang="en-US" dirty="0">
                <a:solidFill>
                  <a:srgbClr val="CC0000"/>
                </a:solidFill>
                <a:ea typeface="ＭＳ Ｐゴシック" panose="020B0600070205080204" pitchFamily="34" charset="-128"/>
              </a:rPr>
              <a:t>Why?</a:t>
            </a:r>
            <a:endParaRPr lang="en-US" altLang="en-US" dirty="0">
              <a:ea typeface="ＭＳ Ｐゴシック" panose="020B0600070205080204" pitchFamily="34" charset="-128"/>
            </a:endParaRPr>
          </a:p>
        </p:txBody>
      </p:sp>
      <p:sp>
        <p:nvSpPr>
          <p:cNvPr id="19461" name="Rectangle 5">
            <a:extLst>
              <a:ext uri="{FF2B5EF4-FFF2-40B4-BE49-F238E27FC236}">
                <a16:creationId xmlns:a16="http://schemas.microsoft.com/office/drawing/2014/main" id="{25EDA969-D644-7243-9724-3C5DE827B542}"/>
              </a:ext>
            </a:extLst>
          </p:cNvPr>
          <p:cNvSpPr>
            <a:spLocks noChangeArrowheads="1"/>
          </p:cNvSpPr>
          <p:nvPr/>
        </p:nvSpPr>
        <p:spPr bwMode="auto">
          <a:xfrm>
            <a:off x="6604000" y="381000"/>
            <a:ext cx="24653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3400" b="1">
                <a:solidFill>
                  <a:srgbClr val="0F116A"/>
                </a:solidFill>
              </a:rPr>
              <a:t>1908 </a:t>
            </a:r>
            <a:r>
              <a:rPr lang="en-US" altLang="en-US" sz="3400" b="1">
                <a:solidFill>
                  <a:srgbClr val="000005"/>
                </a:solidFill>
              </a:rPr>
              <a:t>| </a:t>
            </a:r>
            <a:r>
              <a:rPr lang="en-US" altLang="en-US" sz="3400" b="1">
                <a:solidFill>
                  <a:srgbClr val="CC0000"/>
                </a:solidFill>
              </a:rPr>
              <a:t>1933</a:t>
            </a:r>
            <a:endParaRPr lang="en-US" altLang="en-US" sz="3000" b="1">
              <a:solidFill>
                <a:srgbClr val="0F116A"/>
              </a:solidFill>
            </a:endParaRPr>
          </a:p>
        </p:txBody>
      </p:sp>
      <p:pic>
        <p:nvPicPr>
          <p:cNvPr id="19462" name="Picture 7" descr="morgan">
            <a:extLst>
              <a:ext uri="{FF2B5EF4-FFF2-40B4-BE49-F238E27FC236}">
                <a16:creationId xmlns:a16="http://schemas.microsoft.com/office/drawing/2014/main" id="{43214C19-0601-C34D-AF5E-88C3112E77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371600"/>
            <a:ext cx="18510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76" name="Picture 16" descr="penguinL">
            <a:extLst>
              <a:ext uri="{FF2B5EF4-FFF2-40B4-BE49-F238E27FC236}">
                <a16:creationId xmlns:a16="http://schemas.microsoft.com/office/drawing/2014/main" id="{F10FDB74-4B88-AF46-B4D0-ADE0238E9A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3777" name="AutoShape 17">
            <a:extLst>
              <a:ext uri="{FF2B5EF4-FFF2-40B4-BE49-F238E27FC236}">
                <a16:creationId xmlns:a16="http://schemas.microsoft.com/office/drawing/2014/main" id="{22D63115-22F3-354C-8B30-3B5925B16FB6}"/>
              </a:ext>
            </a:extLst>
          </p:cNvPr>
          <p:cNvSpPr>
            <a:spLocks noChangeArrowheads="1"/>
          </p:cNvSpPr>
          <p:nvPr/>
        </p:nvSpPr>
        <p:spPr bwMode="auto">
          <a:xfrm flipH="1">
            <a:off x="2046288" y="5872163"/>
            <a:ext cx="2687637" cy="938212"/>
          </a:xfrm>
          <a:prstGeom prst="wedgeEllipseCallout">
            <a:avLst>
              <a:gd name="adj1" fmla="val 90634"/>
              <a:gd name="adj2" fmla="val -48819"/>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What</a:t>
            </a:r>
            <a:r>
              <a:rPr lang="en-US" altLang="en-US" sz="1800" b="1">
                <a:solidFill>
                  <a:srgbClr val="0F116A"/>
                </a:solidFill>
              </a:rPr>
              <a:t>’</a:t>
            </a:r>
            <a:r>
              <a:rPr lang="en-US" altLang="en-US" sz="1800" b="1">
                <a:solidFill>
                  <a:srgbClr val="0F116A"/>
                </a:solidFill>
                <a:latin typeface="Comic Sans MS" panose="030F0902030302020204" pitchFamily="66" charset="0"/>
              </a:rPr>
              <a:t>s so impressive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about proteins?!</a:t>
            </a:r>
            <a:endParaRPr lang="en-US" altLang="en-US" sz="1600" b="1">
              <a:solidFill>
                <a:srgbClr val="0F116A"/>
              </a:solidFill>
              <a:latin typeface="Comic Sans MS"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3763">
                                            <p:txEl>
                                              <p:pRg st="1" end="1"/>
                                            </p:txEl>
                                          </p:spTgt>
                                        </p:tgtEl>
                                        <p:attrNameLst>
                                          <p:attrName>style.visibility</p:attrName>
                                        </p:attrNameLst>
                                      </p:cBhvr>
                                      <p:to>
                                        <p:strVal val="visible"/>
                                      </p:to>
                                    </p:set>
                                    <p:anim calcmode="lin" valueType="num">
                                      <p:cBhvr additive="base">
                                        <p:cTn id="7" dur="500" fill="hold"/>
                                        <p:tgtEl>
                                          <p:spTgt spid="3737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3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3763">
                                            <p:txEl>
                                              <p:pRg st="2" end="2"/>
                                            </p:txEl>
                                          </p:spTgt>
                                        </p:tgtEl>
                                        <p:attrNameLst>
                                          <p:attrName>style.visibility</p:attrName>
                                        </p:attrNameLst>
                                      </p:cBhvr>
                                      <p:to>
                                        <p:strVal val="visible"/>
                                      </p:to>
                                    </p:set>
                                    <p:anim calcmode="lin" valueType="num">
                                      <p:cBhvr additive="base">
                                        <p:cTn id="13" dur="500" fill="hold"/>
                                        <p:tgtEl>
                                          <p:spTgt spid="3737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3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3763">
                                            <p:txEl>
                                              <p:pRg st="3" end="3"/>
                                            </p:txEl>
                                          </p:spTgt>
                                        </p:tgtEl>
                                        <p:attrNameLst>
                                          <p:attrName>style.visibility</p:attrName>
                                        </p:attrNameLst>
                                      </p:cBhvr>
                                      <p:to>
                                        <p:strVal val="visible"/>
                                      </p:to>
                                    </p:set>
                                    <p:anim calcmode="lin" valueType="num">
                                      <p:cBhvr additive="base">
                                        <p:cTn id="19" dur="500" fill="hold"/>
                                        <p:tgtEl>
                                          <p:spTgt spid="3737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37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3763">
                                            <p:txEl>
                                              <p:pRg st="4" end="4"/>
                                            </p:txEl>
                                          </p:spTgt>
                                        </p:tgtEl>
                                        <p:attrNameLst>
                                          <p:attrName>style.visibility</p:attrName>
                                        </p:attrNameLst>
                                      </p:cBhvr>
                                      <p:to>
                                        <p:strVal val="visible"/>
                                      </p:to>
                                    </p:set>
                                    <p:anim calcmode="lin" valueType="num">
                                      <p:cBhvr additive="base">
                                        <p:cTn id="25" dur="500" fill="hold"/>
                                        <p:tgtEl>
                                          <p:spTgt spid="3737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37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73776"/>
                                        </p:tgtEl>
                                        <p:attrNameLst>
                                          <p:attrName>style.visibility</p:attrName>
                                        </p:attrNameLst>
                                      </p:cBhvr>
                                      <p:to>
                                        <p:strVal val="visible"/>
                                      </p:to>
                                    </p:set>
                                    <p:animEffect transition="in" filter="wipe(left)">
                                      <p:cBhvr>
                                        <p:cTn id="31" dur="500"/>
                                        <p:tgtEl>
                                          <p:spTgt spid="373776"/>
                                        </p:tgtEl>
                                      </p:cBhvr>
                                    </p:animEffect>
                                  </p:childTnLst>
                                </p:cTn>
                              </p:par>
                            </p:childTnLst>
                          </p:cTn>
                        </p:par>
                        <p:par>
                          <p:cTn id="32" fill="hold" nodeType="afterGroup">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73777"/>
                                        </p:tgtEl>
                                        <p:attrNameLst>
                                          <p:attrName>style.visibility</p:attrName>
                                        </p:attrNameLst>
                                      </p:cBhvr>
                                      <p:to>
                                        <p:strVal val="visible"/>
                                      </p:to>
                                    </p:set>
                                    <p:animEffect transition="in" filter="wipe(down)">
                                      <p:cBhvr>
                                        <p:cTn id="35" dur="500"/>
                                        <p:tgtEl>
                                          <p:spTgt spid="373777"/>
                                        </p:tgtEl>
                                      </p:cBhvr>
                                    </p:animEffect>
                                  </p:childTnLst>
                                  <p:subTnLst>
                                    <p:audio>
                                      <p:cMediaNode>
                                        <p:cTn display="0" masterRel="sameClick">
                                          <p:stCondLst>
                                            <p:cond evt="begin" delay="0">
                                              <p:tn val="33"/>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autoUpdateAnimBg="0"/>
      <p:bldP spid="373777"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48B2A20-72F8-F64B-B74A-405BFDCD32DE}"/>
              </a:ext>
            </a:extLst>
          </p:cNvPr>
          <p:cNvSpPr>
            <a:spLocks noGrp="1" noChangeArrowheads="1"/>
          </p:cNvSpPr>
          <p:nvPr>
            <p:ph type="title"/>
          </p:nvPr>
        </p:nvSpPr>
        <p:spPr/>
        <p:txBody>
          <a:bodyPr/>
          <a:lstStyle/>
          <a:p>
            <a:pPr eaLnBrk="1" hangingPunct="1"/>
            <a:r>
              <a:rPr lang="en-US" altLang="en-US"/>
              <a:t>Base pairing in DNA</a:t>
            </a:r>
          </a:p>
        </p:txBody>
      </p:sp>
      <p:sp>
        <p:nvSpPr>
          <p:cNvPr id="389123" name="Rectangle 3" descr="Rectangle: Click to edit Master text styles&#13;&#10;Second level&#13;&#10;Third level&#13;&#10;Fourth level&#13;&#10;Fifth level">
            <a:extLst>
              <a:ext uri="{FF2B5EF4-FFF2-40B4-BE49-F238E27FC236}">
                <a16:creationId xmlns:a16="http://schemas.microsoft.com/office/drawing/2014/main" id="{BEDF0BDC-6FF9-EB46-81F4-648BD6735D89}"/>
              </a:ext>
            </a:extLst>
          </p:cNvPr>
          <p:cNvSpPr>
            <a:spLocks noGrp="1" noChangeArrowheads="1"/>
          </p:cNvSpPr>
          <p:nvPr>
            <p:ph type="body" idx="1"/>
          </p:nvPr>
        </p:nvSpPr>
        <p:spPr>
          <a:xfrm>
            <a:off x="838200" y="1371600"/>
            <a:ext cx="4038600" cy="5318125"/>
          </a:xfrm>
        </p:spPr>
        <p:txBody>
          <a:bodyPr/>
          <a:lstStyle/>
          <a:p>
            <a:pPr eaLnBrk="1" hangingPunct="1">
              <a:lnSpc>
                <a:spcPct val="90000"/>
              </a:lnSpc>
            </a:pPr>
            <a:r>
              <a:rPr lang="en-US" altLang="en-US" dirty="0"/>
              <a:t>Purines</a:t>
            </a:r>
          </a:p>
          <a:p>
            <a:pPr lvl="1" eaLnBrk="1" hangingPunct="1">
              <a:lnSpc>
                <a:spcPct val="90000"/>
              </a:lnSpc>
            </a:pPr>
            <a:r>
              <a:rPr lang="en-US" altLang="en-US" dirty="0">
                <a:ea typeface="ＭＳ Ｐゴシック" panose="020B0600070205080204" pitchFamily="34" charset="-128"/>
              </a:rPr>
              <a:t>adenine (A)</a:t>
            </a:r>
          </a:p>
          <a:p>
            <a:pPr lvl="1" eaLnBrk="1" hangingPunct="1">
              <a:lnSpc>
                <a:spcPct val="90000"/>
              </a:lnSpc>
            </a:pPr>
            <a:r>
              <a:rPr lang="en-US" altLang="en-US" dirty="0">
                <a:ea typeface="ＭＳ Ｐゴシック" panose="020B0600070205080204" pitchFamily="34" charset="-128"/>
              </a:rPr>
              <a:t>guanine (G)</a:t>
            </a:r>
          </a:p>
          <a:p>
            <a:pPr eaLnBrk="1" hangingPunct="1">
              <a:lnSpc>
                <a:spcPct val="90000"/>
              </a:lnSpc>
            </a:pPr>
            <a:r>
              <a:rPr lang="en-US" altLang="en-US" dirty="0"/>
              <a:t>Pyrimidines</a:t>
            </a:r>
          </a:p>
          <a:p>
            <a:pPr lvl="1" eaLnBrk="1" hangingPunct="1">
              <a:lnSpc>
                <a:spcPct val="90000"/>
              </a:lnSpc>
            </a:pPr>
            <a:r>
              <a:rPr lang="en-US" altLang="en-US" dirty="0">
                <a:ea typeface="ＭＳ Ｐゴシック" panose="020B0600070205080204" pitchFamily="34" charset="-128"/>
              </a:rPr>
              <a:t>thymine (T)</a:t>
            </a:r>
          </a:p>
          <a:p>
            <a:pPr lvl="1" eaLnBrk="1" hangingPunct="1">
              <a:lnSpc>
                <a:spcPct val="90000"/>
              </a:lnSpc>
            </a:pPr>
            <a:r>
              <a:rPr lang="en-US" altLang="en-US" dirty="0">
                <a:ea typeface="ＭＳ Ｐゴシック" panose="020B0600070205080204" pitchFamily="34" charset="-128"/>
              </a:rPr>
              <a:t>cytosine (C)</a:t>
            </a:r>
          </a:p>
          <a:p>
            <a:pPr eaLnBrk="1" hangingPunct="1">
              <a:lnSpc>
                <a:spcPct val="90000"/>
              </a:lnSpc>
            </a:pPr>
            <a:r>
              <a:rPr lang="en-US" altLang="en-US" dirty="0"/>
              <a:t>Pairing</a:t>
            </a:r>
          </a:p>
          <a:p>
            <a:pPr lvl="1" eaLnBrk="1" hangingPunct="1">
              <a:lnSpc>
                <a:spcPct val="90000"/>
              </a:lnSpc>
            </a:pPr>
            <a:r>
              <a:rPr lang="en-US" altLang="en-US" dirty="0">
                <a:ea typeface="ＭＳ Ｐゴシック" panose="020B0600070205080204" pitchFamily="34" charset="-128"/>
              </a:rPr>
              <a:t>A : T </a:t>
            </a:r>
            <a:endParaRPr lang="en-US" altLang="en-US" sz="2400" dirty="0">
              <a:ea typeface="ＭＳ Ｐゴシック" panose="020B0600070205080204" pitchFamily="34" charset="-128"/>
            </a:endParaRPr>
          </a:p>
          <a:p>
            <a:pPr lvl="2" eaLnBrk="1" hangingPunct="1">
              <a:lnSpc>
                <a:spcPct val="90000"/>
              </a:lnSpc>
            </a:pPr>
            <a:r>
              <a:rPr lang="en-US" altLang="en-US" dirty="0">
                <a:ea typeface="ＭＳ Ｐゴシック" panose="020B0600070205080204" pitchFamily="34" charset="-128"/>
              </a:rPr>
              <a:t>2 bonds</a:t>
            </a:r>
          </a:p>
          <a:p>
            <a:pPr lvl="1" eaLnBrk="1" hangingPunct="1">
              <a:lnSpc>
                <a:spcPct val="90000"/>
              </a:lnSpc>
            </a:pPr>
            <a:r>
              <a:rPr lang="en-US" altLang="en-US" dirty="0">
                <a:ea typeface="ＭＳ Ｐゴシック" panose="020B0600070205080204" pitchFamily="34" charset="-128"/>
              </a:rPr>
              <a:t>C : G</a:t>
            </a:r>
          </a:p>
          <a:p>
            <a:pPr lvl="2" eaLnBrk="1" hangingPunct="1">
              <a:lnSpc>
                <a:spcPct val="90000"/>
              </a:lnSpc>
            </a:pPr>
            <a:r>
              <a:rPr lang="en-US" altLang="en-US" dirty="0">
                <a:ea typeface="ＭＳ Ｐゴシック" panose="020B0600070205080204" pitchFamily="34" charset="-128"/>
              </a:rPr>
              <a:t>3 bonds</a:t>
            </a:r>
          </a:p>
        </p:txBody>
      </p:sp>
      <p:pic>
        <p:nvPicPr>
          <p:cNvPr id="29700" name="Picture 4">
            <a:extLst>
              <a:ext uri="{FF2B5EF4-FFF2-40B4-BE49-F238E27FC236}">
                <a16:creationId xmlns:a16="http://schemas.microsoft.com/office/drawing/2014/main" id="{93372518-4E9A-014E-AD7D-D9D8579F7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355"/>
          <a:stretch>
            <a:fillRect/>
          </a:stretch>
        </p:blipFill>
        <p:spPr bwMode="auto">
          <a:xfrm>
            <a:off x="5257800" y="1524000"/>
            <a:ext cx="34210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187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anim calcmode="lin" valueType="num">
                                      <p:cBhvr additive="base">
                                        <p:cTn id="7" dur="500" fill="hold"/>
                                        <p:tgtEl>
                                          <p:spTgt spid="389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23">
                                            <p:txEl>
                                              <p:pRg st="1" end="1"/>
                                            </p:txEl>
                                          </p:spTgt>
                                        </p:tgtEl>
                                        <p:attrNameLst>
                                          <p:attrName>style.visibility</p:attrName>
                                        </p:attrNameLst>
                                      </p:cBhvr>
                                      <p:to>
                                        <p:strVal val="visible"/>
                                      </p:to>
                                    </p:set>
                                    <p:anim calcmode="lin" valueType="num">
                                      <p:cBhvr additive="base">
                                        <p:cTn id="13" dur="500" fill="hold"/>
                                        <p:tgtEl>
                                          <p:spTgt spid="389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23">
                                            <p:txEl>
                                              <p:pRg st="2" end="2"/>
                                            </p:txEl>
                                          </p:spTgt>
                                        </p:tgtEl>
                                        <p:attrNameLst>
                                          <p:attrName>style.visibility</p:attrName>
                                        </p:attrNameLst>
                                      </p:cBhvr>
                                      <p:to>
                                        <p:strVal val="visible"/>
                                      </p:to>
                                    </p:set>
                                    <p:anim calcmode="lin" valueType="num">
                                      <p:cBhvr additive="base">
                                        <p:cTn id="19" dur="500" fill="hold"/>
                                        <p:tgtEl>
                                          <p:spTgt spid="389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23">
                                            <p:txEl>
                                              <p:pRg st="3" end="3"/>
                                            </p:txEl>
                                          </p:spTgt>
                                        </p:tgtEl>
                                        <p:attrNameLst>
                                          <p:attrName>style.visibility</p:attrName>
                                        </p:attrNameLst>
                                      </p:cBhvr>
                                      <p:to>
                                        <p:strVal val="visible"/>
                                      </p:to>
                                    </p:set>
                                    <p:anim calcmode="lin" valueType="num">
                                      <p:cBhvr additive="base">
                                        <p:cTn id="25" dur="500" fill="hold"/>
                                        <p:tgtEl>
                                          <p:spTgt spid="389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23">
                                            <p:txEl>
                                              <p:pRg st="4" end="4"/>
                                            </p:txEl>
                                          </p:spTgt>
                                        </p:tgtEl>
                                        <p:attrNameLst>
                                          <p:attrName>style.visibility</p:attrName>
                                        </p:attrNameLst>
                                      </p:cBhvr>
                                      <p:to>
                                        <p:strVal val="visible"/>
                                      </p:to>
                                    </p:set>
                                    <p:anim calcmode="lin" valueType="num">
                                      <p:cBhvr additive="base">
                                        <p:cTn id="31" dur="500" fill="hold"/>
                                        <p:tgtEl>
                                          <p:spTgt spid="389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123">
                                            <p:txEl>
                                              <p:pRg st="5" end="5"/>
                                            </p:txEl>
                                          </p:spTgt>
                                        </p:tgtEl>
                                        <p:attrNameLst>
                                          <p:attrName>style.visibility</p:attrName>
                                        </p:attrNameLst>
                                      </p:cBhvr>
                                      <p:to>
                                        <p:strVal val="visible"/>
                                      </p:to>
                                    </p:set>
                                    <p:anim calcmode="lin" valueType="num">
                                      <p:cBhvr additive="base">
                                        <p:cTn id="37" dur="500" fill="hold"/>
                                        <p:tgtEl>
                                          <p:spTgt spid="3891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2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9123">
                                            <p:txEl>
                                              <p:pRg st="6" end="6"/>
                                            </p:txEl>
                                          </p:spTgt>
                                        </p:tgtEl>
                                        <p:attrNameLst>
                                          <p:attrName>style.visibility</p:attrName>
                                        </p:attrNameLst>
                                      </p:cBhvr>
                                      <p:to>
                                        <p:strVal val="visible"/>
                                      </p:to>
                                    </p:set>
                                    <p:anim calcmode="lin" valueType="num">
                                      <p:cBhvr additive="base">
                                        <p:cTn id="43" dur="500" fill="hold"/>
                                        <p:tgtEl>
                                          <p:spTgt spid="38912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912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9123">
                                            <p:txEl>
                                              <p:pRg st="7" end="7"/>
                                            </p:txEl>
                                          </p:spTgt>
                                        </p:tgtEl>
                                        <p:attrNameLst>
                                          <p:attrName>style.visibility</p:attrName>
                                        </p:attrNameLst>
                                      </p:cBhvr>
                                      <p:to>
                                        <p:strVal val="visible"/>
                                      </p:to>
                                    </p:set>
                                    <p:anim calcmode="lin" valueType="num">
                                      <p:cBhvr additive="base">
                                        <p:cTn id="49" dur="500" fill="hold"/>
                                        <p:tgtEl>
                                          <p:spTgt spid="38912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912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9123">
                                            <p:txEl>
                                              <p:pRg st="8" end="8"/>
                                            </p:txEl>
                                          </p:spTgt>
                                        </p:tgtEl>
                                        <p:attrNameLst>
                                          <p:attrName>style.visibility</p:attrName>
                                        </p:attrNameLst>
                                      </p:cBhvr>
                                      <p:to>
                                        <p:strVal val="visible"/>
                                      </p:to>
                                    </p:set>
                                    <p:anim calcmode="lin" valueType="num">
                                      <p:cBhvr additive="base">
                                        <p:cTn id="55" dur="500" fill="hold"/>
                                        <p:tgtEl>
                                          <p:spTgt spid="38912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912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89123">
                                            <p:txEl>
                                              <p:pRg st="9" end="9"/>
                                            </p:txEl>
                                          </p:spTgt>
                                        </p:tgtEl>
                                        <p:attrNameLst>
                                          <p:attrName>style.visibility</p:attrName>
                                        </p:attrNameLst>
                                      </p:cBhvr>
                                      <p:to>
                                        <p:strVal val="visible"/>
                                      </p:to>
                                    </p:set>
                                    <p:anim calcmode="lin" valueType="num">
                                      <p:cBhvr additive="base">
                                        <p:cTn id="61" dur="500" fill="hold"/>
                                        <p:tgtEl>
                                          <p:spTgt spid="38912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8912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89123">
                                            <p:txEl>
                                              <p:pRg st="10" end="10"/>
                                            </p:txEl>
                                          </p:spTgt>
                                        </p:tgtEl>
                                        <p:attrNameLst>
                                          <p:attrName>style.visibility</p:attrName>
                                        </p:attrNameLst>
                                      </p:cBhvr>
                                      <p:to>
                                        <p:strVal val="visible"/>
                                      </p:to>
                                    </p:set>
                                    <p:anim calcmode="lin" valueType="num">
                                      <p:cBhvr additive="base">
                                        <p:cTn id="67" dur="500" fill="hold"/>
                                        <p:tgtEl>
                                          <p:spTgt spid="38912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89123">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C39CF25B-83C2-5A45-9A52-A574D8869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906" b="3600"/>
          <a:stretch>
            <a:fillRect/>
          </a:stretch>
        </p:blipFill>
        <p:spPr bwMode="auto">
          <a:xfrm>
            <a:off x="4343400" y="381000"/>
            <a:ext cx="47609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a:extLst>
              <a:ext uri="{FF2B5EF4-FFF2-40B4-BE49-F238E27FC236}">
                <a16:creationId xmlns:a16="http://schemas.microsoft.com/office/drawing/2014/main" id="{1513EE79-17B7-1242-9DE3-58AFF21C170B}"/>
              </a:ext>
            </a:extLst>
          </p:cNvPr>
          <p:cNvSpPr>
            <a:spLocks noGrp="1" noChangeArrowheads="1"/>
          </p:cNvSpPr>
          <p:nvPr>
            <p:ph type="title"/>
          </p:nvPr>
        </p:nvSpPr>
        <p:spPr/>
        <p:txBody>
          <a:bodyPr/>
          <a:lstStyle/>
          <a:p>
            <a:pPr eaLnBrk="1" hangingPunct="1"/>
            <a:r>
              <a:rPr lang="en-US" altLang="en-US"/>
              <a:t>Copying DNA</a:t>
            </a:r>
          </a:p>
        </p:txBody>
      </p:sp>
      <p:sp>
        <p:nvSpPr>
          <p:cNvPr id="391172" name="Rectangle 4" descr="Rectangle: Click to edit Master text styles&#13;&#10;Second level&#13;&#10;Third level&#13;&#10;Fourth level&#13;&#10;Fifth level">
            <a:extLst>
              <a:ext uri="{FF2B5EF4-FFF2-40B4-BE49-F238E27FC236}">
                <a16:creationId xmlns:a16="http://schemas.microsoft.com/office/drawing/2014/main" id="{EC10E141-73C7-7940-9E52-799A785E9672}"/>
              </a:ext>
            </a:extLst>
          </p:cNvPr>
          <p:cNvSpPr>
            <a:spLocks noGrp="1" noChangeArrowheads="1"/>
          </p:cNvSpPr>
          <p:nvPr>
            <p:ph type="body" idx="1"/>
          </p:nvPr>
        </p:nvSpPr>
        <p:spPr>
          <a:xfrm>
            <a:off x="685800" y="1371600"/>
            <a:ext cx="4724400" cy="3886200"/>
          </a:xfrm>
        </p:spPr>
        <p:txBody>
          <a:bodyPr/>
          <a:lstStyle/>
          <a:p>
            <a:pPr eaLnBrk="1" hangingPunct="1"/>
            <a:r>
              <a:rPr lang="en-US" altLang="en-US" dirty="0"/>
              <a:t>Replication of DNA</a:t>
            </a:r>
          </a:p>
          <a:p>
            <a:pPr lvl="1" eaLnBrk="1" hangingPunct="1"/>
            <a:r>
              <a:rPr lang="en-US" altLang="en-US" dirty="0">
                <a:ea typeface="ＭＳ Ｐゴシック" panose="020B0600070205080204" pitchFamily="34" charset="-128"/>
              </a:rPr>
              <a:t>base pairing allows each strand to serve as a </a:t>
            </a:r>
            <a:r>
              <a:rPr lang="en-US" altLang="en-US" u="sng" dirty="0">
                <a:solidFill>
                  <a:srgbClr val="00B0F0"/>
                </a:solidFill>
                <a:ea typeface="ＭＳ Ｐゴシック" panose="020B0600070205080204" pitchFamily="34" charset="-128"/>
              </a:rPr>
              <a:t>template</a:t>
            </a:r>
            <a:r>
              <a:rPr lang="en-US" altLang="en-US" dirty="0">
                <a:ea typeface="ＭＳ Ｐゴシック" panose="020B0600070205080204" pitchFamily="34" charset="-128"/>
              </a:rPr>
              <a:t> for a new strand</a:t>
            </a:r>
          </a:p>
          <a:p>
            <a:pPr lvl="1" eaLnBrk="1" hangingPunct="1"/>
            <a:r>
              <a:rPr lang="en-US" altLang="en-US" dirty="0">
                <a:ea typeface="ＭＳ Ｐゴシック" panose="020B0600070205080204" pitchFamily="34" charset="-128"/>
              </a:rPr>
              <a:t>new strand is 1/2 parent template &amp; </a:t>
            </a:r>
            <a:br>
              <a:rPr lang="en-US" altLang="en-US" dirty="0">
                <a:ea typeface="ＭＳ Ｐゴシック" panose="020B0600070205080204" pitchFamily="34" charset="-128"/>
              </a:rPr>
            </a:br>
            <a:r>
              <a:rPr lang="en-US" altLang="en-US" dirty="0">
                <a:ea typeface="ＭＳ Ｐゴシック" panose="020B0600070205080204" pitchFamily="34" charset="-128"/>
              </a:rPr>
              <a:t>1/2 new DNA</a:t>
            </a:r>
          </a:p>
        </p:txBody>
      </p:sp>
      <p:pic>
        <p:nvPicPr>
          <p:cNvPr id="31749" name="Picture 5" descr="16-07-DNAReplication-L4">
            <a:extLst>
              <a:ext uri="{FF2B5EF4-FFF2-40B4-BE49-F238E27FC236}">
                <a16:creationId xmlns:a16="http://schemas.microsoft.com/office/drawing/2014/main" id="{AE307D40-FCB6-5940-A0BE-B1E9A42454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0824"/>
          <a:stretch>
            <a:fillRect/>
          </a:stretch>
        </p:blipFill>
        <p:spPr bwMode="auto">
          <a:xfrm>
            <a:off x="0" y="5334000"/>
            <a:ext cx="715486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44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1172">
                                            <p:txEl>
                                              <p:pRg st="1" end="1"/>
                                            </p:txEl>
                                          </p:spTgt>
                                        </p:tgtEl>
                                        <p:attrNameLst>
                                          <p:attrName>style.visibility</p:attrName>
                                        </p:attrNameLst>
                                      </p:cBhvr>
                                      <p:to>
                                        <p:strVal val="visible"/>
                                      </p:to>
                                    </p:set>
                                    <p:anim calcmode="lin" valueType="num">
                                      <p:cBhvr additive="base">
                                        <p:cTn id="7" dur="500" fill="hold"/>
                                        <p:tgtEl>
                                          <p:spTgt spid="39117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117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1172">
                                            <p:txEl>
                                              <p:pRg st="2" end="2"/>
                                            </p:txEl>
                                          </p:spTgt>
                                        </p:tgtEl>
                                        <p:attrNameLst>
                                          <p:attrName>style.visibility</p:attrName>
                                        </p:attrNameLst>
                                      </p:cBhvr>
                                      <p:to>
                                        <p:strVal val="visible"/>
                                      </p:to>
                                    </p:set>
                                    <p:anim calcmode="lin" valueType="num">
                                      <p:cBhvr additive="base">
                                        <p:cTn id="13" dur="500" fill="hold"/>
                                        <p:tgtEl>
                                          <p:spTgt spid="39117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117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92CD37B-4382-0341-A0F2-AEA06619862D}"/>
              </a:ext>
            </a:extLst>
          </p:cNvPr>
          <p:cNvSpPr>
            <a:spLocks noGrp="1" noChangeArrowheads="1"/>
          </p:cNvSpPr>
          <p:nvPr>
            <p:ph type="title"/>
          </p:nvPr>
        </p:nvSpPr>
        <p:spPr>
          <a:xfrm>
            <a:off x="609600" y="685800"/>
            <a:ext cx="5867400" cy="762000"/>
          </a:xfrm>
        </p:spPr>
        <p:txBody>
          <a:bodyPr/>
          <a:lstStyle/>
          <a:p>
            <a:pPr eaLnBrk="1" hangingPunct="1"/>
            <a:r>
              <a:rPr lang="en-US" altLang="en-US" dirty="0"/>
              <a:t>DNA Replication </a:t>
            </a:r>
          </a:p>
        </p:txBody>
      </p:sp>
      <p:sp>
        <p:nvSpPr>
          <p:cNvPr id="33795" name="Rectangle 3" descr="Rectangle: Click to edit Master text styles&#13;&#10;Second level&#13;&#10;Third level&#13;&#10;Fourth level&#13;&#10;Fifth level">
            <a:extLst>
              <a:ext uri="{FF2B5EF4-FFF2-40B4-BE49-F238E27FC236}">
                <a16:creationId xmlns:a16="http://schemas.microsoft.com/office/drawing/2014/main" id="{98EE698C-E2F0-C247-B036-8B5D6B661B51}"/>
              </a:ext>
            </a:extLst>
          </p:cNvPr>
          <p:cNvSpPr>
            <a:spLocks noGrp="1" noChangeArrowheads="1"/>
          </p:cNvSpPr>
          <p:nvPr>
            <p:ph type="body" idx="1"/>
          </p:nvPr>
        </p:nvSpPr>
        <p:spPr>
          <a:xfrm>
            <a:off x="838200" y="1371600"/>
            <a:ext cx="8077200" cy="762000"/>
          </a:xfrm>
        </p:spPr>
        <p:txBody>
          <a:bodyPr/>
          <a:lstStyle/>
          <a:p>
            <a:pPr eaLnBrk="1" hangingPunct="1"/>
            <a:r>
              <a:rPr lang="en-US" altLang="en-US" sz="2200" dirty="0"/>
              <a:t>Large team of enzymes coordinates replication</a:t>
            </a:r>
          </a:p>
        </p:txBody>
      </p:sp>
      <p:pic>
        <p:nvPicPr>
          <p:cNvPr id="33796" name="Picture 4" descr="16-10-OriginsOfReplicat-L">
            <a:extLst>
              <a:ext uri="{FF2B5EF4-FFF2-40B4-BE49-F238E27FC236}">
                <a16:creationId xmlns:a16="http://schemas.microsoft.com/office/drawing/2014/main" id="{B3FA091B-1E63-B345-B3CF-56C01DA5B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990" b="3850"/>
          <a:stretch>
            <a:fillRect/>
          </a:stretch>
        </p:blipFill>
        <p:spPr bwMode="auto">
          <a:xfrm>
            <a:off x="914400" y="1905000"/>
            <a:ext cx="7115175"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5" name="AutoShape 5">
            <a:extLst>
              <a:ext uri="{FF2B5EF4-FFF2-40B4-BE49-F238E27FC236}">
                <a16:creationId xmlns:a16="http://schemas.microsoft.com/office/drawing/2014/main" id="{67AEBD19-CFBA-7D40-9923-30D82A7F70E4}"/>
              </a:ext>
            </a:extLst>
          </p:cNvPr>
          <p:cNvSpPr>
            <a:spLocks noChangeArrowheads="1"/>
          </p:cNvSpPr>
          <p:nvPr/>
        </p:nvSpPr>
        <p:spPr bwMode="auto">
          <a:xfrm>
            <a:off x="5159375" y="315913"/>
            <a:ext cx="2227263" cy="906462"/>
          </a:xfrm>
          <a:prstGeom prst="wedgeEllipseCallout">
            <a:avLst>
              <a:gd name="adj1" fmla="val 81005"/>
              <a:gd name="adj2" fmla="val 17426"/>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Let</a:t>
            </a:r>
            <a:r>
              <a:rPr lang="en-US" altLang="en-US" sz="1800" b="1">
                <a:solidFill>
                  <a:srgbClr val="0F116A"/>
                </a:solidFill>
              </a:rPr>
              <a:t>’</a:t>
            </a:r>
            <a:r>
              <a:rPr lang="en-US" altLang="en-US" sz="1800" b="1">
                <a:solidFill>
                  <a:srgbClr val="0F116A"/>
                </a:solidFill>
                <a:latin typeface="Comic Sans MS" panose="030F0902030302020204" pitchFamily="66" charset="0"/>
              </a:rPr>
              <a:t>s meet</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the team</a:t>
            </a:r>
            <a:r>
              <a:rPr lang="en-US" altLang="en-US" sz="1800" b="1">
                <a:solidFill>
                  <a:srgbClr val="0F116A"/>
                </a:solidFill>
              </a:rPr>
              <a:t>…</a:t>
            </a:r>
            <a:endParaRPr lang="en-US" altLang="en-US" sz="1800" b="1">
              <a:solidFill>
                <a:srgbClr val="0F116A"/>
              </a:solidFill>
              <a:latin typeface="Comic Sans MS" panose="030F0902030302020204" pitchFamily="66" charset="0"/>
            </a:endParaRPr>
          </a:p>
        </p:txBody>
      </p:sp>
      <p:pic>
        <p:nvPicPr>
          <p:cNvPr id="399369" name="Picture 9" descr="penguinL">
            <a:extLst>
              <a:ext uri="{FF2B5EF4-FFF2-40B4-BE49-F238E27FC236}">
                <a16:creationId xmlns:a16="http://schemas.microsoft.com/office/drawing/2014/main" id="{4122C027-6CDE-1245-884E-FB43309B90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609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287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99369"/>
                                        </p:tgtEl>
                                        <p:attrNameLst>
                                          <p:attrName>style.visibility</p:attrName>
                                        </p:attrNameLst>
                                      </p:cBhvr>
                                      <p:to>
                                        <p:strVal val="visible"/>
                                      </p:to>
                                    </p:set>
                                    <p:animEffect transition="in" filter="wipe(down)">
                                      <p:cBhvr>
                                        <p:cTn id="7" dur="500"/>
                                        <p:tgtEl>
                                          <p:spTgt spid="399369"/>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99365"/>
                                        </p:tgtEl>
                                        <p:attrNameLst>
                                          <p:attrName>style.visibility</p:attrName>
                                        </p:attrNameLst>
                                      </p:cBhvr>
                                      <p:to>
                                        <p:strVal val="visible"/>
                                      </p:to>
                                    </p:set>
                                    <p:animEffect transition="in" filter="wipe(right)">
                                      <p:cBhvr>
                                        <p:cTn id="11" dur="500"/>
                                        <p:tgtEl>
                                          <p:spTgt spid="399365"/>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146AC2D-CBF6-DF42-807C-D5603E872612}"/>
              </a:ext>
            </a:extLst>
          </p:cNvPr>
          <p:cNvSpPr>
            <a:spLocks noGrp="1" noChangeArrowheads="1"/>
          </p:cNvSpPr>
          <p:nvPr>
            <p:ph type="title"/>
          </p:nvPr>
        </p:nvSpPr>
        <p:spPr/>
        <p:txBody>
          <a:bodyPr/>
          <a:lstStyle/>
          <a:p>
            <a:pPr eaLnBrk="1" hangingPunct="1"/>
            <a:r>
              <a:rPr lang="en-US" altLang="en-US"/>
              <a:t>Replication: 1st step</a:t>
            </a:r>
          </a:p>
        </p:txBody>
      </p:sp>
      <p:sp>
        <p:nvSpPr>
          <p:cNvPr id="401411" name="Rectangle 3" descr="Rectangle: Click to edit Master text styles&#13;&#10;Second level&#13;&#10;Third level&#13;&#10;Fourth level&#13;&#10;Fifth level">
            <a:extLst>
              <a:ext uri="{FF2B5EF4-FFF2-40B4-BE49-F238E27FC236}">
                <a16:creationId xmlns:a16="http://schemas.microsoft.com/office/drawing/2014/main" id="{F93E1038-49D8-FC43-B0EB-05273A8DDD86}"/>
              </a:ext>
            </a:extLst>
          </p:cNvPr>
          <p:cNvSpPr>
            <a:spLocks noGrp="1" noChangeArrowheads="1"/>
          </p:cNvSpPr>
          <p:nvPr>
            <p:ph type="body" idx="1"/>
          </p:nvPr>
        </p:nvSpPr>
        <p:spPr>
          <a:xfrm>
            <a:off x="838200" y="1371600"/>
            <a:ext cx="8305800" cy="2362200"/>
          </a:xfrm>
        </p:spPr>
        <p:txBody>
          <a:bodyPr/>
          <a:lstStyle/>
          <a:p>
            <a:pPr eaLnBrk="1" hangingPunct="1"/>
            <a:r>
              <a:rPr lang="en-US" altLang="en-US" dirty="0"/>
              <a:t>Unwind DNA</a:t>
            </a:r>
          </a:p>
          <a:p>
            <a:pPr lvl="1" eaLnBrk="1" hangingPunct="1"/>
            <a:r>
              <a:rPr lang="en-US" altLang="en-US" u="sng" dirty="0">
                <a:solidFill>
                  <a:srgbClr val="CC0000"/>
                </a:solidFill>
                <a:ea typeface="ＭＳ Ｐゴシック" panose="020B0600070205080204" pitchFamily="34" charset="-128"/>
              </a:rPr>
              <a:t>helicase</a:t>
            </a:r>
            <a:r>
              <a:rPr lang="en-US" altLang="en-US" dirty="0">
                <a:ea typeface="ＭＳ Ｐゴシック" panose="020B0600070205080204" pitchFamily="34" charset="-128"/>
              </a:rPr>
              <a:t> enzyme</a:t>
            </a:r>
          </a:p>
          <a:p>
            <a:pPr marL="1085850" lvl="2" eaLnBrk="1" hangingPunct="1"/>
            <a:r>
              <a:rPr lang="en-US" altLang="en-US" dirty="0">
                <a:ea typeface="ＭＳ Ｐゴシック" panose="020B0600070205080204" pitchFamily="34" charset="-128"/>
              </a:rPr>
              <a:t>unwinds part of DNA helix</a:t>
            </a:r>
          </a:p>
          <a:p>
            <a:pPr marL="1085850" lvl="2" eaLnBrk="1" hangingPunct="1"/>
            <a:r>
              <a:rPr lang="en-US" altLang="en-US" dirty="0">
                <a:ea typeface="ＭＳ Ｐゴシック" panose="020B0600070205080204" pitchFamily="34" charset="-128"/>
              </a:rPr>
              <a:t>stabilized by </a:t>
            </a:r>
            <a:r>
              <a:rPr lang="en-US" altLang="en-US" u="sng" dirty="0">
                <a:solidFill>
                  <a:schemeClr val="accent4"/>
                </a:solidFill>
                <a:ea typeface="ＭＳ Ｐゴシック" panose="020B0600070205080204" pitchFamily="34" charset="-128"/>
              </a:rPr>
              <a:t>single-stranded binding proteins</a:t>
            </a:r>
            <a:endParaRPr lang="en-US" altLang="en-US" dirty="0">
              <a:solidFill>
                <a:schemeClr val="accent4"/>
              </a:solidFill>
              <a:ea typeface="ＭＳ Ｐゴシック" panose="020B0600070205080204" pitchFamily="34" charset="-128"/>
            </a:endParaRPr>
          </a:p>
        </p:txBody>
      </p:sp>
      <p:pic>
        <p:nvPicPr>
          <p:cNvPr id="35844" name="Picture 25">
            <a:extLst>
              <a:ext uri="{FF2B5EF4-FFF2-40B4-BE49-F238E27FC236}">
                <a16:creationId xmlns:a16="http://schemas.microsoft.com/office/drawing/2014/main" id="{7B8332CB-3683-A442-BB42-C3558D16FD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900" y="3449638"/>
            <a:ext cx="69342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5" name="Group 26">
            <a:extLst>
              <a:ext uri="{FF2B5EF4-FFF2-40B4-BE49-F238E27FC236}">
                <a16:creationId xmlns:a16="http://schemas.microsoft.com/office/drawing/2014/main" id="{B70D5762-6815-3F4D-B40C-50E01871A426}"/>
              </a:ext>
            </a:extLst>
          </p:cNvPr>
          <p:cNvGrpSpPr>
            <a:grpSpLocks/>
          </p:cNvGrpSpPr>
          <p:nvPr/>
        </p:nvGrpSpPr>
        <p:grpSpPr bwMode="auto">
          <a:xfrm>
            <a:off x="5715000" y="5481638"/>
            <a:ext cx="457200" cy="304800"/>
            <a:chOff x="3600" y="3456"/>
            <a:chExt cx="288" cy="192"/>
          </a:xfrm>
        </p:grpSpPr>
        <p:sp>
          <p:nvSpPr>
            <p:cNvPr id="35861" name="Oval 27">
              <a:extLst>
                <a:ext uri="{FF2B5EF4-FFF2-40B4-BE49-F238E27FC236}">
                  <a16:creationId xmlns:a16="http://schemas.microsoft.com/office/drawing/2014/main" id="{D2606A75-5095-8E4C-AD97-6DD494352F71}"/>
                </a:ext>
              </a:extLst>
            </p:cNvPr>
            <p:cNvSpPr>
              <a:spLocks noChangeArrowheads="1"/>
            </p:cNvSpPr>
            <p:nvPr/>
          </p:nvSpPr>
          <p:spPr bwMode="auto">
            <a:xfrm>
              <a:off x="3792" y="3456"/>
              <a:ext cx="96" cy="96"/>
            </a:xfrm>
            <a:prstGeom prst="ellipse">
              <a:avLst/>
            </a:prstGeom>
            <a:solidFill>
              <a:srgbClr val="81FFEF"/>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62" name="Oval 28">
              <a:extLst>
                <a:ext uri="{FF2B5EF4-FFF2-40B4-BE49-F238E27FC236}">
                  <a16:creationId xmlns:a16="http://schemas.microsoft.com/office/drawing/2014/main" id="{7AF1D452-7322-9548-BCB9-B596D8A68EC8}"/>
                </a:ext>
              </a:extLst>
            </p:cNvPr>
            <p:cNvSpPr>
              <a:spLocks noChangeArrowheads="1"/>
            </p:cNvSpPr>
            <p:nvPr/>
          </p:nvSpPr>
          <p:spPr bwMode="auto">
            <a:xfrm>
              <a:off x="3696" y="3504"/>
              <a:ext cx="96" cy="96"/>
            </a:xfrm>
            <a:prstGeom prst="ellipse">
              <a:avLst/>
            </a:prstGeom>
            <a:solidFill>
              <a:srgbClr val="81FFEF"/>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63" name="Oval 29">
              <a:extLst>
                <a:ext uri="{FF2B5EF4-FFF2-40B4-BE49-F238E27FC236}">
                  <a16:creationId xmlns:a16="http://schemas.microsoft.com/office/drawing/2014/main" id="{95BEC0E2-1463-094D-8AFF-1180149C301E}"/>
                </a:ext>
              </a:extLst>
            </p:cNvPr>
            <p:cNvSpPr>
              <a:spLocks noChangeArrowheads="1"/>
            </p:cNvSpPr>
            <p:nvPr/>
          </p:nvSpPr>
          <p:spPr bwMode="auto">
            <a:xfrm>
              <a:off x="3600" y="3552"/>
              <a:ext cx="96" cy="96"/>
            </a:xfrm>
            <a:prstGeom prst="ellipse">
              <a:avLst/>
            </a:prstGeom>
            <a:solidFill>
              <a:srgbClr val="81FFEF"/>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5846" name="Group 30">
            <a:extLst>
              <a:ext uri="{FF2B5EF4-FFF2-40B4-BE49-F238E27FC236}">
                <a16:creationId xmlns:a16="http://schemas.microsoft.com/office/drawing/2014/main" id="{246CBCE0-A9B9-9843-9545-5B088FBC252E}"/>
              </a:ext>
            </a:extLst>
          </p:cNvPr>
          <p:cNvGrpSpPr>
            <a:grpSpLocks/>
          </p:cNvGrpSpPr>
          <p:nvPr/>
        </p:nvGrpSpPr>
        <p:grpSpPr bwMode="auto">
          <a:xfrm>
            <a:off x="5943600" y="4414838"/>
            <a:ext cx="457200" cy="381000"/>
            <a:chOff x="3744" y="2784"/>
            <a:chExt cx="288" cy="240"/>
          </a:xfrm>
        </p:grpSpPr>
        <p:sp>
          <p:nvSpPr>
            <p:cNvPr id="35858" name="Oval 31">
              <a:extLst>
                <a:ext uri="{FF2B5EF4-FFF2-40B4-BE49-F238E27FC236}">
                  <a16:creationId xmlns:a16="http://schemas.microsoft.com/office/drawing/2014/main" id="{20B05738-4C37-9A41-AC6C-74EE8B9DB7D1}"/>
                </a:ext>
              </a:extLst>
            </p:cNvPr>
            <p:cNvSpPr>
              <a:spLocks noChangeArrowheads="1"/>
            </p:cNvSpPr>
            <p:nvPr/>
          </p:nvSpPr>
          <p:spPr bwMode="auto">
            <a:xfrm>
              <a:off x="3936" y="2928"/>
              <a:ext cx="96" cy="96"/>
            </a:xfrm>
            <a:prstGeom prst="ellipse">
              <a:avLst/>
            </a:prstGeom>
            <a:solidFill>
              <a:srgbClr val="81FFEF"/>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59" name="Oval 32">
              <a:extLst>
                <a:ext uri="{FF2B5EF4-FFF2-40B4-BE49-F238E27FC236}">
                  <a16:creationId xmlns:a16="http://schemas.microsoft.com/office/drawing/2014/main" id="{E605E32A-335B-4046-9716-DED3A4CE42B0}"/>
                </a:ext>
              </a:extLst>
            </p:cNvPr>
            <p:cNvSpPr>
              <a:spLocks noChangeArrowheads="1"/>
            </p:cNvSpPr>
            <p:nvPr/>
          </p:nvSpPr>
          <p:spPr bwMode="auto">
            <a:xfrm>
              <a:off x="3840" y="2844"/>
              <a:ext cx="96" cy="96"/>
            </a:xfrm>
            <a:prstGeom prst="ellipse">
              <a:avLst/>
            </a:prstGeom>
            <a:solidFill>
              <a:srgbClr val="81FFEF"/>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60" name="Oval 33">
              <a:extLst>
                <a:ext uri="{FF2B5EF4-FFF2-40B4-BE49-F238E27FC236}">
                  <a16:creationId xmlns:a16="http://schemas.microsoft.com/office/drawing/2014/main" id="{D8E19932-7B79-FF4F-A58B-EEFC7767EF21}"/>
                </a:ext>
              </a:extLst>
            </p:cNvPr>
            <p:cNvSpPr>
              <a:spLocks noChangeArrowheads="1"/>
            </p:cNvSpPr>
            <p:nvPr/>
          </p:nvSpPr>
          <p:spPr bwMode="auto">
            <a:xfrm>
              <a:off x="3744" y="2784"/>
              <a:ext cx="96" cy="96"/>
            </a:xfrm>
            <a:prstGeom prst="ellipse">
              <a:avLst/>
            </a:prstGeom>
            <a:solidFill>
              <a:srgbClr val="81FFEF"/>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401442" name="AutoShape 34">
            <a:extLst>
              <a:ext uri="{FF2B5EF4-FFF2-40B4-BE49-F238E27FC236}">
                <a16:creationId xmlns:a16="http://schemas.microsoft.com/office/drawing/2014/main" id="{682B0049-31B0-6245-8A2C-C8DA132983D1}"/>
              </a:ext>
            </a:extLst>
          </p:cNvPr>
          <p:cNvSpPr>
            <a:spLocks noChangeArrowheads="1"/>
          </p:cNvSpPr>
          <p:nvPr/>
        </p:nvSpPr>
        <p:spPr bwMode="auto">
          <a:xfrm>
            <a:off x="671513" y="6350000"/>
            <a:ext cx="3768725" cy="306388"/>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single-stranded binding proteins</a:t>
            </a:r>
          </a:p>
        </p:txBody>
      </p:sp>
      <p:sp>
        <p:nvSpPr>
          <p:cNvPr id="35848" name="Line 35">
            <a:extLst>
              <a:ext uri="{FF2B5EF4-FFF2-40B4-BE49-F238E27FC236}">
                <a16:creationId xmlns:a16="http://schemas.microsoft.com/office/drawing/2014/main" id="{6FF0BF2A-82D8-834F-A056-0A181AA6D44E}"/>
              </a:ext>
            </a:extLst>
          </p:cNvPr>
          <p:cNvSpPr>
            <a:spLocks noChangeShapeType="1"/>
          </p:cNvSpPr>
          <p:nvPr/>
        </p:nvSpPr>
        <p:spPr bwMode="auto">
          <a:xfrm flipH="1">
            <a:off x="4343400" y="5786438"/>
            <a:ext cx="1371600" cy="609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9" name="Line 36">
            <a:extLst>
              <a:ext uri="{FF2B5EF4-FFF2-40B4-BE49-F238E27FC236}">
                <a16:creationId xmlns:a16="http://schemas.microsoft.com/office/drawing/2014/main" id="{E5808B7F-8EB7-B747-8876-1FE56443A6D8}"/>
              </a:ext>
            </a:extLst>
          </p:cNvPr>
          <p:cNvSpPr>
            <a:spLocks noChangeShapeType="1"/>
          </p:cNvSpPr>
          <p:nvPr/>
        </p:nvSpPr>
        <p:spPr bwMode="auto">
          <a:xfrm flipH="1">
            <a:off x="4343400" y="5808663"/>
            <a:ext cx="1371600" cy="6096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0" name="Rectangle 37">
            <a:extLst>
              <a:ext uri="{FF2B5EF4-FFF2-40B4-BE49-F238E27FC236}">
                <a16:creationId xmlns:a16="http://schemas.microsoft.com/office/drawing/2014/main" id="{B8BCA746-9BCB-FC40-958A-12A7D271C9DA}"/>
              </a:ext>
            </a:extLst>
          </p:cNvPr>
          <p:cNvSpPr>
            <a:spLocks noChangeArrowheads="1"/>
          </p:cNvSpPr>
          <p:nvPr/>
        </p:nvSpPr>
        <p:spPr bwMode="auto">
          <a:xfrm>
            <a:off x="4425950" y="6429375"/>
            <a:ext cx="2273300" cy="423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1446" name="AutoShape 38">
            <a:extLst>
              <a:ext uri="{FF2B5EF4-FFF2-40B4-BE49-F238E27FC236}">
                <a16:creationId xmlns:a16="http://schemas.microsoft.com/office/drawing/2014/main" id="{F09EB844-6833-7641-BA84-E1FFF8721285}"/>
              </a:ext>
            </a:extLst>
          </p:cNvPr>
          <p:cNvSpPr>
            <a:spLocks noChangeArrowheads="1"/>
          </p:cNvSpPr>
          <p:nvPr/>
        </p:nvSpPr>
        <p:spPr bwMode="auto">
          <a:xfrm>
            <a:off x="5813425" y="6459538"/>
            <a:ext cx="1863725" cy="306387"/>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800" b="1">
                <a:solidFill>
                  <a:srgbClr val="000000"/>
                </a:solidFill>
              </a:rPr>
              <a:t>replication fork</a:t>
            </a:r>
          </a:p>
        </p:txBody>
      </p:sp>
      <p:sp>
        <p:nvSpPr>
          <p:cNvPr id="35852" name="Rectangle 39">
            <a:extLst>
              <a:ext uri="{FF2B5EF4-FFF2-40B4-BE49-F238E27FC236}">
                <a16:creationId xmlns:a16="http://schemas.microsoft.com/office/drawing/2014/main" id="{3FFFA717-55E8-1D41-BE23-0A69F50C2551}"/>
              </a:ext>
            </a:extLst>
          </p:cNvPr>
          <p:cNvSpPr>
            <a:spLocks noChangeArrowheads="1"/>
          </p:cNvSpPr>
          <p:nvPr/>
        </p:nvSpPr>
        <p:spPr bwMode="auto">
          <a:xfrm>
            <a:off x="5899150" y="3448050"/>
            <a:ext cx="1800225" cy="265113"/>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1448" name="AutoShape 40">
            <a:extLst>
              <a:ext uri="{FF2B5EF4-FFF2-40B4-BE49-F238E27FC236}">
                <a16:creationId xmlns:a16="http://schemas.microsoft.com/office/drawing/2014/main" id="{ADEA29A8-ADD7-EF4E-B542-7972B3118E14}"/>
              </a:ext>
            </a:extLst>
          </p:cNvPr>
          <p:cNvSpPr>
            <a:spLocks noChangeArrowheads="1"/>
          </p:cNvSpPr>
          <p:nvPr/>
        </p:nvSpPr>
        <p:spPr bwMode="auto">
          <a:xfrm>
            <a:off x="5865813" y="3348038"/>
            <a:ext cx="1111250" cy="306387"/>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00000"/>
                </a:solidFill>
              </a:rPr>
              <a:t>helicase</a:t>
            </a:r>
          </a:p>
        </p:txBody>
      </p:sp>
      <p:sp>
        <p:nvSpPr>
          <p:cNvPr id="401449" name="Freeform 41">
            <a:extLst>
              <a:ext uri="{FF2B5EF4-FFF2-40B4-BE49-F238E27FC236}">
                <a16:creationId xmlns:a16="http://schemas.microsoft.com/office/drawing/2014/main" id="{8B146F10-936C-BE44-A87D-5089F7DFA6A2}"/>
              </a:ext>
            </a:extLst>
          </p:cNvPr>
          <p:cNvSpPr>
            <a:spLocks/>
          </p:cNvSpPr>
          <p:nvPr/>
        </p:nvSpPr>
        <p:spPr bwMode="auto">
          <a:xfrm>
            <a:off x="2890838" y="4772025"/>
            <a:ext cx="706437" cy="669925"/>
          </a:xfrm>
          <a:custGeom>
            <a:avLst/>
            <a:gdLst>
              <a:gd name="T0" fmla="*/ 339725 w 445"/>
              <a:gd name="T1" fmla="*/ 80963 h 422"/>
              <a:gd name="T2" fmla="*/ 34925 w 445"/>
              <a:gd name="T3" fmla="*/ 319088 h 422"/>
              <a:gd name="T4" fmla="*/ 128587 w 445"/>
              <a:gd name="T5" fmla="*/ 477838 h 422"/>
              <a:gd name="T6" fmla="*/ 446087 w 445"/>
              <a:gd name="T7" fmla="*/ 663575 h 422"/>
              <a:gd name="T8" fmla="*/ 684212 w 445"/>
              <a:gd name="T9" fmla="*/ 438150 h 422"/>
              <a:gd name="T10" fmla="*/ 577850 w 445"/>
              <a:gd name="T11" fmla="*/ 55563 h 422"/>
              <a:gd name="T12" fmla="*/ 339725 w 445"/>
              <a:gd name="T13" fmla="*/ 80963 h 422"/>
              <a:gd name="T14" fmla="*/ 0 60000 65536"/>
              <a:gd name="T15" fmla="*/ 0 60000 65536"/>
              <a:gd name="T16" fmla="*/ 0 60000 65536"/>
              <a:gd name="T17" fmla="*/ 0 60000 65536"/>
              <a:gd name="T18" fmla="*/ 0 60000 65536"/>
              <a:gd name="T19" fmla="*/ 0 60000 65536"/>
              <a:gd name="T20" fmla="*/ 0 60000 65536"/>
              <a:gd name="T21" fmla="*/ 0 w 445"/>
              <a:gd name="T22" fmla="*/ 0 h 422"/>
              <a:gd name="T23" fmla="*/ 445 w 445"/>
              <a:gd name="T24" fmla="*/ 422 h 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5" h="422">
                <a:moveTo>
                  <a:pt x="214" y="51"/>
                </a:moveTo>
                <a:cubicBezTo>
                  <a:pt x="157" y="79"/>
                  <a:pt x="44" y="159"/>
                  <a:pt x="22" y="201"/>
                </a:cubicBezTo>
                <a:cubicBezTo>
                  <a:pt x="0" y="243"/>
                  <a:pt x="38" y="265"/>
                  <a:pt x="81" y="301"/>
                </a:cubicBezTo>
                <a:cubicBezTo>
                  <a:pt x="124" y="337"/>
                  <a:pt x="223" y="422"/>
                  <a:pt x="281" y="418"/>
                </a:cubicBezTo>
                <a:cubicBezTo>
                  <a:pt x="339" y="414"/>
                  <a:pt x="417" y="340"/>
                  <a:pt x="431" y="276"/>
                </a:cubicBezTo>
                <a:cubicBezTo>
                  <a:pt x="445" y="212"/>
                  <a:pt x="401" y="70"/>
                  <a:pt x="364" y="35"/>
                </a:cubicBezTo>
                <a:cubicBezTo>
                  <a:pt x="327" y="0"/>
                  <a:pt x="271" y="23"/>
                  <a:pt x="214" y="51"/>
                </a:cubicBezTo>
                <a:close/>
              </a:path>
            </a:pathLst>
          </a:custGeom>
          <a:gradFill rotWithShape="0">
            <a:gsLst>
              <a:gs pos="0">
                <a:srgbClr val="767600"/>
              </a:gs>
              <a:gs pos="50000">
                <a:srgbClr val="FFFF00"/>
              </a:gs>
              <a:gs pos="100000">
                <a:srgbClr val="767600"/>
              </a:gs>
            </a:gsLst>
            <a:lin ang="18900000" scaled="1"/>
          </a:gra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1450" name="Freeform 42">
            <a:extLst>
              <a:ext uri="{FF2B5EF4-FFF2-40B4-BE49-F238E27FC236}">
                <a16:creationId xmlns:a16="http://schemas.microsoft.com/office/drawing/2014/main" id="{DB1ADDEF-2215-DA4E-840B-4BACC1B464BB}"/>
              </a:ext>
            </a:extLst>
          </p:cNvPr>
          <p:cNvSpPr>
            <a:spLocks/>
          </p:cNvSpPr>
          <p:nvPr/>
        </p:nvSpPr>
        <p:spPr bwMode="auto">
          <a:xfrm flipH="1">
            <a:off x="5462588" y="4672013"/>
            <a:ext cx="706437" cy="669925"/>
          </a:xfrm>
          <a:custGeom>
            <a:avLst/>
            <a:gdLst>
              <a:gd name="T0" fmla="*/ 339725 w 445"/>
              <a:gd name="T1" fmla="*/ 80963 h 422"/>
              <a:gd name="T2" fmla="*/ 34925 w 445"/>
              <a:gd name="T3" fmla="*/ 319088 h 422"/>
              <a:gd name="T4" fmla="*/ 128587 w 445"/>
              <a:gd name="T5" fmla="*/ 477838 h 422"/>
              <a:gd name="T6" fmla="*/ 446087 w 445"/>
              <a:gd name="T7" fmla="*/ 663575 h 422"/>
              <a:gd name="T8" fmla="*/ 684212 w 445"/>
              <a:gd name="T9" fmla="*/ 438150 h 422"/>
              <a:gd name="T10" fmla="*/ 577850 w 445"/>
              <a:gd name="T11" fmla="*/ 55563 h 422"/>
              <a:gd name="T12" fmla="*/ 339725 w 445"/>
              <a:gd name="T13" fmla="*/ 80963 h 422"/>
              <a:gd name="T14" fmla="*/ 0 60000 65536"/>
              <a:gd name="T15" fmla="*/ 0 60000 65536"/>
              <a:gd name="T16" fmla="*/ 0 60000 65536"/>
              <a:gd name="T17" fmla="*/ 0 60000 65536"/>
              <a:gd name="T18" fmla="*/ 0 60000 65536"/>
              <a:gd name="T19" fmla="*/ 0 60000 65536"/>
              <a:gd name="T20" fmla="*/ 0 60000 65536"/>
              <a:gd name="T21" fmla="*/ 0 w 445"/>
              <a:gd name="T22" fmla="*/ 0 h 422"/>
              <a:gd name="T23" fmla="*/ 445 w 445"/>
              <a:gd name="T24" fmla="*/ 422 h 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5" h="422">
                <a:moveTo>
                  <a:pt x="214" y="51"/>
                </a:moveTo>
                <a:cubicBezTo>
                  <a:pt x="157" y="79"/>
                  <a:pt x="44" y="159"/>
                  <a:pt x="22" y="201"/>
                </a:cubicBezTo>
                <a:cubicBezTo>
                  <a:pt x="0" y="243"/>
                  <a:pt x="38" y="265"/>
                  <a:pt x="81" y="301"/>
                </a:cubicBezTo>
                <a:cubicBezTo>
                  <a:pt x="124" y="337"/>
                  <a:pt x="223" y="422"/>
                  <a:pt x="281" y="418"/>
                </a:cubicBezTo>
                <a:cubicBezTo>
                  <a:pt x="339" y="414"/>
                  <a:pt x="417" y="340"/>
                  <a:pt x="431" y="276"/>
                </a:cubicBezTo>
                <a:cubicBezTo>
                  <a:pt x="445" y="212"/>
                  <a:pt x="401" y="70"/>
                  <a:pt x="364" y="35"/>
                </a:cubicBezTo>
                <a:cubicBezTo>
                  <a:pt x="327" y="0"/>
                  <a:pt x="271" y="23"/>
                  <a:pt x="214" y="51"/>
                </a:cubicBezTo>
                <a:close/>
              </a:path>
            </a:pathLst>
          </a:custGeom>
          <a:gradFill rotWithShape="0">
            <a:gsLst>
              <a:gs pos="0">
                <a:srgbClr val="767600"/>
              </a:gs>
              <a:gs pos="50000">
                <a:srgbClr val="FFFF00"/>
              </a:gs>
              <a:gs pos="100000">
                <a:srgbClr val="767600"/>
              </a:gs>
            </a:gsLst>
            <a:lin ang="18900000" scaled="1"/>
          </a:gra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56" name="Line 43">
            <a:extLst>
              <a:ext uri="{FF2B5EF4-FFF2-40B4-BE49-F238E27FC236}">
                <a16:creationId xmlns:a16="http://schemas.microsoft.com/office/drawing/2014/main" id="{384D1106-BB76-3245-9A72-0A3DAC19CECE}"/>
              </a:ext>
            </a:extLst>
          </p:cNvPr>
          <p:cNvSpPr>
            <a:spLocks noChangeShapeType="1"/>
          </p:cNvSpPr>
          <p:nvPr/>
        </p:nvSpPr>
        <p:spPr bwMode="auto">
          <a:xfrm flipH="1">
            <a:off x="3465513" y="3698875"/>
            <a:ext cx="2393950" cy="128428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44">
            <a:extLst>
              <a:ext uri="{FF2B5EF4-FFF2-40B4-BE49-F238E27FC236}">
                <a16:creationId xmlns:a16="http://schemas.microsoft.com/office/drawing/2014/main" id="{C7D048B3-1C6B-7747-AFA2-A862174EB526}"/>
              </a:ext>
            </a:extLst>
          </p:cNvPr>
          <p:cNvSpPr>
            <a:spLocks noChangeShapeType="1"/>
          </p:cNvSpPr>
          <p:nvPr/>
        </p:nvSpPr>
        <p:spPr bwMode="auto">
          <a:xfrm flipH="1">
            <a:off x="3478213" y="3724275"/>
            <a:ext cx="2393950" cy="12842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78039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1411">
                                            <p:txEl>
                                              <p:pRg st="0" end="0"/>
                                            </p:txEl>
                                          </p:spTgt>
                                        </p:tgtEl>
                                        <p:attrNameLst>
                                          <p:attrName>style.visibility</p:attrName>
                                        </p:attrNameLst>
                                      </p:cBhvr>
                                      <p:to>
                                        <p:strVal val="visible"/>
                                      </p:to>
                                    </p:set>
                                    <p:anim calcmode="lin" valueType="num">
                                      <p:cBhvr additive="base">
                                        <p:cTn id="7" dur="500" fill="hold"/>
                                        <p:tgtEl>
                                          <p:spTgt spid="401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14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1411">
                                            <p:txEl>
                                              <p:pRg st="1" end="1"/>
                                            </p:txEl>
                                          </p:spTgt>
                                        </p:tgtEl>
                                        <p:attrNameLst>
                                          <p:attrName>style.visibility</p:attrName>
                                        </p:attrNameLst>
                                      </p:cBhvr>
                                      <p:to>
                                        <p:strVal val="visible"/>
                                      </p:to>
                                    </p:set>
                                    <p:anim calcmode="lin" valueType="num">
                                      <p:cBhvr additive="base">
                                        <p:cTn id="13" dur="500" fill="hold"/>
                                        <p:tgtEl>
                                          <p:spTgt spid="401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14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1411">
                                            <p:txEl>
                                              <p:pRg st="2" end="2"/>
                                            </p:txEl>
                                          </p:spTgt>
                                        </p:tgtEl>
                                        <p:attrNameLst>
                                          <p:attrName>style.visibility</p:attrName>
                                        </p:attrNameLst>
                                      </p:cBhvr>
                                      <p:to>
                                        <p:strVal val="visible"/>
                                      </p:to>
                                    </p:set>
                                    <p:anim calcmode="lin" valueType="num">
                                      <p:cBhvr additive="base">
                                        <p:cTn id="19" dur="500" fill="hold"/>
                                        <p:tgtEl>
                                          <p:spTgt spid="401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14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01448"/>
                                        </p:tgtEl>
                                        <p:attrNameLst>
                                          <p:attrName>style.visibility</p:attrName>
                                        </p:attrNameLst>
                                      </p:cBhvr>
                                      <p:to>
                                        <p:strVal val="visible"/>
                                      </p:to>
                                    </p:set>
                                    <p:animEffect transition="in" filter="wipe(left)">
                                      <p:cBhvr>
                                        <p:cTn id="25" dur="500"/>
                                        <p:tgtEl>
                                          <p:spTgt spid="401448"/>
                                        </p:tgtEl>
                                      </p:cBhvr>
                                    </p:animEffect>
                                  </p:childTnLst>
                                  <p:subTnLst>
                                    <p:audio>
                                      <p:cMediaNode>
                                        <p:cTn display="0" masterRel="sameClick">
                                          <p:stCondLst>
                                            <p:cond evt="begin" delay="0">
                                              <p:tn val="23"/>
                                            </p:cond>
                                          </p:stCondLst>
                                          <p:endCondLst>
                                            <p:cond evt="onStopAudio" delay="0">
                                              <p:tgtEl>
                                                <p:sldTgt/>
                                              </p:tgtEl>
                                            </p:cond>
                                          </p:endCondLst>
                                        </p:cTn>
                                        <p:tgtEl>
                                          <p:sndTgt r:embed="rId4" name="Pong"/>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01450"/>
                                        </p:tgtEl>
                                        <p:attrNameLst>
                                          <p:attrName>style.visibility</p:attrName>
                                        </p:attrNameLst>
                                      </p:cBhvr>
                                      <p:to>
                                        <p:strVal val="visible"/>
                                      </p:to>
                                    </p:set>
                                    <p:animEffect transition="in" filter="wipe(left)">
                                      <p:cBhvr>
                                        <p:cTn id="30" dur="500"/>
                                        <p:tgtEl>
                                          <p:spTgt spid="401450"/>
                                        </p:tgtEl>
                                      </p:cBhvr>
                                    </p:animEffect>
                                  </p:childTnLst>
                                  <p:subTnLst>
                                    <p:audio>
                                      <p:cMediaNode>
                                        <p:cTn display="0" masterRel="sameClick">
                                          <p:stCondLst>
                                            <p:cond evt="begin" delay="0">
                                              <p:tn val="28"/>
                                            </p:cond>
                                          </p:stCondLst>
                                          <p:endCondLst>
                                            <p:cond evt="onStopAudio" delay="0">
                                              <p:tgtEl>
                                                <p:sldTgt/>
                                              </p:tgtEl>
                                            </p:cond>
                                          </p:endCondLst>
                                        </p:cTn>
                                        <p:tgtEl>
                                          <p:sndTgt r:embed="rId5" name="Vibro Up"/>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01449"/>
                                        </p:tgtEl>
                                        <p:attrNameLst>
                                          <p:attrName>style.visibility</p:attrName>
                                        </p:attrNameLst>
                                      </p:cBhvr>
                                      <p:to>
                                        <p:strVal val="visible"/>
                                      </p:to>
                                    </p:set>
                                    <p:animEffect transition="in" filter="wipe(right)">
                                      <p:cBhvr>
                                        <p:cTn id="35" dur="500"/>
                                        <p:tgtEl>
                                          <p:spTgt spid="401449"/>
                                        </p:tgtEl>
                                      </p:cBhvr>
                                    </p:animEffect>
                                  </p:childTnLst>
                                  <p:subTnLst>
                                    <p:audio>
                                      <p:cMediaNode>
                                        <p:cTn display="0" masterRel="sameClick">
                                          <p:stCondLst>
                                            <p:cond evt="begin" delay="0">
                                              <p:tn val="33"/>
                                            </p:cond>
                                          </p:stCondLst>
                                          <p:endCondLst>
                                            <p:cond evt="onStopAudio" delay="0">
                                              <p:tgtEl>
                                                <p:sldTgt/>
                                              </p:tgtEl>
                                            </p:cond>
                                          </p:endCondLst>
                                        </p:cTn>
                                        <p:tgtEl>
                                          <p:sndTgt r:embed="rId5" name="Vibro Up"/>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01411">
                                            <p:txEl>
                                              <p:pRg st="3" end="3"/>
                                            </p:txEl>
                                          </p:spTgt>
                                        </p:tgtEl>
                                        <p:attrNameLst>
                                          <p:attrName>style.visibility</p:attrName>
                                        </p:attrNameLst>
                                      </p:cBhvr>
                                      <p:to>
                                        <p:strVal val="visible"/>
                                      </p:to>
                                    </p:set>
                                    <p:anim calcmode="lin" valueType="num">
                                      <p:cBhvr additive="base">
                                        <p:cTn id="40" dur="500" fill="hold"/>
                                        <p:tgtEl>
                                          <p:spTgt spid="401411">
                                            <p:txEl>
                                              <p:pRg st="3" end="3"/>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014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01442"/>
                                        </p:tgtEl>
                                        <p:attrNameLst>
                                          <p:attrName>style.visibility</p:attrName>
                                        </p:attrNameLst>
                                      </p:cBhvr>
                                      <p:to>
                                        <p:strVal val="visible"/>
                                      </p:to>
                                    </p:set>
                                    <p:animEffect transition="in" filter="wipe(left)">
                                      <p:cBhvr>
                                        <p:cTn id="46" dur="500"/>
                                        <p:tgtEl>
                                          <p:spTgt spid="401442"/>
                                        </p:tgtEl>
                                      </p:cBhvr>
                                    </p:animEffect>
                                  </p:childTnLst>
                                  <p:subTnLst>
                                    <p:audio>
                                      <p:cMediaNode>
                                        <p:cTn display="0" masterRel="sameClick">
                                          <p:stCondLst>
                                            <p:cond evt="begin" delay="0">
                                              <p:tn val="44"/>
                                            </p:cond>
                                          </p:stCondLst>
                                          <p:endCondLst>
                                            <p:cond evt="onStopAudio" delay="0">
                                              <p:tgtEl>
                                                <p:sldTgt/>
                                              </p:tgtEl>
                                            </p:cond>
                                          </p:endCondLst>
                                        </p:cTn>
                                        <p:tgtEl>
                                          <p:sndTgt r:embed="rId4" name="Pong"/>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01446"/>
                                        </p:tgtEl>
                                        <p:attrNameLst>
                                          <p:attrName>style.visibility</p:attrName>
                                        </p:attrNameLst>
                                      </p:cBhvr>
                                      <p:to>
                                        <p:strVal val="visible"/>
                                      </p:to>
                                    </p:set>
                                    <p:animEffect transition="in" filter="wipe(left)">
                                      <p:cBhvr>
                                        <p:cTn id="51" dur="500"/>
                                        <p:tgtEl>
                                          <p:spTgt spid="401446"/>
                                        </p:tgtEl>
                                      </p:cBhvr>
                                    </p:animEffect>
                                  </p:childTnLst>
                                  <p:subTnLst>
                                    <p:audio>
                                      <p:cMediaNode>
                                        <p:cTn display="0" masterRel="sameClick">
                                          <p:stCondLst>
                                            <p:cond evt="begin" delay="0">
                                              <p:tn val="49"/>
                                            </p:cond>
                                          </p:stCondLst>
                                          <p:endCondLst>
                                            <p:cond evt="onStopAudio" delay="0">
                                              <p:tgtEl>
                                                <p:sldTgt/>
                                              </p:tgtEl>
                                            </p:cond>
                                          </p:endCondLst>
                                        </p:cTn>
                                        <p:tgtEl>
                                          <p:sndTgt r:embed="rId6"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autoUpdateAnimBg="0"/>
      <p:bldP spid="401442" grpId="0" animBg="1" autoUpdateAnimBg="0"/>
      <p:bldP spid="401446" grpId="0" animBg="1" autoUpdateAnimBg="0"/>
      <p:bldP spid="401448" grpId="0" animBg="1" autoUpdateAnimBg="0"/>
      <p:bldP spid="401449" grpId="0" animBg="1"/>
      <p:bldP spid="4014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6">
            <a:extLst>
              <a:ext uri="{FF2B5EF4-FFF2-40B4-BE49-F238E27FC236}">
                <a16:creationId xmlns:a16="http://schemas.microsoft.com/office/drawing/2014/main" id="{DD183DA5-E47E-9B48-A25A-44EDBF3B9745}"/>
              </a:ext>
            </a:extLst>
          </p:cNvPr>
          <p:cNvSpPr>
            <a:spLocks noChangeArrowheads="1"/>
          </p:cNvSpPr>
          <p:nvPr/>
        </p:nvSpPr>
        <p:spPr bwMode="auto">
          <a:xfrm>
            <a:off x="0" y="6205538"/>
            <a:ext cx="1639888" cy="639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3471" name="AutoShape 15">
            <a:extLst>
              <a:ext uri="{FF2B5EF4-FFF2-40B4-BE49-F238E27FC236}">
                <a16:creationId xmlns:a16="http://schemas.microsoft.com/office/drawing/2014/main" id="{A099A77B-B681-574E-A290-0AC36D5F189A}"/>
              </a:ext>
            </a:extLst>
          </p:cNvPr>
          <p:cNvSpPr>
            <a:spLocks noChangeArrowheads="1"/>
          </p:cNvSpPr>
          <p:nvPr/>
        </p:nvSpPr>
        <p:spPr bwMode="auto">
          <a:xfrm>
            <a:off x="1325563" y="4981575"/>
            <a:ext cx="2514600" cy="1600200"/>
          </a:xfrm>
          <a:custGeom>
            <a:avLst/>
            <a:gdLst>
              <a:gd name="T0" fmla="*/ 146370675 w 21600"/>
              <a:gd name="T1" fmla="*/ 0 h 21600"/>
              <a:gd name="T2" fmla="*/ 42867644 w 21600"/>
              <a:gd name="T3" fmla="*/ 17359651 h 21600"/>
              <a:gd name="T4" fmla="*/ 0 w 21600"/>
              <a:gd name="T5" fmla="*/ 59274075 h 21600"/>
              <a:gd name="T6" fmla="*/ 42867644 w 21600"/>
              <a:gd name="T7" fmla="*/ 101188573 h 21600"/>
              <a:gd name="T8" fmla="*/ 146370675 w 21600"/>
              <a:gd name="T9" fmla="*/ 118548150 h 21600"/>
              <a:gd name="T10" fmla="*/ 249873707 w 21600"/>
              <a:gd name="T11" fmla="*/ 101188573 h 21600"/>
              <a:gd name="T12" fmla="*/ 292741350 w 21600"/>
              <a:gd name="T13" fmla="*/ 59274075 h 21600"/>
              <a:gd name="T14" fmla="*/ 249873707 w 21600"/>
              <a:gd name="T15" fmla="*/ 1735965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250" y="10800"/>
                </a:moveTo>
                <a:cubicBezTo>
                  <a:pt x="8250" y="12208"/>
                  <a:pt x="9392" y="13350"/>
                  <a:pt x="10800" y="13350"/>
                </a:cubicBezTo>
                <a:cubicBezTo>
                  <a:pt x="12208" y="13350"/>
                  <a:pt x="13350" y="12208"/>
                  <a:pt x="13350" y="10800"/>
                </a:cubicBezTo>
                <a:cubicBezTo>
                  <a:pt x="13350" y="9392"/>
                  <a:pt x="12208" y="8250"/>
                  <a:pt x="10800" y="8250"/>
                </a:cubicBezTo>
                <a:cubicBezTo>
                  <a:pt x="9392" y="8250"/>
                  <a:pt x="8250" y="9392"/>
                  <a:pt x="8250" y="10800"/>
                </a:cubicBezTo>
                <a:close/>
              </a:path>
            </a:pathLst>
          </a:cu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DNA</a:t>
            </a:r>
          </a:p>
          <a:p>
            <a:r>
              <a:rPr lang="en-US" altLang="en-US" b="1">
                <a:solidFill>
                  <a:srgbClr val="0F116A"/>
                </a:solidFill>
              </a:rPr>
              <a:t>Polymerase III</a:t>
            </a:r>
          </a:p>
        </p:txBody>
      </p:sp>
      <p:sp>
        <p:nvSpPr>
          <p:cNvPr id="37892" name="Rectangle 2">
            <a:extLst>
              <a:ext uri="{FF2B5EF4-FFF2-40B4-BE49-F238E27FC236}">
                <a16:creationId xmlns:a16="http://schemas.microsoft.com/office/drawing/2014/main" id="{97AA26DD-5F94-5149-9700-E7D02379E756}"/>
              </a:ext>
            </a:extLst>
          </p:cNvPr>
          <p:cNvSpPr>
            <a:spLocks noGrp="1" noChangeArrowheads="1"/>
          </p:cNvSpPr>
          <p:nvPr>
            <p:ph type="title"/>
          </p:nvPr>
        </p:nvSpPr>
        <p:spPr>
          <a:xfrm>
            <a:off x="2286000" y="685800"/>
            <a:ext cx="5562600" cy="762000"/>
          </a:xfrm>
        </p:spPr>
        <p:txBody>
          <a:bodyPr/>
          <a:lstStyle/>
          <a:p>
            <a:pPr eaLnBrk="1" hangingPunct="1"/>
            <a:r>
              <a:rPr lang="en-US" altLang="en-US"/>
              <a:t>Replication: 2nd step</a:t>
            </a:r>
          </a:p>
        </p:txBody>
      </p:sp>
      <p:pic>
        <p:nvPicPr>
          <p:cNvPr id="37893" name="Picture 4" descr="DNA Replication for PPT">
            <a:extLst>
              <a:ext uri="{FF2B5EF4-FFF2-40B4-BE49-F238E27FC236}">
                <a16:creationId xmlns:a16="http://schemas.microsoft.com/office/drawing/2014/main" id="{11BAEDE5-A9B0-004E-887C-C940AA6E294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444500"/>
            <a:ext cx="21526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461" name="Picture 5" descr="base1PPT">
            <a:extLst>
              <a:ext uri="{FF2B5EF4-FFF2-40B4-BE49-F238E27FC236}">
                <a16:creationId xmlns:a16="http://schemas.microsoft.com/office/drawing/2014/main" id="{3B2EFA3E-4B66-5349-88AF-E83740F089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1850" y="5934075"/>
            <a:ext cx="198437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462" name="Picture 6" descr="baseAPPT">
            <a:extLst>
              <a:ext uri="{FF2B5EF4-FFF2-40B4-BE49-F238E27FC236}">
                <a16:creationId xmlns:a16="http://schemas.microsoft.com/office/drawing/2014/main" id="{60106F23-ADD7-5A43-AB1B-3B86506434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1850" y="4694238"/>
            <a:ext cx="1992313"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463" name="Picture 7" descr="baseCPPT">
            <a:extLst>
              <a:ext uri="{FF2B5EF4-FFF2-40B4-BE49-F238E27FC236}">
                <a16:creationId xmlns:a16="http://schemas.microsoft.com/office/drawing/2014/main" id="{B7E78292-5E71-BC48-A425-3449B90B9E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01850" y="3387725"/>
            <a:ext cx="21431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464" name="Picture 8" descr="baseTPPT">
            <a:extLst>
              <a:ext uri="{FF2B5EF4-FFF2-40B4-BE49-F238E27FC236}">
                <a16:creationId xmlns:a16="http://schemas.microsoft.com/office/drawing/2014/main" id="{32A71A3E-ED53-5146-A489-B91D940047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1850" y="2171700"/>
            <a:ext cx="216058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465" name="AutoShape 9">
            <a:extLst>
              <a:ext uri="{FF2B5EF4-FFF2-40B4-BE49-F238E27FC236}">
                <a16:creationId xmlns:a16="http://schemas.microsoft.com/office/drawing/2014/main" id="{24BFDDE1-575A-DD47-ABC8-0CF803E3C47B}"/>
              </a:ext>
            </a:extLst>
          </p:cNvPr>
          <p:cNvSpPr>
            <a:spLocks noChangeArrowheads="1"/>
          </p:cNvSpPr>
          <p:nvPr/>
        </p:nvSpPr>
        <p:spPr bwMode="auto">
          <a:xfrm flipH="1">
            <a:off x="5026025" y="4751388"/>
            <a:ext cx="2227263" cy="1501775"/>
          </a:xfrm>
          <a:prstGeom prst="wedgeEllipseCallout">
            <a:avLst>
              <a:gd name="adj1" fmla="val -82787"/>
              <a:gd name="adj2" fmla="val 23995"/>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But</a:t>
            </a:r>
            <a:r>
              <a:rPr lang="en-US" altLang="en-US" sz="1800" b="1">
                <a:solidFill>
                  <a:srgbClr val="0F116A"/>
                </a:solidFill>
              </a:rPr>
              <a:t>…</a:t>
            </a:r>
            <a:endParaRPr lang="en-US" altLang="en-US" sz="1800" b="1">
              <a:solidFill>
                <a:srgbClr val="0F116A"/>
              </a:solidFill>
              <a:latin typeface="Comic Sans MS" panose="030F0902030302020204" pitchFamily="66" charset="0"/>
            </a:endParaRPr>
          </a:p>
          <a:p>
            <a:r>
              <a:rPr lang="en-US" altLang="en-US" sz="1800" b="1">
                <a:solidFill>
                  <a:srgbClr val="0F116A"/>
                </a:solidFill>
                <a:latin typeface="Comic Sans MS" panose="030F0902030302020204" pitchFamily="66" charset="0"/>
              </a:rPr>
              <a:t>We</a:t>
            </a:r>
            <a:r>
              <a:rPr lang="en-US" altLang="en-US" sz="1800" b="1">
                <a:solidFill>
                  <a:srgbClr val="0F116A"/>
                </a:solidFill>
              </a:rPr>
              <a:t>’</a:t>
            </a:r>
            <a:r>
              <a:rPr lang="en-US" altLang="en-US" sz="1800" b="1">
                <a:solidFill>
                  <a:srgbClr val="0F116A"/>
                </a:solidFill>
                <a:latin typeface="Comic Sans MS" panose="030F0902030302020204" pitchFamily="66" charset="0"/>
              </a:rPr>
              <a:t>re missing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something</a:t>
            </a:r>
            <a:r>
              <a:rPr lang="en-US" altLang="en-US" sz="1800" b="1" i="1">
                <a:solidFill>
                  <a:srgbClr val="0F116A"/>
                </a:solidFill>
                <a:latin typeface="Comic Sans MS" panose="030F0902030302020204" pitchFamily="66" charset="0"/>
              </a:rPr>
              <a:t>!</a:t>
            </a:r>
            <a:endParaRPr lang="en-US" altLang="en-US" sz="1800" b="1">
              <a:solidFill>
                <a:srgbClr val="0F116A"/>
              </a:solidFill>
              <a:latin typeface="Comic Sans MS" panose="030F0902030302020204" pitchFamily="66" charset="0"/>
            </a:endParaRPr>
          </a:p>
          <a:p>
            <a:r>
              <a:rPr lang="en-US" altLang="en-US" sz="1800" b="1">
                <a:solidFill>
                  <a:srgbClr val="0F116A"/>
                </a:solidFill>
                <a:latin typeface="Comic Sans MS" panose="030F0902030302020204" pitchFamily="66" charset="0"/>
              </a:rPr>
              <a:t>What?</a:t>
            </a:r>
          </a:p>
        </p:txBody>
      </p:sp>
      <p:sp>
        <p:nvSpPr>
          <p:cNvPr id="403467" name="AutoShape 11">
            <a:extLst>
              <a:ext uri="{FF2B5EF4-FFF2-40B4-BE49-F238E27FC236}">
                <a16:creationId xmlns:a16="http://schemas.microsoft.com/office/drawing/2014/main" id="{A13398A0-4963-0C4D-9C68-A9922AD6884A}"/>
              </a:ext>
            </a:extLst>
          </p:cNvPr>
          <p:cNvSpPr>
            <a:spLocks noChangeArrowheads="1"/>
          </p:cNvSpPr>
          <p:nvPr/>
        </p:nvSpPr>
        <p:spPr bwMode="auto">
          <a:xfrm flipH="1">
            <a:off x="5026025" y="4751388"/>
            <a:ext cx="2227263" cy="1501775"/>
          </a:xfrm>
          <a:prstGeom prst="wedgeEllipseCallout">
            <a:avLst>
              <a:gd name="adj1" fmla="val -84074"/>
              <a:gd name="adj2" fmla="val 23889"/>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Where</a:t>
            </a:r>
            <a:r>
              <a:rPr lang="en-US" altLang="en-US" sz="1800" b="1">
                <a:solidFill>
                  <a:srgbClr val="0F116A"/>
                </a:solidFill>
              </a:rPr>
              <a:t>’</a:t>
            </a:r>
            <a:r>
              <a:rPr lang="en-US" altLang="en-US" sz="1800" b="1">
                <a:solidFill>
                  <a:srgbClr val="0F116A"/>
                </a:solidFill>
                <a:latin typeface="Comic Sans MS" panose="030F0902030302020204" pitchFamily="66" charset="0"/>
              </a:rPr>
              <a:t>s the</a:t>
            </a:r>
            <a:br>
              <a:rPr lang="en-US" altLang="en-US" sz="1800" b="1">
                <a:solidFill>
                  <a:srgbClr val="0F116A"/>
                </a:solidFill>
                <a:latin typeface="Comic Sans MS" panose="030F0902030302020204" pitchFamily="66" charset="0"/>
              </a:rPr>
            </a:br>
            <a:r>
              <a:rPr lang="en-US" altLang="en-US" sz="1800" b="1" i="1" u="sng">
                <a:solidFill>
                  <a:srgbClr val="0F116A"/>
                </a:solidFill>
                <a:latin typeface="Comic Sans MS" panose="030F0902030302020204" pitchFamily="66" charset="0"/>
              </a:rPr>
              <a:t>ENERGY</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for the bonding</a:t>
            </a:r>
            <a:r>
              <a:rPr lang="en-US" altLang="en-US" sz="1800" b="1" i="1">
                <a:solidFill>
                  <a:srgbClr val="0F116A"/>
                </a:solidFill>
                <a:latin typeface="Comic Sans MS" panose="030F0902030302020204" pitchFamily="66" charset="0"/>
              </a:rPr>
              <a:t>!</a:t>
            </a:r>
            <a:endParaRPr lang="en-US" altLang="en-US" sz="1800" b="1">
              <a:solidFill>
                <a:srgbClr val="0F116A"/>
              </a:solidFill>
              <a:latin typeface="Comic Sans MS" panose="030F0902030302020204" pitchFamily="66" charset="0"/>
            </a:endParaRPr>
          </a:p>
        </p:txBody>
      </p:sp>
      <p:pic>
        <p:nvPicPr>
          <p:cNvPr id="403468" name="Picture 12" descr="penguinL">
            <a:extLst>
              <a:ext uri="{FF2B5EF4-FFF2-40B4-BE49-F238E27FC236}">
                <a16:creationId xmlns:a16="http://schemas.microsoft.com/office/drawing/2014/main" id="{4D81E98E-1C3E-364A-AE68-ACCBC1311D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69238" y="55626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469" name="Rectangle 13" descr="Rectangle: Click to edit Master text styles&#13;&#10;Second level&#13;&#10;Third level&#13;&#10;Fourth level&#13;&#10;Fifth level">
            <a:extLst>
              <a:ext uri="{FF2B5EF4-FFF2-40B4-BE49-F238E27FC236}">
                <a16:creationId xmlns:a16="http://schemas.microsoft.com/office/drawing/2014/main" id="{1D3D81E1-AB09-3A46-B8F3-F77206D9AE76}"/>
              </a:ext>
            </a:extLst>
          </p:cNvPr>
          <p:cNvSpPr>
            <a:spLocks noChangeArrowheads="1"/>
          </p:cNvSpPr>
          <p:nvPr/>
        </p:nvSpPr>
        <p:spPr bwMode="auto">
          <a:xfrm>
            <a:off x="4352925" y="1371600"/>
            <a:ext cx="47910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Char char="§"/>
            </a:pPr>
            <a:r>
              <a:rPr lang="en-US" altLang="en-US" sz="3000" b="1" dirty="0">
                <a:solidFill>
                  <a:srgbClr val="0F116A"/>
                </a:solidFill>
              </a:rPr>
              <a:t>Build daughter DNA strand</a:t>
            </a:r>
          </a:p>
          <a:p>
            <a:pPr lvl="1" algn="l" eaLnBrk="1" hangingPunct="1">
              <a:spcBef>
                <a:spcPct val="20000"/>
              </a:spcBef>
              <a:buClr>
                <a:schemeClr val="tx1"/>
              </a:buClr>
              <a:buSzPct val="60000"/>
              <a:buFont typeface="Wingdings" pitchFamily="2" charset="2"/>
              <a:buChar char="u"/>
            </a:pPr>
            <a:r>
              <a:rPr lang="en-US" altLang="en-US" sz="2800" b="1" dirty="0"/>
              <a:t>add new complementary bases</a:t>
            </a:r>
          </a:p>
          <a:p>
            <a:pPr lvl="1" algn="l" eaLnBrk="1" hangingPunct="1">
              <a:spcBef>
                <a:spcPct val="20000"/>
              </a:spcBef>
              <a:buClr>
                <a:schemeClr val="tx1"/>
              </a:buClr>
              <a:buSzPct val="60000"/>
              <a:buFont typeface="Wingdings" pitchFamily="2" charset="2"/>
              <a:buChar char="u"/>
            </a:pPr>
            <a:r>
              <a:rPr lang="en-US" altLang="en-US" sz="2800" b="1" u="sng" dirty="0">
                <a:solidFill>
                  <a:srgbClr val="00B0F0"/>
                </a:solidFill>
              </a:rPr>
              <a:t>DNA polymerase III</a:t>
            </a:r>
          </a:p>
          <a:p>
            <a:pPr lvl="1" algn="l" eaLnBrk="1" hangingPunct="1">
              <a:spcBef>
                <a:spcPct val="20000"/>
              </a:spcBef>
              <a:buClr>
                <a:schemeClr val="tx1"/>
              </a:buClr>
              <a:buSzPct val="60000"/>
              <a:buFont typeface="Wingdings" pitchFamily="2" charset="2"/>
              <a:buChar char="u"/>
            </a:pPr>
            <a:endParaRPr lang="en-US" altLang="en-US" sz="2800" b="1" dirty="0"/>
          </a:p>
        </p:txBody>
      </p:sp>
    </p:spTree>
    <p:extLst>
      <p:ext uri="{BB962C8B-B14F-4D97-AF65-F5344CB8AC3E}">
        <p14:creationId xmlns:p14="http://schemas.microsoft.com/office/powerpoint/2010/main" val="3111091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3469">
                                            <p:txEl>
                                              <p:pRg st="0" end="0"/>
                                            </p:txEl>
                                          </p:spTgt>
                                        </p:tgtEl>
                                        <p:attrNameLst>
                                          <p:attrName>style.visibility</p:attrName>
                                        </p:attrNameLst>
                                      </p:cBhvr>
                                      <p:to>
                                        <p:strVal val="visible"/>
                                      </p:to>
                                    </p:set>
                                    <p:anim calcmode="lin" valueType="num">
                                      <p:cBhvr additive="base">
                                        <p:cTn id="7" dur="500" fill="hold"/>
                                        <p:tgtEl>
                                          <p:spTgt spid="4034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3469">
                                            <p:txEl>
                                              <p:pRg st="1" end="1"/>
                                            </p:txEl>
                                          </p:spTgt>
                                        </p:tgtEl>
                                        <p:attrNameLst>
                                          <p:attrName>style.visibility</p:attrName>
                                        </p:attrNameLst>
                                      </p:cBhvr>
                                      <p:to>
                                        <p:strVal val="visible"/>
                                      </p:to>
                                    </p:set>
                                    <p:anim calcmode="lin" valueType="num">
                                      <p:cBhvr additive="base">
                                        <p:cTn id="13" dur="500" fill="hold"/>
                                        <p:tgtEl>
                                          <p:spTgt spid="40346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34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3469">
                                            <p:txEl>
                                              <p:pRg st="2" end="2"/>
                                            </p:txEl>
                                          </p:spTgt>
                                        </p:tgtEl>
                                        <p:attrNameLst>
                                          <p:attrName>style.visibility</p:attrName>
                                        </p:attrNameLst>
                                      </p:cBhvr>
                                      <p:to>
                                        <p:strVal val="visible"/>
                                      </p:to>
                                    </p:set>
                                    <p:anim calcmode="lin" valueType="num">
                                      <p:cBhvr additive="base">
                                        <p:cTn id="19" dur="500" fill="hold"/>
                                        <p:tgtEl>
                                          <p:spTgt spid="40346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346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03471"/>
                                        </p:tgtEl>
                                        <p:attrNameLst>
                                          <p:attrName>style.visibility</p:attrName>
                                        </p:attrNameLst>
                                      </p:cBhvr>
                                      <p:to>
                                        <p:strVal val="visible"/>
                                      </p:to>
                                    </p:set>
                                    <p:anim calcmode="lin" valueType="num">
                                      <p:cBhvr additive="base">
                                        <p:cTn id="25" dur="500" fill="hold"/>
                                        <p:tgtEl>
                                          <p:spTgt spid="403471"/>
                                        </p:tgtEl>
                                        <p:attrNameLst>
                                          <p:attrName>ppt_x</p:attrName>
                                        </p:attrNameLst>
                                      </p:cBhvr>
                                      <p:tavLst>
                                        <p:tav tm="0">
                                          <p:val>
                                            <p:strVal val="1+#ppt_w/2"/>
                                          </p:val>
                                        </p:tav>
                                        <p:tav tm="100000">
                                          <p:val>
                                            <p:strVal val="#ppt_x"/>
                                          </p:val>
                                        </p:tav>
                                      </p:tavLst>
                                    </p:anim>
                                    <p:anim calcmode="lin" valueType="num">
                                      <p:cBhvr additive="base">
                                        <p:cTn id="26" dur="500" fill="hold"/>
                                        <p:tgtEl>
                                          <p:spTgt spid="4034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Pong"/>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nodeType="clickEffect">
                                  <p:stCondLst>
                                    <p:cond delay="0"/>
                                  </p:stCondLst>
                                  <p:childTnLst>
                                    <p:set>
                                      <p:cBhvr>
                                        <p:cTn id="30" dur="1" fill="hold">
                                          <p:stCondLst>
                                            <p:cond delay="0"/>
                                          </p:stCondLst>
                                        </p:cTn>
                                        <p:tgtEl>
                                          <p:spTgt spid="403461"/>
                                        </p:tgtEl>
                                        <p:attrNameLst>
                                          <p:attrName>style.visibility</p:attrName>
                                        </p:attrNameLst>
                                      </p:cBhvr>
                                      <p:to>
                                        <p:strVal val="visible"/>
                                      </p:to>
                                    </p:set>
                                    <p:anim calcmode="lin" valueType="num">
                                      <p:cBhvr additive="base">
                                        <p:cTn id="31" dur="500" fill="hold"/>
                                        <p:tgtEl>
                                          <p:spTgt spid="403461"/>
                                        </p:tgtEl>
                                        <p:attrNameLst>
                                          <p:attrName>ppt_x</p:attrName>
                                        </p:attrNameLst>
                                      </p:cBhvr>
                                      <p:tavLst>
                                        <p:tav tm="0">
                                          <p:val>
                                            <p:strVal val="1+#ppt_w/2"/>
                                          </p:val>
                                        </p:tav>
                                        <p:tav tm="100000">
                                          <p:val>
                                            <p:strVal val="#ppt_x"/>
                                          </p:val>
                                        </p:tav>
                                      </p:tavLst>
                                    </p:anim>
                                    <p:anim calcmode="lin" valueType="num">
                                      <p:cBhvr additive="base">
                                        <p:cTn id="32" dur="500" fill="hold"/>
                                        <p:tgtEl>
                                          <p:spTgt spid="4034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Vibro Up"/>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nodeType="clickEffect">
                                  <p:stCondLst>
                                    <p:cond delay="0"/>
                                  </p:stCondLst>
                                  <p:childTnLst>
                                    <p:set>
                                      <p:cBhvr>
                                        <p:cTn id="36" dur="1" fill="hold">
                                          <p:stCondLst>
                                            <p:cond delay="0"/>
                                          </p:stCondLst>
                                        </p:cTn>
                                        <p:tgtEl>
                                          <p:spTgt spid="403462"/>
                                        </p:tgtEl>
                                        <p:attrNameLst>
                                          <p:attrName>style.visibility</p:attrName>
                                        </p:attrNameLst>
                                      </p:cBhvr>
                                      <p:to>
                                        <p:strVal val="visible"/>
                                      </p:to>
                                    </p:set>
                                    <p:anim calcmode="lin" valueType="num">
                                      <p:cBhvr additive="base">
                                        <p:cTn id="37" dur="500" fill="hold"/>
                                        <p:tgtEl>
                                          <p:spTgt spid="403462"/>
                                        </p:tgtEl>
                                        <p:attrNameLst>
                                          <p:attrName>ppt_x</p:attrName>
                                        </p:attrNameLst>
                                      </p:cBhvr>
                                      <p:tavLst>
                                        <p:tav tm="0">
                                          <p:val>
                                            <p:strVal val="1+#ppt_w/2"/>
                                          </p:val>
                                        </p:tav>
                                        <p:tav tm="100000">
                                          <p:val>
                                            <p:strVal val="#ppt_x"/>
                                          </p:val>
                                        </p:tav>
                                      </p:tavLst>
                                    </p:anim>
                                    <p:anim calcmode="lin" valueType="num">
                                      <p:cBhvr additive="base">
                                        <p:cTn id="38" dur="500" fill="hold"/>
                                        <p:tgtEl>
                                          <p:spTgt spid="4034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Vibro Up"/>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nodeType="clickEffect">
                                  <p:stCondLst>
                                    <p:cond delay="0"/>
                                  </p:stCondLst>
                                  <p:childTnLst>
                                    <p:set>
                                      <p:cBhvr>
                                        <p:cTn id="42" dur="1" fill="hold">
                                          <p:stCondLst>
                                            <p:cond delay="0"/>
                                          </p:stCondLst>
                                        </p:cTn>
                                        <p:tgtEl>
                                          <p:spTgt spid="403463"/>
                                        </p:tgtEl>
                                        <p:attrNameLst>
                                          <p:attrName>style.visibility</p:attrName>
                                        </p:attrNameLst>
                                      </p:cBhvr>
                                      <p:to>
                                        <p:strVal val="visible"/>
                                      </p:to>
                                    </p:set>
                                    <p:anim calcmode="lin" valueType="num">
                                      <p:cBhvr additive="base">
                                        <p:cTn id="43" dur="500" fill="hold"/>
                                        <p:tgtEl>
                                          <p:spTgt spid="403463"/>
                                        </p:tgtEl>
                                        <p:attrNameLst>
                                          <p:attrName>ppt_x</p:attrName>
                                        </p:attrNameLst>
                                      </p:cBhvr>
                                      <p:tavLst>
                                        <p:tav tm="0">
                                          <p:val>
                                            <p:strVal val="1+#ppt_w/2"/>
                                          </p:val>
                                        </p:tav>
                                        <p:tav tm="100000">
                                          <p:val>
                                            <p:strVal val="#ppt_x"/>
                                          </p:val>
                                        </p:tav>
                                      </p:tavLst>
                                    </p:anim>
                                    <p:anim calcmode="lin" valueType="num">
                                      <p:cBhvr additive="base">
                                        <p:cTn id="44" dur="500" fill="hold"/>
                                        <p:tgtEl>
                                          <p:spTgt spid="4034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Vibro Up"/>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6" fill="hold" nodeType="clickEffect">
                                  <p:stCondLst>
                                    <p:cond delay="0"/>
                                  </p:stCondLst>
                                  <p:childTnLst>
                                    <p:set>
                                      <p:cBhvr>
                                        <p:cTn id="48" dur="1" fill="hold">
                                          <p:stCondLst>
                                            <p:cond delay="0"/>
                                          </p:stCondLst>
                                        </p:cTn>
                                        <p:tgtEl>
                                          <p:spTgt spid="403464"/>
                                        </p:tgtEl>
                                        <p:attrNameLst>
                                          <p:attrName>style.visibility</p:attrName>
                                        </p:attrNameLst>
                                      </p:cBhvr>
                                      <p:to>
                                        <p:strVal val="visible"/>
                                      </p:to>
                                    </p:set>
                                    <p:anim calcmode="lin" valueType="num">
                                      <p:cBhvr additive="base">
                                        <p:cTn id="49" dur="500" fill="hold"/>
                                        <p:tgtEl>
                                          <p:spTgt spid="403464"/>
                                        </p:tgtEl>
                                        <p:attrNameLst>
                                          <p:attrName>ppt_x</p:attrName>
                                        </p:attrNameLst>
                                      </p:cBhvr>
                                      <p:tavLst>
                                        <p:tav tm="0">
                                          <p:val>
                                            <p:strVal val="1+#ppt_w/2"/>
                                          </p:val>
                                        </p:tav>
                                        <p:tav tm="100000">
                                          <p:val>
                                            <p:strVal val="#ppt_x"/>
                                          </p:val>
                                        </p:tav>
                                      </p:tavLst>
                                    </p:anim>
                                    <p:anim calcmode="lin" valueType="num">
                                      <p:cBhvr additive="base">
                                        <p:cTn id="50" dur="500" fill="hold"/>
                                        <p:tgtEl>
                                          <p:spTgt spid="4034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Vibro Up"/>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403468"/>
                                        </p:tgtEl>
                                        <p:attrNameLst>
                                          <p:attrName>style.visibility</p:attrName>
                                        </p:attrNameLst>
                                      </p:cBhvr>
                                      <p:to>
                                        <p:strVal val="visible"/>
                                      </p:to>
                                    </p:set>
                                    <p:animEffect transition="in" filter="wipe(down)">
                                      <p:cBhvr>
                                        <p:cTn id="55" dur="500"/>
                                        <p:tgtEl>
                                          <p:spTgt spid="403468"/>
                                        </p:tgtEl>
                                      </p:cBhvr>
                                    </p:animEffect>
                                  </p:childTnLst>
                                </p:cTn>
                              </p:par>
                            </p:childTnLst>
                          </p:cTn>
                        </p:par>
                        <p:par>
                          <p:cTn id="56" fill="hold" nodeType="afterGroup">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403465"/>
                                        </p:tgtEl>
                                        <p:attrNameLst>
                                          <p:attrName>style.visibility</p:attrName>
                                        </p:attrNameLst>
                                      </p:cBhvr>
                                      <p:to>
                                        <p:strVal val="visible"/>
                                      </p:to>
                                    </p:set>
                                    <p:animEffect transition="in" filter="wipe(down)">
                                      <p:cBhvr>
                                        <p:cTn id="59" dur="500"/>
                                        <p:tgtEl>
                                          <p:spTgt spid="403465"/>
                                        </p:tgtEl>
                                      </p:cBhvr>
                                    </p:animEffect>
                                  </p:childTnLst>
                                  <p:subTnLst>
                                    <p:audio>
                                      <p:cMediaNode>
                                        <p:cTn display="0" masterRel="sameClick">
                                          <p:stCondLst>
                                            <p:cond evt="begin" delay="0">
                                              <p:tn val="57"/>
                                            </p:cond>
                                          </p:stCondLst>
                                          <p:endCondLst>
                                            <p:cond evt="onStopAudio" delay="0">
                                              <p:tgtEl>
                                                <p:sldTgt/>
                                              </p:tgtEl>
                                            </p:cond>
                                          </p:endCondLst>
                                        </p:cTn>
                                        <p:tgtEl>
                                          <p:sndTgt r:embed="rId6" name="Quack"/>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03467"/>
                                        </p:tgtEl>
                                        <p:attrNameLst>
                                          <p:attrName>style.visibility</p:attrName>
                                        </p:attrNameLst>
                                      </p:cBhvr>
                                      <p:to>
                                        <p:strVal val="visible"/>
                                      </p:to>
                                    </p:set>
                                    <p:animEffect transition="in" filter="wipe(down)">
                                      <p:cBhvr>
                                        <p:cTn id="64" dur="500"/>
                                        <p:tgtEl>
                                          <p:spTgt spid="403467"/>
                                        </p:tgtEl>
                                      </p:cBhvr>
                                    </p:animEffect>
                                  </p:childTnLst>
                                  <p:subTnLst>
                                    <p:audio>
                                      <p:cMediaNode>
                                        <p:cTn display="0" masterRel="sameClick">
                                          <p:stCondLst>
                                            <p:cond evt="begin" delay="0">
                                              <p:tn val="62"/>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71" grpId="0" animBg="1" autoUpdateAnimBg="0"/>
      <p:bldP spid="403465" grpId="0" animBg="1" autoUpdateAnimBg="0"/>
      <p:bldP spid="403467" grpId="0" animBg="1" autoUpdateAnimBg="0"/>
      <p:bldP spid="40346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AutoShape 2">
            <a:extLst>
              <a:ext uri="{FF2B5EF4-FFF2-40B4-BE49-F238E27FC236}">
                <a16:creationId xmlns:a16="http://schemas.microsoft.com/office/drawing/2014/main" id="{2A7EC8DE-81DE-3F4D-A9A4-366628574F26}"/>
              </a:ext>
            </a:extLst>
          </p:cNvPr>
          <p:cNvSpPr>
            <a:spLocks noChangeArrowheads="1"/>
          </p:cNvSpPr>
          <p:nvPr/>
        </p:nvSpPr>
        <p:spPr bwMode="auto">
          <a:xfrm>
            <a:off x="6569075" y="2841625"/>
            <a:ext cx="1447800" cy="914400"/>
          </a:xfrm>
          <a:prstGeom prst="irregularSeal1">
            <a:avLst/>
          </a:prstGeom>
          <a:solidFill>
            <a:srgbClr val="FFEA18"/>
          </a:solidFill>
          <a:ln w="38100">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energy</a:t>
            </a:r>
          </a:p>
        </p:txBody>
      </p:sp>
      <p:sp>
        <p:nvSpPr>
          <p:cNvPr id="405507" name="Rectangle 3">
            <a:extLst>
              <a:ext uri="{FF2B5EF4-FFF2-40B4-BE49-F238E27FC236}">
                <a16:creationId xmlns:a16="http://schemas.microsoft.com/office/drawing/2014/main" id="{06D27010-12AC-5342-9100-A3EB0CFB1012}"/>
              </a:ext>
            </a:extLst>
          </p:cNvPr>
          <p:cNvSpPr>
            <a:spLocks noChangeArrowheads="1"/>
          </p:cNvSpPr>
          <p:nvPr/>
        </p:nvSpPr>
        <p:spPr bwMode="auto">
          <a:xfrm>
            <a:off x="2843213" y="5715000"/>
            <a:ext cx="94615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ATP</a:t>
            </a:r>
          </a:p>
        </p:txBody>
      </p:sp>
      <p:sp>
        <p:nvSpPr>
          <p:cNvPr id="405508" name="Rectangle 4">
            <a:extLst>
              <a:ext uri="{FF2B5EF4-FFF2-40B4-BE49-F238E27FC236}">
                <a16:creationId xmlns:a16="http://schemas.microsoft.com/office/drawing/2014/main" id="{E5D9D80A-DBFA-5B47-9108-2DA3554618EE}"/>
              </a:ext>
            </a:extLst>
          </p:cNvPr>
          <p:cNvSpPr>
            <a:spLocks noChangeArrowheads="1"/>
          </p:cNvSpPr>
          <p:nvPr/>
        </p:nvSpPr>
        <p:spPr bwMode="auto">
          <a:xfrm>
            <a:off x="2843213" y="5715000"/>
            <a:ext cx="966787"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GTP</a:t>
            </a:r>
          </a:p>
        </p:txBody>
      </p:sp>
      <p:sp>
        <p:nvSpPr>
          <p:cNvPr id="405509" name="Rectangle 5">
            <a:extLst>
              <a:ext uri="{FF2B5EF4-FFF2-40B4-BE49-F238E27FC236}">
                <a16:creationId xmlns:a16="http://schemas.microsoft.com/office/drawing/2014/main" id="{4DCC1EEA-E463-5F4B-B227-70ECF312E5E5}"/>
              </a:ext>
            </a:extLst>
          </p:cNvPr>
          <p:cNvSpPr>
            <a:spLocks noChangeArrowheads="1"/>
          </p:cNvSpPr>
          <p:nvPr/>
        </p:nvSpPr>
        <p:spPr bwMode="auto">
          <a:xfrm>
            <a:off x="2843213" y="5715000"/>
            <a:ext cx="903287"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TTP</a:t>
            </a:r>
          </a:p>
        </p:txBody>
      </p:sp>
      <p:sp>
        <p:nvSpPr>
          <p:cNvPr id="405510" name="Rectangle 6">
            <a:extLst>
              <a:ext uri="{FF2B5EF4-FFF2-40B4-BE49-F238E27FC236}">
                <a16:creationId xmlns:a16="http://schemas.microsoft.com/office/drawing/2014/main" id="{CAEBB0F3-6876-1048-99C0-7EADDC9D28B4}"/>
              </a:ext>
            </a:extLst>
          </p:cNvPr>
          <p:cNvSpPr>
            <a:spLocks noChangeArrowheads="1"/>
          </p:cNvSpPr>
          <p:nvPr/>
        </p:nvSpPr>
        <p:spPr bwMode="auto">
          <a:xfrm>
            <a:off x="2843213" y="5715000"/>
            <a:ext cx="94615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CTP</a:t>
            </a:r>
          </a:p>
        </p:txBody>
      </p:sp>
      <p:sp>
        <p:nvSpPr>
          <p:cNvPr id="39943" name="Rectangle 7">
            <a:extLst>
              <a:ext uri="{FF2B5EF4-FFF2-40B4-BE49-F238E27FC236}">
                <a16:creationId xmlns:a16="http://schemas.microsoft.com/office/drawing/2014/main" id="{E0E4B762-E338-0F42-882D-83311BF2D665}"/>
              </a:ext>
            </a:extLst>
          </p:cNvPr>
          <p:cNvSpPr>
            <a:spLocks noGrp="1" noChangeArrowheads="1"/>
          </p:cNvSpPr>
          <p:nvPr>
            <p:ph type="title"/>
          </p:nvPr>
        </p:nvSpPr>
        <p:spPr/>
        <p:txBody>
          <a:bodyPr/>
          <a:lstStyle/>
          <a:p>
            <a:pPr eaLnBrk="1" hangingPunct="1"/>
            <a:r>
              <a:rPr lang="en-US" altLang="en-US"/>
              <a:t>Energy of Replication</a:t>
            </a:r>
          </a:p>
        </p:txBody>
      </p:sp>
      <p:sp>
        <p:nvSpPr>
          <p:cNvPr id="39944" name="Rectangle 8" descr="Rectangle: Click to edit Master text styles&#13;&#10;Second level&#13;&#10;Third level&#13;&#10;Fourth level&#13;&#10;Fifth level">
            <a:extLst>
              <a:ext uri="{FF2B5EF4-FFF2-40B4-BE49-F238E27FC236}">
                <a16:creationId xmlns:a16="http://schemas.microsoft.com/office/drawing/2014/main" id="{9B57445D-701E-1A45-BAED-4B0C26581A38}"/>
              </a:ext>
            </a:extLst>
          </p:cNvPr>
          <p:cNvSpPr>
            <a:spLocks noGrp="1" noChangeArrowheads="1"/>
          </p:cNvSpPr>
          <p:nvPr>
            <p:ph type="body" idx="1"/>
          </p:nvPr>
        </p:nvSpPr>
        <p:spPr>
          <a:xfrm>
            <a:off x="609600" y="1371600"/>
            <a:ext cx="8431213" cy="838200"/>
          </a:xfrm>
        </p:spPr>
        <p:txBody>
          <a:bodyPr/>
          <a:lstStyle/>
          <a:p>
            <a:pPr eaLnBrk="1" hangingPunct="1">
              <a:buFont typeface="Wingdings" pitchFamily="2" charset="2"/>
              <a:buNone/>
            </a:pPr>
            <a:r>
              <a:rPr lang="en-US" altLang="en-US" sz="2600" dirty="0"/>
              <a:t>Where does energy for bonding </a:t>
            </a:r>
            <a:r>
              <a:rPr lang="en-US" altLang="en-US" sz="2600" i="1" u="sng" dirty="0"/>
              <a:t>usually</a:t>
            </a:r>
            <a:r>
              <a:rPr lang="en-US" altLang="en-US" sz="2600" dirty="0"/>
              <a:t> come from?</a:t>
            </a:r>
          </a:p>
        </p:txBody>
      </p:sp>
      <p:pic>
        <p:nvPicPr>
          <p:cNvPr id="405513" name="Picture 9" descr="baseATP">
            <a:extLst>
              <a:ext uri="{FF2B5EF4-FFF2-40B4-BE49-F238E27FC236}">
                <a16:creationId xmlns:a16="http://schemas.microsoft.com/office/drawing/2014/main" id="{716A8467-B2E6-044E-B827-ACD5CD26E2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667000"/>
            <a:ext cx="2160588"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14" name="Picture 10" descr="baseADP">
            <a:extLst>
              <a:ext uri="{FF2B5EF4-FFF2-40B4-BE49-F238E27FC236}">
                <a16:creationId xmlns:a16="http://schemas.microsoft.com/office/drawing/2014/main" id="{E7618E5C-A8B9-944B-9693-E049FACC1C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6213" y="2971800"/>
            <a:ext cx="2160587"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15" name="Picture 11" descr="baseAMP">
            <a:extLst>
              <a:ext uri="{FF2B5EF4-FFF2-40B4-BE49-F238E27FC236}">
                <a16:creationId xmlns:a16="http://schemas.microsoft.com/office/drawing/2014/main" id="{B3F4BDC5-3468-164A-8532-F05629B791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6213" y="3760788"/>
            <a:ext cx="2160587"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16" name="AutoShape 12">
            <a:extLst>
              <a:ext uri="{FF2B5EF4-FFF2-40B4-BE49-F238E27FC236}">
                <a16:creationId xmlns:a16="http://schemas.microsoft.com/office/drawing/2014/main" id="{261E2A09-5887-524E-AB50-A92D6EBF5E6A}"/>
              </a:ext>
            </a:extLst>
          </p:cNvPr>
          <p:cNvSpPr>
            <a:spLocks noChangeArrowheads="1"/>
          </p:cNvSpPr>
          <p:nvPr/>
        </p:nvSpPr>
        <p:spPr bwMode="auto">
          <a:xfrm>
            <a:off x="3886200" y="3870325"/>
            <a:ext cx="2133600" cy="533400"/>
          </a:xfrm>
          <a:custGeom>
            <a:avLst/>
            <a:gdLst>
              <a:gd name="T0" fmla="*/ 158064200 w 21600"/>
              <a:gd name="T1" fmla="*/ 0 h 21600"/>
              <a:gd name="T2" fmla="*/ 0 w 21600"/>
              <a:gd name="T3" fmla="*/ 6586008 h 21600"/>
              <a:gd name="T4" fmla="*/ 158064200 w 21600"/>
              <a:gd name="T5" fmla="*/ 13172017 h 21600"/>
              <a:gd name="T6" fmla="*/ 210752267 w 21600"/>
              <a:gd name="T7" fmla="*/ 6586008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5517" name="Rectangle 13">
            <a:extLst>
              <a:ext uri="{FF2B5EF4-FFF2-40B4-BE49-F238E27FC236}">
                <a16:creationId xmlns:a16="http://schemas.microsoft.com/office/drawing/2014/main" id="{F392C17C-85C4-5B4E-BC46-BEB7717520F1}"/>
              </a:ext>
            </a:extLst>
          </p:cNvPr>
          <p:cNvSpPr>
            <a:spLocks noChangeArrowheads="1"/>
          </p:cNvSpPr>
          <p:nvPr/>
        </p:nvSpPr>
        <p:spPr bwMode="auto">
          <a:xfrm>
            <a:off x="6781800" y="5715000"/>
            <a:ext cx="989013"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tx2"/>
                </a:solidFill>
              </a:rPr>
              <a:t>ADP</a:t>
            </a:r>
            <a:endParaRPr lang="en-US" altLang="en-US" sz="3000" b="1">
              <a:solidFill>
                <a:srgbClr val="CC0000"/>
              </a:solidFill>
            </a:endParaRPr>
          </a:p>
        </p:txBody>
      </p:sp>
      <p:pic>
        <p:nvPicPr>
          <p:cNvPr id="405518" name="Picture 14" descr="Pi">
            <a:extLst>
              <a:ext uri="{FF2B5EF4-FFF2-40B4-BE49-F238E27FC236}">
                <a16:creationId xmlns:a16="http://schemas.microsoft.com/office/drawing/2014/main" id="{FC6F0D3D-0E27-2C42-B73F-6E299ECF68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77200" y="2362200"/>
            <a:ext cx="5365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19" name="Rectangle 15">
            <a:extLst>
              <a:ext uri="{FF2B5EF4-FFF2-40B4-BE49-F238E27FC236}">
                <a16:creationId xmlns:a16="http://schemas.microsoft.com/office/drawing/2014/main" id="{FBB745C8-5604-5948-B8EC-11F5530BC746}"/>
              </a:ext>
            </a:extLst>
          </p:cNvPr>
          <p:cNvSpPr>
            <a:spLocks noChangeArrowheads="1"/>
          </p:cNvSpPr>
          <p:nvPr/>
        </p:nvSpPr>
        <p:spPr bwMode="auto">
          <a:xfrm>
            <a:off x="6781800" y="5715000"/>
            <a:ext cx="1030288"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AMP</a:t>
            </a:r>
            <a:endParaRPr lang="en-US" altLang="en-US" sz="3000" b="1">
              <a:solidFill>
                <a:srgbClr val="CC0000"/>
              </a:solidFill>
            </a:endParaRPr>
          </a:p>
        </p:txBody>
      </p:sp>
      <p:pic>
        <p:nvPicPr>
          <p:cNvPr id="405520" name="Picture 16" descr="PPi">
            <a:extLst>
              <a:ext uri="{FF2B5EF4-FFF2-40B4-BE49-F238E27FC236}">
                <a16:creationId xmlns:a16="http://schemas.microsoft.com/office/drawing/2014/main" id="{FD6D4FF6-BF04-684E-B89F-BC61A2EFB33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78763" y="2362200"/>
            <a:ext cx="735012"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21" name="Picture 17" descr="baseGTP">
            <a:extLst>
              <a:ext uri="{FF2B5EF4-FFF2-40B4-BE49-F238E27FC236}">
                <a16:creationId xmlns:a16="http://schemas.microsoft.com/office/drawing/2014/main" id="{7AE4A25E-B01C-2B46-84BD-4CE23C0FD0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0" y="2667000"/>
            <a:ext cx="2151063"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22" name="Rectangle 18">
            <a:extLst>
              <a:ext uri="{FF2B5EF4-FFF2-40B4-BE49-F238E27FC236}">
                <a16:creationId xmlns:a16="http://schemas.microsoft.com/office/drawing/2014/main" id="{27502CAD-3E52-9942-BE00-B876902D4477}"/>
              </a:ext>
            </a:extLst>
          </p:cNvPr>
          <p:cNvSpPr>
            <a:spLocks noChangeArrowheads="1"/>
          </p:cNvSpPr>
          <p:nvPr/>
        </p:nvSpPr>
        <p:spPr bwMode="auto">
          <a:xfrm>
            <a:off x="6781800" y="5715000"/>
            <a:ext cx="1052513"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GMP</a:t>
            </a:r>
            <a:endParaRPr lang="en-US" altLang="en-US" sz="3000" b="1">
              <a:solidFill>
                <a:srgbClr val="CC0000"/>
              </a:solidFill>
            </a:endParaRPr>
          </a:p>
        </p:txBody>
      </p:sp>
      <p:sp>
        <p:nvSpPr>
          <p:cNvPr id="405523" name="Rectangle 19">
            <a:extLst>
              <a:ext uri="{FF2B5EF4-FFF2-40B4-BE49-F238E27FC236}">
                <a16:creationId xmlns:a16="http://schemas.microsoft.com/office/drawing/2014/main" id="{DED5C73F-8C97-DE41-8A8A-8196B5E46D6C}"/>
              </a:ext>
            </a:extLst>
          </p:cNvPr>
          <p:cNvSpPr>
            <a:spLocks noChangeArrowheads="1"/>
          </p:cNvSpPr>
          <p:nvPr/>
        </p:nvSpPr>
        <p:spPr bwMode="auto">
          <a:xfrm>
            <a:off x="6781800" y="5715000"/>
            <a:ext cx="989013"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TMP</a:t>
            </a:r>
            <a:endParaRPr lang="en-US" altLang="en-US" sz="3000" b="1">
              <a:solidFill>
                <a:srgbClr val="CC0000"/>
              </a:solidFill>
            </a:endParaRPr>
          </a:p>
        </p:txBody>
      </p:sp>
      <p:sp>
        <p:nvSpPr>
          <p:cNvPr id="405524" name="Rectangle 20">
            <a:extLst>
              <a:ext uri="{FF2B5EF4-FFF2-40B4-BE49-F238E27FC236}">
                <a16:creationId xmlns:a16="http://schemas.microsoft.com/office/drawing/2014/main" id="{4A898807-6CD7-A044-921B-D8692ACBA0C3}"/>
              </a:ext>
            </a:extLst>
          </p:cNvPr>
          <p:cNvSpPr>
            <a:spLocks noChangeArrowheads="1"/>
          </p:cNvSpPr>
          <p:nvPr/>
        </p:nvSpPr>
        <p:spPr bwMode="auto">
          <a:xfrm>
            <a:off x="6781800" y="5715000"/>
            <a:ext cx="1030288"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CMP</a:t>
            </a:r>
            <a:endParaRPr lang="en-US" altLang="en-US" sz="3000" b="1">
              <a:solidFill>
                <a:srgbClr val="CC0000"/>
              </a:solidFill>
            </a:endParaRPr>
          </a:p>
        </p:txBody>
      </p:sp>
      <p:pic>
        <p:nvPicPr>
          <p:cNvPr id="405525" name="Picture 21" descr="baseTTP">
            <a:extLst>
              <a:ext uri="{FF2B5EF4-FFF2-40B4-BE49-F238E27FC236}">
                <a16:creationId xmlns:a16="http://schemas.microsoft.com/office/drawing/2014/main" id="{4EBBF2F3-717D-5F4F-ACD9-F736AC4EF8A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0" y="2667000"/>
            <a:ext cx="214312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26" name="Picture 22" descr="baseCTP">
            <a:extLst>
              <a:ext uri="{FF2B5EF4-FFF2-40B4-BE49-F238E27FC236}">
                <a16:creationId xmlns:a16="http://schemas.microsoft.com/office/drawing/2014/main" id="{03CD46B8-CDA7-754D-97B1-1D4F6F544B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0" y="2667000"/>
            <a:ext cx="21336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27" name="Picture 23" descr="baseGMP">
            <a:extLst>
              <a:ext uri="{FF2B5EF4-FFF2-40B4-BE49-F238E27FC236}">
                <a16:creationId xmlns:a16="http://schemas.microsoft.com/office/drawing/2014/main" id="{25E8F0BD-7B84-4148-BC97-898A990DE61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26213" y="3760788"/>
            <a:ext cx="2151062"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28" name="Picture 24" descr="baseTMP">
            <a:extLst>
              <a:ext uri="{FF2B5EF4-FFF2-40B4-BE49-F238E27FC236}">
                <a16:creationId xmlns:a16="http://schemas.microsoft.com/office/drawing/2014/main" id="{630D5053-58E6-E944-89C4-7D3F73410A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26213" y="3760788"/>
            <a:ext cx="2143125"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29" name="Picture 25" descr="baseCMP">
            <a:extLst>
              <a:ext uri="{FF2B5EF4-FFF2-40B4-BE49-F238E27FC236}">
                <a16:creationId xmlns:a16="http://schemas.microsoft.com/office/drawing/2014/main" id="{66DF95FF-760C-5643-9CFF-6BFFE92E290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26213" y="3760788"/>
            <a:ext cx="21336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30" name="Oval 26">
            <a:extLst>
              <a:ext uri="{FF2B5EF4-FFF2-40B4-BE49-F238E27FC236}">
                <a16:creationId xmlns:a16="http://schemas.microsoft.com/office/drawing/2014/main" id="{42F3A811-F6FB-4F4F-9D05-E88881087746}"/>
              </a:ext>
            </a:extLst>
          </p:cNvPr>
          <p:cNvSpPr>
            <a:spLocks noChangeArrowheads="1"/>
          </p:cNvSpPr>
          <p:nvPr/>
        </p:nvSpPr>
        <p:spPr bwMode="auto">
          <a:xfrm>
            <a:off x="1752600" y="2514600"/>
            <a:ext cx="1981200" cy="23622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5531" name="Rectangle 27">
            <a:extLst>
              <a:ext uri="{FF2B5EF4-FFF2-40B4-BE49-F238E27FC236}">
                <a16:creationId xmlns:a16="http://schemas.microsoft.com/office/drawing/2014/main" id="{71E3D81B-3CDC-E545-A97E-225AEAED3B6D}"/>
              </a:ext>
            </a:extLst>
          </p:cNvPr>
          <p:cNvSpPr>
            <a:spLocks noChangeArrowheads="1"/>
          </p:cNvSpPr>
          <p:nvPr/>
        </p:nvSpPr>
        <p:spPr bwMode="auto">
          <a:xfrm>
            <a:off x="1917700" y="6308725"/>
            <a:ext cx="2822575" cy="427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modified nucleotide</a:t>
            </a:r>
          </a:p>
        </p:txBody>
      </p:sp>
      <p:sp>
        <p:nvSpPr>
          <p:cNvPr id="405532" name="Oval 28">
            <a:extLst>
              <a:ext uri="{FF2B5EF4-FFF2-40B4-BE49-F238E27FC236}">
                <a16:creationId xmlns:a16="http://schemas.microsoft.com/office/drawing/2014/main" id="{ACE0E960-E7EA-A942-86B0-907A6EC0DC5B}"/>
              </a:ext>
            </a:extLst>
          </p:cNvPr>
          <p:cNvSpPr>
            <a:spLocks noChangeArrowheads="1"/>
          </p:cNvSpPr>
          <p:nvPr/>
        </p:nvSpPr>
        <p:spPr bwMode="auto">
          <a:xfrm>
            <a:off x="5897563" y="3533775"/>
            <a:ext cx="3113087" cy="1906588"/>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5533" name="AutoShape 29">
            <a:extLst>
              <a:ext uri="{FF2B5EF4-FFF2-40B4-BE49-F238E27FC236}">
                <a16:creationId xmlns:a16="http://schemas.microsoft.com/office/drawing/2014/main" id="{40799986-A87B-7446-83C0-907B9D788BF8}"/>
              </a:ext>
            </a:extLst>
          </p:cNvPr>
          <p:cNvSpPr>
            <a:spLocks noChangeArrowheads="1"/>
          </p:cNvSpPr>
          <p:nvPr/>
        </p:nvSpPr>
        <p:spPr bwMode="auto">
          <a:xfrm>
            <a:off x="6919913" y="2468563"/>
            <a:ext cx="1447800" cy="914400"/>
          </a:xfrm>
          <a:prstGeom prst="irregularSeal1">
            <a:avLst/>
          </a:prstGeom>
          <a:solidFill>
            <a:srgbClr val="FFEA18"/>
          </a:solidFill>
          <a:ln w="38100">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energy</a:t>
            </a:r>
          </a:p>
        </p:txBody>
      </p:sp>
      <p:sp>
        <p:nvSpPr>
          <p:cNvPr id="405534" name="AutoShape 30">
            <a:extLst>
              <a:ext uri="{FF2B5EF4-FFF2-40B4-BE49-F238E27FC236}">
                <a16:creationId xmlns:a16="http://schemas.microsoft.com/office/drawing/2014/main" id="{824543BF-6F60-A744-B0EB-878EC583A220}"/>
              </a:ext>
            </a:extLst>
          </p:cNvPr>
          <p:cNvSpPr>
            <a:spLocks noChangeArrowheads="1"/>
          </p:cNvSpPr>
          <p:nvPr/>
        </p:nvSpPr>
        <p:spPr bwMode="auto">
          <a:xfrm flipH="1">
            <a:off x="3906838" y="1889125"/>
            <a:ext cx="2024062" cy="1204913"/>
          </a:xfrm>
          <a:prstGeom prst="wedgeEllipseCallout">
            <a:avLst>
              <a:gd name="adj1" fmla="val 80194"/>
              <a:gd name="adj2" fmla="val 38139"/>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We come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with our </a:t>
            </a:r>
            <a:r>
              <a:rPr lang="en-US" altLang="en-US" sz="1800" b="1" i="1" u="sng">
                <a:solidFill>
                  <a:srgbClr val="0F116A"/>
                </a:solidFill>
                <a:latin typeface="Comic Sans MS" panose="030F0902030302020204" pitchFamily="66" charset="0"/>
              </a:rPr>
              <a:t>own</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energy</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p>
        </p:txBody>
      </p:sp>
      <p:sp>
        <p:nvSpPr>
          <p:cNvPr id="405535" name="AutoShape 31">
            <a:extLst>
              <a:ext uri="{FF2B5EF4-FFF2-40B4-BE49-F238E27FC236}">
                <a16:creationId xmlns:a16="http://schemas.microsoft.com/office/drawing/2014/main" id="{DEDE12C2-2AD7-F644-AE4C-5737F47D66A8}"/>
              </a:ext>
            </a:extLst>
          </p:cNvPr>
          <p:cNvSpPr>
            <a:spLocks noChangeArrowheads="1"/>
          </p:cNvSpPr>
          <p:nvPr/>
        </p:nvSpPr>
        <p:spPr bwMode="auto">
          <a:xfrm flipH="1">
            <a:off x="4491038" y="5251450"/>
            <a:ext cx="2024062" cy="1204913"/>
          </a:xfrm>
          <a:prstGeom prst="wedgeEllipseCallout">
            <a:avLst>
              <a:gd name="adj1" fmla="val -69060"/>
              <a:gd name="adj2" fmla="val -68051"/>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And we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leave behind a</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nucleotide</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p>
        </p:txBody>
      </p:sp>
      <p:sp>
        <p:nvSpPr>
          <p:cNvPr id="405537" name="AutoShape 33">
            <a:extLst>
              <a:ext uri="{FF2B5EF4-FFF2-40B4-BE49-F238E27FC236}">
                <a16:creationId xmlns:a16="http://schemas.microsoft.com/office/drawing/2014/main" id="{AC355114-C155-564D-A3F4-5D3B448CFC85}"/>
              </a:ext>
            </a:extLst>
          </p:cNvPr>
          <p:cNvSpPr>
            <a:spLocks noChangeArrowheads="1"/>
          </p:cNvSpPr>
          <p:nvPr/>
        </p:nvSpPr>
        <p:spPr bwMode="auto">
          <a:xfrm flipH="1">
            <a:off x="63500" y="2813050"/>
            <a:ext cx="1893888" cy="2216150"/>
          </a:xfrm>
          <a:prstGeom prst="wedgeEllipseCallout">
            <a:avLst>
              <a:gd name="adj1" fmla="val -1301"/>
              <a:gd name="adj2" fmla="val 81375"/>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You</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remember</a:t>
            </a:r>
            <a:br>
              <a:rPr lang="en-US" altLang="en-US" sz="1800" b="1">
                <a:solidFill>
                  <a:srgbClr val="0F116A"/>
                </a:solidFill>
                <a:latin typeface="Comic Sans MS" panose="030F0902030302020204" pitchFamily="66" charset="0"/>
              </a:rPr>
            </a:br>
            <a:r>
              <a:rPr lang="en-US" altLang="en-US" sz="1800" b="1">
                <a:solidFill>
                  <a:srgbClr val="CC0000"/>
                </a:solidFill>
                <a:latin typeface="Comic Sans MS" panose="030F0902030302020204" pitchFamily="66" charset="0"/>
              </a:rPr>
              <a:t>ATP</a:t>
            </a:r>
            <a:r>
              <a:rPr lang="en-US" altLang="en-US" sz="1800" b="1" i="1">
                <a:solidFill>
                  <a:srgbClr val="0F116A"/>
                </a:solidFill>
                <a:latin typeface="Comic Sans MS" panose="030F0902030302020204" pitchFamily="66" charset="0"/>
              </a:rPr>
              <a:t>!</a:t>
            </a:r>
            <a:br>
              <a:rPr lang="en-US" altLang="en-US" sz="1800" b="1" i="1">
                <a:solidFill>
                  <a:srgbClr val="0F116A"/>
                </a:solidFill>
                <a:latin typeface="Comic Sans MS" panose="030F0902030302020204" pitchFamily="66" charset="0"/>
              </a:rPr>
            </a:br>
            <a:r>
              <a:rPr lang="en-US" altLang="en-US" sz="1800" b="1" i="1">
                <a:solidFill>
                  <a:srgbClr val="0F116A"/>
                </a:solidFill>
                <a:latin typeface="Comic Sans MS" panose="030F0902030302020204" pitchFamily="66" charset="0"/>
              </a:rPr>
              <a:t>Are there </a:t>
            </a:r>
            <a:br>
              <a:rPr lang="en-US" altLang="en-US" sz="1800" b="1" i="1">
                <a:solidFill>
                  <a:srgbClr val="0F116A"/>
                </a:solidFill>
                <a:latin typeface="Comic Sans MS" panose="030F0902030302020204" pitchFamily="66" charset="0"/>
              </a:rPr>
            </a:br>
            <a:r>
              <a:rPr lang="en-US" altLang="en-US" sz="1800" b="1" i="1">
                <a:solidFill>
                  <a:srgbClr val="0F116A"/>
                </a:solidFill>
                <a:latin typeface="Comic Sans MS" panose="030F0902030302020204" pitchFamily="66" charset="0"/>
              </a:rPr>
              <a:t>other ways</a:t>
            </a:r>
            <a:br>
              <a:rPr lang="en-US" altLang="en-US" sz="1800" b="1" i="1">
                <a:solidFill>
                  <a:srgbClr val="0F116A"/>
                </a:solidFill>
                <a:latin typeface="Comic Sans MS" panose="030F0902030302020204" pitchFamily="66" charset="0"/>
              </a:rPr>
            </a:br>
            <a:r>
              <a:rPr lang="en-US" altLang="en-US" sz="1800" b="1" i="1">
                <a:solidFill>
                  <a:srgbClr val="0F116A"/>
                </a:solidFill>
                <a:latin typeface="Comic Sans MS" panose="030F0902030302020204" pitchFamily="66" charset="0"/>
              </a:rPr>
              <a:t>to get energy</a:t>
            </a:r>
            <a:br>
              <a:rPr lang="en-US" altLang="en-US" sz="1800" b="1" i="1">
                <a:solidFill>
                  <a:srgbClr val="0F116A"/>
                </a:solidFill>
                <a:latin typeface="Comic Sans MS" panose="030F0902030302020204" pitchFamily="66" charset="0"/>
              </a:rPr>
            </a:br>
            <a:r>
              <a:rPr lang="en-US" altLang="en-US" sz="1800" b="1" i="1">
                <a:solidFill>
                  <a:srgbClr val="0F116A"/>
                </a:solidFill>
                <a:latin typeface="Comic Sans MS" panose="030F0902030302020204" pitchFamily="66" charset="0"/>
              </a:rPr>
              <a:t>out of it?</a:t>
            </a:r>
          </a:p>
          <a:p>
            <a:endParaRPr lang="en-US" altLang="en-US" sz="1800" b="1">
              <a:solidFill>
                <a:srgbClr val="0F116A"/>
              </a:solidFill>
              <a:latin typeface="Comic Sans MS" panose="030F0902030302020204" pitchFamily="66" charset="0"/>
            </a:endParaRPr>
          </a:p>
        </p:txBody>
      </p:sp>
      <p:sp>
        <p:nvSpPr>
          <p:cNvPr id="405538" name="AutoShape 34">
            <a:extLst>
              <a:ext uri="{FF2B5EF4-FFF2-40B4-BE49-F238E27FC236}">
                <a16:creationId xmlns:a16="http://schemas.microsoft.com/office/drawing/2014/main" id="{03B258DC-9B95-4C48-8505-32D9F4A8AF7D}"/>
              </a:ext>
            </a:extLst>
          </p:cNvPr>
          <p:cNvSpPr>
            <a:spLocks noChangeArrowheads="1"/>
          </p:cNvSpPr>
          <p:nvPr/>
        </p:nvSpPr>
        <p:spPr bwMode="auto">
          <a:xfrm flipH="1">
            <a:off x="95250" y="3546475"/>
            <a:ext cx="1711325" cy="1604963"/>
          </a:xfrm>
          <a:prstGeom prst="wedgeEllipseCallout">
            <a:avLst>
              <a:gd name="adj1" fmla="val -5384"/>
              <a:gd name="adj2" fmla="val 89463"/>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Are there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other energy</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nucleotides?</a:t>
            </a:r>
            <a:br>
              <a:rPr lang="en-US" altLang="en-US" sz="1800" b="1">
                <a:solidFill>
                  <a:srgbClr val="0F116A"/>
                </a:solidFill>
                <a:latin typeface="Comic Sans MS" panose="030F0902030302020204" pitchFamily="66" charset="0"/>
              </a:rPr>
            </a:br>
            <a:r>
              <a:rPr lang="en-US" altLang="en-US" sz="1800" b="1">
                <a:solidFill>
                  <a:srgbClr val="CC0000"/>
                </a:solidFill>
                <a:latin typeface="Comic Sans MS" panose="030F0902030302020204" pitchFamily="66" charset="0"/>
              </a:rPr>
              <a:t>You bet</a:t>
            </a:r>
            <a:r>
              <a:rPr lang="en-US" altLang="en-US" sz="1800" b="1" i="1">
                <a:solidFill>
                  <a:srgbClr val="CC0000"/>
                </a:solidFill>
                <a:latin typeface="Comic Sans MS" panose="030F0902030302020204" pitchFamily="66" charset="0"/>
              </a:rPr>
              <a:t>!</a:t>
            </a:r>
          </a:p>
          <a:p>
            <a:endParaRPr lang="en-US" altLang="en-US" sz="1800" b="1">
              <a:solidFill>
                <a:srgbClr val="0F116A"/>
              </a:solidFill>
              <a:latin typeface="Comic Sans MS" panose="030F0902030302020204" pitchFamily="66" charset="0"/>
            </a:endParaRPr>
          </a:p>
        </p:txBody>
      </p:sp>
      <p:pic>
        <p:nvPicPr>
          <p:cNvPr id="405539" name="Picture 35" descr="penguinL">
            <a:extLst>
              <a:ext uri="{FF2B5EF4-FFF2-40B4-BE49-F238E27FC236}">
                <a16:creationId xmlns:a16="http://schemas.microsoft.com/office/drawing/2014/main" id="{97888D56-B7F3-854B-9E89-4023105C626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flipH="1">
            <a:off x="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771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5507"/>
                                        </p:tgtEl>
                                        <p:attrNameLst>
                                          <p:attrName>style.visibility</p:attrName>
                                        </p:attrNameLst>
                                      </p:cBhvr>
                                      <p:to>
                                        <p:strVal val="visible"/>
                                      </p:to>
                                    </p:set>
                                    <p:animEffect transition="in" filter="wipe(left)">
                                      <p:cBhvr>
                                        <p:cTn id="7" dur="500"/>
                                        <p:tgtEl>
                                          <p:spTgt spid="405507"/>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5531"/>
                                        </p:tgtEl>
                                        <p:attrNameLst>
                                          <p:attrName>style.visibility</p:attrName>
                                        </p:attrNameLst>
                                      </p:cBhvr>
                                      <p:to>
                                        <p:strVal val="visible"/>
                                      </p:to>
                                    </p:set>
                                    <p:animEffect transition="in" filter="wipe(left)">
                                      <p:cBhvr>
                                        <p:cTn id="11" dur="500"/>
                                        <p:tgtEl>
                                          <p:spTgt spid="40553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5516"/>
                                        </p:tgtEl>
                                        <p:attrNameLst>
                                          <p:attrName>style.visibility</p:attrName>
                                        </p:attrNameLst>
                                      </p:cBhvr>
                                      <p:to>
                                        <p:strVal val="visible"/>
                                      </p:to>
                                    </p:set>
                                    <p:animEffect transition="in" filter="wipe(left)">
                                      <p:cBhvr>
                                        <p:cTn id="16" dur="500"/>
                                        <p:tgtEl>
                                          <p:spTgt spid="405516"/>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
                                        </p:tgtEl>
                                      </p:cMediaNode>
                                    </p:audio>
                                  </p:sub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405514"/>
                                        </p:tgtEl>
                                        <p:attrNameLst>
                                          <p:attrName>style.visibility</p:attrName>
                                        </p:attrNameLst>
                                      </p:cBhvr>
                                      <p:to>
                                        <p:strVal val="visible"/>
                                      </p:to>
                                    </p:set>
                                    <p:animEffect transition="in" filter="wipe(left)">
                                      <p:cBhvr>
                                        <p:cTn id="20" dur="500"/>
                                        <p:tgtEl>
                                          <p:spTgt spid="405514"/>
                                        </p:tgtEl>
                                      </p:cBhvr>
                                    </p:animEffect>
                                  </p:childTnLst>
                                  <p:subTnLst>
                                    <p:audio>
                                      <p:cMediaNode>
                                        <p:cTn display="0" masterRel="sameClick">
                                          <p:stCondLst>
                                            <p:cond evt="begin" delay="0">
                                              <p:tn val="18"/>
                                            </p:cond>
                                          </p:stCondLst>
                                          <p:endCondLst>
                                            <p:cond evt="onStopAudio" delay="0">
                                              <p:tgtEl>
                                                <p:sldTgt/>
                                              </p:tgtEl>
                                            </p:cond>
                                          </p:endCondLst>
                                        </p:cTn>
                                        <p:tgtEl>
                                          <p:sndTgt r:embed="rId3" name="Whoosh"/>
                                        </p:tgtEl>
                                      </p:cMediaNode>
                                    </p:audio>
                                  </p:sub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05517"/>
                                        </p:tgtEl>
                                        <p:attrNameLst>
                                          <p:attrName>style.visibility</p:attrName>
                                        </p:attrNameLst>
                                      </p:cBhvr>
                                      <p:to>
                                        <p:strVal val="visible"/>
                                      </p:to>
                                    </p:set>
                                    <p:animEffect transition="in" filter="wipe(left)">
                                      <p:cBhvr>
                                        <p:cTn id="24" dur="500"/>
                                        <p:tgtEl>
                                          <p:spTgt spid="405517"/>
                                        </p:tgtEl>
                                      </p:cBhvr>
                                    </p:animEffect>
                                  </p:childTnLst>
                                </p:cTn>
                              </p:par>
                            </p:childTnLst>
                          </p:cTn>
                        </p:par>
                        <p:par>
                          <p:cTn id="25" fill="hold" nodeType="afterGroup">
                            <p:stCondLst>
                              <p:cond delay="1500"/>
                            </p:stCondLst>
                            <p:childTnLst>
                              <p:par>
                                <p:cTn id="26" presetID="22" presetClass="entr" presetSubtype="8" fill="hold" nodeType="afterEffect">
                                  <p:stCondLst>
                                    <p:cond delay="0"/>
                                  </p:stCondLst>
                                  <p:childTnLst>
                                    <p:set>
                                      <p:cBhvr>
                                        <p:cTn id="27" dur="1" fill="hold">
                                          <p:stCondLst>
                                            <p:cond delay="0"/>
                                          </p:stCondLst>
                                        </p:cTn>
                                        <p:tgtEl>
                                          <p:spTgt spid="405518"/>
                                        </p:tgtEl>
                                        <p:attrNameLst>
                                          <p:attrName>style.visibility</p:attrName>
                                        </p:attrNameLst>
                                      </p:cBhvr>
                                      <p:to>
                                        <p:strVal val="visible"/>
                                      </p:to>
                                    </p:set>
                                    <p:animEffect transition="in" filter="wipe(left)">
                                      <p:cBhvr>
                                        <p:cTn id="28" dur="500"/>
                                        <p:tgtEl>
                                          <p:spTgt spid="405518"/>
                                        </p:tgtEl>
                                      </p:cBhvr>
                                    </p:animEffect>
                                  </p:childTnLst>
                                  <p:subTnLst>
                                    <p:audio>
                                      <p:cMediaNode>
                                        <p:cTn display="0" masterRel="sameClick">
                                          <p:stCondLst>
                                            <p:cond evt="begin" delay="0">
                                              <p:tn val="26"/>
                                            </p:cond>
                                          </p:stCondLst>
                                          <p:endCondLst>
                                            <p:cond evt="onStopAudio" delay="0">
                                              <p:tgtEl>
                                                <p:sldTgt/>
                                              </p:tgtEl>
                                            </p:cond>
                                          </p:endCondLst>
                                        </p:cTn>
                                        <p:tgtEl>
                                          <p:sndTgt r:embed="rId3" name="Whoosh"/>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49" presetClass="entr" presetSubtype="0" decel="100000" fill="hold" grpId="0" nodeType="clickEffect">
                                  <p:stCondLst>
                                    <p:cond delay="0"/>
                                  </p:stCondLst>
                                  <p:iterate type="lt">
                                    <p:tmPct val="0"/>
                                  </p:iterate>
                                  <p:childTnLst>
                                    <p:set>
                                      <p:cBhvr>
                                        <p:cTn id="32" dur="1" fill="hold">
                                          <p:stCondLst>
                                            <p:cond delay="0"/>
                                          </p:stCondLst>
                                        </p:cTn>
                                        <p:tgtEl>
                                          <p:spTgt spid="405533"/>
                                        </p:tgtEl>
                                        <p:attrNameLst>
                                          <p:attrName>style.visibility</p:attrName>
                                        </p:attrNameLst>
                                      </p:cBhvr>
                                      <p:to>
                                        <p:strVal val="visible"/>
                                      </p:to>
                                    </p:set>
                                    <p:anim calcmode="lin" valueType="num">
                                      <p:cBhvr>
                                        <p:cTn id="33" dur="1000" fill="hold"/>
                                        <p:tgtEl>
                                          <p:spTgt spid="405533"/>
                                        </p:tgtEl>
                                        <p:attrNameLst>
                                          <p:attrName>ppt_w</p:attrName>
                                        </p:attrNameLst>
                                      </p:cBhvr>
                                      <p:tavLst>
                                        <p:tav tm="0">
                                          <p:val>
                                            <p:fltVal val="0"/>
                                          </p:val>
                                        </p:tav>
                                        <p:tav tm="100000">
                                          <p:val>
                                            <p:strVal val="#ppt_w"/>
                                          </p:val>
                                        </p:tav>
                                      </p:tavLst>
                                    </p:anim>
                                    <p:anim calcmode="lin" valueType="num">
                                      <p:cBhvr>
                                        <p:cTn id="34" dur="1000" fill="hold"/>
                                        <p:tgtEl>
                                          <p:spTgt spid="405533"/>
                                        </p:tgtEl>
                                        <p:attrNameLst>
                                          <p:attrName>ppt_h</p:attrName>
                                        </p:attrNameLst>
                                      </p:cBhvr>
                                      <p:tavLst>
                                        <p:tav tm="0">
                                          <p:val>
                                            <p:fltVal val="0"/>
                                          </p:val>
                                        </p:tav>
                                        <p:tav tm="100000">
                                          <p:val>
                                            <p:strVal val="#ppt_h"/>
                                          </p:val>
                                        </p:tav>
                                      </p:tavLst>
                                    </p:anim>
                                    <p:anim calcmode="lin" valueType="num">
                                      <p:cBhvr>
                                        <p:cTn id="35" dur="1000" fill="hold"/>
                                        <p:tgtEl>
                                          <p:spTgt spid="405533"/>
                                        </p:tgtEl>
                                        <p:attrNameLst>
                                          <p:attrName>style.rotation</p:attrName>
                                        </p:attrNameLst>
                                      </p:cBhvr>
                                      <p:tavLst>
                                        <p:tav tm="0">
                                          <p:val>
                                            <p:fltVal val="360"/>
                                          </p:val>
                                        </p:tav>
                                        <p:tav tm="100000">
                                          <p:val>
                                            <p:fltVal val="0"/>
                                          </p:val>
                                        </p:tav>
                                      </p:tavLst>
                                    </p:anim>
                                    <p:animEffect transition="in" filter="fade">
                                      <p:cBhvr>
                                        <p:cTn id="36" dur="1000"/>
                                        <p:tgtEl>
                                          <p:spTgt spid="405533"/>
                                        </p:tgtEl>
                                      </p:cBhvr>
                                    </p:animEffect>
                                  </p:childTnLst>
                                  <p:subTnLst>
                                    <p:audio>
                                      <p:cMediaNode>
                                        <p:cTn display="0" masterRel="sameClick">
                                          <p:stCondLst>
                                            <p:cond evt="begin" delay="0">
                                              <p:tn val="31"/>
                                            </p:cond>
                                          </p:stCondLst>
                                          <p:endCondLst>
                                            <p:cond evt="onStopAudio" delay="0">
                                              <p:tgtEl>
                                                <p:sldTgt/>
                                              </p:tgtEl>
                                            </p:cond>
                                          </p:endCondLst>
                                        </p:cTn>
                                        <p:tgtEl>
                                          <p:sndTgt r:embed="rId5" name="Explosion"/>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405539"/>
                                        </p:tgtEl>
                                        <p:attrNameLst>
                                          <p:attrName>style.visibility</p:attrName>
                                        </p:attrNameLst>
                                      </p:cBhvr>
                                      <p:to>
                                        <p:strVal val="visible"/>
                                      </p:to>
                                    </p:set>
                                    <p:animEffect transition="in" filter="wipe(down)">
                                      <p:cBhvr>
                                        <p:cTn id="41" dur="500"/>
                                        <p:tgtEl>
                                          <p:spTgt spid="405539"/>
                                        </p:tgtEl>
                                      </p:cBhvr>
                                    </p:animEffect>
                                  </p:childTnLst>
                                </p:cTn>
                              </p:par>
                            </p:childTnLst>
                          </p:cTn>
                        </p:par>
                        <p:par>
                          <p:cTn id="42" fill="hold" nodeType="afterGroup">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405537"/>
                                        </p:tgtEl>
                                        <p:attrNameLst>
                                          <p:attrName>style.visibility</p:attrName>
                                        </p:attrNameLst>
                                      </p:cBhvr>
                                      <p:to>
                                        <p:strVal val="visible"/>
                                      </p:to>
                                    </p:set>
                                    <p:animEffect transition="in" filter="wipe(down)">
                                      <p:cBhvr>
                                        <p:cTn id="45" dur="500"/>
                                        <p:tgtEl>
                                          <p:spTgt spid="405537"/>
                                        </p:tgtEl>
                                      </p:cBhvr>
                                    </p:animEffect>
                                  </p:childTnLst>
                                  <p:subTnLst>
                                    <p:audio>
                                      <p:cMediaNode>
                                        <p:cTn display="0" masterRel="sameClick">
                                          <p:stCondLst>
                                            <p:cond evt="begin" delay="0">
                                              <p:tn val="43"/>
                                            </p:cond>
                                          </p:stCondLst>
                                          <p:endCondLst>
                                            <p:cond evt="onStopAudio" delay="0">
                                              <p:tgtEl>
                                                <p:sldTgt/>
                                              </p:tgtEl>
                                            </p:cond>
                                          </p:endCondLst>
                                        </p:cTn>
                                        <p:tgtEl>
                                          <p:sndTgt r:embed="rId6" name="Quack"/>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xit" presetSubtype="0" fill="hold" nodeType="clickEffect">
                                  <p:stCondLst>
                                    <p:cond delay="0"/>
                                  </p:stCondLst>
                                  <p:childTnLst>
                                    <p:animEffect transition="out" filter="dissolve">
                                      <p:cBhvr>
                                        <p:cTn id="49" dur="500"/>
                                        <p:tgtEl>
                                          <p:spTgt spid="405514"/>
                                        </p:tgtEl>
                                      </p:cBhvr>
                                    </p:animEffect>
                                    <p:set>
                                      <p:cBhvr>
                                        <p:cTn id="50" dur="1" fill="hold">
                                          <p:stCondLst>
                                            <p:cond delay="499"/>
                                          </p:stCondLst>
                                        </p:cTn>
                                        <p:tgtEl>
                                          <p:spTgt spid="405514"/>
                                        </p:tgtEl>
                                        <p:attrNameLst>
                                          <p:attrName>style.visibility</p:attrName>
                                        </p:attrNameLst>
                                      </p:cBhvr>
                                      <p:to>
                                        <p:strVal val="hidden"/>
                                      </p:to>
                                    </p:set>
                                  </p:childTnLst>
                                </p:cTn>
                              </p:par>
                              <p:par>
                                <p:cTn id="51" presetID="9" presetClass="exit" presetSubtype="0" fill="hold" grpId="1" nodeType="withEffect">
                                  <p:stCondLst>
                                    <p:cond delay="0"/>
                                  </p:stCondLst>
                                  <p:childTnLst>
                                    <p:animEffect transition="out" filter="dissolve">
                                      <p:cBhvr>
                                        <p:cTn id="52" dur="500"/>
                                        <p:tgtEl>
                                          <p:spTgt spid="405517"/>
                                        </p:tgtEl>
                                      </p:cBhvr>
                                    </p:animEffect>
                                    <p:set>
                                      <p:cBhvr>
                                        <p:cTn id="53" dur="1" fill="hold">
                                          <p:stCondLst>
                                            <p:cond delay="499"/>
                                          </p:stCondLst>
                                        </p:cTn>
                                        <p:tgtEl>
                                          <p:spTgt spid="405517"/>
                                        </p:tgtEl>
                                        <p:attrNameLst>
                                          <p:attrName>style.visibility</p:attrName>
                                        </p:attrNameLst>
                                      </p:cBhvr>
                                      <p:to>
                                        <p:strVal val="hidden"/>
                                      </p:to>
                                    </p:set>
                                  </p:childTnLst>
                                </p:cTn>
                              </p:par>
                              <p:par>
                                <p:cTn id="54" presetID="9" presetClass="exit" presetSubtype="0" fill="hold" grpId="1" nodeType="withEffect">
                                  <p:stCondLst>
                                    <p:cond delay="0"/>
                                  </p:stCondLst>
                                  <p:iterate type="lt">
                                    <p:tmPct val="0"/>
                                  </p:iterate>
                                  <p:childTnLst>
                                    <p:animEffect transition="out" filter="dissolve">
                                      <p:cBhvr>
                                        <p:cTn id="55" dur="500"/>
                                        <p:tgtEl>
                                          <p:spTgt spid="405533"/>
                                        </p:tgtEl>
                                      </p:cBhvr>
                                    </p:animEffect>
                                    <p:set>
                                      <p:cBhvr>
                                        <p:cTn id="56" dur="1" fill="hold">
                                          <p:stCondLst>
                                            <p:cond delay="499"/>
                                          </p:stCondLst>
                                        </p:cTn>
                                        <p:tgtEl>
                                          <p:spTgt spid="405533"/>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405518"/>
                                        </p:tgtEl>
                                      </p:cBhvr>
                                    </p:animEffect>
                                    <p:set>
                                      <p:cBhvr>
                                        <p:cTn id="59" dur="1" fill="hold">
                                          <p:stCondLst>
                                            <p:cond delay="499"/>
                                          </p:stCondLst>
                                        </p:cTn>
                                        <p:tgtEl>
                                          <p:spTgt spid="405518"/>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405516"/>
                                        </p:tgtEl>
                                      </p:cBhvr>
                                    </p:animEffect>
                                    <p:set>
                                      <p:cBhvr>
                                        <p:cTn id="62" dur="1" fill="hold">
                                          <p:stCondLst>
                                            <p:cond delay="499"/>
                                          </p:stCondLst>
                                        </p:cTn>
                                        <p:tgtEl>
                                          <p:spTgt spid="405516"/>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2" nodeType="clickEffect">
                                  <p:stCondLst>
                                    <p:cond delay="0"/>
                                  </p:stCondLst>
                                  <p:childTnLst>
                                    <p:set>
                                      <p:cBhvr>
                                        <p:cTn id="66" dur="1" fill="hold">
                                          <p:stCondLst>
                                            <p:cond delay="0"/>
                                          </p:stCondLst>
                                        </p:cTn>
                                        <p:tgtEl>
                                          <p:spTgt spid="405516"/>
                                        </p:tgtEl>
                                        <p:attrNameLst>
                                          <p:attrName>style.visibility</p:attrName>
                                        </p:attrNameLst>
                                      </p:cBhvr>
                                      <p:to>
                                        <p:strVal val="visible"/>
                                      </p:to>
                                    </p:set>
                                    <p:animEffect transition="in" filter="wipe(left)">
                                      <p:cBhvr>
                                        <p:cTn id="67" dur="500"/>
                                        <p:tgtEl>
                                          <p:spTgt spid="405516"/>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
                                        </p:tgtEl>
                                      </p:cMediaNode>
                                    </p:audio>
                                  </p:subTnLst>
                                </p:cTn>
                              </p:par>
                            </p:childTnLst>
                          </p:cTn>
                        </p:par>
                        <p:par>
                          <p:cTn id="68" fill="hold" nodeType="afterGroup">
                            <p:stCondLst>
                              <p:cond delay="500"/>
                            </p:stCondLst>
                            <p:childTnLst>
                              <p:par>
                                <p:cTn id="69" presetID="22" presetClass="entr" presetSubtype="8" fill="hold" nodeType="afterEffect">
                                  <p:stCondLst>
                                    <p:cond delay="0"/>
                                  </p:stCondLst>
                                  <p:childTnLst>
                                    <p:set>
                                      <p:cBhvr>
                                        <p:cTn id="70" dur="1" fill="hold">
                                          <p:stCondLst>
                                            <p:cond delay="0"/>
                                          </p:stCondLst>
                                        </p:cTn>
                                        <p:tgtEl>
                                          <p:spTgt spid="405515"/>
                                        </p:tgtEl>
                                        <p:attrNameLst>
                                          <p:attrName>style.visibility</p:attrName>
                                        </p:attrNameLst>
                                      </p:cBhvr>
                                      <p:to>
                                        <p:strVal val="visible"/>
                                      </p:to>
                                    </p:set>
                                    <p:animEffect transition="in" filter="wipe(left)">
                                      <p:cBhvr>
                                        <p:cTn id="71" dur="500"/>
                                        <p:tgtEl>
                                          <p:spTgt spid="405515"/>
                                        </p:tgtEl>
                                      </p:cBhvr>
                                    </p:animEffect>
                                  </p:childTnLst>
                                  <p:subTnLst>
                                    <p:audio>
                                      <p:cMediaNode>
                                        <p:cTn display="0" masterRel="sameClick">
                                          <p:stCondLst>
                                            <p:cond evt="begin" delay="0">
                                              <p:tn val="69"/>
                                            </p:cond>
                                          </p:stCondLst>
                                          <p:endCondLst>
                                            <p:cond evt="onStopAudio" delay="0">
                                              <p:tgtEl>
                                                <p:sldTgt/>
                                              </p:tgtEl>
                                            </p:cond>
                                          </p:endCondLst>
                                        </p:cTn>
                                        <p:tgtEl>
                                          <p:sndTgt r:embed="rId3" name="Whoosh"/>
                                        </p:tgtEl>
                                      </p:cMediaNode>
                                    </p:audio>
                                  </p:subTnLst>
                                </p:cTn>
                              </p:par>
                            </p:childTnLst>
                          </p:cTn>
                        </p:par>
                        <p:par>
                          <p:cTn id="72" fill="hold" nodeType="afterGroup">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405519"/>
                                        </p:tgtEl>
                                        <p:attrNameLst>
                                          <p:attrName>style.visibility</p:attrName>
                                        </p:attrNameLst>
                                      </p:cBhvr>
                                      <p:to>
                                        <p:strVal val="visible"/>
                                      </p:to>
                                    </p:set>
                                    <p:animEffect transition="in" filter="wipe(left)">
                                      <p:cBhvr>
                                        <p:cTn id="75" dur="500"/>
                                        <p:tgtEl>
                                          <p:spTgt spid="40551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405520"/>
                                        </p:tgtEl>
                                        <p:attrNameLst>
                                          <p:attrName>style.visibility</p:attrName>
                                        </p:attrNameLst>
                                      </p:cBhvr>
                                      <p:to>
                                        <p:strVal val="visible"/>
                                      </p:to>
                                    </p:set>
                                    <p:animEffect transition="in" filter="wipe(left)">
                                      <p:cBhvr>
                                        <p:cTn id="80" dur="500"/>
                                        <p:tgtEl>
                                          <p:spTgt spid="405520"/>
                                        </p:tgtEl>
                                      </p:cBhvr>
                                    </p:animEffect>
                                  </p:childTnLst>
                                  <p:subTnLst>
                                    <p:audio>
                                      <p:cMediaNode>
                                        <p:cTn display="0" masterRel="sameClick">
                                          <p:stCondLst>
                                            <p:cond evt="begin" delay="0">
                                              <p:tn val="78"/>
                                            </p:cond>
                                          </p:stCondLst>
                                          <p:endCondLst>
                                            <p:cond evt="onStopAudio" delay="0">
                                              <p:tgtEl>
                                                <p:sldTgt/>
                                              </p:tgtEl>
                                            </p:cond>
                                          </p:endCondLst>
                                        </p:cTn>
                                        <p:tgtEl>
                                          <p:sndTgt r:embed="rId3" name="Whoosh"/>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49" presetClass="entr" presetSubtype="0" decel="100000" fill="hold" grpId="1" nodeType="clickEffect">
                                  <p:stCondLst>
                                    <p:cond delay="0"/>
                                  </p:stCondLst>
                                  <p:iterate type="lt">
                                    <p:tmPct val="0"/>
                                  </p:iterate>
                                  <p:childTnLst>
                                    <p:set>
                                      <p:cBhvr>
                                        <p:cTn id="84" dur="1" fill="hold">
                                          <p:stCondLst>
                                            <p:cond delay="0"/>
                                          </p:stCondLst>
                                        </p:cTn>
                                        <p:tgtEl>
                                          <p:spTgt spid="405506"/>
                                        </p:tgtEl>
                                        <p:attrNameLst>
                                          <p:attrName>style.visibility</p:attrName>
                                        </p:attrNameLst>
                                      </p:cBhvr>
                                      <p:to>
                                        <p:strVal val="visible"/>
                                      </p:to>
                                    </p:set>
                                    <p:anim calcmode="lin" valueType="num">
                                      <p:cBhvr>
                                        <p:cTn id="85" dur="1000" fill="hold"/>
                                        <p:tgtEl>
                                          <p:spTgt spid="405506"/>
                                        </p:tgtEl>
                                        <p:attrNameLst>
                                          <p:attrName>ppt_w</p:attrName>
                                        </p:attrNameLst>
                                      </p:cBhvr>
                                      <p:tavLst>
                                        <p:tav tm="0">
                                          <p:val>
                                            <p:fltVal val="0"/>
                                          </p:val>
                                        </p:tav>
                                        <p:tav tm="100000">
                                          <p:val>
                                            <p:strVal val="#ppt_w"/>
                                          </p:val>
                                        </p:tav>
                                      </p:tavLst>
                                    </p:anim>
                                    <p:anim calcmode="lin" valueType="num">
                                      <p:cBhvr>
                                        <p:cTn id="86" dur="1000" fill="hold"/>
                                        <p:tgtEl>
                                          <p:spTgt spid="405506"/>
                                        </p:tgtEl>
                                        <p:attrNameLst>
                                          <p:attrName>ppt_h</p:attrName>
                                        </p:attrNameLst>
                                      </p:cBhvr>
                                      <p:tavLst>
                                        <p:tav tm="0">
                                          <p:val>
                                            <p:fltVal val="0"/>
                                          </p:val>
                                        </p:tav>
                                        <p:tav tm="100000">
                                          <p:val>
                                            <p:strVal val="#ppt_h"/>
                                          </p:val>
                                        </p:tav>
                                      </p:tavLst>
                                    </p:anim>
                                    <p:anim calcmode="lin" valueType="num">
                                      <p:cBhvr>
                                        <p:cTn id="87" dur="1000" fill="hold"/>
                                        <p:tgtEl>
                                          <p:spTgt spid="405506"/>
                                        </p:tgtEl>
                                        <p:attrNameLst>
                                          <p:attrName>style.rotation</p:attrName>
                                        </p:attrNameLst>
                                      </p:cBhvr>
                                      <p:tavLst>
                                        <p:tav tm="0">
                                          <p:val>
                                            <p:fltVal val="360"/>
                                          </p:val>
                                        </p:tav>
                                        <p:tav tm="100000">
                                          <p:val>
                                            <p:fltVal val="0"/>
                                          </p:val>
                                        </p:tav>
                                      </p:tavLst>
                                    </p:anim>
                                    <p:animEffect transition="in" filter="fade">
                                      <p:cBhvr>
                                        <p:cTn id="88" dur="1000"/>
                                        <p:tgtEl>
                                          <p:spTgt spid="405506"/>
                                        </p:tgtEl>
                                      </p:cBhvr>
                                    </p:animEffect>
                                  </p:childTnLst>
                                  <p:subTnLst>
                                    <p:audio>
                                      <p:cMediaNode>
                                        <p:cTn display="0" masterRel="sameClick">
                                          <p:stCondLst>
                                            <p:cond evt="begin" delay="0">
                                              <p:tn val="83"/>
                                            </p:cond>
                                          </p:stCondLst>
                                          <p:endCondLst>
                                            <p:cond evt="onStopAudio" delay="0">
                                              <p:tgtEl>
                                                <p:sldTgt/>
                                              </p:tgtEl>
                                            </p:cond>
                                          </p:endCondLst>
                                        </p:cTn>
                                        <p:tgtEl>
                                          <p:sndTgt r:embed="rId5" name="Explosion"/>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05532"/>
                                        </p:tgtEl>
                                        <p:attrNameLst>
                                          <p:attrName>style.visibility</p:attrName>
                                        </p:attrNameLst>
                                      </p:cBhvr>
                                      <p:to>
                                        <p:strVal val="visible"/>
                                      </p:to>
                                    </p:set>
                                    <p:animEffect transition="in" filter="wipe(left)">
                                      <p:cBhvr>
                                        <p:cTn id="93" dur="500"/>
                                        <p:tgtEl>
                                          <p:spTgt spid="405532"/>
                                        </p:tgtEl>
                                      </p:cBhvr>
                                    </p:animEffect>
                                  </p:childTnLst>
                                  <p:subTnLst>
                                    <p:audio>
                                      <p:cMediaNode>
                                        <p:cTn display="0" masterRel="sameClick">
                                          <p:stCondLst>
                                            <p:cond evt="begin" delay="0">
                                              <p:tn val="91"/>
                                            </p:cond>
                                          </p:stCondLst>
                                          <p:endCondLst>
                                            <p:cond evt="onStopAudio" delay="0">
                                              <p:tgtEl>
                                                <p:sldTgt/>
                                              </p:tgtEl>
                                            </p:cond>
                                          </p:endCondLst>
                                        </p:cTn>
                                        <p:tgtEl>
                                          <p:sndTgt r:embed="rId7" name="Vibro Up"/>
                                        </p:tgtEl>
                                      </p:cMediaNode>
                                    </p:audio>
                                  </p:subTnLst>
                                </p:cTn>
                              </p:par>
                              <p:par>
                                <p:cTn id="94" presetID="9" presetClass="exit" presetSubtype="0" fill="hold" grpId="1" nodeType="withEffect">
                                  <p:stCondLst>
                                    <p:cond delay="0"/>
                                  </p:stCondLst>
                                  <p:childTnLst>
                                    <p:animEffect transition="out" filter="dissolve">
                                      <p:cBhvr>
                                        <p:cTn id="95" dur="500"/>
                                        <p:tgtEl>
                                          <p:spTgt spid="405537"/>
                                        </p:tgtEl>
                                      </p:cBhvr>
                                    </p:animEffect>
                                    <p:set>
                                      <p:cBhvr>
                                        <p:cTn id="96" dur="1" fill="hold">
                                          <p:stCondLst>
                                            <p:cond delay="499"/>
                                          </p:stCondLst>
                                        </p:cTn>
                                        <p:tgtEl>
                                          <p:spTgt spid="405537"/>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405530"/>
                                        </p:tgtEl>
                                        <p:attrNameLst>
                                          <p:attrName>style.visibility</p:attrName>
                                        </p:attrNameLst>
                                      </p:cBhvr>
                                      <p:to>
                                        <p:strVal val="visible"/>
                                      </p:to>
                                    </p:set>
                                    <p:animEffect transition="in" filter="wipe(left)">
                                      <p:cBhvr>
                                        <p:cTn id="101" dur="500"/>
                                        <p:tgtEl>
                                          <p:spTgt spid="405530"/>
                                        </p:tgtEl>
                                      </p:cBhvr>
                                    </p:animEffect>
                                  </p:childTnLst>
                                  <p:subTnLst>
                                    <p:audio>
                                      <p:cMediaNode>
                                        <p:cTn display="0" masterRel="sameClick">
                                          <p:stCondLst>
                                            <p:cond evt="begin" delay="0">
                                              <p:tn val="99"/>
                                            </p:cond>
                                          </p:stCondLst>
                                          <p:endCondLst>
                                            <p:cond evt="onStopAudio" delay="0">
                                              <p:tgtEl>
                                                <p:sldTgt/>
                                              </p:tgtEl>
                                            </p:cond>
                                          </p:endCondLst>
                                        </p:cTn>
                                        <p:tgtEl>
                                          <p:sndTgt r:embed="rId7" name="Vibro Up"/>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05534"/>
                                        </p:tgtEl>
                                        <p:attrNameLst>
                                          <p:attrName>style.visibility</p:attrName>
                                        </p:attrNameLst>
                                      </p:cBhvr>
                                      <p:to>
                                        <p:strVal val="visible"/>
                                      </p:to>
                                    </p:set>
                                    <p:animEffect transition="in" filter="wipe(left)">
                                      <p:cBhvr>
                                        <p:cTn id="106" dur="500"/>
                                        <p:tgtEl>
                                          <p:spTgt spid="405534"/>
                                        </p:tgtEl>
                                      </p:cBhvr>
                                    </p:animEffect>
                                  </p:childTnLst>
                                  <p:subTnLst>
                                    <p:audio>
                                      <p:cMediaNode>
                                        <p:cTn display="0" masterRel="sameClick">
                                          <p:stCondLst>
                                            <p:cond evt="begin" delay="0">
                                              <p:tn val="104"/>
                                            </p:cond>
                                          </p:stCondLst>
                                          <p:endCondLst>
                                            <p:cond evt="onStopAudio" delay="0">
                                              <p:tgtEl>
                                                <p:sldTgt/>
                                              </p:tgtEl>
                                            </p:cond>
                                          </p:endCondLst>
                                        </p:cTn>
                                        <p:tgtEl>
                                          <p:sndTgt r:embed="rId6" name="Quack"/>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2" fill="hold" grpId="0" nodeType="clickEffect">
                                  <p:stCondLst>
                                    <p:cond delay="0"/>
                                  </p:stCondLst>
                                  <p:childTnLst>
                                    <p:set>
                                      <p:cBhvr>
                                        <p:cTn id="110" dur="1" fill="hold">
                                          <p:stCondLst>
                                            <p:cond delay="0"/>
                                          </p:stCondLst>
                                        </p:cTn>
                                        <p:tgtEl>
                                          <p:spTgt spid="405535"/>
                                        </p:tgtEl>
                                        <p:attrNameLst>
                                          <p:attrName>style.visibility</p:attrName>
                                        </p:attrNameLst>
                                      </p:cBhvr>
                                      <p:to>
                                        <p:strVal val="visible"/>
                                      </p:to>
                                    </p:set>
                                    <p:animEffect transition="in" filter="wipe(right)">
                                      <p:cBhvr>
                                        <p:cTn id="111" dur="500"/>
                                        <p:tgtEl>
                                          <p:spTgt spid="405535"/>
                                        </p:tgtEl>
                                      </p:cBhvr>
                                    </p:animEffect>
                                  </p:childTnLst>
                                  <p:subTnLst>
                                    <p:audio>
                                      <p:cMediaNode>
                                        <p:cTn display="0" masterRel="sameClick">
                                          <p:stCondLst>
                                            <p:cond evt="begin" delay="0">
                                              <p:tn val="109"/>
                                            </p:cond>
                                          </p:stCondLst>
                                          <p:endCondLst>
                                            <p:cond evt="onStopAudio" delay="0">
                                              <p:tgtEl>
                                                <p:sldTgt/>
                                              </p:tgtEl>
                                            </p:cond>
                                          </p:endCondLst>
                                        </p:cTn>
                                        <p:tgtEl>
                                          <p:sndTgt r:embed="rId6" name="Quack"/>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9" presetClass="exit" presetSubtype="0" fill="hold" nodeType="clickEffect">
                                  <p:stCondLst>
                                    <p:cond delay="0"/>
                                  </p:stCondLst>
                                  <p:childTnLst>
                                    <p:animEffect transition="out" filter="dissolve">
                                      <p:cBhvr>
                                        <p:cTn id="115" dur="500"/>
                                        <p:tgtEl>
                                          <p:spTgt spid="405515"/>
                                        </p:tgtEl>
                                      </p:cBhvr>
                                    </p:animEffect>
                                    <p:set>
                                      <p:cBhvr>
                                        <p:cTn id="116" dur="1" fill="hold">
                                          <p:stCondLst>
                                            <p:cond delay="499"/>
                                          </p:stCondLst>
                                        </p:cTn>
                                        <p:tgtEl>
                                          <p:spTgt spid="405515"/>
                                        </p:tgtEl>
                                        <p:attrNameLst>
                                          <p:attrName>style.visibility</p:attrName>
                                        </p:attrNameLst>
                                      </p:cBhvr>
                                      <p:to>
                                        <p:strVal val="hidden"/>
                                      </p:to>
                                    </p:set>
                                  </p:childTnLst>
                                </p:cTn>
                              </p:par>
                              <p:par>
                                <p:cTn id="117" presetID="9" presetClass="exit" presetSubtype="0" fill="hold" grpId="1" nodeType="withEffect">
                                  <p:stCondLst>
                                    <p:cond delay="0"/>
                                  </p:stCondLst>
                                  <p:childTnLst>
                                    <p:animEffect transition="out" filter="dissolve">
                                      <p:cBhvr>
                                        <p:cTn id="118" dur="500"/>
                                        <p:tgtEl>
                                          <p:spTgt spid="405519"/>
                                        </p:tgtEl>
                                      </p:cBhvr>
                                    </p:animEffect>
                                    <p:set>
                                      <p:cBhvr>
                                        <p:cTn id="119" dur="1" fill="hold">
                                          <p:stCondLst>
                                            <p:cond delay="499"/>
                                          </p:stCondLst>
                                        </p:cTn>
                                        <p:tgtEl>
                                          <p:spTgt spid="405519"/>
                                        </p:tgtEl>
                                        <p:attrNameLst>
                                          <p:attrName>style.visibility</p:attrName>
                                        </p:attrNameLst>
                                      </p:cBhvr>
                                      <p:to>
                                        <p:strVal val="hidden"/>
                                      </p:to>
                                    </p:set>
                                  </p:childTnLst>
                                </p:cTn>
                              </p:par>
                              <p:par>
                                <p:cTn id="120" presetID="9" presetClass="exit" presetSubtype="0" fill="hold" grpId="0" nodeType="withEffect">
                                  <p:stCondLst>
                                    <p:cond delay="0"/>
                                  </p:stCondLst>
                                  <p:iterate type="lt">
                                    <p:tmPct val="0"/>
                                  </p:iterate>
                                  <p:childTnLst>
                                    <p:animEffect transition="out" filter="dissolve">
                                      <p:cBhvr>
                                        <p:cTn id="121" dur="500"/>
                                        <p:tgtEl>
                                          <p:spTgt spid="405506"/>
                                        </p:tgtEl>
                                      </p:cBhvr>
                                    </p:animEffect>
                                    <p:set>
                                      <p:cBhvr>
                                        <p:cTn id="122" dur="1" fill="hold">
                                          <p:stCondLst>
                                            <p:cond delay="499"/>
                                          </p:stCondLst>
                                        </p:cTn>
                                        <p:tgtEl>
                                          <p:spTgt spid="405506"/>
                                        </p:tgtEl>
                                        <p:attrNameLst>
                                          <p:attrName>style.visibility</p:attrName>
                                        </p:attrNameLst>
                                      </p:cBhvr>
                                      <p:to>
                                        <p:strVal val="hidden"/>
                                      </p:to>
                                    </p:set>
                                  </p:childTnLst>
                                </p:cTn>
                              </p:par>
                              <p:par>
                                <p:cTn id="123" presetID="9" presetClass="exit" presetSubtype="0" fill="hold" nodeType="withEffect">
                                  <p:stCondLst>
                                    <p:cond delay="0"/>
                                  </p:stCondLst>
                                  <p:childTnLst>
                                    <p:animEffect transition="out" filter="dissolve">
                                      <p:cBhvr>
                                        <p:cTn id="124" dur="500"/>
                                        <p:tgtEl>
                                          <p:spTgt spid="405520"/>
                                        </p:tgtEl>
                                      </p:cBhvr>
                                    </p:animEffect>
                                    <p:set>
                                      <p:cBhvr>
                                        <p:cTn id="125" dur="1" fill="hold">
                                          <p:stCondLst>
                                            <p:cond delay="499"/>
                                          </p:stCondLst>
                                        </p:cTn>
                                        <p:tgtEl>
                                          <p:spTgt spid="405520"/>
                                        </p:tgtEl>
                                        <p:attrNameLst>
                                          <p:attrName>style.visibility</p:attrName>
                                        </p:attrNameLst>
                                      </p:cBhvr>
                                      <p:to>
                                        <p:strVal val="hidden"/>
                                      </p:to>
                                    </p:set>
                                  </p:childTnLst>
                                </p:cTn>
                              </p:par>
                              <p:par>
                                <p:cTn id="126" presetID="9" presetClass="exit" presetSubtype="0" fill="hold" grpId="3" nodeType="withEffect">
                                  <p:stCondLst>
                                    <p:cond delay="0"/>
                                  </p:stCondLst>
                                  <p:childTnLst>
                                    <p:animEffect transition="out" filter="dissolve">
                                      <p:cBhvr>
                                        <p:cTn id="127" dur="500"/>
                                        <p:tgtEl>
                                          <p:spTgt spid="405516"/>
                                        </p:tgtEl>
                                      </p:cBhvr>
                                    </p:animEffect>
                                    <p:set>
                                      <p:cBhvr>
                                        <p:cTn id="128" dur="1" fill="hold">
                                          <p:stCondLst>
                                            <p:cond delay="499"/>
                                          </p:stCondLst>
                                        </p:cTn>
                                        <p:tgtEl>
                                          <p:spTgt spid="405516"/>
                                        </p:tgtEl>
                                        <p:attrNameLst>
                                          <p:attrName>style.visibility</p:attrName>
                                        </p:attrNameLst>
                                      </p:cBhvr>
                                      <p:to>
                                        <p:strVal val="hidden"/>
                                      </p:to>
                                    </p:set>
                                  </p:childTnLst>
                                </p:cTn>
                              </p:par>
                              <p:par>
                                <p:cTn id="129" presetID="9" presetClass="exit" presetSubtype="0" fill="hold" grpId="1" nodeType="withEffect">
                                  <p:stCondLst>
                                    <p:cond delay="0"/>
                                  </p:stCondLst>
                                  <p:childTnLst>
                                    <p:animEffect transition="out" filter="dissolve">
                                      <p:cBhvr>
                                        <p:cTn id="130" dur="500"/>
                                        <p:tgtEl>
                                          <p:spTgt spid="405530"/>
                                        </p:tgtEl>
                                      </p:cBhvr>
                                    </p:animEffect>
                                    <p:set>
                                      <p:cBhvr>
                                        <p:cTn id="131" dur="1" fill="hold">
                                          <p:stCondLst>
                                            <p:cond delay="499"/>
                                          </p:stCondLst>
                                        </p:cTn>
                                        <p:tgtEl>
                                          <p:spTgt spid="405530"/>
                                        </p:tgtEl>
                                        <p:attrNameLst>
                                          <p:attrName>style.visibility</p:attrName>
                                        </p:attrNameLst>
                                      </p:cBhvr>
                                      <p:to>
                                        <p:strVal val="hidden"/>
                                      </p:to>
                                    </p:set>
                                  </p:childTnLst>
                                </p:cTn>
                              </p:par>
                              <p:par>
                                <p:cTn id="132" presetID="9" presetClass="exit" presetSubtype="0" fill="hold" grpId="1" nodeType="withEffect">
                                  <p:stCondLst>
                                    <p:cond delay="0"/>
                                  </p:stCondLst>
                                  <p:childTnLst>
                                    <p:animEffect transition="out" filter="dissolve">
                                      <p:cBhvr>
                                        <p:cTn id="133" dur="500"/>
                                        <p:tgtEl>
                                          <p:spTgt spid="405534"/>
                                        </p:tgtEl>
                                      </p:cBhvr>
                                    </p:animEffect>
                                    <p:set>
                                      <p:cBhvr>
                                        <p:cTn id="134" dur="1" fill="hold">
                                          <p:stCondLst>
                                            <p:cond delay="499"/>
                                          </p:stCondLst>
                                        </p:cTn>
                                        <p:tgtEl>
                                          <p:spTgt spid="405534"/>
                                        </p:tgtEl>
                                        <p:attrNameLst>
                                          <p:attrName>style.visibility</p:attrName>
                                        </p:attrNameLst>
                                      </p:cBhvr>
                                      <p:to>
                                        <p:strVal val="hidden"/>
                                      </p:to>
                                    </p:set>
                                  </p:childTnLst>
                                </p:cTn>
                              </p:par>
                              <p:par>
                                <p:cTn id="135" presetID="9" presetClass="exit" presetSubtype="0" fill="hold" grpId="1" nodeType="withEffect">
                                  <p:stCondLst>
                                    <p:cond delay="0"/>
                                  </p:stCondLst>
                                  <p:childTnLst>
                                    <p:animEffect transition="out" filter="dissolve">
                                      <p:cBhvr>
                                        <p:cTn id="136" dur="500"/>
                                        <p:tgtEl>
                                          <p:spTgt spid="405535"/>
                                        </p:tgtEl>
                                      </p:cBhvr>
                                    </p:animEffect>
                                    <p:set>
                                      <p:cBhvr>
                                        <p:cTn id="137" dur="1" fill="hold">
                                          <p:stCondLst>
                                            <p:cond delay="499"/>
                                          </p:stCondLst>
                                        </p:cTn>
                                        <p:tgtEl>
                                          <p:spTgt spid="405535"/>
                                        </p:tgtEl>
                                        <p:attrNameLst>
                                          <p:attrName>style.visibility</p:attrName>
                                        </p:attrNameLst>
                                      </p:cBhvr>
                                      <p:to>
                                        <p:strVal val="hidden"/>
                                      </p:to>
                                    </p:set>
                                  </p:childTnLst>
                                </p:cTn>
                              </p:par>
                            </p:childTnLst>
                          </p:cTn>
                        </p:par>
                        <p:par>
                          <p:cTn id="138" fill="hold" nodeType="afterGroup">
                            <p:stCondLst>
                              <p:cond delay="500"/>
                            </p:stCondLst>
                            <p:childTnLst>
                              <p:par>
                                <p:cTn id="139" presetID="9" presetClass="exit" presetSubtype="0" fill="hold" grpId="1" nodeType="afterEffect">
                                  <p:stCondLst>
                                    <p:cond delay="0"/>
                                  </p:stCondLst>
                                  <p:childTnLst>
                                    <p:animEffect transition="out" filter="dissolve">
                                      <p:cBhvr>
                                        <p:cTn id="140" dur="500"/>
                                        <p:tgtEl>
                                          <p:spTgt spid="405532"/>
                                        </p:tgtEl>
                                      </p:cBhvr>
                                    </p:animEffect>
                                    <p:set>
                                      <p:cBhvr>
                                        <p:cTn id="141" dur="1" fill="hold">
                                          <p:stCondLst>
                                            <p:cond delay="499"/>
                                          </p:stCondLst>
                                        </p:cTn>
                                        <p:tgtEl>
                                          <p:spTgt spid="405532"/>
                                        </p:tgtEl>
                                        <p:attrNameLst>
                                          <p:attrName>style.visibility</p:attrName>
                                        </p:attrNameLst>
                                      </p:cBhvr>
                                      <p:to>
                                        <p:strVal val="hidden"/>
                                      </p:to>
                                    </p:set>
                                  </p:childTnLst>
                                </p:cTn>
                              </p:par>
                            </p:childTnLst>
                          </p:cTn>
                        </p:par>
                        <p:par>
                          <p:cTn id="142" fill="hold" nodeType="afterGroup">
                            <p:stCondLst>
                              <p:cond delay="1000"/>
                            </p:stCondLst>
                            <p:childTnLst>
                              <p:par>
                                <p:cTn id="143" presetID="22" presetClass="entr" presetSubtype="4" fill="hold" grpId="0" nodeType="afterEffect">
                                  <p:stCondLst>
                                    <p:cond delay="0"/>
                                  </p:stCondLst>
                                  <p:childTnLst>
                                    <p:set>
                                      <p:cBhvr>
                                        <p:cTn id="144" dur="1" fill="hold">
                                          <p:stCondLst>
                                            <p:cond delay="0"/>
                                          </p:stCondLst>
                                        </p:cTn>
                                        <p:tgtEl>
                                          <p:spTgt spid="405538"/>
                                        </p:tgtEl>
                                        <p:attrNameLst>
                                          <p:attrName>style.visibility</p:attrName>
                                        </p:attrNameLst>
                                      </p:cBhvr>
                                      <p:to>
                                        <p:strVal val="visible"/>
                                      </p:to>
                                    </p:set>
                                    <p:animEffect transition="in" filter="wipe(down)">
                                      <p:cBhvr>
                                        <p:cTn id="145" dur="500"/>
                                        <p:tgtEl>
                                          <p:spTgt spid="405538"/>
                                        </p:tgtEl>
                                      </p:cBhvr>
                                    </p:animEffect>
                                  </p:childTnLst>
                                  <p:subTnLst>
                                    <p:audio>
                                      <p:cMediaNode>
                                        <p:cTn display="0" masterRel="sameClick">
                                          <p:stCondLst>
                                            <p:cond evt="begin" delay="0">
                                              <p:tn val="143"/>
                                            </p:cond>
                                          </p:stCondLst>
                                          <p:endCondLst>
                                            <p:cond evt="onStopAudio" delay="0">
                                              <p:tgtEl>
                                                <p:sldTgt/>
                                              </p:tgtEl>
                                            </p:cond>
                                          </p:endCondLst>
                                        </p:cTn>
                                        <p:tgtEl>
                                          <p:sndTgt r:embed="rId6" name="Quack"/>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xit" presetSubtype="2" fill="hold" grpId="1" nodeType="clickEffect">
                                  <p:stCondLst>
                                    <p:cond delay="0"/>
                                  </p:stCondLst>
                                  <p:childTnLst>
                                    <p:animEffect transition="out" filter="wipe(right)">
                                      <p:cBhvr>
                                        <p:cTn id="149" dur="500"/>
                                        <p:tgtEl>
                                          <p:spTgt spid="405507"/>
                                        </p:tgtEl>
                                      </p:cBhvr>
                                    </p:animEffect>
                                    <p:set>
                                      <p:cBhvr>
                                        <p:cTn id="150" dur="1" fill="hold">
                                          <p:stCondLst>
                                            <p:cond delay="499"/>
                                          </p:stCondLst>
                                        </p:cTn>
                                        <p:tgtEl>
                                          <p:spTgt spid="405507"/>
                                        </p:tgtEl>
                                        <p:attrNameLst>
                                          <p:attrName>style.visibility</p:attrName>
                                        </p:attrNameLst>
                                      </p:cBhvr>
                                      <p:to>
                                        <p:strVal val="hidden"/>
                                      </p:to>
                                    </p:set>
                                  </p:childTnLst>
                                </p:cTn>
                              </p:par>
                              <p:par>
                                <p:cTn id="151" presetID="22" presetClass="exit" presetSubtype="2" fill="hold" nodeType="withEffect">
                                  <p:stCondLst>
                                    <p:cond delay="0"/>
                                  </p:stCondLst>
                                  <p:childTnLst>
                                    <p:animEffect transition="out" filter="wipe(right)">
                                      <p:cBhvr>
                                        <p:cTn id="152" dur="500"/>
                                        <p:tgtEl>
                                          <p:spTgt spid="405513"/>
                                        </p:tgtEl>
                                      </p:cBhvr>
                                    </p:animEffect>
                                    <p:set>
                                      <p:cBhvr>
                                        <p:cTn id="153" dur="1" fill="hold">
                                          <p:stCondLst>
                                            <p:cond delay="499"/>
                                          </p:stCondLst>
                                        </p:cTn>
                                        <p:tgtEl>
                                          <p:spTgt spid="405513"/>
                                        </p:tgtEl>
                                        <p:attrNameLst>
                                          <p:attrName>style.visibility</p:attrName>
                                        </p:attrNameLst>
                                      </p:cBhvr>
                                      <p:to>
                                        <p:strVal val="hidden"/>
                                      </p:to>
                                    </p:set>
                                  </p:childTnLst>
                                </p:cTn>
                              </p:par>
                            </p:childTnLst>
                          </p:cTn>
                        </p:par>
                        <p:par>
                          <p:cTn id="154" fill="hold" nodeType="afterGroup">
                            <p:stCondLst>
                              <p:cond delay="500"/>
                            </p:stCondLst>
                            <p:childTnLst>
                              <p:par>
                                <p:cTn id="155" presetID="22" presetClass="entr" presetSubtype="8" fill="hold" nodeType="afterEffect">
                                  <p:stCondLst>
                                    <p:cond delay="0"/>
                                  </p:stCondLst>
                                  <p:childTnLst>
                                    <p:set>
                                      <p:cBhvr>
                                        <p:cTn id="156" dur="1" fill="hold">
                                          <p:stCondLst>
                                            <p:cond delay="0"/>
                                          </p:stCondLst>
                                        </p:cTn>
                                        <p:tgtEl>
                                          <p:spTgt spid="405521"/>
                                        </p:tgtEl>
                                        <p:attrNameLst>
                                          <p:attrName>style.visibility</p:attrName>
                                        </p:attrNameLst>
                                      </p:cBhvr>
                                      <p:to>
                                        <p:strVal val="visible"/>
                                      </p:to>
                                    </p:set>
                                    <p:animEffect transition="in" filter="wipe(left)">
                                      <p:cBhvr>
                                        <p:cTn id="157" dur="500"/>
                                        <p:tgtEl>
                                          <p:spTgt spid="405521"/>
                                        </p:tgtEl>
                                      </p:cBhvr>
                                    </p:animEffect>
                                  </p:childTnLst>
                                  <p:subTnLst>
                                    <p:audio>
                                      <p:cMediaNode>
                                        <p:cTn display="0" masterRel="sameClick">
                                          <p:stCondLst>
                                            <p:cond evt="begin" delay="0">
                                              <p:tn val="155"/>
                                            </p:cond>
                                          </p:stCondLst>
                                          <p:endCondLst>
                                            <p:cond evt="onStopAudio" delay="0">
                                              <p:tgtEl>
                                                <p:sldTgt/>
                                              </p:tgtEl>
                                            </p:cond>
                                          </p:endCondLst>
                                        </p:cTn>
                                        <p:tgtEl>
                                          <p:sndTgt r:embed="rId3" name="Whoosh"/>
                                        </p:tgtEl>
                                      </p:cMediaNode>
                                    </p:audio>
                                  </p:subTnLst>
                                </p:cTn>
                              </p:par>
                            </p:childTnLst>
                          </p:cTn>
                        </p:par>
                        <p:par>
                          <p:cTn id="158" fill="hold" nodeType="afterGroup">
                            <p:stCondLst>
                              <p:cond delay="1000"/>
                            </p:stCondLst>
                            <p:childTnLst>
                              <p:par>
                                <p:cTn id="159" presetID="22" presetClass="entr" presetSubtype="8" fill="hold" grpId="0" nodeType="afterEffect">
                                  <p:stCondLst>
                                    <p:cond delay="0"/>
                                  </p:stCondLst>
                                  <p:childTnLst>
                                    <p:set>
                                      <p:cBhvr>
                                        <p:cTn id="160" dur="1" fill="hold">
                                          <p:stCondLst>
                                            <p:cond delay="0"/>
                                          </p:stCondLst>
                                        </p:cTn>
                                        <p:tgtEl>
                                          <p:spTgt spid="405508"/>
                                        </p:tgtEl>
                                        <p:attrNameLst>
                                          <p:attrName>style.visibility</p:attrName>
                                        </p:attrNameLst>
                                      </p:cBhvr>
                                      <p:to>
                                        <p:strVal val="visible"/>
                                      </p:to>
                                    </p:set>
                                    <p:animEffect transition="in" filter="wipe(left)">
                                      <p:cBhvr>
                                        <p:cTn id="161" dur="500"/>
                                        <p:tgtEl>
                                          <p:spTgt spid="405508"/>
                                        </p:tgtEl>
                                      </p:cBhvr>
                                    </p:animEffect>
                                  </p:childTnLst>
                                  <p:subTnLst>
                                    <p:audio>
                                      <p:cMediaNode>
                                        <p:cTn display="0" masterRel="sameClick">
                                          <p:stCondLst>
                                            <p:cond evt="begin" delay="0">
                                              <p:tn val="159"/>
                                            </p:cond>
                                          </p:stCondLst>
                                          <p:endCondLst>
                                            <p:cond evt="onStopAudio" delay="0">
                                              <p:tgtEl>
                                                <p:sldTgt/>
                                              </p:tgtEl>
                                            </p:cond>
                                          </p:endCondLst>
                                        </p:cTn>
                                        <p:tgtEl>
                                          <p:sndTgt r:embed="rId3" name="Whoosh"/>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grpId="4" nodeType="clickEffect">
                                  <p:stCondLst>
                                    <p:cond delay="0"/>
                                  </p:stCondLst>
                                  <p:childTnLst>
                                    <p:set>
                                      <p:cBhvr>
                                        <p:cTn id="165" dur="1" fill="hold">
                                          <p:stCondLst>
                                            <p:cond delay="0"/>
                                          </p:stCondLst>
                                        </p:cTn>
                                        <p:tgtEl>
                                          <p:spTgt spid="405516"/>
                                        </p:tgtEl>
                                        <p:attrNameLst>
                                          <p:attrName>style.visibility</p:attrName>
                                        </p:attrNameLst>
                                      </p:cBhvr>
                                      <p:to>
                                        <p:strVal val="visible"/>
                                      </p:to>
                                    </p:set>
                                    <p:animEffect transition="in" filter="wipe(left)">
                                      <p:cBhvr>
                                        <p:cTn id="166" dur="500"/>
                                        <p:tgtEl>
                                          <p:spTgt spid="405516"/>
                                        </p:tgtEl>
                                      </p:cBhvr>
                                    </p:animEffect>
                                  </p:childTnLst>
                                  <p:subTnLst>
                                    <p:audio>
                                      <p:cMediaNode>
                                        <p:cTn display="0" masterRel="sameClick">
                                          <p:stCondLst>
                                            <p:cond evt="begin" delay="0">
                                              <p:tn val="164"/>
                                            </p:cond>
                                          </p:stCondLst>
                                          <p:endCondLst>
                                            <p:cond evt="onStopAudio" delay="0">
                                              <p:tgtEl>
                                                <p:sldTgt/>
                                              </p:tgtEl>
                                            </p:cond>
                                          </p:endCondLst>
                                        </p:cTn>
                                        <p:tgtEl>
                                          <p:sndTgt r:embed="rId4" name="Arrow"/>
                                        </p:tgtEl>
                                      </p:cMediaNode>
                                    </p:audio>
                                  </p:subTnLst>
                                </p:cTn>
                              </p:par>
                            </p:childTnLst>
                          </p:cTn>
                        </p:par>
                        <p:par>
                          <p:cTn id="167" fill="hold" nodeType="afterGroup">
                            <p:stCondLst>
                              <p:cond delay="500"/>
                            </p:stCondLst>
                            <p:childTnLst>
                              <p:par>
                                <p:cTn id="168" presetID="22" presetClass="entr" presetSubtype="8" fill="hold" nodeType="afterEffect">
                                  <p:stCondLst>
                                    <p:cond delay="0"/>
                                  </p:stCondLst>
                                  <p:childTnLst>
                                    <p:set>
                                      <p:cBhvr>
                                        <p:cTn id="169" dur="1" fill="hold">
                                          <p:stCondLst>
                                            <p:cond delay="0"/>
                                          </p:stCondLst>
                                        </p:cTn>
                                        <p:tgtEl>
                                          <p:spTgt spid="405527"/>
                                        </p:tgtEl>
                                        <p:attrNameLst>
                                          <p:attrName>style.visibility</p:attrName>
                                        </p:attrNameLst>
                                      </p:cBhvr>
                                      <p:to>
                                        <p:strVal val="visible"/>
                                      </p:to>
                                    </p:set>
                                    <p:animEffect transition="in" filter="wipe(left)">
                                      <p:cBhvr>
                                        <p:cTn id="170" dur="500"/>
                                        <p:tgtEl>
                                          <p:spTgt spid="405527"/>
                                        </p:tgtEl>
                                      </p:cBhvr>
                                    </p:animEffect>
                                  </p:childTnLst>
                                  <p:subTnLst>
                                    <p:audio>
                                      <p:cMediaNode>
                                        <p:cTn display="0" masterRel="sameClick">
                                          <p:stCondLst>
                                            <p:cond evt="begin" delay="0">
                                              <p:tn val="168"/>
                                            </p:cond>
                                          </p:stCondLst>
                                          <p:endCondLst>
                                            <p:cond evt="onStopAudio" delay="0">
                                              <p:tgtEl>
                                                <p:sldTgt/>
                                              </p:tgtEl>
                                            </p:cond>
                                          </p:endCondLst>
                                        </p:cTn>
                                        <p:tgtEl>
                                          <p:sndTgt r:embed="rId3" name="Whoosh"/>
                                        </p:tgtEl>
                                      </p:cMediaNode>
                                    </p:audio>
                                  </p:subTnLst>
                                </p:cTn>
                              </p:par>
                            </p:childTnLst>
                          </p:cTn>
                        </p:par>
                        <p:par>
                          <p:cTn id="171" fill="hold" nodeType="afterGroup">
                            <p:stCondLst>
                              <p:cond delay="1000"/>
                            </p:stCondLst>
                            <p:childTnLst>
                              <p:par>
                                <p:cTn id="172" presetID="22" presetClass="entr" presetSubtype="8" fill="hold" grpId="0" nodeType="afterEffect">
                                  <p:stCondLst>
                                    <p:cond delay="0"/>
                                  </p:stCondLst>
                                  <p:childTnLst>
                                    <p:set>
                                      <p:cBhvr>
                                        <p:cTn id="173" dur="1" fill="hold">
                                          <p:stCondLst>
                                            <p:cond delay="0"/>
                                          </p:stCondLst>
                                        </p:cTn>
                                        <p:tgtEl>
                                          <p:spTgt spid="405522"/>
                                        </p:tgtEl>
                                        <p:attrNameLst>
                                          <p:attrName>style.visibility</p:attrName>
                                        </p:attrNameLst>
                                      </p:cBhvr>
                                      <p:to>
                                        <p:strVal val="visible"/>
                                      </p:to>
                                    </p:set>
                                    <p:animEffect transition="in" filter="wipe(left)">
                                      <p:cBhvr>
                                        <p:cTn id="174" dur="500"/>
                                        <p:tgtEl>
                                          <p:spTgt spid="405522"/>
                                        </p:tgtEl>
                                      </p:cBhvr>
                                    </p:animEffect>
                                  </p:childTnLst>
                                </p:cTn>
                              </p:par>
                            </p:childTnLst>
                          </p:cTn>
                        </p:par>
                        <p:par>
                          <p:cTn id="175" fill="hold" nodeType="afterGroup">
                            <p:stCondLst>
                              <p:cond delay="1500"/>
                            </p:stCondLst>
                            <p:childTnLst>
                              <p:par>
                                <p:cTn id="176" presetID="22" presetClass="entr" presetSubtype="8" fill="hold" nodeType="afterEffect">
                                  <p:stCondLst>
                                    <p:cond delay="0"/>
                                  </p:stCondLst>
                                  <p:childTnLst>
                                    <p:set>
                                      <p:cBhvr>
                                        <p:cTn id="177" dur="1" fill="hold">
                                          <p:stCondLst>
                                            <p:cond delay="0"/>
                                          </p:stCondLst>
                                        </p:cTn>
                                        <p:tgtEl>
                                          <p:spTgt spid="405520"/>
                                        </p:tgtEl>
                                        <p:attrNameLst>
                                          <p:attrName>style.visibility</p:attrName>
                                        </p:attrNameLst>
                                      </p:cBhvr>
                                      <p:to>
                                        <p:strVal val="visible"/>
                                      </p:to>
                                    </p:set>
                                    <p:animEffect transition="in" filter="wipe(left)">
                                      <p:cBhvr>
                                        <p:cTn id="178" dur="500"/>
                                        <p:tgtEl>
                                          <p:spTgt spid="405520"/>
                                        </p:tgtEl>
                                      </p:cBhvr>
                                    </p:animEffect>
                                  </p:childTnLst>
                                  <p:subTnLst>
                                    <p:audio>
                                      <p:cMediaNode>
                                        <p:cTn display="0" masterRel="sameClick">
                                          <p:stCondLst>
                                            <p:cond evt="begin" delay="0">
                                              <p:tn val="176"/>
                                            </p:cond>
                                          </p:stCondLst>
                                          <p:endCondLst>
                                            <p:cond evt="onStopAudio" delay="0">
                                              <p:tgtEl>
                                                <p:sldTgt/>
                                              </p:tgtEl>
                                            </p:cond>
                                          </p:endCondLst>
                                        </p:cTn>
                                        <p:tgtEl>
                                          <p:sndTgt r:embed="rId3" name="Whoosh"/>
                                        </p:tgtEl>
                                      </p:cMediaNode>
                                    </p:audio>
                                  </p:subTnLst>
                                </p:cTn>
                              </p:par>
                            </p:childTnLst>
                          </p:cTn>
                        </p:par>
                      </p:childTnLst>
                    </p:cTn>
                  </p:par>
                  <p:par>
                    <p:cTn id="179" fill="hold" nodeType="clickPar">
                      <p:stCondLst>
                        <p:cond delay="indefinite"/>
                      </p:stCondLst>
                      <p:childTnLst>
                        <p:par>
                          <p:cTn id="180" fill="hold" nodeType="withGroup">
                            <p:stCondLst>
                              <p:cond delay="0"/>
                            </p:stCondLst>
                            <p:childTnLst>
                              <p:par>
                                <p:cTn id="181" presetID="49" presetClass="entr" presetSubtype="0" decel="100000" fill="hold" grpId="2" nodeType="clickEffect">
                                  <p:stCondLst>
                                    <p:cond delay="0"/>
                                  </p:stCondLst>
                                  <p:iterate type="lt">
                                    <p:tmPct val="0"/>
                                  </p:iterate>
                                  <p:childTnLst>
                                    <p:set>
                                      <p:cBhvr>
                                        <p:cTn id="182" dur="1" fill="hold">
                                          <p:stCondLst>
                                            <p:cond delay="0"/>
                                          </p:stCondLst>
                                        </p:cTn>
                                        <p:tgtEl>
                                          <p:spTgt spid="405506"/>
                                        </p:tgtEl>
                                        <p:attrNameLst>
                                          <p:attrName>style.visibility</p:attrName>
                                        </p:attrNameLst>
                                      </p:cBhvr>
                                      <p:to>
                                        <p:strVal val="visible"/>
                                      </p:to>
                                    </p:set>
                                    <p:anim calcmode="lin" valueType="num">
                                      <p:cBhvr>
                                        <p:cTn id="183" dur="1000" fill="hold"/>
                                        <p:tgtEl>
                                          <p:spTgt spid="405506"/>
                                        </p:tgtEl>
                                        <p:attrNameLst>
                                          <p:attrName>ppt_w</p:attrName>
                                        </p:attrNameLst>
                                      </p:cBhvr>
                                      <p:tavLst>
                                        <p:tav tm="0">
                                          <p:val>
                                            <p:fltVal val="0"/>
                                          </p:val>
                                        </p:tav>
                                        <p:tav tm="100000">
                                          <p:val>
                                            <p:strVal val="#ppt_w"/>
                                          </p:val>
                                        </p:tav>
                                      </p:tavLst>
                                    </p:anim>
                                    <p:anim calcmode="lin" valueType="num">
                                      <p:cBhvr>
                                        <p:cTn id="184" dur="1000" fill="hold"/>
                                        <p:tgtEl>
                                          <p:spTgt spid="405506"/>
                                        </p:tgtEl>
                                        <p:attrNameLst>
                                          <p:attrName>ppt_h</p:attrName>
                                        </p:attrNameLst>
                                      </p:cBhvr>
                                      <p:tavLst>
                                        <p:tav tm="0">
                                          <p:val>
                                            <p:fltVal val="0"/>
                                          </p:val>
                                        </p:tav>
                                        <p:tav tm="100000">
                                          <p:val>
                                            <p:strVal val="#ppt_h"/>
                                          </p:val>
                                        </p:tav>
                                      </p:tavLst>
                                    </p:anim>
                                    <p:anim calcmode="lin" valueType="num">
                                      <p:cBhvr>
                                        <p:cTn id="185" dur="1000" fill="hold"/>
                                        <p:tgtEl>
                                          <p:spTgt spid="405506"/>
                                        </p:tgtEl>
                                        <p:attrNameLst>
                                          <p:attrName>style.rotation</p:attrName>
                                        </p:attrNameLst>
                                      </p:cBhvr>
                                      <p:tavLst>
                                        <p:tav tm="0">
                                          <p:val>
                                            <p:fltVal val="360"/>
                                          </p:val>
                                        </p:tav>
                                        <p:tav tm="100000">
                                          <p:val>
                                            <p:fltVal val="0"/>
                                          </p:val>
                                        </p:tav>
                                      </p:tavLst>
                                    </p:anim>
                                    <p:animEffect transition="in" filter="fade">
                                      <p:cBhvr>
                                        <p:cTn id="186" dur="1000"/>
                                        <p:tgtEl>
                                          <p:spTgt spid="405506"/>
                                        </p:tgtEl>
                                      </p:cBhvr>
                                    </p:animEffect>
                                  </p:childTnLst>
                                  <p:subTnLst>
                                    <p:audio>
                                      <p:cMediaNode>
                                        <p:cTn display="0" masterRel="sameClick">
                                          <p:stCondLst>
                                            <p:cond evt="begin" delay="0">
                                              <p:tn val="181"/>
                                            </p:cond>
                                          </p:stCondLst>
                                          <p:endCondLst>
                                            <p:cond evt="onStopAudio" delay="0">
                                              <p:tgtEl>
                                                <p:sldTgt/>
                                              </p:tgtEl>
                                            </p:cond>
                                          </p:endCondLst>
                                        </p:cTn>
                                        <p:tgtEl>
                                          <p:sndTgt r:embed="rId5" name="Explosion"/>
                                        </p:tgtEl>
                                      </p:cMediaNode>
                                    </p:audio>
                                  </p:subTnLst>
                                </p:cTn>
                              </p:par>
                            </p:childTnLst>
                          </p:cTn>
                        </p:par>
                      </p:childTnLst>
                    </p:cTn>
                  </p:par>
                  <p:par>
                    <p:cTn id="187" fill="hold" nodeType="clickPar">
                      <p:stCondLst>
                        <p:cond delay="indefinite"/>
                      </p:stCondLst>
                      <p:childTnLst>
                        <p:par>
                          <p:cTn id="188" fill="hold" nodeType="withGroup">
                            <p:stCondLst>
                              <p:cond delay="0"/>
                            </p:stCondLst>
                            <p:childTnLst>
                              <p:par>
                                <p:cTn id="189" presetID="9" presetClass="exit" presetSubtype="0" fill="hold" nodeType="clickEffect">
                                  <p:stCondLst>
                                    <p:cond delay="0"/>
                                  </p:stCondLst>
                                  <p:childTnLst>
                                    <p:animEffect transition="out" filter="dissolve">
                                      <p:cBhvr>
                                        <p:cTn id="190" dur="500"/>
                                        <p:tgtEl>
                                          <p:spTgt spid="405521"/>
                                        </p:tgtEl>
                                      </p:cBhvr>
                                    </p:animEffect>
                                    <p:set>
                                      <p:cBhvr>
                                        <p:cTn id="191" dur="1" fill="hold">
                                          <p:stCondLst>
                                            <p:cond delay="499"/>
                                          </p:stCondLst>
                                        </p:cTn>
                                        <p:tgtEl>
                                          <p:spTgt spid="405521"/>
                                        </p:tgtEl>
                                        <p:attrNameLst>
                                          <p:attrName>style.visibility</p:attrName>
                                        </p:attrNameLst>
                                      </p:cBhvr>
                                      <p:to>
                                        <p:strVal val="hidden"/>
                                      </p:to>
                                    </p:set>
                                  </p:childTnLst>
                                </p:cTn>
                              </p:par>
                              <p:par>
                                <p:cTn id="192" presetID="9" presetClass="exit" presetSubtype="0" fill="hold" grpId="5" nodeType="withEffect">
                                  <p:stCondLst>
                                    <p:cond delay="0"/>
                                  </p:stCondLst>
                                  <p:childTnLst>
                                    <p:animEffect transition="out" filter="dissolve">
                                      <p:cBhvr>
                                        <p:cTn id="193" dur="500"/>
                                        <p:tgtEl>
                                          <p:spTgt spid="405516"/>
                                        </p:tgtEl>
                                      </p:cBhvr>
                                    </p:animEffect>
                                    <p:set>
                                      <p:cBhvr>
                                        <p:cTn id="194" dur="1" fill="hold">
                                          <p:stCondLst>
                                            <p:cond delay="499"/>
                                          </p:stCondLst>
                                        </p:cTn>
                                        <p:tgtEl>
                                          <p:spTgt spid="405516"/>
                                        </p:tgtEl>
                                        <p:attrNameLst>
                                          <p:attrName>style.visibility</p:attrName>
                                        </p:attrNameLst>
                                      </p:cBhvr>
                                      <p:to>
                                        <p:strVal val="hidden"/>
                                      </p:to>
                                    </p:set>
                                  </p:childTnLst>
                                </p:cTn>
                              </p:par>
                              <p:par>
                                <p:cTn id="195" presetID="9" presetClass="exit" presetSubtype="0" fill="hold" nodeType="withEffect">
                                  <p:stCondLst>
                                    <p:cond delay="0"/>
                                  </p:stCondLst>
                                  <p:childTnLst>
                                    <p:animEffect transition="out" filter="dissolve">
                                      <p:cBhvr>
                                        <p:cTn id="196" dur="500"/>
                                        <p:tgtEl>
                                          <p:spTgt spid="405527"/>
                                        </p:tgtEl>
                                      </p:cBhvr>
                                    </p:animEffect>
                                    <p:set>
                                      <p:cBhvr>
                                        <p:cTn id="197" dur="1" fill="hold">
                                          <p:stCondLst>
                                            <p:cond delay="499"/>
                                          </p:stCondLst>
                                        </p:cTn>
                                        <p:tgtEl>
                                          <p:spTgt spid="405527"/>
                                        </p:tgtEl>
                                        <p:attrNameLst>
                                          <p:attrName>style.visibility</p:attrName>
                                        </p:attrNameLst>
                                      </p:cBhvr>
                                      <p:to>
                                        <p:strVal val="hidden"/>
                                      </p:to>
                                    </p:set>
                                  </p:childTnLst>
                                </p:cTn>
                              </p:par>
                              <p:par>
                                <p:cTn id="198" presetID="9" presetClass="exit" presetSubtype="0" fill="hold" grpId="1" nodeType="withEffect">
                                  <p:stCondLst>
                                    <p:cond delay="0"/>
                                  </p:stCondLst>
                                  <p:childTnLst>
                                    <p:animEffect transition="out" filter="dissolve">
                                      <p:cBhvr>
                                        <p:cTn id="199" dur="500"/>
                                        <p:tgtEl>
                                          <p:spTgt spid="405508"/>
                                        </p:tgtEl>
                                      </p:cBhvr>
                                    </p:animEffect>
                                    <p:set>
                                      <p:cBhvr>
                                        <p:cTn id="200" dur="1" fill="hold">
                                          <p:stCondLst>
                                            <p:cond delay="499"/>
                                          </p:stCondLst>
                                        </p:cTn>
                                        <p:tgtEl>
                                          <p:spTgt spid="405508"/>
                                        </p:tgtEl>
                                        <p:attrNameLst>
                                          <p:attrName>style.visibility</p:attrName>
                                        </p:attrNameLst>
                                      </p:cBhvr>
                                      <p:to>
                                        <p:strVal val="hidden"/>
                                      </p:to>
                                    </p:set>
                                  </p:childTnLst>
                                </p:cTn>
                              </p:par>
                              <p:par>
                                <p:cTn id="201" presetID="9" presetClass="exit" presetSubtype="0" fill="hold" grpId="1" nodeType="withEffect">
                                  <p:stCondLst>
                                    <p:cond delay="0"/>
                                  </p:stCondLst>
                                  <p:childTnLst>
                                    <p:animEffect transition="out" filter="dissolve">
                                      <p:cBhvr>
                                        <p:cTn id="202" dur="500"/>
                                        <p:tgtEl>
                                          <p:spTgt spid="405522"/>
                                        </p:tgtEl>
                                      </p:cBhvr>
                                    </p:animEffect>
                                    <p:set>
                                      <p:cBhvr>
                                        <p:cTn id="203" dur="1" fill="hold">
                                          <p:stCondLst>
                                            <p:cond delay="499"/>
                                          </p:stCondLst>
                                        </p:cTn>
                                        <p:tgtEl>
                                          <p:spTgt spid="405522"/>
                                        </p:tgtEl>
                                        <p:attrNameLst>
                                          <p:attrName>style.visibility</p:attrName>
                                        </p:attrNameLst>
                                      </p:cBhvr>
                                      <p:to>
                                        <p:strVal val="hidden"/>
                                      </p:to>
                                    </p:set>
                                  </p:childTnLst>
                                </p:cTn>
                              </p:par>
                              <p:par>
                                <p:cTn id="204" presetID="9" presetClass="exit" presetSubtype="0" fill="hold" nodeType="withEffect">
                                  <p:stCondLst>
                                    <p:cond delay="0"/>
                                  </p:stCondLst>
                                  <p:childTnLst>
                                    <p:animEffect transition="out" filter="dissolve">
                                      <p:cBhvr>
                                        <p:cTn id="205" dur="500"/>
                                        <p:tgtEl>
                                          <p:spTgt spid="405520"/>
                                        </p:tgtEl>
                                      </p:cBhvr>
                                    </p:animEffect>
                                    <p:set>
                                      <p:cBhvr>
                                        <p:cTn id="206" dur="1" fill="hold">
                                          <p:stCondLst>
                                            <p:cond delay="499"/>
                                          </p:stCondLst>
                                        </p:cTn>
                                        <p:tgtEl>
                                          <p:spTgt spid="405520"/>
                                        </p:tgtEl>
                                        <p:attrNameLst>
                                          <p:attrName>style.visibility</p:attrName>
                                        </p:attrNameLst>
                                      </p:cBhvr>
                                      <p:to>
                                        <p:strVal val="hidden"/>
                                      </p:to>
                                    </p:set>
                                  </p:childTnLst>
                                </p:cTn>
                              </p:par>
                              <p:par>
                                <p:cTn id="207" presetID="9" presetClass="exit" presetSubtype="0" fill="hold" grpId="4" nodeType="withEffect">
                                  <p:stCondLst>
                                    <p:cond delay="0"/>
                                  </p:stCondLst>
                                  <p:iterate type="lt">
                                    <p:tmPct val="0"/>
                                  </p:iterate>
                                  <p:childTnLst>
                                    <p:animEffect transition="out" filter="dissolve">
                                      <p:cBhvr>
                                        <p:cTn id="208" dur="500"/>
                                        <p:tgtEl>
                                          <p:spTgt spid="405506"/>
                                        </p:tgtEl>
                                      </p:cBhvr>
                                    </p:animEffect>
                                    <p:set>
                                      <p:cBhvr>
                                        <p:cTn id="209" dur="1" fill="hold">
                                          <p:stCondLst>
                                            <p:cond delay="499"/>
                                          </p:stCondLst>
                                        </p:cTn>
                                        <p:tgtEl>
                                          <p:spTgt spid="405506"/>
                                        </p:tgtEl>
                                        <p:attrNameLst>
                                          <p:attrName>style.visibility</p:attrName>
                                        </p:attrNameLst>
                                      </p:cBhvr>
                                      <p:to>
                                        <p:strVal val="hidden"/>
                                      </p:to>
                                    </p:set>
                                  </p:childTnLst>
                                </p:cTn>
                              </p:par>
                            </p:childTnLst>
                          </p:cTn>
                        </p:par>
                        <p:par>
                          <p:cTn id="210" fill="hold" nodeType="afterGroup">
                            <p:stCondLst>
                              <p:cond delay="500"/>
                            </p:stCondLst>
                            <p:childTnLst>
                              <p:par>
                                <p:cTn id="211" presetID="22" presetClass="entr" presetSubtype="8" fill="hold" nodeType="afterEffect">
                                  <p:stCondLst>
                                    <p:cond delay="0"/>
                                  </p:stCondLst>
                                  <p:childTnLst>
                                    <p:set>
                                      <p:cBhvr>
                                        <p:cTn id="212" dur="1" fill="hold">
                                          <p:stCondLst>
                                            <p:cond delay="0"/>
                                          </p:stCondLst>
                                        </p:cTn>
                                        <p:tgtEl>
                                          <p:spTgt spid="405525"/>
                                        </p:tgtEl>
                                        <p:attrNameLst>
                                          <p:attrName>style.visibility</p:attrName>
                                        </p:attrNameLst>
                                      </p:cBhvr>
                                      <p:to>
                                        <p:strVal val="visible"/>
                                      </p:to>
                                    </p:set>
                                    <p:animEffect transition="in" filter="wipe(left)">
                                      <p:cBhvr>
                                        <p:cTn id="213" dur="500"/>
                                        <p:tgtEl>
                                          <p:spTgt spid="405525"/>
                                        </p:tgtEl>
                                      </p:cBhvr>
                                    </p:animEffect>
                                  </p:childTnLst>
                                  <p:subTnLst>
                                    <p:audio>
                                      <p:cMediaNode>
                                        <p:cTn display="0" masterRel="sameClick">
                                          <p:stCondLst>
                                            <p:cond evt="begin" delay="0">
                                              <p:tn val="211"/>
                                            </p:cond>
                                          </p:stCondLst>
                                          <p:endCondLst>
                                            <p:cond evt="onStopAudio" delay="0">
                                              <p:tgtEl>
                                                <p:sldTgt/>
                                              </p:tgtEl>
                                            </p:cond>
                                          </p:endCondLst>
                                        </p:cTn>
                                        <p:tgtEl>
                                          <p:sndTgt r:embed="rId3" name="Whoosh"/>
                                        </p:tgtEl>
                                      </p:cMediaNode>
                                    </p:audio>
                                  </p:subTnLst>
                                </p:cTn>
                              </p:par>
                            </p:childTnLst>
                          </p:cTn>
                        </p:par>
                        <p:par>
                          <p:cTn id="214" fill="hold" nodeType="afterGroup">
                            <p:stCondLst>
                              <p:cond delay="1000"/>
                            </p:stCondLst>
                            <p:childTnLst>
                              <p:par>
                                <p:cTn id="215" presetID="1" presetClass="entr" presetSubtype="0" fill="hold" grpId="0" nodeType="afterEffect">
                                  <p:stCondLst>
                                    <p:cond delay="0"/>
                                  </p:stCondLst>
                                  <p:childTnLst>
                                    <p:set>
                                      <p:cBhvr>
                                        <p:cTn id="216" dur="1" fill="hold">
                                          <p:stCondLst>
                                            <p:cond delay="0"/>
                                          </p:stCondLst>
                                        </p:cTn>
                                        <p:tgtEl>
                                          <p:spTgt spid="405509"/>
                                        </p:tgtEl>
                                        <p:attrNameLst>
                                          <p:attrName>style.visibility</p:attrName>
                                        </p:attrNameLst>
                                      </p:cBhvr>
                                      <p:to>
                                        <p:strVal val="visible"/>
                                      </p:to>
                                    </p:se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22" presetClass="entr" presetSubtype="8" fill="hold" grpId="6" nodeType="clickEffect">
                                  <p:stCondLst>
                                    <p:cond delay="0"/>
                                  </p:stCondLst>
                                  <p:childTnLst>
                                    <p:set>
                                      <p:cBhvr>
                                        <p:cTn id="220" dur="1" fill="hold">
                                          <p:stCondLst>
                                            <p:cond delay="0"/>
                                          </p:stCondLst>
                                        </p:cTn>
                                        <p:tgtEl>
                                          <p:spTgt spid="405516"/>
                                        </p:tgtEl>
                                        <p:attrNameLst>
                                          <p:attrName>style.visibility</p:attrName>
                                        </p:attrNameLst>
                                      </p:cBhvr>
                                      <p:to>
                                        <p:strVal val="visible"/>
                                      </p:to>
                                    </p:set>
                                    <p:animEffect transition="in" filter="wipe(left)">
                                      <p:cBhvr>
                                        <p:cTn id="221" dur="500"/>
                                        <p:tgtEl>
                                          <p:spTgt spid="405516"/>
                                        </p:tgtEl>
                                      </p:cBhvr>
                                    </p:animEffect>
                                  </p:childTnLst>
                                  <p:subTnLst>
                                    <p:audio>
                                      <p:cMediaNode>
                                        <p:cTn display="0" masterRel="sameClick">
                                          <p:stCondLst>
                                            <p:cond evt="begin" delay="0">
                                              <p:tn val="219"/>
                                            </p:cond>
                                          </p:stCondLst>
                                          <p:endCondLst>
                                            <p:cond evt="onStopAudio" delay="0">
                                              <p:tgtEl>
                                                <p:sldTgt/>
                                              </p:tgtEl>
                                            </p:cond>
                                          </p:endCondLst>
                                        </p:cTn>
                                        <p:tgtEl>
                                          <p:sndTgt r:embed="rId4" name="Arrow"/>
                                        </p:tgtEl>
                                      </p:cMediaNode>
                                    </p:audio>
                                  </p:subTnLst>
                                </p:cTn>
                              </p:par>
                            </p:childTnLst>
                          </p:cTn>
                        </p:par>
                        <p:par>
                          <p:cTn id="222" fill="hold" nodeType="afterGroup">
                            <p:stCondLst>
                              <p:cond delay="500"/>
                            </p:stCondLst>
                            <p:childTnLst>
                              <p:par>
                                <p:cTn id="223" presetID="1" presetClass="entr" presetSubtype="0" fill="hold" nodeType="afterEffect">
                                  <p:stCondLst>
                                    <p:cond delay="0"/>
                                  </p:stCondLst>
                                  <p:childTnLst>
                                    <p:set>
                                      <p:cBhvr>
                                        <p:cTn id="224" dur="1" fill="hold">
                                          <p:stCondLst>
                                            <p:cond delay="0"/>
                                          </p:stCondLst>
                                        </p:cTn>
                                        <p:tgtEl>
                                          <p:spTgt spid="405528"/>
                                        </p:tgtEl>
                                        <p:attrNameLst>
                                          <p:attrName>style.visibility</p:attrName>
                                        </p:attrNameLst>
                                      </p:cBhvr>
                                      <p:to>
                                        <p:strVal val="visible"/>
                                      </p:to>
                                    </p:set>
                                  </p:childTnLst>
                                </p:cTn>
                              </p:par>
                            </p:childTnLst>
                          </p:cTn>
                        </p:par>
                        <p:par>
                          <p:cTn id="225" fill="hold" nodeType="afterGroup">
                            <p:stCondLst>
                              <p:cond delay="500"/>
                            </p:stCondLst>
                            <p:childTnLst>
                              <p:par>
                                <p:cTn id="226" presetID="1" presetClass="entr" presetSubtype="0" fill="hold" grpId="0" nodeType="afterEffect">
                                  <p:stCondLst>
                                    <p:cond delay="0"/>
                                  </p:stCondLst>
                                  <p:childTnLst>
                                    <p:set>
                                      <p:cBhvr>
                                        <p:cTn id="227" dur="1" fill="hold">
                                          <p:stCondLst>
                                            <p:cond delay="0"/>
                                          </p:stCondLst>
                                        </p:cTn>
                                        <p:tgtEl>
                                          <p:spTgt spid="405523"/>
                                        </p:tgtEl>
                                        <p:attrNameLst>
                                          <p:attrName>style.visibility</p:attrName>
                                        </p:attrNameLst>
                                      </p:cBhvr>
                                      <p:to>
                                        <p:strVal val="visible"/>
                                      </p:to>
                                    </p:set>
                                  </p:childTnLst>
                                </p:cTn>
                              </p:par>
                            </p:childTnLst>
                          </p:cTn>
                        </p:par>
                        <p:par>
                          <p:cTn id="228" fill="hold" nodeType="afterGroup">
                            <p:stCondLst>
                              <p:cond delay="500"/>
                            </p:stCondLst>
                            <p:childTnLst>
                              <p:par>
                                <p:cTn id="229" presetID="1" presetClass="entr" presetSubtype="0" fill="hold" nodeType="afterEffect">
                                  <p:stCondLst>
                                    <p:cond delay="0"/>
                                  </p:stCondLst>
                                  <p:childTnLst>
                                    <p:set>
                                      <p:cBhvr>
                                        <p:cTn id="230" dur="1" fill="hold">
                                          <p:stCondLst>
                                            <p:cond delay="0"/>
                                          </p:stCondLst>
                                        </p:cTn>
                                        <p:tgtEl>
                                          <p:spTgt spid="405520"/>
                                        </p:tgtEl>
                                        <p:attrNameLst>
                                          <p:attrName>style.visibility</p:attrName>
                                        </p:attrNameLst>
                                      </p:cBhvr>
                                      <p:to>
                                        <p:strVal val="visible"/>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49" presetClass="entr" presetSubtype="0" decel="100000" fill="hold" grpId="3" nodeType="clickEffect">
                                  <p:stCondLst>
                                    <p:cond delay="0"/>
                                  </p:stCondLst>
                                  <p:iterate type="lt">
                                    <p:tmPct val="0"/>
                                  </p:iterate>
                                  <p:childTnLst>
                                    <p:set>
                                      <p:cBhvr>
                                        <p:cTn id="234" dur="1" fill="hold">
                                          <p:stCondLst>
                                            <p:cond delay="0"/>
                                          </p:stCondLst>
                                        </p:cTn>
                                        <p:tgtEl>
                                          <p:spTgt spid="405506"/>
                                        </p:tgtEl>
                                        <p:attrNameLst>
                                          <p:attrName>style.visibility</p:attrName>
                                        </p:attrNameLst>
                                      </p:cBhvr>
                                      <p:to>
                                        <p:strVal val="visible"/>
                                      </p:to>
                                    </p:set>
                                    <p:anim calcmode="lin" valueType="num">
                                      <p:cBhvr>
                                        <p:cTn id="235" dur="1000" fill="hold"/>
                                        <p:tgtEl>
                                          <p:spTgt spid="405506"/>
                                        </p:tgtEl>
                                        <p:attrNameLst>
                                          <p:attrName>ppt_w</p:attrName>
                                        </p:attrNameLst>
                                      </p:cBhvr>
                                      <p:tavLst>
                                        <p:tav tm="0">
                                          <p:val>
                                            <p:fltVal val="0"/>
                                          </p:val>
                                        </p:tav>
                                        <p:tav tm="100000">
                                          <p:val>
                                            <p:strVal val="#ppt_w"/>
                                          </p:val>
                                        </p:tav>
                                      </p:tavLst>
                                    </p:anim>
                                    <p:anim calcmode="lin" valueType="num">
                                      <p:cBhvr>
                                        <p:cTn id="236" dur="1000" fill="hold"/>
                                        <p:tgtEl>
                                          <p:spTgt spid="405506"/>
                                        </p:tgtEl>
                                        <p:attrNameLst>
                                          <p:attrName>ppt_h</p:attrName>
                                        </p:attrNameLst>
                                      </p:cBhvr>
                                      <p:tavLst>
                                        <p:tav tm="0">
                                          <p:val>
                                            <p:fltVal val="0"/>
                                          </p:val>
                                        </p:tav>
                                        <p:tav tm="100000">
                                          <p:val>
                                            <p:strVal val="#ppt_h"/>
                                          </p:val>
                                        </p:tav>
                                      </p:tavLst>
                                    </p:anim>
                                    <p:anim calcmode="lin" valueType="num">
                                      <p:cBhvr>
                                        <p:cTn id="237" dur="1000" fill="hold"/>
                                        <p:tgtEl>
                                          <p:spTgt spid="405506"/>
                                        </p:tgtEl>
                                        <p:attrNameLst>
                                          <p:attrName>style.rotation</p:attrName>
                                        </p:attrNameLst>
                                      </p:cBhvr>
                                      <p:tavLst>
                                        <p:tav tm="0">
                                          <p:val>
                                            <p:fltVal val="360"/>
                                          </p:val>
                                        </p:tav>
                                        <p:tav tm="100000">
                                          <p:val>
                                            <p:fltVal val="0"/>
                                          </p:val>
                                        </p:tav>
                                      </p:tavLst>
                                    </p:anim>
                                    <p:animEffect transition="in" filter="fade">
                                      <p:cBhvr>
                                        <p:cTn id="238" dur="1000"/>
                                        <p:tgtEl>
                                          <p:spTgt spid="405506"/>
                                        </p:tgtEl>
                                      </p:cBhvr>
                                    </p:animEffect>
                                  </p:childTnLst>
                                  <p:subTnLst>
                                    <p:audio>
                                      <p:cMediaNode>
                                        <p:cTn display="0" masterRel="sameClick">
                                          <p:stCondLst>
                                            <p:cond evt="begin" delay="0">
                                              <p:tn val="233"/>
                                            </p:cond>
                                          </p:stCondLst>
                                          <p:endCondLst>
                                            <p:cond evt="onStopAudio" delay="0">
                                              <p:tgtEl>
                                                <p:sldTgt/>
                                              </p:tgtEl>
                                            </p:cond>
                                          </p:endCondLst>
                                        </p:cTn>
                                        <p:tgtEl>
                                          <p:sndTgt r:embed="rId5" name="Explosion"/>
                                        </p:tgtEl>
                                      </p:cMediaNode>
                                    </p:audio>
                                  </p:subTnLst>
                                </p:cTn>
                              </p:par>
                            </p:childTnLst>
                          </p:cTn>
                        </p:par>
                      </p:childTnLst>
                    </p:cTn>
                  </p:par>
                  <p:par>
                    <p:cTn id="239" fill="hold" nodeType="clickPar">
                      <p:stCondLst>
                        <p:cond delay="indefinite"/>
                      </p:stCondLst>
                      <p:childTnLst>
                        <p:par>
                          <p:cTn id="240" fill="hold" nodeType="withGroup">
                            <p:stCondLst>
                              <p:cond delay="0"/>
                            </p:stCondLst>
                            <p:childTnLst>
                              <p:par>
                                <p:cTn id="241" presetID="9" presetClass="exit" presetSubtype="0" fill="hold" grpId="7" nodeType="clickEffect">
                                  <p:stCondLst>
                                    <p:cond delay="0"/>
                                  </p:stCondLst>
                                  <p:childTnLst>
                                    <p:animEffect transition="out" filter="dissolve">
                                      <p:cBhvr>
                                        <p:cTn id="242" dur="500"/>
                                        <p:tgtEl>
                                          <p:spTgt spid="405516"/>
                                        </p:tgtEl>
                                      </p:cBhvr>
                                    </p:animEffect>
                                    <p:set>
                                      <p:cBhvr>
                                        <p:cTn id="243" dur="1" fill="hold">
                                          <p:stCondLst>
                                            <p:cond delay="499"/>
                                          </p:stCondLst>
                                        </p:cTn>
                                        <p:tgtEl>
                                          <p:spTgt spid="405516"/>
                                        </p:tgtEl>
                                        <p:attrNameLst>
                                          <p:attrName>style.visibility</p:attrName>
                                        </p:attrNameLst>
                                      </p:cBhvr>
                                      <p:to>
                                        <p:strVal val="hidden"/>
                                      </p:to>
                                    </p:set>
                                  </p:childTnLst>
                                </p:cTn>
                              </p:par>
                              <p:par>
                                <p:cTn id="244" presetID="9" presetClass="exit" presetSubtype="0" fill="hold" nodeType="withEffect">
                                  <p:stCondLst>
                                    <p:cond delay="0"/>
                                  </p:stCondLst>
                                  <p:childTnLst>
                                    <p:animEffect transition="out" filter="dissolve">
                                      <p:cBhvr>
                                        <p:cTn id="245" dur="500"/>
                                        <p:tgtEl>
                                          <p:spTgt spid="405525"/>
                                        </p:tgtEl>
                                      </p:cBhvr>
                                    </p:animEffect>
                                    <p:set>
                                      <p:cBhvr>
                                        <p:cTn id="246" dur="1" fill="hold">
                                          <p:stCondLst>
                                            <p:cond delay="499"/>
                                          </p:stCondLst>
                                        </p:cTn>
                                        <p:tgtEl>
                                          <p:spTgt spid="405525"/>
                                        </p:tgtEl>
                                        <p:attrNameLst>
                                          <p:attrName>style.visibility</p:attrName>
                                        </p:attrNameLst>
                                      </p:cBhvr>
                                      <p:to>
                                        <p:strVal val="hidden"/>
                                      </p:to>
                                    </p:set>
                                  </p:childTnLst>
                                </p:cTn>
                              </p:par>
                              <p:par>
                                <p:cTn id="247" presetID="9" presetClass="exit" presetSubtype="0" fill="hold" grpId="1" nodeType="withEffect">
                                  <p:stCondLst>
                                    <p:cond delay="0"/>
                                  </p:stCondLst>
                                  <p:childTnLst>
                                    <p:animEffect transition="out" filter="dissolve">
                                      <p:cBhvr>
                                        <p:cTn id="248" dur="500"/>
                                        <p:tgtEl>
                                          <p:spTgt spid="405509"/>
                                        </p:tgtEl>
                                      </p:cBhvr>
                                    </p:animEffect>
                                    <p:set>
                                      <p:cBhvr>
                                        <p:cTn id="249" dur="1" fill="hold">
                                          <p:stCondLst>
                                            <p:cond delay="499"/>
                                          </p:stCondLst>
                                        </p:cTn>
                                        <p:tgtEl>
                                          <p:spTgt spid="405509"/>
                                        </p:tgtEl>
                                        <p:attrNameLst>
                                          <p:attrName>style.visibility</p:attrName>
                                        </p:attrNameLst>
                                      </p:cBhvr>
                                      <p:to>
                                        <p:strVal val="hidden"/>
                                      </p:to>
                                    </p:set>
                                  </p:childTnLst>
                                </p:cTn>
                              </p:par>
                              <p:par>
                                <p:cTn id="250" presetID="9" presetClass="exit" presetSubtype="0" fill="hold" grpId="1" nodeType="withEffect">
                                  <p:stCondLst>
                                    <p:cond delay="0"/>
                                  </p:stCondLst>
                                  <p:childTnLst>
                                    <p:animEffect transition="out" filter="dissolve">
                                      <p:cBhvr>
                                        <p:cTn id="251" dur="500"/>
                                        <p:tgtEl>
                                          <p:spTgt spid="405523"/>
                                        </p:tgtEl>
                                      </p:cBhvr>
                                    </p:animEffect>
                                    <p:set>
                                      <p:cBhvr>
                                        <p:cTn id="252" dur="1" fill="hold">
                                          <p:stCondLst>
                                            <p:cond delay="499"/>
                                          </p:stCondLst>
                                        </p:cTn>
                                        <p:tgtEl>
                                          <p:spTgt spid="405523"/>
                                        </p:tgtEl>
                                        <p:attrNameLst>
                                          <p:attrName>style.visibility</p:attrName>
                                        </p:attrNameLst>
                                      </p:cBhvr>
                                      <p:to>
                                        <p:strVal val="hidden"/>
                                      </p:to>
                                    </p:set>
                                  </p:childTnLst>
                                </p:cTn>
                              </p:par>
                              <p:par>
                                <p:cTn id="253" presetID="9" presetClass="exit" presetSubtype="0" fill="hold" nodeType="withEffect">
                                  <p:stCondLst>
                                    <p:cond delay="0"/>
                                  </p:stCondLst>
                                  <p:childTnLst>
                                    <p:animEffect transition="out" filter="dissolve">
                                      <p:cBhvr>
                                        <p:cTn id="254" dur="500"/>
                                        <p:tgtEl>
                                          <p:spTgt spid="405528"/>
                                        </p:tgtEl>
                                      </p:cBhvr>
                                    </p:animEffect>
                                    <p:set>
                                      <p:cBhvr>
                                        <p:cTn id="255" dur="1" fill="hold">
                                          <p:stCondLst>
                                            <p:cond delay="499"/>
                                          </p:stCondLst>
                                        </p:cTn>
                                        <p:tgtEl>
                                          <p:spTgt spid="405528"/>
                                        </p:tgtEl>
                                        <p:attrNameLst>
                                          <p:attrName>style.visibility</p:attrName>
                                        </p:attrNameLst>
                                      </p:cBhvr>
                                      <p:to>
                                        <p:strVal val="hidden"/>
                                      </p:to>
                                    </p:set>
                                  </p:childTnLst>
                                </p:cTn>
                              </p:par>
                              <p:par>
                                <p:cTn id="256" presetID="9" presetClass="exit" presetSubtype="0" fill="hold" nodeType="withEffect">
                                  <p:stCondLst>
                                    <p:cond delay="0"/>
                                  </p:stCondLst>
                                  <p:childTnLst>
                                    <p:animEffect transition="out" filter="dissolve">
                                      <p:cBhvr>
                                        <p:cTn id="257" dur="500"/>
                                        <p:tgtEl>
                                          <p:spTgt spid="405520"/>
                                        </p:tgtEl>
                                      </p:cBhvr>
                                    </p:animEffect>
                                    <p:set>
                                      <p:cBhvr>
                                        <p:cTn id="258" dur="1" fill="hold">
                                          <p:stCondLst>
                                            <p:cond delay="499"/>
                                          </p:stCondLst>
                                        </p:cTn>
                                        <p:tgtEl>
                                          <p:spTgt spid="405520"/>
                                        </p:tgtEl>
                                        <p:attrNameLst>
                                          <p:attrName>style.visibility</p:attrName>
                                        </p:attrNameLst>
                                      </p:cBhvr>
                                      <p:to>
                                        <p:strVal val="hidden"/>
                                      </p:to>
                                    </p:set>
                                  </p:childTnLst>
                                </p:cTn>
                              </p:par>
                              <p:par>
                                <p:cTn id="259" presetID="9" presetClass="exit" presetSubtype="0" fill="hold" grpId="5" nodeType="withEffect">
                                  <p:stCondLst>
                                    <p:cond delay="0"/>
                                  </p:stCondLst>
                                  <p:iterate type="lt">
                                    <p:tmPct val="0"/>
                                  </p:iterate>
                                  <p:childTnLst>
                                    <p:animEffect transition="out" filter="dissolve">
                                      <p:cBhvr>
                                        <p:cTn id="260" dur="500"/>
                                        <p:tgtEl>
                                          <p:spTgt spid="405506"/>
                                        </p:tgtEl>
                                      </p:cBhvr>
                                    </p:animEffect>
                                    <p:set>
                                      <p:cBhvr>
                                        <p:cTn id="261" dur="1" fill="hold">
                                          <p:stCondLst>
                                            <p:cond delay="499"/>
                                          </p:stCondLst>
                                        </p:cTn>
                                        <p:tgtEl>
                                          <p:spTgt spid="405506"/>
                                        </p:tgtEl>
                                        <p:attrNameLst>
                                          <p:attrName>style.visibility</p:attrName>
                                        </p:attrNameLst>
                                      </p:cBhvr>
                                      <p:to>
                                        <p:strVal val="hidden"/>
                                      </p:to>
                                    </p:set>
                                  </p:childTnLst>
                                </p:cTn>
                              </p:par>
                            </p:childTnLst>
                          </p:cTn>
                        </p:par>
                        <p:par>
                          <p:cTn id="262" fill="hold" nodeType="afterGroup">
                            <p:stCondLst>
                              <p:cond delay="500"/>
                            </p:stCondLst>
                            <p:childTnLst>
                              <p:par>
                                <p:cTn id="263" presetID="22" presetClass="entr" presetSubtype="8" fill="hold" nodeType="afterEffect">
                                  <p:stCondLst>
                                    <p:cond delay="0"/>
                                  </p:stCondLst>
                                  <p:childTnLst>
                                    <p:set>
                                      <p:cBhvr>
                                        <p:cTn id="264" dur="1" fill="hold">
                                          <p:stCondLst>
                                            <p:cond delay="0"/>
                                          </p:stCondLst>
                                        </p:cTn>
                                        <p:tgtEl>
                                          <p:spTgt spid="405526"/>
                                        </p:tgtEl>
                                        <p:attrNameLst>
                                          <p:attrName>style.visibility</p:attrName>
                                        </p:attrNameLst>
                                      </p:cBhvr>
                                      <p:to>
                                        <p:strVal val="visible"/>
                                      </p:to>
                                    </p:set>
                                    <p:animEffect transition="in" filter="wipe(left)">
                                      <p:cBhvr>
                                        <p:cTn id="265" dur="500"/>
                                        <p:tgtEl>
                                          <p:spTgt spid="405526"/>
                                        </p:tgtEl>
                                      </p:cBhvr>
                                    </p:animEffect>
                                  </p:childTnLst>
                                  <p:subTnLst>
                                    <p:audio>
                                      <p:cMediaNode>
                                        <p:cTn display="0" masterRel="sameClick">
                                          <p:stCondLst>
                                            <p:cond evt="begin" delay="0">
                                              <p:tn val="263"/>
                                            </p:cond>
                                          </p:stCondLst>
                                          <p:endCondLst>
                                            <p:cond evt="onStopAudio" delay="0">
                                              <p:tgtEl>
                                                <p:sldTgt/>
                                              </p:tgtEl>
                                            </p:cond>
                                          </p:endCondLst>
                                        </p:cTn>
                                        <p:tgtEl>
                                          <p:sndTgt r:embed="rId3" name="Whoosh"/>
                                        </p:tgtEl>
                                      </p:cMediaNode>
                                    </p:audio>
                                  </p:subTnLst>
                                </p:cTn>
                              </p:par>
                            </p:childTnLst>
                          </p:cTn>
                        </p:par>
                        <p:par>
                          <p:cTn id="266" fill="hold" nodeType="afterGroup">
                            <p:stCondLst>
                              <p:cond delay="1000"/>
                            </p:stCondLst>
                            <p:childTnLst>
                              <p:par>
                                <p:cTn id="267" presetID="1" presetClass="entr" presetSubtype="0" fill="hold" grpId="0" nodeType="afterEffect">
                                  <p:stCondLst>
                                    <p:cond delay="0"/>
                                  </p:stCondLst>
                                  <p:childTnLst>
                                    <p:set>
                                      <p:cBhvr>
                                        <p:cTn id="268" dur="1" fill="hold">
                                          <p:stCondLst>
                                            <p:cond delay="0"/>
                                          </p:stCondLst>
                                        </p:cTn>
                                        <p:tgtEl>
                                          <p:spTgt spid="405510"/>
                                        </p:tgtEl>
                                        <p:attrNameLst>
                                          <p:attrName>style.visibility</p:attrName>
                                        </p:attrNameLst>
                                      </p:cBhvr>
                                      <p:to>
                                        <p:strVal val="visible"/>
                                      </p:to>
                                    </p:set>
                                  </p:childTnLst>
                                </p:cTn>
                              </p:par>
                            </p:childTnLst>
                          </p:cTn>
                        </p:par>
                      </p:childTnLst>
                    </p:cTn>
                  </p:par>
                  <p:par>
                    <p:cTn id="269" fill="hold" nodeType="clickPar">
                      <p:stCondLst>
                        <p:cond delay="indefinite"/>
                      </p:stCondLst>
                      <p:childTnLst>
                        <p:par>
                          <p:cTn id="270" fill="hold" nodeType="withGroup">
                            <p:stCondLst>
                              <p:cond delay="0"/>
                            </p:stCondLst>
                            <p:childTnLst>
                              <p:par>
                                <p:cTn id="271" presetID="22" presetClass="entr" presetSubtype="8" fill="hold" grpId="8" nodeType="clickEffect">
                                  <p:stCondLst>
                                    <p:cond delay="0"/>
                                  </p:stCondLst>
                                  <p:childTnLst>
                                    <p:set>
                                      <p:cBhvr>
                                        <p:cTn id="272" dur="1" fill="hold">
                                          <p:stCondLst>
                                            <p:cond delay="0"/>
                                          </p:stCondLst>
                                        </p:cTn>
                                        <p:tgtEl>
                                          <p:spTgt spid="405516"/>
                                        </p:tgtEl>
                                        <p:attrNameLst>
                                          <p:attrName>style.visibility</p:attrName>
                                        </p:attrNameLst>
                                      </p:cBhvr>
                                      <p:to>
                                        <p:strVal val="visible"/>
                                      </p:to>
                                    </p:set>
                                    <p:animEffect transition="in" filter="wipe(left)">
                                      <p:cBhvr>
                                        <p:cTn id="273" dur="500"/>
                                        <p:tgtEl>
                                          <p:spTgt spid="405516"/>
                                        </p:tgtEl>
                                      </p:cBhvr>
                                    </p:animEffect>
                                  </p:childTnLst>
                                  <p:subTnLst>
                                    <p:audio>
                                      <p:cMediaNode>
                                        <p:cTn display="0" masterRel="sameClick">
                                          <p:stCondLst>
                                            <p:cond evt="begin" delay="0">
                                              <p:tn val="271"/>
                                            </p:cond>
                                          </p:stCondLst>
                                          <p:endCondLst>
                                            <p:cond evt="onStopAudio" delay="0">
                                              <p:tgtEl>
                                                <p:sldTgt/>
                                              </p:tgtEl>
                                            </p:cond>
                                          </p:endCondLst>
                                        </p:cTn>
                                        <p:tgtEl>
                                          <p:sndTgt r:embed="rId4" name="Arrow"/>
                                        </p:tgtEl>
                                      </p:cMediaNode>
                                    </p:audio>
                                  </p:subTnLst>
                                </p:cTn>
                              </p:par>
                            </p:childTnLst>
                          </p:cTn>
                        </p:par>
                        <p:par>
                          <p:cTn id="274" fill="hold" nodeType="afterGroup">
                            <p:stCondLst>
                              <p:cond delay="500"/>
                            </p:stCondLst>
                            <p:childTnLst>
                              <p:par>
                                <p:cTn id="275" presetID="1" presetClass="entr" presetSubtype="0" fill="hold" nodeType="afterEffect">
                                  <p:stCondLst>
                                    <p:cond delay="0"/>
                                  </p:stCondLst>
                                  <p:childTnLst>
                                    <p:set>
                                      <p:cBhvr>
                                        <p:cTn id="276" dur="1" fill="hold">
                                          <p:stCondLst>
                                            <p:cond delay="0"/>
                                          </p:stCondLst>
                                        </p:cTn>
                                        <p:tgtEl>
                                          <p:spTgt spid="405529"/>
                                        </p:tgtEl>
                                        <p:attrNameLst>
                                          <p:attrName>style.visibility</p:attrName>
                                        </p:attrNameLst>
                                      </p:cBhvr>
                                      <p:to>
                                        <p:strVal val="visible"/>
                                      </p:to>
                                    </p:set>
                                  </p:childTnLst>
                                </p:cTn>
                              </p:par>
                            </p:childTnLst>
                          </p:cTn>
                        </p:par>
                        <p:par>
                          <p:cTn id="277" fill="hold" nodeType="afterGroup">
                            <p:stCondLst>
                              <p:cond delay="500"/>
                            </p:stCondLst>
                            <p:childTnLst>
                              <p:par>
                                <p:cTn id="278" presetID="1" presetClass="entr" presetSubtype="0" fill="hold" grpId="0" nodeType="afterEffect">
                                  <p:stCondLst>
                                    <p:cond delay="0"/>
                                  </p:stCondLst>
                                  <p:childTnLst>
                                    <p:set>
                                      <p:cBhvr>
                                        <p:cTn id="279" dur="1" fill="hold">
                                          <p:stCondLst>
                                            <p:cond delay="0"/>
                                          </p:stCondLst>
                                        </p:cTn>
                                        <p:tgtEl>
                                          <p:spTgt spid="405524"/>
                                        </p:tgtEl>
                                        <p:attrNameLst>
                                          <p:attrName>style.visibility</p:attrName>
                                        </p:attrNameLst>
                                      </p:cBhvr>
                                      <p:to>
                                        <p:strVal val="visible"/>
                                      </p:to>
                                    </p:set>
                                  </p:childTnLst>
                                </p:cTn>
                              </p:par>
                            </p:childTnLst>
                          </p:cTn>
                        </p:par>
                        <p:par>
                          <p:cTn id="280" fill="hold" nodeType="afterGroup">
                            <p:stCondLst>
                              <p:cond delay="500"/>
                            </p:stCondLst>
                            <p:childTnLst>
                              <p:par>
                                <p:cTn id="281" presetID="1" presetClass="entr" presetSubtype="0" fill="hold" nodeType="afterEffect">
                                  <p:stCondLst>
                                    <p:cond delay="0"/>
                                  </p:stCondLst>
                                  <p:childTnLst>
                                    <p:set>
                                      <p:cBhvr>
                                        <p:cTn id="282" dur="1" fill="hold">
                                          <p:stCondLst>
                                            <p:cond delay="0"/>
                                          </p:stCondLst>
                                        </p:cTn>
                                        <p:tgtEl>
                                          <p:spTgt spid="405520"/>
                                        </p:tgtEl>
                                        <p:attrNameLst>
                                          <p:attrName>style.visibility</p:attrName>
                                        </p:attrNameLst>
                                      </p:cBhvr>
                                      <p:to>
                                        <p:strVal val="visible"/>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49" presetClass="entr" presetSubtype="0" decel="100000" fill="hold" grpId="6" nodeType="clickEffect">
                                  <p:stCondLst>
                                    <p:cond delay="0"/>
                                  </p:stCondLst>
                                  <p:iterate type="lt">
                                    <p:tmPct val="0"/>
                                  </p:iterate>
                                  <p:childTnLst>
                                    <p:set>
                                      <p:cBhvr>
                                        <p:cTn id="286" dur="1" fill="hold">
                                          <p:stCondLst>
                                            <p:cond delay="0"/>
                                          </p:stCondLst>
                                        </p:cTn>
                                        <p:tgtEl>
                                          <p:spTgt spid="405506"/>
                                        </p:tgtEl>
                                        <p:attrNameLst>
                                          <p:attrName>style.visibility</p:attrName>
                                        </p:attrNameLst>
                                      </p:cBhvr>
                                      <p:to>
                                        <p:strVal val="visible"/>
                                      </p:to>
                                    </p:set>
                                    <p:anim calcmode="lin" valueType="num">
                                      <p:cBhvr>
                                        <p:cTn id="287" dur="1000" fill="hold"/>
                                        <p:tgtEl>
                                          <p:spTgt spid="405506"/>
                                        </p:tgtEl>
                                        <p:attrNameLst>
                                          <p:attrName>ppt_w</p:attrName>
                                        </p:attrNameLst>
                                      </p:cBhvr>
                                      <p:tavLst>
                                        <p:tav tm="0">
                                          <p:val>
                                            <p:fltVal val="0"/>
                                          </p:val>
                                        </p:tav>
                                        <p:tav tm="100000">
                                          <p:val>
                                            <p:strVal val="#ppt_w"/>
                                          </p:val>
                                        </p:tav>
                                      </p:tavLst>
                                    </p:anim>
                                    <p:anim calcmode="lin" valueType="num">
                                      <p:cBhvr>
                                        <p:cTn id="288" dur="1000" fill="hold"/>
                                        <p:tgtEl>
                                          <p:spTgt spid="405506"/>
                                        </p:tgtEl>
                                        <p:attrNameLst>
                                          <p:attrName>ppt_h</p:attrName>
                                        </p:attrNameLst>
                                      </p:cBhvr>
                                      <p:tavLst>
                                        <p:tav tm="0">
                                          <p:val>
                                            <p:fltVal val="0"/>
                                          </p:val>
                                        </p:tav>
                                        <p:tav tm="100000">
                                          <p:val>
                                            <p:strVal val="#ppt_h"/>
                                          </p:val>
                                        </p:tav>
                                      </p:tavLst>
                                    </p:anim>
                                    <p:anim calcmode="lin" valueType="num">
                                      <p:cBhvr>
                                        <p:cTn id="289" dur="1000" fill="hold"/>
                                        <p:tgtEl>
                                          <p:spTgt spid="405506"/>
                                        </p:tgtEl>
                                        <p:attrNameLst>
                                          <p:attrName>style.rotation</p:attrName>
                                        </p:attrNameLst>
                                      </p:cBhvr>
                                      <p:tavLst>
                                        <p:tav tm="0">
                                          <p:val>
                                            <p:fltVal val="360"/>
                                          </p:val>
                                        </p:tav>
                                        <p:tav tm="100000">
                                          <p:val>
                                            <p:fltVal val="0"/>
                                          </p:val>
                                        </p:tav>
                                      </p:tavLst>
                                    </p:anim>
                                    <p:animEffect transition="in" filter="fade">
                                      <p:cBhvr>
                                        <p:cTn id="290" dur="1000"/>
                                        <p:tgtEl>
                                          <p:spTgt spid="405506"/>
                                        </p:tgtEl>
                                      </p:cBhvr>
                                    </p:animEffect>
                                  </p:childTnLst>
                                  <p:subTnLst>
                                    <p:audio>
                                      <p:cMediaNode>
                                        <p:cTn display="0" masterRel="sameClick">
                                          <p:stCondLst>
                                            <p:cond evt="begin" delay="0">
                                              <p:tn val="285"/>
                                            </p:cond>
                                          </p:stCondLst>
                                          <p:endCondLst>
                                            <p:cond evt="onStopAudio" delay="0">
                                              <p:tgtEl>
                                                <p:sldTgt/>
                                              </p:tgtEl>
                                            </p:cond>
                                          </p:endCondLst>
                                        </p:cTn>
                                        <p:tgtEl>
                                          <p:sndTgt r:embed="rId5"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animBg="1"/>
      <p:bldP spid="405506" grpId="1" animBg="1"/>
      <p:bldP spid="405506" grpId="2" animBg="1"/>
      <p:bldP spid="405506" grpId="3" animBg="1"/>
      <p:bldP spid="405506" grpId="4" animBg="1"/>
      <p:bldP spid="405506" grpId="5" animBg="1"/>
      <p:bldP spid="405506" grpId="6" animBg="1"/>
      <p:bldP spid="405507" grpId="0" animBg="1"/>
      <p:bldP spid="405507" grpId="1" animBg="1"/>
      <p:bldP spid="405508" grpId="0" animBg="1"/>
      <p:bldP spid="405508" grpId="1" animBg="1"/>
      <p:bldP spid="405509" grpId="0" animBg="1"/>
      <p:bldP spid="405509" grpId="1" animBg="1"/>
      <p:bldP spid="405510" grpId="0" animBg="1"/>
      <p:bldP spid="405516" grpId="0" animBg="1"/>
      <p:bldP spid="405516" grpId="1" animBg="1"/>
      <p:bldP spid="405516" grpId="2" animBg="1"/>
      <p:bldP spid="405516" grpId="3" animBg="1"/>
      <p:bldP spid="405516" grpId="4" animBg="1"/>
      <p:bldP spid="405516" grpId="5" animBg="1"/>
      <p:bldP spid="405516" grpId="6" animBg="1"/>
      <p:bldP spid="405516" grpId="7" animBg="1"/>
      <p:bldP spid="405516" grpId="8" animBg="1"/>
      <p:bldP spid="405517" grpId="0" animBg="1"/>
      <p:bldP spid="405517" grpId="1" animBg="1"/>
      <p:bldP spid="405519" grpId="0" animBg="1"/>
      <p:bldP spid="405519" grpId="1" animBg="1"/>
      <p:bldP spid="405522" grpId="0" animBg="1"/>
      <p:bldP spid="405522" grpId="1" animBg="1"/>
      <p:bldP spid="405523" grpId="0" animBg="1"/>
      <p:bldP spid="405523" grpId="1" animBg="1"/>
      <p:bldP spid="405524" grpId="0" animBg="1"/>
      <p:bldP spid="405530" grpId="0" animBg="1"/>
      <p:bldP spid="405530" grpId="1" animBg="1"/>
      <p:bldP spid="405531" grpId="0" animBg="1"/>
      <p:bldP spid="405532" grpId="0" animBg="1"/>
      <p:bldP spid="405532" grpId="1" animBg="1"/>
      <p:bldP spid="405533" grpId="0" animBg="1"/>
      <p:bldP spid="405533" grpId="1" animBg="1"/>
      <p:bldP spid="405534" grpId="0" animBg="1" autoUpdateAnimBg="0"/>
      <p:bldP spid="405534" grpId="1" animBg="1"/>
      <p:bldP spid="405535" grpId="0" animBg="1" autoUpdateAnimBg="0"/>
      <p:bldP spid="405535" grpId="1" animBg="1"/>
      <p:bldP spid="405537" grpId="0" animBg="1" autoUpdateAnimBg="0"/>
      <p:bldP spid="405537" grpId="1" animBg="1"/>
      <p:bldP spid="405538"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18EBB41-A570-A747-8B31-E7060C425987}"/>
              </a:ext>
            </a:extLst>
          </p:cNvPr>
          <p:cNvSpPr>
            <a:spLocks noChangeArrowheads="1"/>
          </p:cNvSpPr>
          <p:nvPr/>
        </p:nvSpPr>
        <p:spPr bwMode="auto">
          <a:xfrm>
            <a:off x="76200" y="6400800"/>
            <a:ext cx="89154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407555" name="Picture 3" descr="baseTTP">
            <a:extLst>
              <a:ext uri="{FF2B5EF4-FFF2-40B4-BE49-F238E27FC236}">
                <a16:creationId xmlns:a16="http://schemas.microsoft.com/office/drawing/2014/main" id="{37F11661-AF23-674B-9DBB-D01A5D3F60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338" y="3798888"/>
            <a:ext cx="214312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556" name="Picture 4" descr="baseCTP">
            <a:extLst>
              <a:ext uri="{FF2B5EF4-FFF2-40B4-BE49-F238E27FC236}">
                <a16:creationId xmlns:a16="http://schemas.microsoft.com/office/drawing/2014/main" id="{06065459-66CE-3C4C-9657-275E821910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814763"/>
            <a:ext cx="21336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5">
            <a:extLst>
              <a:ext uri="{FF2B5EF4-FFF2-40B4-BE49-F238E27FC236}">
                <a16:creationId xmlns:a16="http://schemas.microsoft.com/office/drawing/2014/main" id="{734D8B9B-BA2C-D948-9D34-BFA734180BF6}"/>
              </a:ext>
            </a:extLst>
          </p:cNvPr>
          <p:cNvSpPr>
            <a:spLocks noGrp="1" noChangeArrowheads="1"/>
          </p:cNvSpPr>
          <p:nvPr>
            <p:ph type="title"/>
          </p:nvPr>
        </p:nvSpPr>
        <p:spPr/>
        <p:txBody>
          <a:bodyPr/>
          <a:lstStyle/>
          <a:p>
            <a:pPr eaLnBrk="1" hangingPunct="1"/>
            <a:r>
              <a:rPr lang="en-US" altLang="en-US"/>
              <a:t>Energy of Replication</a:t>
            </a:r>
          </a:p>
        </p:txBody>
      </p:sp>
      <p:sp>
        <p:nvSpPr>
          <p:cNvPr id="407558" name="Rectangle 6" descr="Rectangle: Click to edit Master text styles&#13;&#10;Second level&#13;&#10;Third level&#13;&#10;Fourth level&#13;&#10;Fifth level">
            <a:extLst>
              <a:ext uri="{FF2B5EF4-FFF2-40B4-BE49-F238E27FC236}">
                <a16:creationId xmlns:a16="http://schemas.microsoft.com/office/drawing/2014/main" id="{477DFE6A-153D-2F44-BBC0-27801038CEAD}"/>
              </a:ext>
            </a:extLst>
          </p:cNvPr>
          <p:cNvSpPr>
            <a:spLocks noGrp="1" noChangeArrowheads="1"/>
          </p:cNvSpPr>
          <p:nvPr>
            <p:ph type="body" idx="1"/>
          </p:nvPr>
        </p:nvSpPr>
        <p:spPr>
          <a:xfrm>
            <a:off x="838200" y="1371600"/>
            <a:ext cx="8153400" cy="2460625"/>
          </a:xfrm>
        </p:spPr>
        <p:txBody>
          <a:bodyPr/>
          <a:lstStyle/>
          <a:p>
            <a:pPr eaLnBrk="1" hangingPunct="1">
              <a:lnSpc>
                <a:spcPct val="90000"/>
              </a:lnSpc>
            </a:pPr>
            <a:r>
              <a:rPr lang="en-US" altLang="en-US" sz="2600" dirty="0"/>
              <a:t>The nucleotides arrive as </a:t>
            </a:r>
            <a:r>
              <a:rPr lang="en-US" altLang="en-US" sz="2600" u="sng" dirty="0">
                <a:solidFill>
                  <a:srgbClr val="CC0000"/>
                </a:solidFill>
              </a:rPr>
              <a:t>nucleosides</a:t>
            </a:r>
            <a:endParaRPr lang="en-US" altLang="en-US" sz="2600" dirty="0"/>
          </a:p>
          <a:p>
            <a:pPr lvl="1" eaLnBrk="1" hangingPunct="1">
              <a:lnSpc>
                <a:spcPct val="90000"/>
              </a:lnSpc>
            </a:pPr>
            <a:r>
              <a:rPr lang="en-US" altLang="en-US" sz="2400" dirty="0">
                <a:solidFill>
                  <a:schemeClr val="accent4"/>
                </a:solidFill>
                <a:ea typeface="ＭＳ Ｐゴシック" panose="020B0600070205080204" pitchFamily="34" charset="-128"/>
              </a:rPr>
              <a:t>DNA bases with P–P–P</a:t>
            </a:r>
          </a:p>
          <a:p>
            <a:pPr lvl="2" eaLnBrk="1" hangingPunct="1">
              <a:lnSpc>
                <a:spcPct val="90000"/>
              </a:lnSpc>
            </a:pPr>
            <a:r>
              <a:rPr lang="en-US" altLang="en-US" sz="2000" dirty="0">
                <a:solidFill>
                  <a:schemeClr val="accent4"/>
                </a:solidFill>
                <a:ea typeface="ＭＳ Ｐゴシック" panose="020B0600070205080204" pitchFamily="34" charset="-128"/>
              </a:rPr>
              <a:t>P-P-P = energy for bonding</a:t>
            </a:r>
          </a:p>
          <a:p>
            <a:pPr lvl="1" eaLnBrk="1" hangingPunct="1">
              <a:lnSpc>
                <a:spcPct val="90000"/>
              </a:lnSpc>
            </a:pPr>
            <a:r>
              <a:rPr lang="en-US" altLang="en-US" sz="2400" dirty="0">
                <a:solidFill>
                  <a:schemeClr val="accent4"/>
                </a:solidFill>
                <a:ea typeface="ＭＳ Ｐゴシック" panose="020B0600070205080204" pitchFamily="34" charset="-128"/>
              </a:rPr>
              <a:t>DNA bases arrive with </a:t>
            </a:r>
            <a:r>
              <a:rPr lang="en-US" altLang="en-US" sz="2400" u="sng" dirty="0">
                <a:solidFill>
                  <a:schemeClr val="accent4"/>
                </a:solidFill>
                <a:ea typeface="ＭＳ Ｐゴシック" panose="020B0600070205080204" pitchFamily="34" charset="-128"/>
              </a:rPr>
              <a:t>their own energy</a:t>
            </a:r>
            <a:r>
              <a:rPr lang="en-US" altLang="en-US" sz="2400" dirty="0">
                <a:solidFill>
                  <a:schemeClr val="accent4"/>
                </a:solidFill>
                <a:ea typeface="ＭＳ Ｐゴシック" panose="020B0600070205080204" pitchFamily="34" charset="-128"/>
              </a:rPr>
              <a:t> source for bonding</a:t>
            </a:r>
          </a:p>
          <a:p>
            <a:pPr lvl="1" eaLnBrk="1" hangingPunct="1">
              <a:lnSpc>
                <a:spcPct val="90000"/>
              </a:lnSpc>
            </a:pPr>
            <a:r>
              <a:rPr lang="en-US" altLang="en-US" sz="2400" dirty="0">
                <a:solidFill>
                  <a:schemeClr val="accent4"/>
                </a:solidFill>
                <a:ea typeface="ＭＳ Ｐゴシック" panose="020B0600070205080204" pitchFamily="34" charset="-128"/>
              </a:rPr>
              <a:t>bonded by enzyme: </a:t>
            </a:r>
            <a:r>
              <a:rPr lang="en-US" altLang="en-US" sz="2400" u="sng" dirty="0">
                <a:solidFill>
                  <a:schemeClr val="accent4"/>
                </a:solidFill>
                <a:ea typeface="ＭＳ Ｐゴシック" panose="020B0600070205080204" pitchFamily="34" charset="-128"/>
              </a:rPr>
              <a:t>DNA polymerase III</a:t>
            </a:r>
            <a:endParaRPr lang="en-US" altLang="en-US" sz="2400" dirty="0">
              <a:solidFill>
                <a:schemeClr val="accent4"/>
              </a:solidFill>
              <a:ea typeface="ＭＳ Ｐゴシック" panose="020B0600070205080204" pitchFamily="34" charset="-128"/>
            </a:endParaRPr>
          </a:p>
        </p:txBody>
      </p:sp>
      <p:pic>
        <p:nvPicPr>
          <p:cNvPr id="407559" name="Picture 7" descr="baseATP">
            <a:extLst>
              <a:ext uri="{FF2B5EF4-FFF2-40B4-BE49-F238E27FC236}">
                <a16:creationId xmlns:a16="http://schemas.microsoft.com/office/drawing/2014/main" id="{B581A1C5-C2C0-FF41-8EE9-12F7ABAE76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98888"/>
            <a:ext cx="2160588"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7560" name="Rectangle 8">
            <a:extLst>
              <a:ext uri="{FF2B5EF4-FFF2-40B4-BE49-F238E27FC236}">
                <a16:creationId xmlns:a16="http://schemas.microsoft.com/office/drawing/2014/main" id="{6E6FD316-2A5B-F94A-BD4F-79774247B4EB}"/>
              </a:ext>
            </a:extLst>
          </p:cNvPr>
          <p:cNvSpPr>
            <a:spLocks noChangeArrowheads="1"/>
          </p:cNvSpPr>
          <p:nvPr/>
        </p:nvSpPr>
        <p:spPr bwMode="auto">
          <a:xfrm>
            <a:off x="835025" y="5246688"/>
            <a:ext cx="94615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ATP</a:t>
            </a:r>
          </a:p>
        </p:txBody>
      </p:sp>
      <p:pic>
        <p:nvPicPr>
          <p:cNvPr id="407561" name="Picture 9" descr="baseGTP">
            <a:extLst>
              <a:ext uri="{FF2B5EF4-FFF2-40B4-BE49-F238E27FC236}">
                <a16:creationId xmlns:a16="http://schemas.microsoft.com/office/drawing/2014/main" id="{C7C647EE-849A-DB4A-8A4A-F7BBD52C00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0938" y="3798888"/>
            <a:ext cx="2151062"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7562" name="Rectangle 10">
            <a:extLst>
              <a:ext uri="{FF2B5EF4-FFF2-40B4-BE49-F238E27FC236}">
                <a16:creationId xmlns:a16="http://schemas.microsoft.com/office/drawing/2014/main" id="{E34344B0-1496-B648-874B-E662594918E3}"/>
              </a:ext>
            </a:extLst>
          </p:cNvPr>
          <p:cNvSpPr>
            <a:spLocks noChangeArrowheads="1"/>
          </p:cNvSpPr>
          <p:nvPr/>
        </p:nvSpPr>
        <p:spPr bwMode="auto">
          <a:xfrm>
            <a:off x="3013075" y="5246688"/>
            <a:ext cx="966788"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GTP</a:t>
            </a:r>
          </a:p>
        </p:txBody>
      </p:sp>
      <p:sp>
        <p:nvSpPr>
          <p:cNvPr id="407563" name="Rectangle 11">
            <a:extLst>
              <a:ext uri="{FF2B5EF4-FFF2-40B4-BE49-F238E27FC236}">
                <a16:creationId xmlns:a16="http://schemas.microsoft.com/office/drawing/2014/main" id="{4E209059-5135-784F-9DBD-86474501A338}"/>
              </a:ext>
            </a:extLst>
          </p:cNvPr>
          <p:cNvSpPr>
            <a:spLocks noChangeArrowheads="1"/>
          </p:cNvSpPr>
          <p:nvPr/>
        </p:nvSpPr>
        <p:spPr bwMode="auto">
          <a:xfrm>
            <a:off x="5224463" y="5246688"/>
            <a:ext cx="903287"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TTP</a:t>
            </a:r>
          </a:p>
        </p:txBody>
      </p:sp>
      <p:sp>
        <p:nvSpPr>
          <p:cNvPr id="407564" name="Rectangle 12">
            <a:extLst>
              <a:ext uri="{FF2B5EF4-FFF2-40B4-BE49-F238E27FC236}">
                <a16:creationId xmlns:a16="http://schemas.microsoft.com/office/drawing/2014/main" id="{178F5DD0-13E3-264E-B7CB-90C678014E31}"/>
              </a:ext>
            </a:extLst>
          </p:cNvPr>
          <p:cNvSpPr>
            <a:spLocks noChangeArrowheads="1"/>
          </p:cNvSpPr>
          <p:nvPr/>
        </p:nvSpPr>
        <p:spPr bwMode="auto">
          <a:xfrm>
            <a:off x="7375525" y="5246688"/>
            <a:ext cx="94615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CTP</a:t>
            </a:r>
          </a:p>
        </p:txBody>
      </p:sp>
    </p:spTree>
    <p:extLst>
      <p:ext uri="{BB962C8B-B14F-4D97-AF65-F5344CB8AC3E}">
        <p14:creationId xmlns:p14="http://schemas.microsoft.com/office/powerpoint/2010/main" val="1599000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7558">
                                            <p:txEl>
                                              <p:pRg st="1" end="1"/>
                                            </p:txEl>
                                          </p:spTgt>
                                        </p:tgtEl>
                                        <p:attrNameLst>
                                          <p:attrName>style.visibility</p:attrName>
                                        </p:attrNameLst>
                                      </p:cBhvr>
                                      <p:to>
                                        <p:strVal val="visible"/>
                                      </p:to>
                                    </p:set>
                                    <p:anim calcmode="lin" valueType="num">
                                      <p:cBhvr additive="base">
                                        <p:cTn id="7" dur="500" fill="hold"/>
                                        <p:tgtEl>
                                          <p:spTgt spid="40755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755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407558">
                                            <p:txEl>
                                              <p:pRg st="2" end="2"/>
                                            </p:txEl>
                                          </p:spTgt>
                                        </p:tgtEl>
                                        <p:attrNameLst>
                                          <p:attrName>style.visibility</p:attrName>
                                        </p:attrNameLst>
                                      </p:cBhvr>
                                      <p:to>
                                        <p:strVal val="visible"/>
                                      </p:to>
                                    </p:set>
                                    <p:anim calcmode="lin" valueType="num">
                                      <p:cBhvr additive="base">
                                        <p:cTn id="11" dur="500" fill="hold"/>
                                        <p:tgtEl>
                                          <p:spTgt spid="407558">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755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07559"/>
                                        </p:tgtEl>
                                        <p:attrNameLst>
                                          <p:attrName>style.visibility</p:attrName>
                                        </p:attrNameLst>
                                      </p:cBhvr>
                                      <p:to>
                                        <p:strVal val="visible"/>
                                      </p:to>
                                    </p:set>
                                    <p:animEffect transition="in" filter="wipe(down)">
                                      <p:cBhvr>
                                        <p:cTn id="17" dur="500"/>
                                        <p:tgtEl>
                                          <p:spTgt spid="407559"/>
                                        </p:tgtEl>
                                      </p:cBhvr>
                                    </p:animEffect>
                                  </p:childTnLst>
                                  <p:subTnLst>
                                    <p:audio>
                                      <p:cMediaNode>
                                        <p:cTn display="0" masterRel="sameClick">
                                          <p:stCondLst>
                                            <p:cond evt="begin" delay="0">
                                              <p:tn val="15"/>
                                            </p:cond>
                                          </p:stCondLst>
                                          <p:endCondLst>
                                            <p:cond evt="onStopAudio" delay="0">
                                              <p:tgtEl>
                                                <p:sldTgt/>
                                              </p:tgtEl>
                                            </p:cond>
                                          </p:endCondLst>
                                        </p:cTn>
                                        <p:tgtEl>
                                          <p:sndTgt r:embed="rId4" name="Vibro Up"/>
                                        </p:tgtEl>
                                      </p:cMediaNode>
                                    </p:audio>
                                  </p:sub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07560"/>
                                        </p:tgtEl>
                                        <p:attrNameLst>
                                          <p:attrName>style.visibility</p:attrName>
                                        </p:attrNameLst>
                                      </p:cBhvr>
                                      <p:to>
                                        <p:strVal val="visible"/>
                                      </p:to>
                                    </p:set>
                                    <p:animEffect transition="in" filter="wipe(left)">
                                      <p:cBhvr>
                                        <p:cTn id="21" dur="500"/>
                                        <p:tgtEl>
                                          <p:spTgt spid="40756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407561"/>
                                        </p:tgtEl>
                                        <p:attrNameLst>
                                          <p:attrName>style.visibility</p:attrName>
                                        </p:attrNameLst>
                                      </p:cBhvr>
                                      <p:to>
                                        <p:strVal val="visible"/>
                                      </p:to>
                                    </p:set>
                                    <p:animEffect transition="in" filter="wipe(down)">
                                      <p:cBhvr>
                                        <p:cTn id="26" dur="500"/>
                                        <p:tgtEl>
                                          <p:spTgt spid="407561"/>
                                        </p:tgtEl>
                                      </p:cBhvr>
                                    </p:animEffect>
                                  </p:childTnLst>
                                  <p:subTnLst>
                                    <p:audio>
                                      <p:cMediaNode>
                                        <p:cTn display="0" masterRel="sameClick">
                                          <p:stCondLst>
                                            <p:cond evt="begin" delay="0">
                                              <p:tn val="24"/>
                                            </p:cond>
                                          </p:stCondLst>
                                          <p:endCondLst>
                                            <p:cond evt="onStopAudio" delay="0">
                                              <p:tgtEl>
                                                <p:sldTgt/>
                                              </p:tgtEl>
                                            </p:cond>
                                          </p:endCondLst>
                                        </p:cTn>
                                        <p:tgtEl>
                                          <p:sndTgt r:embed="rId4" name="Vibro Up"/>
                                        </p:tgtEl>
                                      </p:cMediaNode>
                                    </p:audio>
                                  </p:sub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07562"/>
                                        </p:tgtEl>
                                        <p:attrNameLst>
                                          <p:attrName>style.visibility</p:attrName>
                                        </p:attrNameLst>
                                      </p:cBhvr>
                                      <p:to>
                                        <p:strVal val="visible"/>
                                      </p:to>
                                    </p:set>
                                    <p:animEffect transition="in" filter="wipe(left)">
                                      <p:cBhvr>
                                        <p:cTn id="30" dur="500"/>
                                        <p:tgtEl>
                                          <p:spTgt spid="40756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407555"/>
                                        </p:tgtEl>
                                        <p:attrNameLst>
                                          <p:attrName>style.visibility</p:attrName>
                                        </p:attrNameLst>
                                      </p:cBhvr>
                                      <p:to>
                                        <p:strVal val="visible"/>
                                      </p:to>
                                    </p:set>
                                    <p:animEffect transition="in" filter="wipe(down)">
                                      <p:cBhvr>
                                        <p:cTn id="35" dur="500"/>
                                        <p:tgtEl>
                                          <p:spTgt spid="407555"/>
                                        </p:tgtEl>
                                      </p:cBhvr>
                                    </p:animEffect>
                                  </p:childTnLst>
                                  <p:subTnLst>
                                    <p:audio>
                                      <p:cMediaNode>
                                        <p:cTn display="0" masterRel="sameClick">
                                          <p:stCondLst>
                                            <p:cond evt="begin" delay="0">
                                              <p:tn val="33"/>
                                            </p:cond>
                                          </p:stCondLst>
                                          <p:endCondLst>
                                            <p:cond evt="onStopAudio" delay="0">
                                              <p:tgtEl>
                                                <p:sldTgt/>
                                              </p:tgtEl>
                                            </p:cond>
                                          </p:endCondLst>
                                        </p:cTn>
                                        <p:tgtEl>
                                          <p:sndTgt r:embed="rId4" name="Vibro Up"/>
                                        </p:tgtEl>
                                      </p:cMediaNode>
                                    </p:audio>
                                  </p:sub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407563"/>
                                        </p:tgtEl>
                                        <p:attrNameLst>
                                          <p:attrName>style.visibility</p:attrName>
                                        </p:attrNameLst>
                                      </p:cBhvr>
                                      <p:to>
                                        <p:strVal val="visible"/>
                                      </p:to>
                                    </p:set>
                                    <p:animEffect transition="in" filter="wipe(left)">
                                      <p:cBhvr>
                                        <p:cTn id="39" dur="500"/>
                                        <p:tgtEl>
                                          <p:spTgt spid="40756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407556"/>
                                        </p:tgtEl>
                                        <p:attrNameLst>
                                          <p:attrName>style.visibility</p:attrName>
                                        </p:attrNameLst>
                                      </p:cBhvr>
                                      <p:to>
                                        <p:strVal val="visible"/>
                                      </p:to>
                                    </p:set>
                                    <p:animEffect transition="in" filter="wipe(down)">
                                      <p:cBhvr>
                                        <p:cTn id="44" dur="500"/>
                                        <p:tgtEl>
                                          <p:spTgt spid="407556"/>
                                        </p:tgtEl>
                                      </p:cBhvr>
                                    </p:animEffect>
                                  </p:childTnLst>
                                  <p:subTnLst>
                                    <p:audio>
                                      <p:cMediaNode>
                                        <p:cTn display="0" masterRel="sameClick">
                                          <p:stCondLst>
                                            <p:cond evt="begin" delay="0">
                                              <p:tn val="42"/>
                                            </p:cond>
                                          </p:stCondLst>
                                          <p:endCondLst>
                                            <p:cond evt="onStopAudio" delay="0">
                                              <p:tgtEl>
                                                <p:sldTgt/>
                                              </p:tgtEl>
                                            </p:cond>
                                          </p:endCondLst>
                                        </p:cTn>
                                        <p:tgtEl>
                                          <p:sndTgt r:embed="rId4" name="Vibro Up"/>
                                        </p:tgtEl>
                                      </p:cMediaNode>
                                    </p:audio>
                                  </p:subTnLst>
                                </p:cTn>
                              </p:par>
                            </p:childTnLst>
                          </p:cTn>
                        </p:par>
                        <p:par>
                          <p:cTn id="45" fill="hold" nodeType="afterGroup">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407564"/>
                                        </p:tgtEl>
                                        <p:attrNameLst>
                                          <p:attrName>style.visibility</p:attrName>
                                        </p:attrNameLst>
                                      </p:cBhvr>
                                      <p:to>
                                        <p:strVal val="visible"/>
                                      </p:to>
                                    </p:set>
                                    <p:animEffect transition="in" filter="wipe(left)">
                                      <p:cBhvr>
                                        <p:cTn id="48" dur="500"/>
                                        <p:tgtEl>
                                          <p:spTgt spid="40756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07558">
                                            <p:txEl>
                                              <p:pRg st="3" end="3"/>
                                            </p:txEl>
                                          </p:spTgt>
                                        </p:tgtEl>
                                        <p:attrNameLst>
                                          <p:attrName>style.visibility</p:attrName>
                                        </p:attrNameLst>
                                      </p:cBhvr>
                                      <p:to>
                                        <p:strVal val="visible"/>
                                      </p:to>
                                    </p:set>
                                    <p:anim calcmode="lin" valueType="num">
                                      <p:cBhvr additive="base">
                                        <p:cTn id="53" dur="500" fill="hold"/>
                                        <p:tgtEl>
                                          <p:spTgt spid="407558">
                                            <p:txEl>
                                              <p:pRg st="3" end="3"/>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0755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07558">
                                            <p:txEl>
                                              <p:pRg st="4" end="4"/>
                                            </p:txEl>
                                          </p:spTgt>
                                        </p:tgtEl>
                                        <p:attrNameLst>
                                          <p:attrName>style.visibility</p:attrName>
                                        </p:attrNameLst>
                                      </p:cBhvr>
                                      <p:to>
                                        <p:strVal val="visible"/>
                                      </p:to>
                                    </p:set>
                                    <p:anim calcmode="lin" valueType="num">
                                      <p:cBhvr additive="base">
                                        <p:cTn id="59" dur="500" fill="hold"/>
                                        <p:tgtEl>
                                          <p:spTgt spid="407558">
                                            <p:txEl>
                                              <p:pRg st="4" end="4"/>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0755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8" grpId="0" build="p" autoUpdateAnimBg="0"/>
      <p:bldP spid="407560" grpId="0" animBg="1" autoUpdateAnimBg="0"/>
      <p:bldP spid="407562" grpId="0" animBg="1" autoUpdateAnimBg="0"/>
      <p:bldP spid="407563" grpId="0" animBg="1" autoUpdateAnimBg="0"/>
      <p:bldP spid="407564"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5" name="Rectangle 15" descr="Rectangle: Click to edit Master text styles&#13;&#10;Second level&#13;&#10;Third level&#13;&#10;Fourth level&#13;&#10;Fifth level">
            <a:extLst>
              <a:ext uri="{FF2B5EF4-FFF2-40B4-BE49-F238E27FC236}">
                <a16:creationId xmlns:a16="http://schemas.microsoft.com/office/drawing/2014/main" id="{A02F5F88-7CAA-E54C-B1A0-003BB9D1B4B7}"/>
              </a:ext>
            </a:extLst>
          </p:cNvPr>
          <p:cNvSpPr>
            <a:spLocks noGrp="1" noChangeArrowheads="1"/>
          </p:cNvSpPr>
          <p:nvPr>
            <p:ph type="body" idx="1"/>
          </p:nvPr>
        </p:nvSpPr>
        <p:spPr>
          <a:xfrm>
            <a:off x="185738" y="1371600"/>
            <a:ext cx="4735512" cy="4572000"/>
          </a:xfrm>
          <a:solidFill>
            <a:schemeClr val="bg1"/>
          </a:solidFill>
        </p:spPr>
        <p:txBody>
          <a:bodyPr/>
          <a:lstStyle/>
          <a:p>
            <a:pPr eaLnBrk="1" hangingPunct="1"/>
            <a:r>
              <a:rPr lang="en-US" altLang="en-US" dirty="0"/>
              <a:t>Adding bases </a:t>
            </a:r>
          </a:p>
          <a:p>
            <a:pPr lvl="1" eaLnBrk="1" hangingPunct="1"/>
            <a:r>
              <a:rPr lang="en-US" altLang="en-US" dirty="0">
                <a:ea typeface="ＭＳ Ｐゴシック" panose="020B0600070205080204" pitchFamily="34" charset="-128"/>
              </a:rPr>
              <a:t>can only add nucleotides to </a:t>
            </a:r>
            <a:br>
              <a:rPr lang="en-US" altLang="en-US" dirty="0">
                <a:ea typeface="ＭＳ Ｐゴシック" panose="020B0600070205080204" pitchFamily="34" charset="-128"/>
              </a:rPr>
            </a:br>
            <a:r>
              <a:rPr lang="en-US" altLang="en-US" u="sng" dirty="0">
                <a:solidFill>
                  <a:srgbClr val="CC0000"/>
                </a:solidFill>
                <a:ea typeface="ＭＳ Ｐゴシック" panose="020B0600070205080204" pitchFamily="34" charset="-128"/>
              </a:rPr>
              <a:t>3</a:t>
            </a:r>
            <a:r>
              <a:rPr lang="en-US" altLang="en-US" u="sng" dirty="0">
                <a:solidFill>
                  <a:srgbClr val="CC0000"/>
                </a:solidFill>
                <a:ea typeface="ＭＳ Ｐゴシック" panose="020B0600070205080204" pitchFamily="34" charset="-128"/>
                <a:sym typeface="Symbol" pitchFamily="2" charset="2"/>
              </a:rPr>
              <a:t></a:t>
            </a:r>
            <a:r>
              <a:rPr lang="en-US" altLang="en-US" u="sng" dirty="0">
                <a:solidFill>
                  <a:srgbClr val="CC0000"/>
                </a:solidFill>
                <a:ea typeface="ＭＳ Ｐゴシック" panose="020B0600070205080204" pitchFamily="34" charset="-128"/>
              </a:rPr>
              <a:t> end</a:t>
            </a:r>
            <a:r>
              <a:rPr lang="en-US" altLang="en-US" dirty="0">
                <a:ea typeface="ＭＳ Ｐゴシック" panose="020B0600070205080204" pitchFamily="34" charset="-128"/>
              </a:rPr>
              <a:t> of a </a:t>
            </a:r>
            <a:r>
              <a:rPr lang="en-US" altLang="en-US" u="sng" dirty="0">
                <a:ea typeface="ＭＳ Ｐゴシック" panose="020B0600070205080204" pitchFamily="34" charset="-128"/>
              </a:rPr>
              <a:t>growing</a:t>
            </a:r>
            <a:r>
              <a:rPr lang="en-US" altLang="en-US" dirty="0">
                <a:ea typeface="ＭＳ Ｐゴシック" panose="020B0600070205080204" pitchFamily="34" charset="-128"/>
              </a:rPr>
              <a:t> DNA strand</a:t>
            </a:r>
          </a:p>
          <a:p>
            <a:pPr marL="1085850" lvl="2" eaLnBrk="1" hangingPunct="1"/>
            <a:r>
              <a:rPr lang="en-US" altLang="en-US" dirty="0">
                <a:ea typeface="ＭＳ Ｐゴシック" panose="020B0600070205080204" pitchFamily="34" charset="-128"/>
              </a:rPr>
              <a:t>need a “starter” nucleotide to </a:t>
            </a:r>
            <a:br>
              <a:rPr lang="en-US" altLang="en-US" dirty="0">
                <a:ea typeface="ＭＳ Ｐゴシック" panose="020B0600070205080204" pitchFamily="34" charset="-128"/>
              </a:rPr>
            </a:br>
            <a:r>
              <a:rPr lang="en-US" altLang="en-US" dirty="0">
                <a:ea typeface="ＭＳ Ｐゴシック" panose="020B0600070205080204" pitchFamily="34" charset="-128"/>
              </a:rPr>
              <a:t>bond to</a:t>
            </a:r>
          </a:p>
          <a:p>
            <a:pPr lvl="1" eaLnBrk="1" hangingPunct="1"/>
            <a:r>
              <a:rPr lang="en-US" altLang="en-US" dirty="0">
                <a:ea typeface="ＭＳ Ｐゴシック" panose="020B0600070205080204" pitchFamily="34" charset="-128"/>
              </a:rPr>
              <a:t>strand only grows </a:t>
            </a:r>
            <a:br>
              <a:rPr lang="en-US" altLang="en-US" dirty="0">
                <a:ea typeface="ＭＳ Ｐゴシック" panose="020B0600070205080204" pitchFamily="34" charset="-128"/>
              </a:rPr>
            </a:br>
            <a:r>
              <a:rPr lang="en-US" altLang="en-US" dirty="0">
                <a:solidFill>
                  <a:srgbClr val="CC0000"/>
                </a:solidFill>
                <a:ea typeface="ＭＳ Ｐゴシック" panose="020B0600070205080204" pitchFamily="34" charset="-128"/>
              </a:rPr>
              <a:t>5</a:t>
            </a:r>
            <a:r>
              <a:rPr lang="en-US" altLang="en-US" dirty="0">
                <a:solidFill>
                  <a:srgbClr val="CC0000"/>
                </a:solidFill>
                <a:ea typeface="ＭＳ Ｐゴシック" panose="020B0600070205080204" pitchFamily="34" charset="-128"/>
                <a:sym typeface="Symbol" pitchFamily="2" charset="2"/>
              </a:rPr>
              <a:t></a:t>
            </a:r>
            <a:r>
              <a:rPr lang="en-US" altLang="en-US" dirty="0">
                <a:solidFill>
                  <a:srgbClr val="CC0000"/>
                </a:solidFill>
                <a:ea typeface="ＭＳ Ｐゴシック" panose="020B0600070205080204" pitchFamily="34" charset="-128"/>
              </a:rPr>
              <a:t>3</a:t>
            </a:r>
            <a:r>
              <a:rPr lang="en-US" altLang="en-US" dirty="0">
                <a:solidFill>
                  <a:srgbClr val="CC0000"/>
                </a:solidFill>
                <a:ea typeface="ＭＳ Ｐゴシック" panose="020B0600070205080204" pitchFamily="34" charset="-128"/>
                <a:sym typeface="Symbol" pitchFamily="2" charset="2"/>
              </a:rPr>
              <a:t></a:t>
            </a:r>
            <a:endParaRPr lang="en-US" altLang="en-US" dirty="0">
              <a:ea typeface="ＭＳ Ｐゴシック" panose="020B0600070205080204" pitchFamily="34" charset="-128"/>
              <a:sym typeface="Symbol" pitchFamily="2" charset="2"/>
            </a:endParaRPr>
          </a:p>
        </p:txBody>
      </p:sp>
      <p:pic>
        <p:nvPicPr>
          <p:cNvPr id="44035" name="Picture 2" descr="DNA-Replication-templates-c">
            <a:extLst>
              <a:ext uri="{FF2B5EF4-FFF2-40B4-BE49-F238E27FC236}">
                <a16:creationId xmlns:a16="http://schemas.microsoft.com/office/drawing/2014/main" id="{951FB652-65C7-7243-BFB4-B4A6BE5309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471488"/>
            <a:ext cx="1992313" cy="63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03" name="AutoShape 3">
            <a:extLst>
              <a:ext uri="{FF2B5EF4-FFF2-40B4-BE49-F238E27FC236}">
                <a16:creationId xmlns:a16="http://schemas.microsoft.com/office/drawing/2014/main" id="{1630CCE6-4DFB-CB4A-A6C1-D5098CC0713F}"/>
              </a:ext>
            </a:extLst>
          </p:cNvPr>
          <p:cNvSpPr>
            <a:spLocks noChangeArrowheads="1"/>
          </p:cNvSpPr>
          <p:nvPr/>
        </p:nvSpPr>
        <p:spPr bwMode="auto">
          <a:xfrm>
            <a:off x="4648200" y="4252913"/>
            <a:ext cx="2514600" cy="1600200"/>
          </a:xfrm>
          <a:custGeom>
            <a:avLst/>
            <a:gdLst>
              <a:gd name="T0" fmla="*/ 146370675 w 21600"/>
              <a:gd name="T1" fmla="*/ 0 h 21600"/>
              <a:gd name="T2" fmla="*/ 42867644 w 21600"/>
              <a:gd name="T3" fmla="*/ 17359651 h 21600"/>
              <a:gd name="T4" fmla="*/ 0 w 21600"/>
              <a:gd name="T5" fmla="*/ 59274075 h 21600"/>
              <a:gd name="T6" fmla="*/ 42867644 w 21600"/>
              <a:gd name="T7" fmla="*/ 101188573 h 21600"/>
              <a:gd name="T8" fmla="*/ 146370675 w 21600"/>
              <a:gd name="T9" fmla="*/ 118548150 h 21600"/>
              <a:gd name="T10" fmla="*/ 249873707 w 21600"/>
              <a:gd name="T11" fmla="*/ 101188573 h 21600"/>
              <a:gd name="T12" fmla="*/ 292741350 w 21600"/>
              <a:gd name="T13" fmla="*/ 59274075 h 21600"/>
              <a:gd name="T14" fmla="*/ 249873707 w 21600"/>
              <a:gd name="T15" fmla="*/ 1735965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250" y="10800"/>
                </a:moveTo>
                <a:cubicBezTo>
                  <a:pt x="8250" y="12208"/>
                  <a:pt x="9392" y="13350"/>
                  <a:pt x="10800" y="13350"/>
                </a:cubicBezTo>
                <a:cubicBezTo>
                  <a:pt x="12208" y="13350"/>
                  <a:pt x="13350" y="12208"/>
                  <a:pt x="13350" y="10800"/>
                </a:cubicBezTo>
                <a:cubicBezTo>
                  <a:pt x="13350" y="9392"/>
                  <a:pt x="12208" y="8250"/>
                  <a:pt x="10800" y="8250"/>
                </a:cubicBezTo>
                <a:cubicBezTo>
                  <a:pt x="9392" y="8250"/>
                  <a:pt x="8250" y="9392"/>
                  <a:pt x="8250" y="10800"/>
                </a:cubicBezTo>
                <a:close/>
              </a:path>
            </a:pathLst>
          </a:cu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DNA</a:t>
            </a:r>
          </a:p>
          <a:p>
            <a:r>
              <a:rPr lang="en-US" altLang="en-US" b="1">
                <a:solidFill>
                  <a:srgbClr val="0F116A"/>
                </a:solidFill>
              </a:rPr>
              <a:t>Polymerase III</a:t>
            </a:r>
          </a:p>
        </p:txBody>
      </p:sp>
      <p:sp>
        <p:nvSpPr>
          <p:cNvPr id="409604" name="AutoShape 4">
            <a:extLst>
              <a:ext uri="{FF2B5EF4-FFF2-40B4-BE49-F238E27FC236}">
                <a16:creationId xmlns:a16="http://schemas.microsoft.com/office/drawing/2014/main" id="{D0C35393-4789-8E40-856E-0BA6DBDFF227}"/>
              </a:ext>
            </a:extLst>
          </p:cNvPr>
          <p:cNvSpPr>
            <a:spLocks noChangeArrowheads="1"/>
          </p:cNvSpPr>
          <p:nvPr/>
        </p:nvSpPr>
        <p:spPr bwMode="auto">
          <a:xfrm>
            <a:off x="4648200" y="685800"/>
            <a:ext cx="2514600" cy="1600200"/>
          </a:xfrm>
          <a:custGeom>
            <a:avLst/>
            <a:gdLst>
              <a:gd name="T0" fmla="*/ 146370675 w 21600"/>
              <a:gd name="T1" fmla="*/ 0 h 21600"/>
              <a:gd name="T2" fmla="*/ 42867644 w 21600"/>
              <a:gd name="T3" fmla="*/ 17359651 h 21600"/>
              <a:gd name="T4" fmla="*/ 0 w 21600"/>
              <a:gd name="T5" fmla="*/ 59274075 h 21600"/>
              <a:gd name="T6" fmla="*/ 42867644 w 21600"/>
              <a:gd name="T7" fmla="*/ 101188573 h 21600"/>
              <a:gd name="T8" fmla="*/ 146370675 w 21600"/>
              <a:gd name="T9" fmla="*/ 118548150 h 21600"/>
              <a:gd name="T10" fmla="*/ 249873707 w 21600"/>
              <a:gd name="T11" fmla="*/ 101188573 h 21600"/>
              <a:gd name="T12" fmla="*/ 292741350 w 21600"/>
              <a:gd name="T13" fmla="*/ 59274075 h 21600"/>
              <a:gd name="T14" fmla="*/ 249873707 w 21600"/>
              <a:gd name="T15" fmla="*/ 1735965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250" y="10800"/>
                </a:moveTo>
                <a:cubicBezTo>
                  <a:pt x="8250" y="12208"/>
                  <a:pt x="9392" y="13350"/>
                  <a:pt x="10800" y="13350"/>
                </a:cubicBezTo>
                <a:cubicBezTo>
                  <a:pt x="12208" y="13350"/>
                  <a:pt x="13350" y="12208"/>
                  <a:pt x="13350" y="10800"/>
                </a:cubicBezTo>
                <a:cubicBezTo>
                  <a:pt x="13350" y="9392"/>
                  <a:pt x="12208" y="8250"/>
                  <a:pt x="10800" y="8250"/>
                </a:cubicBezTo>
                <a:cubicBezTo>
                  <a:pt x="9392" y="8250"/>
                  <a:pt x="8250" y="9392"/>
                  <a:pt x="8250" y="10800"/>
                </a:cubicBezTo>
                <a:close/>
              </a:path>
            </a:pathLst>
          </a:cu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DNA</a:t>
            </a:r>
          </a:p>
          <a:p>
            <a:r>
              <a:rPr lang="en-US" altLang="en-US" b="1">
                <a:solidFill>
                  <a:srgbClr val="0F116A"/>
                </a:solidFill>
              </a:rPr>
              <a:t>Polymerase III</a:t>
            </a:r>
          </a:p>
        </p:txBody>
      </p:sp>
      <p:sp>
        <p:nvSpPr>
          <p:cNvPr id="409605" name="AutoShape 5">
            <a:extLst>
              <a:ext uri="{FF2B5EF4-FFF2-40B4-BE49-F238E27FC236}">
                <a16:creationId xmlns:a16="http://schemas.microsoft.com/office/drawing/2014/main" id="{E6085B96-03A9-0847-A78D-2181991DE692}"/>
              </a:ext>
            </a:extLst>
          </p:cNvPr>
          <p:cNvSpPr>
            <a:spLocks noChangeArrowheads="1"/>
          </p:cNvSpPr>
          <p:nvPr/>
        </p:nvSpPr>
        <p:spPr bwMode="auto">
          <a:xfrm>
            <a:off x="4648200" y="1927225"/>
            <a:ext cx="2514600" cy="1600200"/>
          </a:xfrm>
          <a:custGeom>
            <a:avLst/>
            <a:gdLst>
              <a:gd name="T0" fmla="*/ 146370675 w 21600"/>
              <a:gd name="T1" fmla="*/ 0 h 21600"/>
              <a:gd name="T2" fmla="*/ 42867644 w 21600"/>
              <a:gd name="T3" fmla="*/ 17359651 h 21600"/>
              <a:gd name="T4" fmla="*/ 0 w 21600"/>
              <a:gd name="T5" fmla="*/ 59274075 h 21600"/>
              <a:gd name="T6" fmla="*/ 42867644 w 21600"/>
              <a:gd name="T7" fmla="*/ 101188573 h 21600"/>
              <a:gd name="T8" fmla="*/ 146370675 w 21600"/>
              <a:gd name="T9" fmla="*/ 118548150 h 21600"/>
              <a:gd name="T10" fmla="*/ 249873707 w 21600"/>
              <a:gd name="T11" fmla="*/ 101188573 h 21600"/>
              <a:gd name="T12" fmla="*/ 292741350 w 21600"/>
              <a:gd name="T13" fmla="*/ 59274075 h 21600"/>
              <a:gd name="T14" fmla="*/ 249873707 w 21600"/>
              <a:gd name="T15" fmla="*/ 1735965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250" y="10800"/>
                </a:moveTo>
                <a:cubicBezTo>
                  <a:pt x="8250" y="12208"/>
                  <a:pt x="9392" y="13350"/>
                  <a:pt x="10800" y="13350"/>
                </a:cubicBezTo>
                <a:cubicBezTo>
                  <a:pt x="12208" y="13350"/>
                  <a:pt x="13350" y="12208"/>
                  <a:pt x="13350" y="10800"/>
                </a:cubicBezTo>
                <a:cubicBezTo>
                  <a:pt x="13350" y="9392"/>
                  <a:pt x="12208" y="8250"/>
                  <a:pt x="10800" y="8250"/>
                </a:cubicBezTo>
                <a:cubicBezTo>
                  <a:pt x="9392" y="8250"/>
                  <a:pt x="8250" y="9392"/>
                  <a:pt x="8250" y="10800"/>
                </a:cubicBezTo>
                <a:close/>
              </a:path>
            </a:pathLst>
          </a:cu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DNA</a:t>
            </a:r>
          </a:p>
          <a:p>
            <a:r>
              <a:rPr lang="en-US" altLang="en-US" b="1">
                <a:solidFill>
                  <a:srgbClr val="0F116A"/>
                </a:solidFill>
              </a:rPr>
              <a:t>Polymerase III</a:t>
            </a:r>
          </a:p>
        </p:txBody>
      </p:sp>
      <p:sp>
        <p:nvSpPr>
          <p:cNvPr id="409606" name="AutoShape 6">
            <a:extLst>
              <a:ext uri="{FF2B5EF4-FFF2-40B4-BE49-F238E27FC236}">
                <a16:creationId xmlns:a16="http://schemas.microsoft.com/office/drawing/2014/main" id="{7FB1C3ED-1D5C-7244-844D-F3D66BCE86B4}"/>
              </a:ext>
            </a:extLst>
          </p:cNvPr>
          <p:cNvSpPr>
            <a:spLocks noChangeArrowheads="1"/>
          </p:cNvSpPr>
          <p:nvPr/>
        </p:nvSpPr>
        <p:spPr bwMode="auto">
          <a:xfrm>
            <a:off x="4648200" y="3125788"/>
            <a:ext cx="2514600" cy="1600200"/>
          </a:xfrm>
          <a:custGeom>
            <a:avLst/>
            <a:gdLst>
              <a:gd name="T0" fmla="*/ 146370675 w 21600"/>
              <a:gd name="T1" fmla="*/ 0 h 21600"/>
              <a:gd name="T2" fmla="*/ 42867644 w 21600"/>
              <a:gd name="T3" fmla="*/ 17359651 h 21600"/>
              <a:gd name="T4" fmla="*/ 0 w 21600"/>
              <a:gd name="T5" fmla="*/ 59274075 h 21600"/>
              <a:gd name="T6" fmla="*/ 42867644 w 21600"/>
              <a:gd name="T7" fmla="*/ 101188573 h 21600"/>
              <a:gd name="T8" fmla="*/ 146370675 w 21600"/>
              <a:gd name="T9" fmla="*/ 118548150 h 21600"/>
              <a:gd name="T10" fmla="*/ 249873707 w 21600"/>
              <a:gd name="T11" fmla="*/ 101188573 h 21600"/>
              <a:gd name="T12" fmla="*/ 292741350 w 21600"/>
              <a:gd name="T13" fmla="*/ 59274075 h 21600"/>
              <a:gd name="T14" fmla="*/ 249873707 w 21600"/>
              <a:gd name="T15" fmla="*/ 1735965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250" y="10800"/>
                </a:moveTo>
                <a:cubicBezTo>
                  <a:pt x="8250" y="12208"/>
                  <a:pt x="9392" y="13350"/>
                  <a:pt x="10800" y="13350"/>
                </a:cubicBezTo>
                <a:cubicBezTo>
                  <a:pt x="12208" y="13350"/>
                  <a:pt x="13350" y="12208"/>
                  <a:pt x="13350" y="10800"/>
                </a:cubicBezTo>
                <a:cubicBezTo>
                  <a:pt x="13350" y="9392"/>
                  <a:pt x="12208" y="8250"/>
                  <a:pt x="10800" y="8250"/>
                </a:cubicBezTo>
                <a:cubicBezTo>
                  <a:pt x="9392" y="8250"/>
                  <a:pt x="8250" y="9392"/>
                  <a:pt x="8250" y="10800"/>
                </a:cubicBezTo>
                <a:close/>
              </a:path>
            </a:pathLst>
          </a:cu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DNA</a:t>
            </a:r>
          </a:p>
          <a:p>
            <a:r>
              <a:rPr lang="en-US" altLang="en-US" b="1">
                <a:solidFill>
                  <a:srgbClr val="0F116A"/>
                </a:solidFill>
              </a:rPr>
              <a:t>Polymerase III</a:t>
            </a:r>
          </a:p>
        </p:txBody>
      </p:sp>
      <p:sp>
        <p:nvSpPr>
          <p:cNvPr id="409607" name="AutoShape 7">
            <a:extLst>
              <a:ext uri="{FF2B5EF4-FFF2-40B4-BE49-F238E27FC236}">
                <a16:creationId xmlns:a16="http://schemas.microsoft.com/office/drawing/2014/main" id="{EC4B9C33-C3EF-6645-B7BB-3EB75FD822FD}"/>
              </a:ext>
            </a:extLst>
          </p:cNvPr>
          <p:cNvSpPr>
            <a:spLocks noChangeArrowheads="1"/>
          </p:cNvSpPr>
          <p:nvPr/>
        </p:nvSpPr>
        <p:spPr bwMode="auto">
          <a:xfrm>
            <a:off x="4419600" y="4495800"/>
            <a:ext cx="1219200" cy="769938"/>
          </a:xfrm>
          <a:prstGeom prst="irregularSeal1">
            <a:avLst/>
          </a:prstGeom>
          <a:solidFill>
            <a:srgbClr val="FFEA18"/>
          </a:solidFill>
          <a:ln w="38100">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energy</a:t>
            </a:r>
            <a:endParaRPr lang="en-US" altLang="en-US" b="1">
              <a:solidFill>
                <a:srgbClr val="CC0000"/>
              </a:solidFill>
            </a:endParaRPr>
          </a:p>
        </p:txBody>
      </p:sp>
      <p:pic>
        <p:nvPicPr>
          <p:cNvPr id="409608" name="Picture 8" descr="PPi">
            <a:extLst>
              <a:ext uri="{FF2B5EF4-FFF2-40B4-BE49-F238E27FC236}">
                <a16:creationId xmlns:a16="http://schemas.microsoft.com/office/drawing/2014/main" id="{0AEA202D-E530-C44A-A709-C68F1BBC1E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4191000"/>
            <a:ext cx="676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09" name="AutoShape 9">
            <a:extLst>
              <a:ext uri="{FF2B5EF4-FFF2-40B4-BE49-F238E27FC236}">
                <a16:creationId xmlns:a16="http://schemas.microsoft.com/office/drawing/2014/main" id="{4C573DD6-A385-CE48-8708-CDC4B6FE1166}"/>
              </a:ext>
            </a:extLst>
          </p:cNvPr>
          <p:cNvSpPr>
            <a:spLocks noChangeArrowheads="1"/>
          </p:cNvSpPr>
          <p:nvPr/>
        </p:nvSpPr>
        <p:spPr bwMode="auto">
          <a:xfrm>
            <a:off x="4419600" y="3200400"/>
            <a:ext cx="1219200" cy="769938"/>
          </a:xfrm>
          <a:prstGeom prst="irregularSeal1">
            <a:avLst/>
          </a:prstGeom>
          <a:solidFill>
            <a:srgbClr val="FFEA18"/>
          </a:solidFill>
          <a:ln w="38100">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energy</a:t>
            </a:r>
            <a:endParaRPr lang="en-US" altLang="en-US" b="1">
              <a:solidFill>
                <a:srgbClr val="CC0000"/>
              </a:solidFill>
            </a:endParaRPr>
          </a:p>
        </p:txBody>
      </p:sp>
      <p:pic>
        <p:nvPicPr>
          <p:cNvPr id="409610" name="Picture 10" descr="PPi">
            <a:extLst>
              <a:ext uri="{FF2B5EF4-FFF2-40B4-BE49-F238E27FC236}">
                <a16:creationId xmlns:a16="http://schemas.microsoft.com/office/drawing/2014/main" id="{6AD22C13-13DF-5F40-8F13-79E465A5E8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2895600"/>
            <a:ext cx="676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11" name="AutoShape 11">
            <a:extLst>
              <a:ext uri="{FF2B5EF4-FFF2-40B4-BE49-F238E27FC236}">
                <a16:creationId xmlns:a16="http://schemas.microsoft.com/office/drawing/2014/main" id="{CE0B0F29-CFF0-9B40-AEA0-A63A85BB6454}"/>
              </a:ext>
            </a:extLst>
          </p:cNvPr>
          <p:cNvSpPr>
            <a:spLocks noChangeArrowheads="1"/>
          </p:cNvSpPr>
          <p:nvPr/>
        </p:nvSpPr>
        <p:spPr bwMode="auto">
          <a:xfrm>
            <a:off x="4419600" y="1981200"/>
            <a:ext cx="1219200" cy="769938"/>
          </a:xfrm>
          <a:prstGeom prst="irregularSeal1">
            <a:avLst/>
          </a:prstGeom>
          <a:solidFill>
            <a:srgbClr val="FFEA18"/>
          </a:solidFill>
          <a:ln w="38100">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energy</a:t>
            </a:r>
            <a:endParaRPr lang="en-US" altLang="en-US" b="1">
              <a:solidFill>
                <a:srgbClr val="CC0000"/>
              </a:solidFill>
            </a:endParaRPr>
          </a:p>
        </p:txBody>
      </p:sp>
      <p:pic>
        <p:nvPicPr>
          <p:cNvPr id="409612" name="Picture 12" descr="PPi">
            <a:extLst>
              <a:ext uri="{FF2B5EF4-FFF2-40B4-BE49-F238E27FC236}">
                <a16:creationId xmlns:a16="http://schemas.microsoft.com/office/drawing/2014/main" id="{EF54B701-95AB-8349-8096-F4F02E82F1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1676400"/>
            <a:ext cx="676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13" descr="baseGMP">
            <a:extLst>
              <a:ext uri="{FF2B5EF4-FFF2-40B4-BE49-F238E27FC236}">
                <a16:creationId xmlns:a16="http://schemas.microsoft.com/office/drawing/2014/main" id="{A04E63EF-0FC1-C34C-8234-4B0B73696E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73663" y="-26988"/>
            <a:ext cx="197485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Rectangle 14">
            <a:extLst>
              <a:ext uri="{FF2B5EF4-FFF2-40B4-BE49-F238E27FC236}">
                <a16:creationId xmlns:a16="http://schemas.microsoft.com/office/drawing/2014/main" id="{C0D8CCE7-B74C-8D48-8F37-B642A593B864}"/>
              </a:ext>
            </a:extLst>
          </p:cNvPr>
          <p:cNvSpPr>
            <a:spLocks noGrp="1" noChangeArrowheads="1"/>
          </p:cNvSpPr>
          <p:nvPr>
            <p:ph type="title"/>
          </p:nvPr>
        </p:nvSpPr>
        <p:spPr/>
        <p:txBody>
          <a:bodyPr/>
          <a:lstStyle/>
          <a:p>
            <a:pPr eaLnBrk="1" hangingPunct="1"/>
            <a:r>
              <a:rPr lang="en-US" altLang="en-US"/>
              <a:t>Replication</a:t>
            </a:r>
          </a:p>
        </p:txBody>
      </p:sp>
      <p:pic>
        <p:nvPicPr>
          <p:cNvPr id="409616" name="Picture 16" descr="baseATP">
            <a:extLst>
              <a:ext uri="{FF2B5EF4-FFF2-40B4-BE49-F238E27FC236}">
                <a16:creationId xmlns:a16="http://schemas.microsoft.com/office/drawing/2014/main" id="{4CD00760-A646-2441-9497-457236C673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0488" y="-246063"/>
            <a:ext cx="1992312"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17" name="AutoShape 17">
            <a:extLst>
              <a:ext uri="{FF2B5EF4-FFF2-40B4-BE49-F238E27FC236}">
                <a16:creationId xmlns:a16="http://schemas.microsoft.com/office/drawing/2014/main" id="{7DAC2B98-2336-A844-BFA7-ADDAF4EB0013}"/>
              </a:ext>
            </a:extLst>
          </p:cNvPr>
          <p:cNvSpPr>
            <a:spLocks noChangeArrowheads="1"/>
          </p:cNvSpPr>
          <p:nvPr/>
        </p:nvSpPr>
        <p:spPr bwMode="auto">
          <a:xfrm>
            <a:off x="4419600" y="685800"/>
            <a:ext cx="1219200" cy="769938"/>
          </a:xfrm>
          <a:prstGeom prst="irregularSeal1">
            <a:avLst/>
          </a:prstGeom>
          <a:solidFill>
            <a:srgbClr val="FFEA18"/>
          </a:solidFill>
          <a:ln w="38100">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energy</a:t>
            </a:r>
            <a:endParaRPr lang="en-US" altLang="en-US" b="1">
              <a:solidFill>
                <a:srgbClr val="CC0000"/>
              </a:solidFill>
            </a:endParaRPr>
          </a:p>
        </p:txBody>
      </p:sp>
      <p:pic>
        <p:nvPicPr>
          <p:cNvPr id="409618" name="Picture 18" descr="PPi">
            <a:extLst>
              <a:ext uri="{FF2B5EF4-FFF2-40B4-BE49-F238E27FC236}">
                <a16:creationId xmlns:a16="http://schemas.microsoft.com/office/drawing/2014/main" id="{7DBB77E8-2CB6-9D42-8B0E-65316355CA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381000"/>
            <a:ext cx="676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19" name="Picture 19" descr="baseAMP2">
            <a:extLst>
              <a:ext uri="{FF2B5EF4-FFF2-40B4-BE49-F238E27FC236}">
                <a16:creationId xmlns:a16="http://schemas.microsoft.com/office/drawing/2014/main" id="{4DAF8603-348E-5B45-BFE6-32BDC16995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73663" y="922338"/>
            <a:ext cx="1992312"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0" name="Picture 20" descr="baseGTP">
            <a:extLst>
              <a:ext uri="{FF2B5EF4-FFF2-40B4-BE49-F238E27FC236}">
                <a16:creationId xmlns:a16="http://schemas.microsoft.com/office/drawing/2014/main" id="{E5910635-4AFA-C646-8844-FDC9802FF3F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0013" y="1014413"/>
            <a:ext cx="19748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1" name="Picture 21" descr="baseGMP2">
            <a:extLst>
              <a:ext uri="{FF2B5EF4-FFF2-40B4-BE49-F238E27FC236}">
                <a16:creationId xmlns:a16="http://schemas.microsoft.com/office/drawing/2014/main" id="{84C48C3F-F39F-034D-8840-665EE8DF27E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64138" y="2174875"/>
            <a:ext cx="19843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2" name="Picture 22" descr="baseTTP">
            <a:extLst>
              <a:ext uri="{FF2B5EF4-FFF2-40B4-BE49-F238E27FC236}">
                <a16:creationId xmlns:a16="http://schemas.microsoft.com/office/drawing/2014/main" id="{0F7C3ABA-1F2C-984B-8ED9-EB44A8CADA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73663" y="2247900"/>
            <a:ext cx="19653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3" name="Picture 23" descr="baseTMP2">
            <a:extLst>
              <a:ext uri="{FF2B5EF4-FFF2-40B4-BE49-F238E27FC236}">
                <a16:creationId xmlns:a16="http://schemas.microsoft.com/office/drawing/2014/main" id="{F0C04FB8-FD2A-FF4F-A860-C1526C4A932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73663" y="3408363"/>
            <a:ext cx="197485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4" name="Picture 24" descr="baseCTP">
            <a:extLst>
              <a:ext uri="{FF2B5EF4-FFF2-40B4-BE49-F238E27FC236}">
                <a16:creationId xmlns:a16="http://schemas.microsoft.com/office/drawing/2014/main" id="{56FC4942-5AC1-4A44-9F32-E66EFCF7922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73663" y="3481388"/>
            <a:ext cx="19558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5" name="Picture 25" descr="baseCMP2">
            <a:extLst>
              <a:ext uri="{FF2B5EF4-FFF2-40B4-BE49-F238E27FC236}">
                <a16:creationId xmlns:a16="http://schemas.microsoft.com/office/drawing/2014/main" id="{DAB64F21-31C7-8146-9FCD-170FAB78BE3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64138" y="4643438"/>
            <a:ext cx="1965325"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6" name="Oval 26">
            <a:extLst>
              <a:ext uri="{FF2B5EF4-FFF2-40B4-BE49-F238E27FC236}">
                <a16:creationId xmlns:a16="http://schemas.microsoft.com/office/drawing/2014/main" id="{D1AA0C43-FBEE-974E-A211-DFCB8FE0A42A}"/>
              </a:ext>
            </a:extLst>
          </p:cNvPr>
          <p:cNvSpPr>
            <a:spLocks noChangeArrowheads="1"/>
          </p:cNvSpPr>
          <p:nvPr/>
        </p:nvSpPr>
        <p:spPr bwMode="auto">
          <a:xfrm>
            <a:off x="4953000" y="5943600"/>
            <a:ext cx="304800" cy="304800"/>
          </a:xfrm>
          <a:prstGeom prst="ellipse">
            <a:avLst/>
          </a:prstGeom>
          <a:solidFill>
            <a:srgbClr val="0F116A"/>
          </a:solidFill>
          <a:ln w="9525">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3</a:t>
            </a:r>
            <a:r>
              <a:rPr lang="en-US" altLang="en-US" sz="2000" b="1">
                <a:solidFill>
                  <a:schemeClr val="bg1"/>
                </a:solidFill>
                <a:sym typeface="Symbol" pitchFamily="2" charset="2"/>
              </a:rPr>
              <a:t></a:t>
            </a:r>
          </a:p>
        </p:txBody>
      </p:sp>
      <p:sp>
        <p:nvSpPr>
          <p:cNvPr id="44059" name="Oval 27">
            <a:extLst>
              <a:ext uri="{FF2B5EF4-FFF2-40B4-BE49-F238E27FC236}">
                <a16:creationId xmlns:a16="http://schemas.microsoft.com/office/drawing/2014/main" id="{E0E6499F-53B1-E846-A68D-78AF90E062C5}"/>
              </a:ext>
            </a:extLst>
          </p:cNvPr>
          <p:cNvSpPr>
            <a:spLocks noChangeArrowheads="1"/>
          </p:cNvSpPr>
          <p:nvPr/>
        </p:nvSpPr>
        <p:spPr bwMode="auto">
          <a:xfrm>
            <a:off x="8763000" y="381000"/>
            <a:ext cx="304800" cy="304800"/>
          </a:xfrm>
          <a:prstGeom prst="ellipse">
            <a:avLst/>
          </a:prstGeom>
          <a:solidFill>
            <a:srgbClr val="0F116A"/>
          </a:solidFill>
          <a:ln w="9525">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3</a:t>
            </a:r>
            <a:r>
              <a:rPr lang="en-US" altLang="en-US" sz="2000" b="1">
                <a:solidFill>
                  <a:schemeClr val="bg1"/>
                </a:solidFill>
                <a:sym typeface="Symbol" pitchFamily="2" charset="2"/>
              </a:rPr>
              <a:t></a:t>
            </a:r>
          </a:p>
        </p:txBody>
      </p:sp>
      <p:sp>
        <p:nvSpPr>
          <p:cNvPr id="44060" name="Oval 28">
            <a:extLst>
              <a:ext uri="{FF2B5EF4-FFF2-40B4-BE49-F238E27FC236}">
                <a16:creationId xmlns:a16="http://schemas.microsoft.com/office/drawing/2014/main" id="{BE0751B2-BD3A-0740-A04F-66A5D9104534}"/>
              </a:ext>
            </a:extLst>
          </p:cNvPr>
          <p:cNvSpPr>
            <a:spLocks noChangeArrowheads="1"/>
          </p:cNvSpPr>
          <p:nvPr/>
        </p:nvSpPr>
        <p:spPr bwMode="auto">
          <a:xfrm>
            <a:off x="8763000" y="5943600"/>
            <a:ext cx="304800" cy="304800"/>
          </a:xfrm>
          <a:prstGeom prst="ellipse">
            <a:avLst/>
          </a:prstGeom>
          <a:solidFill>
            <a:srgbClr val="0F116A"/>
          </a:solidFill>
          <a:ln w="9525">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5</a:t>
            </a:r>
            <a:r>
              <a:rPr lang="en-US" altLang="en-US" sz="2000" b="1">
                <a:solidFill>
                  <a:schemeClr val="bg1"/>
                </a:solidFill>
                <a:sym typeface="Symbol" pitchFamily="2" charset="2"/>
              </a:rPr>
              <a:t></a:t>
            </a:r>
          </a:p>
        </p:txBody>
      </p:sp>
      <p:pic>
        <p:nvPicPr>
          <p:cNvPr id="409630" name="Picture 30" descr="penguinL">
            <a:extLst>
              <a:ext uri="{FF2B5EF4-FFF2-40B4-BE49-F238E27FC236}">
                <a16:creationId xmlns:a16="http://schemas.microsoft.com/office/drawing/2014/main" id="{D1B30471-E42F-C942-9E0D-ED9000FADE7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1" name="AutoShape 31">
            <a:extLst>
              <a:ext uri="{FF2B5EF4-FFF2-40B4-BE49-F238E27FC236}">
                <a16:creationId xmlns:a16="http://schemas.microsoft.com/office/drawing/2014/main" id="{F11B0CE6-4C4D-B542-913E-584ED6194057}"/>
              </a:ext>
            </a:extLst>
          </p:cNvPr>
          <p:cNvSpPr>
            <a:spLocks noChangeArrowheads="1"/>
          </p:cNvSpPr>
          <p:nvPr/>
        </p:nvSpPr>
        <p:spPr bwMode="auto">
          <a:xfrm flipH="1">
            <a:off x="1701800" y="5543550"/>
            <a:ext cx="2584450" cy="1203325"/>
          </a:xfrm>
          <a:prstGeom prst="wedgeEllipseCallout">
            <a:avLst>
              <a:gd name="adj1" fmla="val 75671"/>
              <a:gd name="adj2" fmla="val -21903"/>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B.Y.O. ENERGY</a:t>
            </a:r>
            <a:r>
              <a:rPr lang="en-US" altLang="en-US" sz="1800" b="1" i="1">
                <a:solidFill>
                  <a:srgbClr val="0F116A"/>
                </a:solidFill>
                <a:latin typeface="Comic Sans MS" panose="030F0902030302020204" pitchFamily="66" charset="0"/>
              </a:rPr>
              <a:t>!</a:t>
            </a:r>
            <a:endParaRPr lang="en-US" altLang="en-US" sz="1800" b="1">
              <a:solidFill>
                <a:srgbClr val="0F116A"/>
              </a:solidFill>
              <a:latin typeface="Comic Sans MS" panose="030F0902030302020204" pitchFamily="66" charset="0"/>
            </a:endParaRPr>
          </a:p>
          <a:p>
            <a:r>
              <a:rPr lang="en-US" altLang="en-US" sz="1800" b="1">
                <a:solidFill>
                  <a:srgbClr val="CC0000"/>
                </a:solidFill>
                <a:latin typeface="Comic Sans MS" panose="030F0902030302020204" pitchFamily="66" charset="0"/>
              </a:rPr>
              <a:t>The energy rules</a:t>
            </a:r>
            <a:br>
              <a:rPr lang="en-US" altLang="en-US" sz="1800" b="1">
                <a:solidFill>
                  <a:srgbClr val="CC0000"/>
                </a:solidFill>
                <a:latin typeface="Comic Sans MS" panose="030F0902030302020204" pitchFamily="66" charset="0"/>
              </a:rPr>
            </a:br>
            <a:r>
              <a:rPr lang="en-US" altLang="en-US" sz="1800" b="1">
                <a:solidFill>
                  <a:srgbClr val="CC0000"/>
                </a:solidFill>
                <a:latin typeface="Comic Sans MS" panose="030F0902030302020204" pitchFamily="66" charset="0"/>
              </a:rPr>
              <a:t>the process</a:t>
            </a:r>
            <a:endParaRPr lang="en-US" altLang="en-US" sz="1800" b="1">
              <a:solidFill>
                <a:srgbClr val="0F116A"/>
              </a:solidFill>
              <a:latin typeface="Comic Sans MS" panose="030F0902030302020204" pitchFamily="66" charset="0"/>
            </a:endParaRPr>
          </a:p>
        </p:txBody>
      </p:sp>
      <p:sp>
        <p:nvSpPr>
          <p:cNvPr id="409632" name="Oval 32">
            <a:extLst>
              <a:ext uri="{FF2B5EF4-FFF2-40B4-BE49-F238E27FC236}">
                <a16:creationId xmlns:a16="http://schemas.microsoft.com/office/drawing/2014/main" id="{B74C9B65-462C-3743-902C-6F314A7EEB9A}"/>
              </a:ext>
            </a:extLst>
          </p:cNvPr>
          <p:cNvSpPr>
            <a:spLocks noChangeArrowheads="1"/>
          </p:cNvSpPr>
          <p:nvPr/>
        </p:nvSpPr>
        <p:spPr bwMode="auto">
          <a:xfrm>
            <a:off x="4953000" y="403225"/>
            <a:ext cx="304800" cy="304800"/>
          </a:xfrm>
          <a:prstGeom prst="ellipse">
            <a:avLst/>
          </a:prstGeom>
          <a:solidFill>
            <a:srgbClr val="0F116A"/>
          </a:solidFill>
          <a:ln w="9525">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5</a:t>
            </a:r>
            <a:r>
              <a:rPr lang="en-US" altLang="en-US" sz="2000" b="1">
                <a:solidFill>
                  <a:schemeClr val="bg1"/>
                </a:solidFill>
                <a:sym typeface="Symbol" pitchFamily="2" charset="2"/>
              </a:rPr>
              <a:t></a:t>
            </a:r>
          </a:p>
        </p:txBody>
      </p:sp>
    </p:spTree>
    <p:extLst>
      <p:ext uri="{BB962C8B-B14F-4D97-AF65-F5344CB8AC3E}">
        <p14:creationId xmlns:p14="http://schemas.microsoft.com/office/powerpoint/2010/main" val="3916585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615">
                                            <p:txEl>
                                              <p:pRg st="0" end="0"/>
                                            </p:txEl>
                                          </p:spTgt>
                                        </p:tgtEl>
                                        <p:attrNameLst>
                                          <p:attrName>style.visibility</p:attrName>
                                        </p:attrNameLst>
                                      </p:cBhvr>
                                      <p:to>
                                        <p:strVal val="visible"/>
                                      </p:to>
                                    </p:set>
                                    <p:anim calcmode="lin" valueType="num">
                                      <p:cBhvr additive="base">
                                        <p:cTn id="7" dur="500" fill="hold"/>
                                        <p:tgtEl>
                                          <p:spTgt spid="4096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15">
                                            <p:txEl>
                                              <p:pRg st="1" end="1"/>
                                            </p:txEl>
                                          </p:spTgt>
                                        </p:tgtEl>
                                        <p:attrNameLst>
                                          <p:attrName>style.visibility</p:attrName>
                                        </p:attrNameLst>
                                      </p:cBhvr>
                                      <p:to>
                                        <p:strVal val="visible"/>
                                      </p:to>
                                    </p:set>
                                    <p:anim calcmode="lin" valueType="num">
                                      <p:cBhvr additive="base">
                                        <p:cTn id="13" dur="500" fill="hold"/>
                                        <p:tgtEl>
                                          <p:spTgt spid="4096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15">
                                            <p:txEl>
                                              <p:pRg st="2" end="2"/>
                                            </p:txEl>
                                          </p:spTgt>
                                        </p:tgtEl>
                                        <p:attrNameLst>
                                          <p:attrName>style.visibility</p:attrName>
                                        </p:attrNameLst>
                                      </p:cBhvr>
                                      <p:to>
                                        <p:strVal val="visible"/>
                                      </p:to>
                                    </p:set>
                                    <p:anim calcmode="lin" valueType="num">
                                      <p:cBhvr additive="base">
                                        <p:cTn id="19" dur="500" fill="hold"/>
                                        <p:tgtEl>
                                          <p:spTgt spid="4096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15">
                                            <p:txEl>
                                              <p:pRg st="3" end="3"/>
                                            </p:txEl>
                                          </p:spTgt>
                                        </p:tgtEl>
                                        <p:attrNameLst>
                                          <p:attrName>style.visibility</p:attrName>
                                        </p:attrNameLst>
                                      </p:cBhvr>
                                      <p:to>
                                        <p:strVal val="visible"/>
                                      </p:to>
                                    </p:set>
                                    <p:anim calcmode="lin" valueType="num">
                                      <p:cBhvr additive="base">
                                        <p:cTn id="25" dur="500" fill="hold"/>
                                        <p:tgtEl>
                                          <p:spTgt spid="4096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409630"/>
                                        </p:tgtEl>
                                        <p:attrNameLst>
                                          <p:attrName>style.visibility</p:attrName>
                                        </p:attrNameLst>
                                      </p:cBhvr>
                                      <p:to>
                                        <p:strVal val="visible"/>
                                      </p:to>
                                    </p:set>
                                  </p:childTnLst>
                                </p:cTn>
                              </p:par>
                            </p:childTnLst>
                          </p:cTn>
                        </p:par>
                        <p:par>
                          <p:cTn id="31" fill="hold" nodeType="afterGroup">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409631"/>
                                        </p:tgtEl>
                                        <p:attrNameLst>
                                          <p:attrName>style.visibility</p:attrName>
                                        </p:attrNameLst>
                                      </p:cBhvr>
                                      <p:to>
                                        <p:strVal val="visible"/>
                                      </p:to>
                                    </p:set>
                                    <p:animEffect transition="in" filter="wipe(down)">
                                      <p:cBhvr>
                                        <p:cTn id="34" dur="500"/>
                                        <p:tgtEl>
                                          <p:spTgt spid="409631"/>
                                        </p:tgtEl>
                                      </p:cBhvr>
                                    </p:animEffect>
                                  </p:childTnLst>
                                  <p:subTnLst>
                                    <p:audio>
                                      <p:cMediaNode>
                                        <p:cTn display="0" masterRel="sameClick">
                                          <p:stCondLst>
                                            <p:cond evt="begin" delay="0">
                                              <p:tn val="32"/>
                                            </p:cond>
                                          </p:stCondLst>
                                          <p:endCondLst>
                                            <p:cond evt="onStopAudio" delay="0">
                                              <p:tgtEl>
                                                <p:sldTgt/>
                                              </p:tgtEl>
                                            </p:cond>
                                          </p:endCondLst>
                                        </p:cTn>
                                        <p:tgtEl>
                                          <p:sndTgt r:embed="rId4" name="Quack"/>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409616"/>
                                        </p:tgtEl>
                                        <p:attrNameLst>
                                          <p:attrName>style.visibility</p:attrName>
                                        </p:attrNameLst>
                                      </p:cBhvr>
                                      <p:to>
                                        <p:strVal val="visible"/>
                                      </p:to>
                                    </p:set>
                                    <p:animEffect transition="in" filter="wipe(left)">
                                      <p:cBhvr>
                                        <p:cTn id="39" dur="500"/>
                                        <p:tgtEl>
                                          <p:spTgt spid="409616"/>
                                        </p:tgtEl>
                                      </p:cBhvr>
                                    </p:animEffect>
                                  </p:childTnLst>
                                  <p:subTnLst>
                                    <p:audio>
                                      <p:cMediaNode>
                                        <p:cTn display="0" masterRel="sameClick">
                                          <p:stCondLst>
                                            <p:cond evt="begin" delay="0">
                                              <p:tn val="37"/>
                                            </p:cond>
                                          </p:stCondLst>
                                          <p:endCondLst>
                                            <p:cond evt="onStopAudio" delay="0">
                                              <p:tgtEl>
                                                <p:sldTgt/>
                                              </p:tgtEl>
                                            </p:cond>
                                          </p:endCondLst>
                                        </p:cTn>
                                        <p:tgtEl>
                                          <p:sndTgt r:embed="rId5" name="Vibro Up"/>
                                        </p:tgtEl>
                                      </p:cMediaNode>
                                    </p:audio>
                                  </p:subTnLst>
                                </p:cTn>
                              </p:par>
                            </p:childTnLst>
                          </p:cTn>
                        </p:par>
                        <p:par>
                          <p:cTn id="40" fill="hold" nodeType="afterGroup">
                            <p:stCondLst>
                              <p:cond delay="500"/>
                            </p:stCondLst>
                            <p:childTnLst>
                              <p:par>
                                <p:cTn id="41" presetID="2" presetClass="entr" presetSubtype="1" fill="hold" grpId="0" nodeType="afterEffect">
                                  <p:stCondLst>
                                    <p:cond delay="0"/>
                                  </p:stCondLst>
                                  <p:childTnLst>
                                    <p:set>
                                      <p:cBhvr>
                                        <p:cTn id="42" dur="1" fill="hold">
                                          <p:stCondLst>
                                            <p:cond delay="0"/>
                                          </p:stCondLst>
                                        </p:cTn>
                                        <p:tgtEl>
                                          <p:spTgt spid="409604"/>
                                        </p:tgtEl>
                                        <p:attrNameLst>
                                          <p:attrName>style.visibility</p:attrName>
                                        </p:attrNameLst>
                                      </p:cBhvr>
                                      <p:to>
                                        <p:strVal val="visible"/>
                                      </p:to>
                                    </p:set>
                                    <p:anim calcmode="lin" valueType="num">
                                      <p:cBhvr additive="base">
                                        <p:cTn id="43" dur="500" fill="hold"/>
                                        <p:tgtEl>
                                          <p:spTgt spid="409604"/>
                                        </p:tgtEl>
                                        <p:attrNameLst>
                                          <p:attrName>ppt_x</p:attrName>
                                        </p:attrNameLst>
                                      </p:cBhvr>
                                      <p:tavLst>
                                        <p:tav tm="0">
                                          <p:val>
                                            <p:strVal val="#ppt_x"/>
                                          </p:val>
                                        </p:tav>
                                        <p:tav tm="100000">
                                          <p:val>
                                            <p:strVal val="#ppt_x"/>
                                          </p:val>
                                        </p:tav>
                                      </p:tavLst>
                                    </p:anim>
                                    <p:anim calcmode="lin" valueType="num">
                                      <p:cBhvr additive="base">
                                        <p:cTn id="44" dur="500" fill="hold"/>
                                        <p:tgtEl>
                                          <p:spTgt spid="409604"/>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xit" presetSubtype="2" fill="hold" nodeType="clickEffect">
                                  <p:stCondLst>
                                    <p:cond delay="0"/>
                                  </p:stCondLst>
                                  <p:childTnLst>
                                    <p:animEffect transition="out" filter="wipe(right)">
                                      <p:cBhvr>
                                        <p:cTn id="48" dur="500"/>
                                        <p:tgtEl>
                                          <p:spTgt spid="409616"/>
                                        </p:tgtEl>
                                      </p:cBhvr>
                                    </p:animEffect>
                                    <p:set>
                                      <p:cBhvr>
                                        <p:cTn id="49" dur="1" fill="hold">
                                          <p:stCondLst>
                                            <p:cond delay="499"/>
                                          </p:stCondLst>
                                        </p:cTn>
                                        <p:tgtEl>
                                          <p:spTgt spid="409616"/>
                                        </p:tgtEl>
                                        <p:attrNameLst>
                                          <p:attrName>style.visibility</p:attrName>
                                        </p:attrNameLst>
                                      </p:cBhvr>
                                      <p:to>
                                        <p:strVal val="hidden"/>
                                      </p:to>
                                    </p:set>
                                  </p:childTnLst>
                                </p:cTn>
                              </p:par>
                            </p:childTnLst>
                          </p:cTn>
                        </p:par>
                        <p:par>
                          <p:cTn id="50" fill="hold" nodeType="afterGroup">
                            <p:stCondLst>
                              <p:cond delay="500"/>
                            </p:stCondLst>
                            <p:childTnLst>
                              <p:par>
                                <p:cTn id="51" presetID="22" presetClass="entr" presetSubtype="8" fill="hold" nodeType="afterEffect">
                                  <p:stCondLst>
                                    <p:cond delay="0"/>
                                  </p:stCondLst>
                                  <p:childTnLst>
                                    <p:set>
                                      <p:cBhvr>
                                        <p:cTn id="52" dur="1" fill="hold">
                                          <p:stCondLst>
                                            <p:cond delay="0"/>
                                          </p:stCondLst>
                                        </p:cTn>
                                        <p:tgtEl>
                                          <p:spTgt spid="409619"/>
                                        </p:tgtEl>
                                        <p:attrNameLst>
                                          <p:attrName>style.visibility</p:attrName>
                                        </p:attrNameLst>
                                      </p:cBhvr>
                                      <p:to>
                                        <p:strVal val="visible"/>
                                      </p:to>
                                    </p:set>
                                    <p:animEffect transition="in" filter="wipe(left)">
                                      <p:cBhvr>
                                        <p:cTn id="53" dur="500"/>
                                        <p:tgtEl>
                                          <p:spTgt spid="409619"/>
                                        </p:tgtEl>
                                      </p:cBhvr>
                                    </p:animEffect>
                                  </p:childTnLst>
                                  <p:subTnLst>
                                    <p:audio>
                                      <p:cMediaNode>
                                        <p:cTn display="0" masterRel="sameClick">
                                          <p:stCondLst>
                                            <p:cond evt="begin" delay="0">
                                              <p:tn val="51"/>
                                            </p:cond>
                                          </p:stCondLst>
                                          <p:endCondLst>
                                            <p:cond evt="onStopAudio" delay="0">
                                              <p:tgtEl>
                                                <p:sldTgt/>
                                              </p:tgtEl>
                                            </p:cond>
                                          </p:endCondLst>
                                        </p:cTn>
                                        <p:tgtEl>
                                          <p:sndTgt r:embed="rId6" name="Pong"/>
                                        </p:tgtEl>
                                      </p:cMediaNode>
                                    </p:audio>
                                  </p:subTnLst>
                                </p:cTn>
                              </p:par>
                            </p:childTnLst>
                          </p:cTn>
                        </p:par>
                        <p:par>
                          <p:cTn id="54" fill="hold" nodeType="afterGroup">
                            <p:stCondLst>
                              <p:cond delay="1000"/>
                            </p:stCondLst>
                            <p:childTnLst>
                              <p:par>
                                <p:cTn id="55" presetID="22" presetClass="entr" presetSubtype="8" fill="hold" nodeType="afterEffect">
                                  <p:stCondLst>
                                    <p:cond delay="0"/>
                                  </p:stCondLst>
                                  <p:childTnLst>
                                    <p:set>
                                      <p:cBhvr>
                                        <p:cTn id="56" dur="1" fill="hold">
                                          <p:stCondLst>
                                            <p:cond delay="0"/>
                                          </p:stCondLst>
                                        </p:cTn>
                                        <p:tgtEl>
                                          <p:spTgt spid="409618"/>
                                        </p:tgtEl>
                                        <p:attrNameLst>
                                          <p:attrName>style.visibility</p:attrName>
                                        </p:attrNameLst>
                                      </p:cBhvr>
                                      <p:to>
                                        <p:strVal val="visible"/>
                                      </p:to>
                                    </p:set>
                                    <p:animEffect transition="in" filter="wipe(left)">
                                      <p:cBhvr>
                                        <p:cTn id="57" dur="500"/>
                                        <p:tgtEl>
                                          <p:spTgt spid="4096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9" presetClass="entr" presetSubtype="0" decel="100000" fill="hold" grpId="0" nodeType="clickEffect">
                                  <p:stCondLst>
                                    <p:cond delay="0"/>
                                  </p:stCondLst>
                                  <p:childTnLst>
                                    <p:set>
                                      <p:cBhvr>
                                        <p:cTn id="61" dur="1" fill="hold">
                                          <p:stCondLst>
                                            <p:cond delay="0"/>
                                          </p:stCondLst>
                                        </p:cTn>
                                        <p:tgtEl>
                                          <p:spTgt spid="409617"/>
                                        </p:tgtEl>
                                        <p:attrNameLst>
                                          <p:attrName>style.visibility</p:attrName>
                                        </p:attrNameLst>
                                      </p:cBhvr>
                                      <p:to>
                                        <p:strVal val="visible"/>
                                      </p:to>
                                    </p:set>
                                    <p:anim calcmode="lin" valueType="num">
                                      <p:cBhvr>
                                        <p:cTn id="62" dur="500" fill="hold"/>
                                        <p:tgtEl>
                                          <p:spTgt spid="409617"/>
                                        </p:tgtEl>
                                        <p:attrNameLst>
                                          <p:attrName>ppt_w</p:attrName>
                                        </p:attrNameLst>
                                      </p:cBhvr>
                                      <p:tavLst>
                                        <p:tav tm="0">
                                          <p:val>
                                            <p:fltVal val="0"/>
                                          </p:val>
                                        </p:tav>
                                        <p:tav tm="100000">
                                          <p:val>
                                            <p:strVal val="#ppt_w"/>
                                          </p:val>
                                        </p:tav>
                                      </p:tavLst>
                                    </p:anim>
                                    <p:anim calcmode="lin" valueType="num">
                                      <p:cBhvr>
                                        <p:cTn id="63" dur="500" fill="hold"/>
                                        <p:tgtEl>
                                          <p:spTgt spid="409617"/>
                                        </p:tgtEl>
                                        <p:attrNameLst>
                                          <p:attrName>ppt_h</p:attrName>
                                        </p:attrNameLst>
                                      </p:cBhvr>
                                      <p:tavLst>
                                        <p:tav tm="0">
                                          <p:val>
                                            <p:fltVal val="0"/>
                                          </p:val>
                                        </p:tav>
                                        <p:tav tm="100000">
                                          <p:val>
                                            <p:strVal val="#ppt_h"/>
                                          </p:val>
                                        </p:tav>
                                      </p:tavLst>
                                    </p:anim>
                                    <p:anim calcmode="lin" valueType="num">
                                      <p:cBhvr>
                                        <p:cTn id="64" dur="500" fill="hold"/>
                                        <p:tgtEl>
                                          <p:spTgt spid="409617"/>
                                        </p:tgtEl>
                                        <p:attrNameLst>
                                          <p:attrName>style.rotation</p:attrName>
                                        </p:attrNameLst>
                                      </p:cBhvr>
                                      <p:tavLst>
                                        <p:tav tm="0">
                                          <p:val>
                                            <p:fltVal val="360"/>
                                          </p:val>
                                        </p:tav>
                                        <p:tav tm="100000">
                                          <p:val>
                                            <p:fltVal val="0"/>
                                          </p:val>
                                        </p:tav>
                                      </p:tavLst>
                                    </p:anim>
                                    <p:animEffect transition="in" filter="fade">
                                      <p:cBhvr>
                                        <p:cTn id="65" dur="500"/>
                                        <p:tgtEl>
                                          <p:spTgt spid="409617"/>
                                        </p:tgtEl>
                                      </p:cBhvr>
                                    </p:animEffect>
                                  </p:childTnLst>
                                  <p:subTnLst>
                                    <p:audio>
                                      <p:cMediaNode>
                                        <p:cTn display="0" masterRel="sameClick">
                                          <p:stCondLst>
                                            <p:cond evt="begin" delay="0">
                                              <p:tn val="60"/>
                                            </p:cond>
                                          </p:stCondLst>
                                          <p:endCondLst>
                                            <p:cond evt="onStopAudio" delay="0">
                                              <p:tgtEl>
                                                <p:sldTgt/>
                                              </p:tgtEl>
                                            </p:cond>
                                          </p:endCondLst>
                                        </p:cTn>
                                        <p:tgtEl>
                                          <p:sndTgt r:embed="rId7" name="Explosion"/>
                                        </p:tgtEl>
                                      </p:cMediaNode>
                                    </p:audio>
                                  </p:subTnLst>
                                </p:cTn>
                              </p:par>
                            </p:childTnLst>
                          </p:cTn>
                        </p:par>
                        <p:par>
                          <p:cTn id="66" fill="hold" nodeType="afterGroup">
                            <p:stCondLst>
                              <p:cond delay="500"/>
                            </p:stCondLst>
                            <p:childTnLst>
                              <p:par>
                                <p:cTn id="67" presetID="9" presetClass="exit" presetSubtype="0" fill="hold" grpId="1" nodeType="afterEffect">
                                  <p:stCondLst>
                                    <p:cond delay="3000"/>
                                  </p:stCondLst>
                                  <p:childTnLst>
                                    <p:animEffect transition="out" filter="dissolve">
                                      <p:cBhvr>
                                        <p:cTn id="68" dur="500"/>
                                        <p:tgtEl>
                                          <p:spTgt spid="409617"/>
                                        </p:tgtEl>
                                      </p:cBhvr>
                                    </p:animEffect>
                                    <p:set>
                                      <p:cBhvr>
                                        <p:cTn id="69" dur="1" fill="hold">
                                          <p:stCondLst>
                                            <p:cond delay="499"/>
                                          </p:stCondLst>
                                        </p:cTn>
                                        <p:tgtEl>
                                          <p:spTgt spid="409617"/>
                                        </p:tgtEl>
                                        <p:attrNameLst>
                                          <p:attrName>style.visibility</p:attrName>
                                        </p:attrNameLst>
                                      </p:cBhvr>
                                      <p:to>
                                        <p:strVal val="hidden"/>
                                      </p:to>
                                    </p:set>
                                  </p:childTnLst>
                                </p:cTn>
                              </p:par>
                            </p:childTnLst>
                          </p:cTn>
                        </p:par>
                        <p:par>
                          <p:cTn id="70" fill="hold" nodeType="afterGroup">
                            <p:stCondLst>
                              <p:cond delay="4000"/>
                            </p:stCondLst>
                            <p:childTnLst>
                              <p:par>
                                <p:cTn id="71" presetID="2" presetClass="exit" presetSubtype="9" fill="hold" nodeType="afterEffect">
                                  <p:stCondLst>
                                    <p:cond delay="0"/>
                                  </p:stCondLst>
                                  <p:childTnLst>
                                    <p:anim calcmode="lin" valueType="num">
                                      <p:cBhvr additive="base">
                                        <p:cTn id="72" dur="500"/>
                                        <p:tgtEl>
                                          <p:spTgt spid="409618"/>
                                        </p:tgtEl>
                                        <p:attrNameLst>
                                          <p:attrName>ppt_x</p:attrName>
                                        </p:attrNameLst>
                                      </p:cBhvr>
                                      <p:tavLst>
                                        <p:tav tm="0">
                                          <p:val>
                                            <p:strVal val="ppt_x"/>
                                          </p:val>
                                        </p:tav>
                                        <p:tav tm="100000">
                                          <p:val>
                                            <p:strVal val="0-ppt_w/2"/>
                                          </p:val>
                                        </p:tav>
                                      </p:tavLst>
                                    </p:anim>
                                    <p:anim calcmode="lin" valueType="num">
                                      <p:cBhvr additive="base">
                                        <p:cTn id="73" dur="500"/>
                                        <p:tgtEl>
                                          <p:spTgt spid="409618"/>
                                        </p:tgtEl>
                                        <p:attrNameLst>
                                          <p:attrName>ppt_y</p:attrName>
                                        </p:attrNameLst>
                                      </p:cBhvr>
                                      <p:tavLst>
                                        <p:tav tm="0">
                                          <p:val>
                                            <p:strVal val="ppt_y"/>
                                          </p:val>
                                        </p:tav>
                                        <p:tav tm="100000">
                                          <p:val>
                                            <p:strVal val="0-ppt_h/2"/>
                                          </p:val>
                                        </p:tav>
                                      </p:tavLst>
                                    </p:anim>
                                    <p:set>
                                      <p:cBhvr>
                                        <p:cTn id="74" dur="1" fill="hold">
                                          <p:stCondLst>
                                            <p:cond delay="499"/>
                                          </p:stCondLst>
                                        </p:cTn>
                                        <p:tgtEl>
                                          <p:spTgt spid="409618"/>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409620"/>
                                        </p:tgtEl>
                                        <p:attrNameLst>
                                          <p:attrName>style.visibility</p:attrName>
                                        </p:attrNameLst>
                                      </p:cBhvr>
                                      <p:to>
                                        <p:strVal val="visible"/>
                                      </p:to>
                                    </p:set>
                                    <p:animEffect transition="in" filter="wipe(left)">
                                      <p:cBhvr>
                                        <p:cTn id="79" dur="500"/>
                                        <p:tgtEl>
                                          <p:spTgt spid="409620"/>
                                        </p:tgtEl>
                                      </p:cBhvr>
                                    </p:animEffect>
                                  </p:childTnLst>
                                  <p:subTnLst>
                                    <p:audio>
                                      <p:cMediaNode>
                                        <p:cTn display="0" masterRel="sameClick">
                                          <p:stCondLst>
                                            <p:cond evt="begin" delay="0">
                                              <p:tn val="77"/>
                                            </p:cond>
                                          </p:stCondLst>
                                          <p:endCondLst>
                                            <p:cond evt="onStopAudio" delay="0">
                                              <p:tgtEl>
                                                <p:sldTgt/>
                                              </p:tgtEl>
                                            </p:cond>
                                          </p:endCondLst>
                                        </p:cTn>
                                        <p:tgtEl>
                                          <p:sndTgt r:embed="rId5" name="Vibro Up"/>
                                        </p:tgtEl>
                                      </p:cMediaNode>
                                    </p:audio>
                                  </p:subTnLst>
                                </p:cTn>
                              </p:par>
                            </p:childTnLst>
                          </p:cTn>
                        </p:par>
                        <p:par>
                          <p:cTn id="80" fill="hold" nodeType="afterGroup">
                            <p:stCondLst>
                              <p:cond delay="500"/>
                            </p:stCondLst>
                            <p:childTnLst>
                              <p:par>
                                <p:cTn id="81" presetID="22" presetClass="exit" presetSubtype="4" fill="hold" grpId="1" nodeType="afterEffect">
                                  <p:stCondLst>
                                    <p:cond delay="0"/>
                                  </p:stCondLst>
                                  <p:childTnLst>
                                    <p:animEffect transition="out" filter="wipe(down)">
                                      <p:cBhvr>
                                        <p:cTn id="82" dur="500"/>
                                        <p:tgtEl>
                                          <p:spTgt spid="409604"/>
                                        </p:tgtEl>
                                      </p:cBhvr>
                                    </p:animEffect>
                                    <p:set>
                                      <p:cBhvr>
                                        <p:cTn id="83" dur="1" fill="hold">
                                          <p:stCondLst>
                                            <p:cond delay="499"/>
                                          </p:stCondLst>
                                        </p:cTn>
                                        <p:tgtEl>
                                          <p:spTgt spid="409604"/>
                                        </p:tgtEl>
                                        <p:attrNameLst>
                                          <p:attrName>style.visibility</p:attrName>
                                        </p:attrNameLst>
                                      </p:cBhvr>
                                      <p:to>
                                        <p:strVal val="hidden"/>
                                      </p:to>
                                    </p:set>
                                  </p:childTnLst>
                                </p:cTn>
                              </p:par>
                            </p:childTnLst>
                          </p:cTn>
                        </p:par>
                        <p:par>
                          <p:cTn id="84" fill="hold" nodeType="afterGroup">
                            <p:stCondLst>
                              <p:cond delay="1000"/>
                            </p:stCondLst>
                            <p:childTnLst>
                              <p:par>
                                <p:cTn id="85" presetID="22" presetClass="entr" presetSubtype="1" fill="hold" grpId="0" nodeType="afterEffect">
                                  <p:stCondLst>
                                    <p:cond delay="0"/>
                                  </p:stCondLst>
                                  <p:childTnLst>
                                    <p:set>
                                      <p:cBhvr>
                                        <p:cTn id="86" dur="1" fill="hold">
                                          <p:stCondLst>
                                            <p:cond delay="0"/>
                                          </p:stCondLst>
                                        </p:cTn>
                                        <p:tgtEl>
                                          <p:spTgt spid="409605"/>
                                        </p:tgtEl>
                                        <p:attrNameLst>
                                          <p:attrName>style.visibility</p:attrName>
                                        </p:attrNameLst>
                                      </p:cBhvr>
                                      <p:to>
                                        <p:strVal val="visible"/>
                                      </p:to>
                                    </p:set>
                                    <p:animEffect transition="in" filter="wipe(up)">
                                      <p:cBhvr>
                                        <p:cTn id="87" dur="500"/>
                                        <p:tgtEl>
                                          <p:spTgt spid="40960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xit" presetSubtype="2" fill="hold" nodeType="clickEffect">
                                  <p:stCondLst>
                                    <p:cond delay="0"/>
                                  </p:stCondLst>
                                  <p:childTnLst>
                                    <p:animEffect transition="out" filter="wipe(right)">
                                      <p:cBhvr>
                                        <p:cTn id="91" dur="500"/>
                                        <p:tgtEl>
                                          <p:spTgt spid="409620"/>
                                        </p:tgtEl>
                                      </p:cBhvr>
                                    </p:animEffect>
                                    <p:set>
                                      <p:cBhvr>
                                        <p:cTn id="92" dur="1" fill="hold">
                                          <p:stCondLst>
                                            <p:cond delay="499"/>
                                          </p:stCondLst>
                                        </p:cTn>
                                        <p:tgtEl>
                                          <p:spTgt spid="409620"/>
                                        </p:tgtEl>
                                        <p:attrNameLst>
                                          <p:attrName>style.visibility</p:attrName>
                                        </p:attrNameLst>
                                      </p:cBhvr>
                                      <p:to>
                                        <p:strVal val="hidden"/>
                                      </p:to>
                                    </p:set>
                                  </p:childTnLst>
                                </p:cTn>
                              </p:par>
                            </p:childTnLst>
                          </p:cTn>
                        </p:par>
                        <p:par>
                          <p:cTn id="93" fill="hold" nodeType="afterGroup">
                            <p:stCondLst>
                              <p:cond delay="500"/>
                            </p:stCondLst>
                            <p:childTnLst>
                              <p:par>
                                <p:cTn id="94" presetID="22" presetClass="entr" presetSubtype="8" fill="hold" nodeType="afterEffect">
                                  <p:stCondLst>
                                    <p:cond delay="0"/>
                                  </p:stCondLst>
                                  <p:childTnLst>
                                    <p:set>
                                      <p:cBhvr>
                                        <p:cTn id="95" dur="1" fill="hold">
                                          <p:stCondLst>
                                            <p:cond delay="0"/>
                                          </p:stCondLst>
                                        </p:cTn>
                                        <p:tgtEl>
                                          <p:spTgt spid="409621"/>
                                        </p:tgtEl>
                                        <p:attrNameLst>
                                          <p:attrName>style.visibility</p:attrName>
                                        </p:attrNameLst>
                                      </p:cBhvr>
                                      <p:to>
                                        <p:strVal val="visible"/>
                                      </p:to>
                                    </p:set>
                                    <p:animEffect transition="in" filter="wipe(left)">
                                      <p:cBhvr>
                                        <p:cTn id="96" dur="500"/>
                                        <p:tgtEl>
                                          <p:spTgt spid="409621"/>
                                        </p:tgtEl>
                                      </p:cBhvr>
                                    </p:animEffect>
                                  </p:childTnLst>
                                  <p:subTnLst>
                                    <p:audio>
                                      <p:cMediaNode>
                                        <p:cTn display="0" masterRel="sameClick">
                                          <p:stCondLst>
                                            <p:cond evt="begin" delay="0">
                                              <p:tn val="94"/>
                                            </p:cond>
                                          </p:stCondLst>
                                          <p:endCondLst>
                                            <p:cond evt="onStopAudio" delay="0">
                                              <p:tgtEl>
                                                <p:sldTgt/>
                                              </p:tgtEl>
                                            </p:cond>
                                          </p:endCondLst>
                                        </p:cTn>
                                        <p:tgtEl>
                                          <p:sndTgt r:embed="rId6" name="Pong"/>
                                        </p:tgtEl>
                                      </p:cMediaNode>
                                    </p:audio>
                                  </p:subTnLst>
                                </p:cTn>
                              </p:par>
                            </p:childTnLst>
                          </p:cTn>
                        </p:par>
                        <p:par>
                          <p:cTn id="97" fill="hold" nodeType="afterGroup">
                            <p:stCondLst>
                              <p:cond delay="1000"/>
                            </p:stCondLst>
                            <p:childTnLst>
                              <p:par>
                                <p:cTn id="98" presetID="22" presetClass="entr" presetSubtype="8" fill="hold" nodeType="afterEffect">
                                  <p:stCondLst>
                                    <p:cond delay="0"/>
                                  </p:stCondLst>
                                  <p:childTnLst>
                                    <p:set>
                                      <p:cBhvr>
                                        <p:cTn id="99" dur="1" fill="hold">
                                          <p:stCondLst>
                                            <p:cond delay="0"/>
                                          </p:stCondLst>
                                        </p:cTn>
                                        <p:tgtEl>
                                          <p:spTgt spid="409612"/>
                                        </p:tgtEl>
                                        <p:attrNameLst>
                                          <p:attrName>style.visibility</p:attrName>
                                        </p:attrNameLst>
                                      </p:cBhvr>
                                      <p:to>
                                        <p:strVal val="visible"/>
                                      </p:to>
                                    </p:set>
                                    <p:animEffect transition="in" filter="wipe(left)">
                                      <p:cBhvr>
                                        <p:cTn id="100" dur="500"/>
                                        <p:tgtEl>
                                          <p:spTgt spid="409612"/>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9" presetClass="entr" presetSubtype="0" decel="100000" fill="hold" grpId="0" nodeType="clickEffect">
                                  <p:stCondLst>
                                    <p:cond delay="0"/>
                                  </p:stCondLst>
                                  <p:childTnLst>
                                    <p:set>
                                      <p:cBhvr>
                                        <p:cTn id="104" dur="1" fill="hold">
                                          <p:stCondLst>
                                            <p:cond delay="0"/>
                                          </p:stCondLst>
                                        </p:cTn>
                                        <p:tgtEl>
                                          <p:spTgt spid="409611"/>
                                        </p:tgtEl>
                                        <p:attrNameLst>
                                          <p:attrName>style.visibility</p:attrName>
                                        </p:attrNameLst>
                                      </p:cBhvr>
                                      <p:to>
                                        <p:strVal val="visible"/>
                                      </p:to>
                                    </p:set>
                                    <p:anim calcmode="lin" valueType="num">
                                      <p:cBhvr>
                                        <p:cTn id="105" dur="500" fill="hold"/>
                                        <p:tgtEl>
                                          <p:spTgt spid="409611"/>
                                        </p:tgtEl>
                                        <p:attrNameLst>
                                          <p:attrName>ppt_w</p:attrName>
                                        </p:attrNameLst>
                                      </p:cBhvr>
                                      <p:tavLst>
                                        <p:tav tm="0">
                                          <p:val>
                                            <p:fltVal val="0"/>
                                          </p:val>
                                        </p:tav>
                                        <p:tav tm="100000">
                                          <p:val>
                                            <p:strVal val="#ppt_w"/>
                                          </p:val>
                                        </p:tav>
                                      </p:tavLst>
                                    </p:anim>
                                    <p:anim calcmode="lin" valueType="num">
                                      <p:cBhvr>
                                        <p:cTn id="106" dur="500" fill="hold"/>
                                        <p:tgtEl>
                                          <p:spTgt spid="409611"/>
                                        </p:tgtEl>
                                        <p:attrNameLst>
                                          <p:attrName>ppt_h</p:attrName>
                                        </p:attrNameLst>
                                      </p:cBhvr>
                                      <p:tavLst>
                                        <p:tav tm="0">
                                          <p:val>
                                            <p:fltVal val="0"/>
                                          </p:val>
                                        </p:tav>
                                        <p:tav tm="100000">
                                          <p:val>
                                            <p:strVal val="#ppt_h"/>
                                          </p:val>
                                        </p:tav>
                                      </p:tavLst>
                                    </p:anim>
                                    <p:anim calcmode="lin" valueType="num">
                                      <p:cBhvr>
                                        <p:cTn id="107" dur="500" fill="hold"/>
                                        <p:tgtEl>
                                          <p:spTgt spid="409611"/>
                                        </p:tgtEl>
                                        <p:attrNameLst>
                                          <p:attrName>style.rotation</p:attrName>
                                        </p:attrNameLst>
                                      </p:cBhvr>
                                      <p:tavLst>
                                        <p:tav tm="0">
                                          <p:val>
                                            <p:fltVal val="360"/>
                                          </p:val>
                                        </p:tav>
                                        <p:tav tm="100000">
                                          <p:val>
                                            <p:fltVal val="0"/>
                                          </p:val>
                                        </p:tav>
                                      </p:tavLst>
                                    </p:anim>
                                    <p:animEffect transition="in" filter="fade">
                                      <p:cBhvr>
                                        <p:cTn id="108" dur="500"/>
                                        <p:tgtEl>
                                          <p:spTgt spid="409611"/>
                                        </p:tgtEl>
                                      </p:cBhvr>
                                    </p:animEffect>
                                  </p:childTnLst>
                                  <p:subTnLst>
                                    <p:audio>
                                      <p:cMediaNode>
                                        <p:cTn display="0" masterRel="sameClick">
                                          <p:stCondLst>
                                            <p:cond evt="begin" delay="0">
                                              <p:tn val="103"/>
                                            </p:cond>
                                          </p:stCondLst>
                                          <p:endCondLst>
                                            <p:cond evt="onStopAudio" delay="0">
                                              <p:tgtEl>
                                                <p:sldTgt/>
                                              </p:tgtEl>
                                            </p:cond>
                                          </p:endCondLst>
                                        </p:cTn>
                                        <p:tgtEl>
                                          <p:sndTgt r:embed="rId7" name="Explosion"/>
                                        </p:tgtEl>
                                      </p:cMediaNode>
                                    </p:audio>
                                  </p:subTnLst>
                                </p:cTn>
                              </p:par>
                            </p:childTnLst>
                          </p:cTn>
                        </p:par>
                        <p:par>
                          <p:cTn id="109" fill="hold" nodeType="afterGroup">
                            <p:stCondLst>
                              <p:cond delay="500"/>
                            </p:stCondLst>
                            <p:childTnLst>
                              <p:par>
                                <p:cTn id="110" presetID="9" presetClass="exit" presetSubtype="0" fill="hold" grpId="1" nodeType="afterEffect">
                                  <p:stCondLst>
                                    <p:cond delay="3000"/>
                                  </p:stCondLst>
                                  <p:childTnLst>
                                    <p:animEffect transition="out" filter="dissolve">
                                      <p:cBhvr>
                                        <p:cTn id="111" dur="500"/>
                                        <p:tgtEl>
                                          <p:spTgt spid="409611"/>
                                        </p:tgtEl>
                                      </p:cBhvr>
                                    </p:animEffect>
                                    <p:set>
                                      <p:cBhvr>
                                        <p:cTn id="112" dur="1" fill="hold">
                                          <p:stCondLst>
                                            <p:cond delay="499"/>
                                          </p:stCondLst>
                                        </p:cTn>
                                        <p:tgtEl>
                                          <p:spTgt spid="409611"/>
                                        </p:tgtEl>
                                        <p:attrNameLst>
                                          <p:attrName>style.visibility</p:attrName>
                                        </p:attrNameLst>
                                      </p:cBhvr>
                                      <p:to>
                                        <p:strVal val="hidden"/>
                                      </p:to>
                                    </p:set>
                                  </p:childTnLst>
                                </p:cTn>
                              </p:par>
                            </p:childTnLst>
                          </p:cTn>
                        </p:par>
                        <p:par>
                          <p:cTn id="113" fill="hold" nodeType="afterGroup">
                            <p:stCondLst>
                              <p:cond delay="4000"/>
                            </p:stCondLst>
                            <p:childTnLst>
                              <p:par>
                                <p:cTn id="114" presetID="2" presetClass="exit" presetSubtype="9" fill="hold" nodeType="afterEffect">
                                  <p:stCondLst>
                                    <p:cond delay="0"/>
                                  </p:stCondLst>
                                  <p:childTnLst>
                                    <p:anim calcmode="lin" valueType="num">
                                      <p:cBhvr additive="base">
                                        <p:cTn id="115" dur="500"/>
                                        <p:tgtEl>
                                          <p:spTgt spid="409612"/>
                                        </p:tgtEl>
                                        <p:attrNameLst>
                                          <p:attrName>ppt_x</p:attrName>
                                        </p:attrNameLst>
                                      </p:cBhvr>
                                      <p:tavLst>
                                        <p:tav tm="0">
                                          <p:val>
                                            <p:strVal val="ppt_x"/>
                                          </p:val>
                                        </p:tav>
                                        <p:tav tm="100000">
                                          <p:val>
                                            <p:strVal val="0-ppt_w/2"/>
                                          </p:val>
                                        </p:tav>
                                      </p:tavLst>
                                    </p:anim>
                                    <p:anim calcmode="lin" valueType="num">
                                      <p:cBhvr additive="base">
                                        <p:cTn id="116" dur="500"/>
                                        <p:tgtEl>
                                          <p:spTgt spid="409612"/>
                                        </p:tgtEl>
                                        <p:attrNameLst>
                                          <p:attrName>ppt_y</p:attrName>
                                        </p:attrNameLst>
                                      </p:cBhvr>
                                      <p:tavLst>
                                        <p:tav tm="0">
                                          <p:val>
                                            <p:strVal val="ppt_y"/>
                                          </p:val>
                                        </p:tav>
                                        <p:tav tm="100000">
                                          <p:val>
                                            <p:strVal val="0-ppt_h/2"/>
                                          </p:val>
                                        </p:tav>
                                      </p:tavLst>
                                    </p:anim>
                                    <p:set>
                                      <p:cBhvr>
                                        <p:cTn id="117" dur="1" fill="hold">
                                          <p:stCondLst>
                                            <p:cond delay="499"/>
                                          </p:stCondLst>
                                        </p:cTn>
                                        <p:tgtEl>
                                          <p:spTgt spid="409612"/>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409622"/>
                                        </p:tgtEl>
                                        <p:attrNameLst>
                                          <p:attrName>style.visibility</p:attrName>
                                        </p:attrNameLst>
                                      </p:cBhvr>
                                      <p:to>
                                        <p:strVal val="visible"/>
                                      </p:to>
                                    </p:set>
                                    <p:animEffect transition="in" filter="wipe(left)">
                                      <p:cBhvr>
                                        <p:cTn id="122" dur="500"/>
                                        <p:tgtEl>
                                          <p:spTgt spid="409622"/>
                                        </p:tgtEl>
                                      </p:cBhvr>
                                    </p:animEffect>
                                  </p:childTnLst>
                                  <p:subTnLst>
                                    <p:audio>
                                      <p:cMediaNode>
                                        <p:cTn display="0" masterRel="sameClick">
                                          <p:stCondLst>
                                            <p:cond evt="begin" delay="0">
                                              <p:tn val="120"/>
                                            </p:cond>
                                          </p:stCondLst>
                                          <p:endCondLst>
                                            <p:cond evt="onStopAudio" delay="0">
                                              <p:tgtEl>
                                                <p:sldTgt/>
                                              </p:tgtEl>
                                            </p:cond>
                                          </p:endCondLst>
                                        </p:cTn>
                                        <p:tgtEl>
                                          <p:sndTgt r:embed="rId5" name="Vibro Up"/>
                                        </p:tgtEl>
                                      </p:cMediaNode>
                                    </p:audio>
                                  </p:subTnLst>
                                </p:cTn>
                              </p:par>
                            </p:childTnLst>
                          </p:cTn>
                        </p:par>
                        <p:par>
                          <p:cTn id="123" fill="hold" nodeType="afterGroup">
                            <p:stCondLst>
                              <p:cond delay="500"/>
                            </p:stCondLst>
                            <p:childTnLst>
                              <p:par>
                                <p:cTn id="124" presetID="22" presetClass="exit" presetSubtype="4" fill="hold" grpId="1" nodeType="afterEffect">
                                  <p:stCondLst>
                                    <p:cond delay="0"/>
                                  </p:stCondLst>
                                  <p:childTnLst>
                                    <p:animEffect transition="out" filter="wipe(down)">
                                      <p:cBhvr>
                                        <p:cTn id="125" dur="500"/>
                                        <p:tgtEl>
                                          <p:spTgt spid="409605"/>
                                        </p:tgtEl>
                                      </p:cBhvr>
                                    </p:animEffect>
                                    <p:set>
                                      <p:cBhvr>
                                        <p:cTn id="126" dur="1" fill="hold">
                                          <p:stCondLst>
                                            <p:cond delay="499"/>
                                          </p:stCondLst>
                                        </p:cTn>
                                        <p:tgtEl>
                                          <p:spTgt spid="409605"/>
                                        </p:tgtEl>
                                        <p:attrNameLst>
                                          <p:attrName>style.visibility</p:attrName>
                                        </p:attrNameLst>
                                      </p:cBhvr>
                                      <p:to>
                                        <p:strVal val="hidden"/>
                                      </p:to>
                                    </p:set>
                                  </p:childTnLst>
                                </p:cTn>
                              </p:par>
                            </p:childTnLst>
                          </p:cTn>
                        </p:par>
                        <p:par>
                          <p:cTn id="127" fill="hold" nodeType="afterGroup">
                            <p:stCondLst>
                              <p:cond delay="1000"/>
                            </p:stCondLst>
                            <p:childTnLst>
                              <p:par>
                                <p:cTn id="128" presetID="22" presetClass="entr" presetSubtype="1" fill="hold" grpId="0" nodeType="afterEffect">
                                  <p:stCondLst>
                                    <p:cond delay="0"/>
                                  </p:stCondLst>
                                  <p:childTnLst>
                                    <p:set>
                                      <p:cBhvr>
                                        <p:cTn id="129" dur="1" fill="hold">
                                          <p:stCondLst>
                                            <p:cond delay="0"/>
                                          </p:stCondLst>
                                        </p:cTn>
                                        <p:tgtEl>
                                          <p:spTgt spid="409606"/>
                                        </p:tgtEl>
                                        <p:attrNameLst>
                                          <p:attrName>style.visibility</p:attrName>
                                        </p:attrNameLst>
                                      </p:cBhvr>
                                      <p:to>
                                        <p:strVal val="visible"/>
                                      </p:to>
                                    </p:set>
                                    <p:animEffect transition="in" filter="wipe(up)">
                                      <p:cBhvr>
                                        <p:cTn id="130" dur="500"/>
                                        <p:tgtEl>
                                          <p:spTgt spid="409606"/>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xit" presetSubtype="2" fill="hold" nodeType="clickEffect">
                                  <p:stCondLst>
                                    <p:cond delay="0"/>
                                  </p:stCondLst>
                                  <p:childTnLst>
                                    <p:animEffect transition="out" filter="wipe(right)">
                                      <p:cBhvr>
                                        <p:cTn id="134" dur="500"/>
                                        <p:tgtEl>
                                          <p:spTgt spid="409622"/>
                                        </p:tgtEl>
                                      </p:cBhvr>
                                    </p:animEffect>
                                    <p:set>
                                      <p:cBhvr>
                                        <p:cTn id="135" dur="1" fill="hold">
                                          <p:stCondLst>
                                            <p:cond delay="499"/>
                                          </p:stCondLst>
                                        </p:cTn>
                                        <p:tgtEl>
                                          <p:spTgt spid="409622"/>
                                        </p:tgtEl>
                                        <p:attrNameLst>
                                          <p:attrName>style.visibility</p:attrName>
                                        </p:attrNameLst>
                                      </p:cBhvr>
                                      <p:to>
                                        <p:strVal val="hidden"/>
                                      </p:to>
                                    </p:set>
                                  </p:childTnLst>
                                </p:cTn>
                              </p:par>
                            </p:childTnLst>
                          </p:cTn>
                        </p:par>
                        <p:par>
                          <p:cTn id="136" fill="hold" nodeType="afterGroup">
                            <p:stCondLst>
                              <p:cond delay="500"/>
                            </p:stCondLst>
                            <p:childTnLst>
                              <p:par>
                                <p:cTn id="137" presetID="22" presetClass="entr" presetSubtype="8" fill="hold" nodeType="afterEffect">
                                  <p:stCondLst>
                                    <p:cond delay="0"/>
                                  </p:stCondLst>
                                  <p:childTnLst>
                                    <p:set>
                                      <p:cBhvr>
                                        <p:cTn id="138" dur="1" fill="hold">
                                          <p:stCondLst>
                                            <p:cond delay="0"/>
                                          </p:stCondLst>
                                        </p:cTn>
                                        <p:tgtEl>
                                          <p:spTgt spid="409623"/>
                                        </p:tgtEl>
                                        <p:attrNameLst>
                                          <p:attrName>style.visibility</p:attrName>
                                        </p:attrNameLst>
                                      </p:cBhvr>
                                      <p:to>
                                        <p:strVal val="visible"/>
                                      </p:to>
                                    </p:set>
                                    <p:animEffect transition="in" filter="wipe(left)">
                                      <p:cBhvr>
                                        <p:cTn id="139" dur="500"/>
                                        <p:tgtEl>
                                          <p:spTgt spid="409623"/>
                                        </p:tgtEl>
                                      </p:cBhvr>
                                    </p:animEffect>
                                  </p:childTnLst>
                                  <p:subTnLst>
                                    <p:audio>
                                      <p:cMediaNode>
                                        <p:cTn display="0" masterRel="sameClick">
                                          <p:stCondLst>
                                            <p:cond evt="begin" delay="0">
                                              <p:tn val="137"/>
                                            </p:cond>
                                          </p:stCondLst>
                                          <p:endCondLst>
                                            <p:cond evt="onStopAudio" delay="0">
                                              <p:tgtEl>
                                                <p:sldTgt/>
                                              </p:tgtEl>
                                            </p:cond>
                                          </p:endCondLst>
                                        </p:cTn>
                                        <p:tgtEl>
                                          <p:sndTgt r:embed="rId6" name="Pong"/>
                                        </p:tgtEl>
                                      </p:cMediaNode>
                                    </p:audio>
                                  </p:subTnLst>
                                </p:cTn>
                              </p:par>
                            </p:childTnLst>
                          </p:cTn>
                        </p:par>
                        <p:par>
                          <p:cTn id="140" fill="hold" nodeType="afterGroup">
                            <p:stCondLst>
                              <p:cond delay="1000"/>
                            </p:stCondLst>
                            <p:childTnLst>
                              <p:par>
                                <p:cTn id="141" presetID="22" presetClass="entr" presetSubtype="8" fill="hold" nodeType="afterEffect">
                                  <p:stCondLst>
                                    <p:cond delay="0"/>
                                  </p:stCondLst>
                                  <p:childTnLst>
                                    <p:set>
                                      <p:cBhvr>
                                        <p:cTn id="142" dur="1" fill="hold">
                                          <p:stCondLst>
                                            <p:cond delay="0"/>
                                          </p:stCondLst>
                                        </p:cTn>
                                        <p:tgtEl>
                                          <p:spTgt spid="409610"/>
                                        </p:tgtEl>
                                        <p:attrNameLst>
                                          <p:attrName>style.visibility</p:attrName>
                                        </p:attrNameLst>
                                      </p:cBhvr>
                                      <p:to>
                                        <p:strVal val="visible"/>
                                      </p:to>
                                    </p:set>
                                    <p:animEffect transition="in" filter="wipe(left)">
                                      <p:cBhvr>
                                        <p:cTn id="143" dur="500"/>
                                        <p:tgtEl>
                                          <p:spTgt spid="409610"/>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49" presetClass="entr" presetSubtype="0" decel="100000" fill="hold" grpId="0" nodeType="clickEffect">
                                  <p:stCondLst>
                                    <p:cond delay="0"/>
                                  </p:stCondLst>
                                  <p:childTnLst>
                                    <p:set>
                                      <p:cBhvr>
                                        <p:cTn id="147" dur="1" fill="hold">
                                          <p:stCondLst>
                                            <p:cond delay="0"/>
                                          </p:stCondLst>
                                        </p:cTn>
                                        <p:tgtEl>
                                          <p:spTgt spid="409609"/>
                                        </p:tgtEl>
                                        <p:attrNameLst>
                                          <p:attrName>style.visibility</p:attrName>
                                        </p:attrNameLst>
                                      </p:cBhvr>
                                      <p:to>
                                        <p:strVal val="visible"/>
                                      </p:to>
                                    </p:set>
                                    <p:anim calcmode="lin" valueType="num">
                                      <p:cBhvr>
                                        <p:cTn id="148" dur="500" fill="hold"/>
                                        <p:tgtEl>
                                          <p:spTgt spid="409609"/>
                                        </p:tgtEl>
                                        <p:attrNameLst>
                                          <p:attrName>ppt_w</p:attrName>
                                        </p:attrNameLst>
                                      </p:cBhvr>
                                      <p:tavLst>
                                        <p:tav tm="0">
                                          <p:val>
                                            <p:fltVal val="0"/>
                                          </p:val>
                                        </p:tav>
                                        <p:tav tm="100000">
                                          <p:val>
                                            <p:strVal val="#ppt_w"/>
                                          </p:val>
                                        </p:tav>
                                      </p:tavLst>
                                    </p:anim>
                                    <p:anim calcmode="lin" valueType="num">
                                      <p:cBhvr>
                                        <p:cTn id="149" dur="500" fill="hold"/>
                                        <p:tgtEl>
                                          <p:spTgt spid="409609"/>
                                        </p:tgtEl>
                                        <p:attrNameLst>
                                          <p:attrName>ppt_h</p:attrName>
                                        </p:attrNameLst>
                                      </p:cBhvr>
                                      <p:tavLst>
                                        <p:tav tm="0">
                                          <p:val>
                                            <p:fltVal val="0"/>
                                          </p:val>
                                        </p:tav>
                                        <p:tav tm="100000">
                                          <p:val>
                                            <p:strVal val="#ppt_h"/>
                                          </p:val>
                                        </p:tav>
                                      </p:tavLst>
                                    </p:anim>
                                    <p:anim calcmode="lin" valueType="num">
                                      <p:cBhvr>
                                        <p:cTn id="150" dur="500" fill="hold"/>
                                        <p:tgtEl>
                                          <p:spTgt spid="409609"/>
                                        </p:tgtEl>
                                        <p:attrNameLst>
                                          <p:attrName>style.rotation</p:attrName>
                                        </p:attrNameLst>
                                      </p:cBhvr>
                                      <p:tavLst>
                                        <p:tav tm="0">
                                          <p:val>
                                            <p:fltVal val="360"/>
                                          </p:val>
                                        </p:tav>
                                        <p:tav tm="100000">
                                          <p:val>
                                            <p:fltVal val="0"/>
                                          </p:val>
                                        </p:tav>
                                      </p:tavLst>
                                    </p:anim>
                                    <p:animEffect transition="in" filter="fade">
                                      <p:cBhvr>
                                        <p:cTn id="151" dur="500"/>
                                        <p:tgtEl>
                                          <p:spTgt spid="409609"/>
                                        </p:tgtEl>
                                      </p:cBhvr>
                                    </p:animEffect>
                                  </p:childTnLst>
                                  <p:subTnLst>
                                    <p:audio>
                                      <p:cMediaNode>
                                        <p:cTn display="0" masterRel="sameClick">
                                          <p:stCondLst>
                                            <p:cond evt="begin" delay="0">
                                              <p:tn val="146"/>
                                            </p:cond>
                                          </p:stCondLst>
                                          <p:endCondLst>
                                            <p:cond evt="onStopAudio" delay="0">
                                              <p:tgtEl>
                                                <p:sldTgt/>
                                              </p:tgtEl>
                                            </p:cond>
                                          </p:endCondLst>
                                        </p:cTn>
                                        <p:tgtEl>
                                          <p:sndTgt r:embed="rId7" name="Explosion"/>
                                        </p:tgtEl>
                                      </p:cMediaNode>
                                    </p:audio>
                                  </p:subTnLst>
                                </p:cTn>
                              </p:par>
                            </p:childTnLst>
                          </p:cTn>
                        </p:par>
                        <p:par>
                          <p:cTn id="152" fill="hold" nodeType="afterGroup">
                            <p:stCondLst>
                              <p:cond delay="500"/>
                            </p:stCondLst>
                            <p:childTnLst>
                              <p:par>
                                <p:cTn id="153" presetID="9" presetClass="exit" presetSubtype="0" fill="hold" grpId="1" nodeType="afterEffect">
                                  <p:stCondLst>
                                    <p:cond delay="2000"/>
                                  </p:stCondLst>
                                  <p:childTnLst>
                                    <p:animEffect transition="out" filter="dissolve">
                                      <p:cBhvr>
                                        <p:cTn id="154" dur="500"/>
                                        <p:tgtEl>
                                          <p:spTgt spid="409609"/>
                                        </p:tgtEl>
                                      </p:cBhvr>
                                    </p:animEffect>
                                    <p:set>
                                      <p:cBhvr>
                                        <p:cTn id="155" dur="1" fill="hold">
                                          <p:stCondLst>
                                            <p:cond delay="499"/>
                                          </p:stCondLst>
                                        </p:cTn>
                                        <p:tgtEl>
                                          <p:spTgt spid="409609"/>
                                        </p:tgtEl>
                                        <p:attrNameLst>
                                          <p:attrName>style.visibility</p:attrName>
                                        </p:attrNameLst>
                                      </p:cBhvr>
                                      <p:to>
                                        <p:strVal val="hidden"/>
                                      </p:to>
                                    </p:set>
                                  </p:childTnLst>
                                </p:cTn>
                              </p:par>
                            </p:childTnLst>
                          </p:cTn>
                        </p:par>
                        <p:par>
                          <p:cTn id="156" fill="hold" nodeType="afterGroup">
                            <p:stCondLst>
                              <p:cond delay="3000"/>
                            </p:stCondLst>
                            <p:childTnLst>
                              <p:par>
                                <p:cTn id="157" presetID="2" presetClass="exit" presetSubtype="9" fill="hold" nodeType="afterEffect">
                                  <p:stCondLst>
                                    <p:cond delay="0"/>
                                  </p:stCondLst>
                                  <p:childTnLst>
                                    <p:anim calcmode="lin" valueType="num">
                                      <p:cBhvr additive="base">
                                        <p:cTn id="158" dur="500"/>
                                        <p:tgtEl>
                                          <p:spTgt spid="409610"/>
                                        </p:tgtEl>
                                        <p:attrNameLst>
                                          <p:attrName>ppt_x</p:attrName>
                                        </p:attrNameLst>
                                      </p:cBhvr>
                                      <p:tavLst>
                                        <p:tav tm="0">
                                          <p:val>
                                            <p:strVal val="ppt_x"/>
                                          </p:val>
                                        </p:tav>
                                        <p:tav tm="100000">
                                          <p:val>
                                            <p:strVal val="0-ppt_w/2"/>
                                          </p:val>
                                        </p:tav>
                                      </p:tavLst>
                                    </p:anim>
                                    <p:anim calcmode="lin" valueType="num">
                                      <p:cBhvr additive="base">
                                        <p:cTn id="159" dur="500"/>
                                        <p:tgtEl>
                                          <p:spTgt spid="409610"/>
                                        </p:tgtEl>
                                        <p:attrNameLst>
                                          <p:attrName>ppt_y</p:attrName>
                                        </p:attrNameLst>
                                      </p:cBhvr>
                                      <p:tavLst>
                                        <p:tav tm="0">
                                          <p:val>
                                            <p:strVal val="ppt_y"/>
                                          </p:val>
                                        </p:tav>
                                        <p:tav tm="100000">
                                          <p:val>
                                            <p:strVal val="0-ppt_h/2"/>
                                          </p:val>
                                        </p:tav>
                                      </p:tavLst>
                                    </p:anim>
                                    <p:set>
                                      <p:cBhvr>
                                        <p:cTn id="160" dur="1" fill="hold">
                                          <p:stCondLst>
                                            <p:cond delay="499"/>
                                          </p:stCondLst>
                                        </p:cTn>
                                        <p:tgtEl>
                                          <p:spTgt spid="409610"/>
                                        </p:tgtEl>
                                        <p:attrNameLst>
                                          <p:attrName>style.visibility</p:attrName>
                                        </p:attrNameLst>
                                      </p:cBhvr>
                                      <p:to>
                                        <p:strVal val="hidden"/>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ntr" presetSubtype="8" fill="hold" nodeType="clickEffect">
                                  <p:stCondLst>
                                    <p:cond delay="0"/>
                                  </p:stCondLst>
                                  <p:childTnLst>
                                    <p:set>
                                      <p:cBhvr>
                                        <p:cTn id="164" dur="1" fill="hold">
                                          <p:stCondLst>
                                            <p:cond delay="0"/>
                                          </p:stCondLst>
                                        </p:cTn>
                                        <p:tgtEl>
                                          <p:spTgt spid="409624"/>
                                        </p:tgtEl>
                                        <p:attrNameLst>
                                          <p:attrName>style.visibility</p:attrName>
                                        </p:attrNameLst>
                                      </p:cBhvr>
                                      <p:to>
                                        <p:strVal val="visible"/>
                                      </p:to>
                                    </p:set>
                                    <p:animEffect transition="in" filter="wipe(left)">
                                      <p:cBhvr>
                                        <p:cTn id="165" dur="500"/>
                                        <p:tgtEl>
                                          <p:spTgt spid="409624"/>
                                        </p:tgtEl>
                                      </p:cBhvr>
                                    </p:animEffect>
                                  </p:childTnLst>
                                  <p:subTnLst>
                                    <p:audio>
                                      <p:cMediaNode>
                                        <p:cTn display="0" masterRel="sameClick">
                                          <p:stCondLst>
                                            <p:cond evt="begin" delay="0">
                                              <p:tn val="163"/>
                                            </p:cond>
                                          </p:stCondLst>
                                          <p:endCondLst>
                                            <p:cond evt="onStopAudio" delay="0">
                                              <p:tgtEl>
                                                <p:sldTgt/>
                                              </p:tgtEl>
                                            </p:cond>
                                          </p:endCondLst>
                                        </p:cTn>
                                        <p:tgtEl>
                                          <p:sndTgt r:embed="rId5" name="Vibro Up"/>
                                        </p:tgtEl>
                                      </p:cMediaNode>
                                    </p:audio>
                                  </p:subTnLst>
                                </p:cTn>
                              </p:par>
                            </p:childTnLst>
                          </p:cTn>
                        </p:par>
                        <p:par>
                          <p:cTn id="166" fill="hold" nodeType="afterGroup">
                            <p:stCondLst>
                              <p:cond delay="500"/>
                            </p:stCondLst>
                            <p:childTnLst>
                              <p:par>
                                <p:cTn id="167" presetID="22" presetClass="exit" presetSubtype="4" fill="hold" grpId="1" nodeType="afterEffect">
                                  <p:stCondLst>
                                    <p:cond delay="0"/>
                                  </p:stCondLst>
                                  <p:childTnLst>
                                    <p:animEffect transition="out" filter="wipe(down)">
                                      <p:cBhvr>
                                        <p:cTn id="168" dur="500"/>
                                        <p:tgtEl>
                                          <p:spTgt spid="409606"/>
                                        </p:tgtEl>
                                      </p:cBhvr>
                                    </p:animEffect>
                                    <p:set>
                                      <p:cBhvr>
                                        <p:cTn id="169" dur="1" fill="hold">
                                          <p:stCondLst>
                                            <p:cond delay="499"/>
                                          </p:stCondLst>
                                        </p:cTn>
                                        <p:tgtEl>
                                          <p:spTgt spid="409606"/>
                                        </p:tgtEl>
                                        <p:attrNameLst>
                                          <p:attrName>style.visibility</p:attrName>
                                        </p:attrNameLst>
                                      </p:cBhvr>
                                      <p:to>
                                        <p:strVal val="hidden"/>
                                      </p:to>
                                    </p:set>
                                  </p:childTnLst>
                                </p:cTn>
                              </p:par>
                            </p:childTnLst>
                          </p:cTn>
                        </p:par>
                        <p:par>
                          <p:cTn id="170" fill="hold" nodeType="afterGroup">
                            <p:stCondLst>
                              <p:cond delay="1000"/>
                            </p:stCondLst>
                            <p:childTnLst>
                              <p:par>
                                <p:cTn id="171" presetID="22" presetClass="entr" presetSubtype="1" fill="hold" grpId="0" nodeType="afterEffect">
                                  <p:stCondLst>
                                    <p:cond delay="0"/>
                                  </p:stCondLst>
                                  <p:childTnLst>
                                    <p:set>
                                      <p:cBhvr>
                                        <p:cTn id="172" dur="1" fill="hold">
                                          <p:stCondLst>
                                            <p:cond delay="0"/>
                                          </p:stCondLst>
                                        </p:cTn>
                                        <p:tgtEl>
                                          <p:spTgt spid="409603"/>
                                        </p:tgtEl>
                                        <p:attrNameLst>
                                          <p:attrName>style.visibility</p:attrName>
                                        </p:attrNameLst>
                                      </p:cBhvr>
                                      <p:to>
                                        <p:strVal val="visible"/>
                                      </p:to>
                                    </p:set>
                                    <p:animEffect transition="in" filter="wipe(up)">
                                      <p:cBhvr>
                                        <p:cTn id="173" dur="500"/>
                                        <p:tgtEl>
                                          <p:spTgt spid="409603"/>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xit" presetSubtype="2" fill="hold" nodeType="clickEffect">
                                  <p:stCondLst>
                                    <p:cond delay="0"/>
                                  </p:stCondLst>
                                  <p:childTnLst>
                                    <p:animEffect transition="out" filter="wipe(right)">
                                      <p:cBhvr>
                                        <p:cTn id="177" dur="500"/>
                                        <p:tgtEl>
                                          <p:spTgt spid="409624"/>
                                        </p:tgtEl>
                                      </p:cBhvr>
                                    </p:animEffect>
                                    <p:set>
                                      <p:cBhvr>
                                        <p:cTn id="178" dur="1" fill="hold">
                                          <p:stCondLst>
                                            <p:cond delay="499"/>
                                          </p:stCondLst>
                                        </p:cTn>
                                        <p:tgtEl>
                                          <p:spTgt spid="409624"/>
                                        </p:tgtEl>
                                        <p:attrNameLst>
                                          <p:attrName>style.visibility</p:attrName>
                                        </p:attrNameLst>
                                      </p:cBhvr>
                                      <p:to>
                                        <p:strVal val="hidden"/>
                                      </p:to>
                                    </p:set>
                                  </p:childTnLst>
                                </p:cTn>
                              </p:par>
                            </p:childTnLst>
                          </p:cTn>
                        </p:par>
                        <p:par>
                          <p:cTn id="179" fill="hold" nodeType="afterGroup">
                            <p:stCondLst>
                              <p:cond delay="500"/>
                            </p:stCondLst>
                            <p:childTnLst>
                              <p:par>
                                <p:cTn id="180" presetID="22" presetClass="entr" presetSubtype="8" fill="hold" nodeType="afterEffect">
                                  <p:stCondLst>
                                    <p:cond delay="0"/>
                                  </p:stCondLst>
                                  <p:childTnLst>
                                    <p:set>
                                      <p:cBhvr>
                                        <p:cTn id="181" dur="1" fill="hold">
                                          <p:stCondLst>
                                            <p:cond delay="0"/>
                                          </p:stCondLst>
                                        </p:cTn>
                                        <p:tgtEl>
                                          <p:spTgt spid="409625"/>
                                        </p:tgtEl>
                                        <p:attrNameLst>
                                          <p:attrName>style.visibility</p:attrName>
                                        </p:attrNameLst>
                                      </p:cBhvr>
                                      <p:to>
                                        <p:strVal val="visible"/>
                                      </p:to>
                                    </p:set>
                                    <p:animEffect transition="in" filter="wipe(left)">
                                      <p:cBhvr>
                                        <p:cTn id="182" dur="500"/>
                                        <p:tgtEl>
                                          <p:spTgt spid="409625"/>
                                        </p:tgtEl>
                                      </p:cBhvr>
                                    </p:animEffect>
                                  </p:childTnLst>
                                  <p:subTnLst>
                                    <p:audio>
                                      <p:cMediaNode>
                                        <p:cTn display="0" masterRel="sameClick">
                                          <p:stCondLst>
                                            <p:cond evt="begin" delay="0">
                                              <p:tn val="180"/>
                                            </p:cond>
                                          </p:stCondLst>
                                          <p:endCondLst>
                                            <p:cond evt="onStopAudio" delay="0">
                                              <p:tgtEl>
                                                <p:sldTgt/>
                                              </p:tgtEl>
                                            </p:cond>
                                          </p:endCondLst>
                                        </p:cTn>
                                        <p:tgtEl>
                                          <p:sndTgt r:embed="rId6" name="Pong"/>
                                        </p:tgtEl>
                                      </p:cMediaNode>
                                    </p:audio>
                                  </p:subTnLst>
                                </p:cTn>
                              </p:par>
                            </p:childTnLst>
                          </p:cTn>
                        </p:par>
                        <p:par>
                          <p:cTn id="183" fill="hold" nodeType="afterGroup">
                            <p:stCondLst>
                              <p:cond delay="1000"/>
                            </p:stCondLst>
                            <p:childTnLst>
                              <p:par>
                                <p:cTn id="184" presetID="22" presetClass="entr" presetSubtype="8" fill="hold" nodeType="afterEffect">
                                  <p:stCondLst>
                                    <p:cond delay="0"/>
                                  </p:stCondLst>
                                  <p:childTnLst>
                                    <p:set>
                                      <p:cBhvr>
                                        <p:cTn id="185" dur="1" fill="hold">
                                          <p:stCondLst>
                                            <p:cond delay="0"/>
                                          </p:stCondLst>
                                        </p:cTn>
                                        <p:tgtEl>
                                          <p:spTgt spid="409608"/>
                                        </p:tgtEl>
                                        <p:attrNameLst>
                                          <p:attrName>style.visibility</p:attrName>
                                        </p:attrNameLst>
                                      </p:cBhvr>
                                      <p:to>
                                        <p:strVal val="visible"/>
                                      </p:to>
                                    </p:set>
                                    <p:animEffect transition="in" filter="wipe(left)">
                                      <p:cBhvr>
                                        <p:cTn id="186" dur="500"/>
                                        <p:tgtEl>
                                          <p:spTgt spid="409608"/>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49" presetClass="entr" presetSubtype="0" decel="100000" fill="hold" grpId="0" nodeType="clickEffect">
                                  <p:stCondLst>
                                    <p:cond delay="0"/>
                                  </p:stCondLst>
                                  <p:childTnLst>
                                    <p:set>
                                      <p:cBhvr>
                                        <p:cTn id="190" dur="1" fill="hold">
                                          <p:stCondLst>
                                            <p:cond delay="0"/>
                                          </p:stCondLst>
                                        </p:cTn>
                                        <p:tgtEl>
                                          <p:spTgt spid="409607"/>
                                        </p:tgtEl>
                                        <p:attrNameLst>
                                          <p:attrName>style.visibility</p:attrName>
                                        </p:attrNameLst>
                                      </p:cBhvr>
                                      <p:to>
                                        <p:strVal val="visible"/>
                                      </p:to>
                                    </p:set>
                                    <p:anim calcmode="lin" valueType="num">
                                      <p:cBhvr>
                                        <p:cTn id="191" dur="500" fill="hold"/>
                                        <p:tgtEl>
                                          <p:spTgt spid="409607"/>
                                        </p:tgtEl>
                                        <p:attrNameLst>
                                          <p:attrName>ppt_w</p:attrName>
                                        </p:attrNameLst>
                                      </p:cBhvr>
                                      <p:tavLst>
                                        <p:tav tm="0">
                                          <p:val>
                                            <p:fltVal val="0"/>
                                          </p:val>
                                        </p:tav>
                                        <p:tav tm="100000">
                                          <p:val>
                                            <p:strVal val="#ppt_w"/>
                                          </p:val>
                                        </p:tav>
                                      </p:tavLst>
                                    </p:anim>
                                    <p:anim calcmode="lin" valueType="num">
                                      <p:cBhvr>
                                        <p:cTn id="192" dur="500" fill="hold"/>
                                        <p:tgtEl>
                                          <p:spTgt spid="409607"/>
                                        </p:tgtEl>
                                        <p:attrNameLst>
                                          <p:attrName>ppt_h</p:attrName>
                                        </p:attrNameLst>
                                      </p:cBhvr>
                                      <p:tavLst>
                                        <p:tav tm="0">
                                          <p:val>
                                            <p:fltVal val="0"/>
                                          </p:val>
                                        </p:tav>
                                        <p:tav tm="100000">
                                          <p:val>
                                            <p:strVal val="#ppt_h"/>
                                          </p:val>
                                        </p:tav>
                                      </p:tavLst>
                                    </p:anim>
                                    <p:anim calcmode="lin" valueType="num">
                                      <p:cBhvr>
                                        <p:cTn id="193" dur="500" fill="hold"/>
                                        <p:tgtEl>
                                          <p:spTgt spid="409607"/>
                                        </p:tgtEl>
                                        <p:attrNameLst>
                                          <p:attrName>style.rotation</p:attrName>
                                        </p:attrNameLst>
                                      </p:cBhvr>
                                      <p:tavLst>
                                        <p:tav tm="0">
                                          <p:val>
                                            <p:fltVal val="360"/>
                                          </p:val>
                                        </p:tav>
                                        <p:tav tm="100000">
                                          <p:val>
                                            <p:fltVal val="0"/>
                                          </p:val>
                                        </p:tav>
                                      </p:tavLst>
                                    </p:anim>
                                    <p:animEffect transition="in" filter="fade">
                                      <p:cBhvr>
                                        <p:cTn id="194" dur="500"/>
                                        <p:tgtEl>
                                          <p:spTgt spid="409607"/>
                                        </p:tgtEl>
                                      </p:cBhvr>
                                    </p:animEffect>
                                  </p:childTnLst>
                                  <p:subTnLst>
                                    <p:audio>
                                      <p:cMediaNode>
                                        <p:cTn display="0" masterRel="sameClick">
                                          <p:stCondLst>
                                            <p:cond evt="begin" delay="0">
                                              <p:tn val="189"/>
                                            </p:cond>
                                          </p:stCondLst>
                                          <p:endCondLst>
                                            <p:cond evt="onStopAudio" delay="0">
                                              <p:tgtEl>
                                                <p:sldTgt/>
                                              </p:tgtEl>
                                            </p:cond>
                                          </p:endCondLst>
                                        </p:cTn>
                                        <p:tgtEl>
                                          <p:sndTgt r:embed="rId7" name="Explosion"/>
                                        </p:tgtEl>
                                      </p:cMediaNode>
                                    </p:audio>
                                  </p:subTnLst>
                                </p:cTn>
                              </p:par>
                            </p:childTnLst>
                          </p:cTn>
                        </p:par>
                        <p:par>
                          <p:cTn id="195" fill="hold" nodeType="afterGroup">
                            <p:stCondLst>
                              <p:cond delay="500"/>
                            </p:stCondLst>
                            <p:childTnLst>
                              <p:par>
                                <p:cTn id="196" presetID="9" presetClass="exit" presetSubtype="0" fill="hold" grpId="1" nodeType="afterEffect">
                                  <p:stCondLst>
                                    <p:cond delay="2000"/>
                                  </p:stCondLst>
                                  <p:childTnLst>
                                    <p:animEffect transition="out" filter="dissolve">
                                      <p:cBhvr>
                                        <p:cTn id="197" dur="500"/>
                                        <p:tgtEl>
                                          <p:spTgt spid="409607"/>
                                        </p:tgtEl>
                                      </p:cBhvr>
                                    </p:animEffect>
                                    <p:set>
                                      <p:cBhvr>
                                        <p:cTn id="198" dur="1" fill="hold">
                                          <p:stCondLst>
                                            <p:cond delay="499"/>
                                          </p:stCondLst>
                                        </p:cTn>
                                        <p:tgtEl>
                                          <p:spTgt spid="409607"/>
                                        </p:tgtEl>
                                        <p:attrNameLst>
                                          <p:attrName>style.visibility</p:attrName>
                                        </p:attrNameLst>
                                      </p:cBhvr>
                                      <p:to>
                                        <p:strVal val="hidden"/>
                                      </p:to>
                                    </p:set>
                                  </p:childTnLst>
                                </p:cTn>
                              </p:par>
                            </p:childTnLst>
                          </p:cTn>
                        </p:par>
                        <p:par>
                          <p:cTn id="199" fill="hold" nodeType="afterGroup">
                            <p:stCondLst>
                              <p:cond delay="3000"/>
                            </p:stCondLst>
                            <p:childTnLst>
                              <p:par>
                                <p:cTn id="200" presetID="2" presetClass="exit" presetSubtype="9" fill="hold" nodeType="afterEffect">
                                  <p:stCondLst>
                                    <p:cond delay="0"/>
                                  </p:stCondLst>
                                  <p:childTnLst>
                                    <p:anim calcmode="lin" valueType="num">
                                      <p:cBhvr additive="base">
                                        <p:cTn id="201" dur="500"/>
                                        <p:tgtEl>
                                          <p:spTgt spid="409608"/>
                                        </p:tgtEl>
                                        <p:attrNameLst>
                                          <p:attrName>ppt_x</p:attrName>
                                        </p:attrNameLst>
                                      </p:cBhvr>
                                      <p:tavLst>
                                        <p:tav tm="0">
                                          <p:val>
                                            <p:strVal val="ppt_x"/>
                                          </p:val>
                                        </p:tav>
                                        <p:tav tm="100000">
                                          <p:val>
                                            <p:strVal val="0-ppt_w/2"/>
                                          </p:val>
                                        </p:tav>
                                      </p:tavLst>
                                    </p:anim>
                                    <p:anim calcmode="lin" valueType="num">
                                      <p:cBhvr additive="base">
                                        <p:cTn id="202" dur="500"/>
                                        <p:tgtEl>
                                          <p:spTgt spid="409608"/>
                                        </p:tgtEl>
                                        <p:attrNameLst>
                                          <p:attrName>ppt_y</p:attrName>
                                        </p:attrNameLst>
                                      </p:cBhvr>
                                      <p:tavLst>
                                        <p:tav tm="0">
                                          <p:val>
                                            <p:strVal val="ppt_y"/>
                                          </p:val>
                                        </p:tav>
                                        <p:tav tm="100000">
                                          <p:val>
                                            <p:strVal val="0-ppt_h/2"/>
                                          </p:val>
                                        </p:tav>
                                      </p:tavLst>
                                    </p:anim>
                                    <p:set>
                                      <p:cBhvr>
                                        <p:cTn id="203" dur="1" fill="hold">
                                          <p:stCondLst>
                                            <p:cond delay="499"/>
                                          </p:stCondLst>
                                        </p:cTn>
                                        <p:tgtEl>
                                          <p:spTgt spid="409608"/>
                                        </p:tgtEl>
                                        <p:attrNameLst>
                                          <p:attrName>style.visibility</p:attrName>
                                        </p:attrNameLst>
                                      </p:cBhvr>
                                      <p:to>
                                        <p:strVal val="hidden"/>
                                      </p:to>
                                    </p:set>
                                  </p:childTnLst>
                                </p:cTn>
                              </p:par>
                            </p:childTnLst>
                          </p:cTn>
                        </p:par>
                        <p:par>
                          <p:cTn id="204" fill="hold" nodeType="afterGroup">
                            <p:stCondLst>
                              <p:cond delay="3500"/>
                            </p:stCondLst>
                            <p:childTnLst>
                              <p:par>
                                <p:cTn id="205" presetID="2" presetClass="exit" presetSubtype="4" fill="hold" grpId="1" nodeType="afterEffect">
                                  <p:stCondLst>
                                    <p:cond delay="0"/>
                                  </p:stCondLst>
                                  <p:childTnLst>
                                    <p:anim calcmode="lin" valueType="num">
                                      <p:cBhvr additive="base">
                                        <p:cTn id="206" dur="500"/>
                                        <p:tgtEl>
                                          <p:spTgt spid="409603"/>
                                        </p:tgtEl>
                                        <p:attrNameLst>
                                          <p:attrName>ppt_x</p:attrName>
                                        </p:attrNameLst>
                                      </p:cBhvr>
                                      <p:tavLst>
                                        <p:tav tm="0">
                                          <p:val>
                                            <p:strVal val="ppt_x"/>
                                          </p:val>
                                        </p:tav>
                                        <p:tav tm="100000">
                                          <p:val>
                                            <p:strVal val="ppt_x"/>
                                          </p:val>
                                        </p:tav>
                                      </p:tavLst>
                                    </p:anim>
                                    <p:anim calcmode="lin" valueType="num">
                                      <p:cBhvr additive="base">
                                        <p:cTn id="207" dur="500"/>
                                        <p:tgtEl>
                                          <p:spTgt spid="409603"/>
                                        </p:tgtEl>
                                        <p:attrNameLst>
                                          <p:attrName>ppt_y</p:attrName>
                                        </p:attrNameLst>
                                      </p:cBhvr>
                                      <p:tavLst>
                                        <p:tav tm="0">
                                          <p:val>
                                            <p:strVal val="ppt_y"/>
                                          </p:val>
                                        </p:tav>
                                        <p:tav tm="100000">
                                          <p:val>
                                            <p:strVal val="1+ppt_h/2"/>
                                          </p:val>
                                        </p:tav>
                                      </p:tavLst>
                                    </p:anim>
                                    <p:set>
                                      <p:cBhvr>
                                        <p:cTn id="208" dur="1" fill="hold">
                                          <p:stCondLst>
                                            <p:cond delay="499"/>
                                          </p:stCondLst>
                                        </p:cTn>
                                        <p:tgtEl>
                                          <p:spTgt spid="409603"/>
                                        </p:tgtEl>
                                        <p:attrNameLst>
                                          <p:attrName>style.visibility</p:attrName>
                                        </p:attrNameLst>
                                      </p:cBhvr>
                                      <p:to>
                                        <p:strVal val="hidden"/>
                                      </p:to>
                                    </p:se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409632"/>
                                        </p:tgtEl>
                                        <p:attrNameLst>
                                          <p:attrName>style.visibility</p:attrName>
                                        </p:attrNameLst>
                                      </p:cBhvr>
                                      <p:to>
                                        <p:strVal val="visible"/>
                                      </p:to>
                                    </p:set>
                                    <p:animEffect transition="in" filter="wipe(left)">
                                      <p:cBhvr>
                                        <p:cTn id="213" dur="500"/>
                                        <p:tgtEl>
                                          <p:spTgt spid="409632"/>
                                        </p:tgtEl>
                                      </p:cBhvr>
                                    </p:animEffect>
                                  </p:childTnLst>
                                  <p:subTnLst>
                                    <p:audio>
                                      <p:cMediaNode>
                                        <p:cTn display="0" masterRel="sameClick">
                                          <p:stCondLst>
                                            <p:cond evt="begin" delay="0">
                                              <p:tn val="211"/>
                                            </p:cond>
                                          </p:stCondLst>
                                          <p:endCondLst>
                                            <p:cond evt="onStopAudio" delay="0">
                                              <p:tgtEl>
                                                <p:sldTgt/>
                                              </p:tgtEl>
                                            </p:cond>
                                          </p:endCondLst>
                                        </p:cTn>
                                        <p:tgtEl>
                                          <p:sndTgt r:embed="rId8" name="Pencil Check"/>
                                        </p:tgtEl>
                                      </p:cMediaNode>
                                    </p:audio>
                                  </p:subTnLst>
                                </p:cTn>
                              </p:par>
                            </p:childTnLst>
                          </p:cTn>
                        </p:par>
                      </p:childTnLst>
                    </p:cTn>
                  </p:par>
                  <p:par>
                    <p:cTn id="214" fill="hold" nodeType="clickPar">
                      <p:stCondLst>
                        <p:cond delay="indefinite"/>
                      </p:stCondLst>
                      <p:childTnLst>
                        <p:par>
                          <p:cTn id="215" fill="hold" nodeType="withGroup">
                            <p:stCondLst>
                              <p:cond delay="0"/>
                            </p:stCondLst>
                            <p:childTnLst>
                              <p:par>
                                <p:cTn id="216" presetID="22" presetClass="entr" presetSubtype="8" fill="hold" grpId="0" nodeType="clickEffect">
                                  <p:stCondLst>
                                    <p:cond delay="0"/>
                                  </p:stCondLst>
                                  <p:childTnLst>
                                    <p:set>
                                      <p:cBhvr>
                                        <p:cTn id="217" dur="1" fill="hold">
                                          <p:stCondLst>
                                            <p:cond delay="0"/>
                                          </p:stCondLst>
                                        </p:cTn>
                                        <p:tgtEl>
                                          <p:spTgt spid="409626"/>
                                        </p:tgtEl>
                                        <p:attrNameLst>
                                          <p:attrName>style.visibility</p:attrName>
                                        </p:attrNameLst>
                                      </p:cBhvr>
                                      <p:to>
                                        <p:strVal val="visible"/>
                                      </p:to>
                                    </p:set>
                                    <p:animEffect transition="in" filter="wipe(left)">
                                      <p:cBhvr>
                                        <p:cTn id="218" dur="500"/>
                                        <p:tgtEl>
                                          <p:spTgt spid="409626"/>
                                        </p:tgtEl>
                                      </p:cBhvr>
                                    </p:animEffect>
                                  </p:childTnLst>
                                  <p:subTnLst>
                                    <p:audio>
                                      <p:cMediaNode>
                                        <p:cTn display="0" masterRel="sameClick">
                                          <p:stCondLst>
                                            <p:cond evt="begin" delay="0">
                                              <p:tn val="216"/>
                                            </p:cond>
                                          </p:stCondLst>
                                          <p:endCondLst>
                                            <p:cond evt="onStopAudio" delay="0">
                                              <p:tgtEl>
                                                <p:sldTgt/>
                                              </p:tgtEl>
                                            </p:cond>
                                          </p:endCondLst>
                                        </p:cTn>
                                        <p:tgtEl>
                                          <p:sndTgt r:embed="rId8"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5" grpId="0" build="p" autoUpdateAnimBg="0"/>
      <p:bldP spid="409603" grpId="0" animBg="1" autoUpdateAnimBg="0"/>
      <p:bldP spid="409603" grpId="1" animBg="1" autoUpdateAnimBg="0"/>
      <p:bldP spid="409604" grpId="0" animBg="1" autoUpdateAnimBg="0"/>
      <p:bldP spid="409604" grpId="1" animBg="1" autoUpdateAnimBg="0"/>
      <p:bldP spid="409605" grpId="0" animBg="1" autoUpdateAnimBg="0"/>
      <p:bldP spid="409605" grpId="1" animBg="1" autoUpdateAnimBg="0"/>
      <p:bldP spid="409606" grpId="0" animBg="1" autoUpdateAnimBg="0"/>
      <p:bldP spid="409606" grpId="1" animBg="1" autoUpdateAnimBg="0"/>
      <p:bldP spid="409607" grpId="0" animBg="1" autoUpdateAnimBg="0"/>
      <p:bldP spid="409607" grpId="1" animBg="1" autoUpdateAnimBg="0"/>
      <p:bldP spid="409609" grpId="0" animBg="1" autoUpdateAnimBg="0"/>
      <p:bldP spid="409609" grpId="1" animBg="1" autoUpdateAnimBg="0"/>
      <p:bldP spid="409611" grpId="0" animBg="1" autoUpdateAnimBg="0"/>
      <p:bldP spid="409611" grpId="1" animBg="1" autoUpdateAnimBg="0"/>
      <p:bldP spid="409617" grpId="0" animBg="1" autoUpdateAnimBg="0"/>
      <p:bldP spid="409617" grpId="1" animBg="1" autoUpdateAnimBg="0"/>
      <p:bldP spid="409626" grpId="0" animBg="1" autoUpdateAnimBg="0"/>
      <p:bldP spid="409631" grpId="0" animBg="1" autoUpdateAnimBg="0"/>
      <p:bldP spid="409632"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338" name="AutoShape 90">
            <a:extLst>
              <a:ext uri="{FF2B5EF4-FFF2-40B4-BE49-F238E27FC236}">
                <a16:creationId xmlns:a16="http://schemas.microsoft.com/office/drawing/2014/main" id="{2504B06F-33B8-0F40-A473-35B9D5BD7D4E}"/>
              </a:ext>
            </a:extLst>
          </p:cNvPr>
          <p:cNvSpPr>
            <a:spLocks noChangeArrowheads="1"/>
          </p:cNvSpPr>
          <p:nvPr/>
        </p:nvSpPr>
        <p:spPr bwMode="auto">
          <a:xfrm flipV="1">
            <a:off x="1819275" y="3938588"/>
            <a:ext cx="690563" cy="2705100"/>
          </a:xfrm>
          <a:prstGeom prst="downArrow">
            <a:avLst>
              <a:gd name="adj1" fmla="val 47593"/>
              <a:gd name="adj2" fmla="val 89190"/>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7325" name="AutoShape 77">
            <a:extLst>
              <a:ext uri="{FF2B5EF4-FFF2-40B4-BE49-F238E27FC236}">
                <a16:creationId xmlns:a16="http://schemas.microsoft.com/office/drawing/2014/main" id="{9FAD6112-AC03-6C40-9B6F-11505BA80BC1}"/>
              </a:ext>
            </a:extLst>
          </p:cNvPr>
          <p:cNvSpPr>
            <a:spLocks noChangeArrowheads="1"/>
          </p:cNvSpPr>
          <p:nvPr/>
        </p:nvSpPr>
        <p:spPr bwMode="auto">
          <a:xfrm flipV="1">
            <a:off x="1833563" y="350838"/>
            <a:ext cx="690562" cy="3540125"/>
          </a:xfrm>
          <a:prstGeom prst="downArrow">
            <a:avLst>
              <a:gd name="adj1" fmla="val 47583"/>
              <a:gd name="adj2" fmla="val 77134"/>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7288" name="AutoShape 40">
            <a:extLst>
              <a:ext uri="{FF2B5EF4-FFF2-40B4-BE49-F238E27FC236}">
                <a16:creationId xmlns:a16="http://schemas.microsoft.com/office/drawing/2014/main" id="{7D3F2996-39A0-7340-ABDB-0B5BF0B51D06}"/>
              </a:ext>
            </a:extLst>
          </p:cNvPr>
          <p:cNvSpPr>
            <a:spLocks noChangeArrowheads="1"/>
          </p:cNvSpPr>
          <p:nvPr/>
        </p:nvSpPr>
        <p:spPr bwMode="auto">
          <a:xfrm>
            <a:off x="6670675" y="815975"/>
            <a:ext cx="690563" cy="5961063"/>
          </a:xfrm>
          <a:prstGeom prst="downArrow">
            <a:avLst>
              <a:gd name="adj1" fmla="val 47583"/>
              <a:gd name="adj2" fmla="val 129882"/>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437255" name="Picture 7" descr="DNA-Replication-templates-c">
            <a:extLst>
              <a:ext uri="{FF2B5EF4-FFF2-40B4-BE49-F238E27FC236}">
                <a16:creationId xmlns:a16="http://schemas.microsoft.com/office/drawing/2014/main" id="{5F402BBF-48D9-9447-95D8-B46CA7EC3813}"/>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2463" y="823913"/>
            <a:ext cx="1992312" cy="63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70" name="Picture 22" descr="baseATP">
            <a:extLst>
              <a:ext uri="{FF2B5EF4-FFF2-40B4-BE49-F238E27FC236}">
                <a16:creationId xmlns:a16="http://schemas.microsoft.com/office/drawing/2014/main" id="{DD235C4C-6C3E-D542-A0EB-9F23CAAFE4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6200" y="106363"/>
            <a:ext cx="1992313"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71" name="AutoShape 23">
            <a:extLst>
              <a:ext uri="{FF2B5EF4-FFF2-40B4-BE49-F238E27FC236}">
                <a16:creationId xmlns:a16="http://schemas.microsoft.com/office/drawing/2014/main" id="{C8BB20E9-2194-5B4C-B06C-4F50741E0076}"/>
              </a:ext>
            </a:extLst>
          </p:cNvPr>
          <p:cNvSpPr>
            <a:spLocks noChangeArrowheads="1"/>
          </p:cNvSpPr>
          <p:nvPr/>
        </p:nvSpPr>
        <p:spPr bwMode="auto">
          <a:xfrm>
            <a:off x="4405313" y="1038225"/>
            <a:ext cx="1219200" cy="769938"/>
          </a:xfrm>
          <a:prstGeom prst="irregularSeal1">
            <a:avLst/>
          </a:prstGeom>
          <a:solidFill>
            <a:srgbClr val="FFEA18"/>
          </a:solidFill>
          <a:ln w="38100">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energy</a:t>
            </a:r>
            <a:endParaRPr lang="en-US" altLang="en-US" b="1">
              <a:solidFill>
                <a:srgbClr val="CC0000"/>
              </a:solidFill>
            </a:endParaRPr>
          </a:p>
        </p:txBody>
      </p:sp>
      <p:pic>
        <p:nvPicPr>
          <p:cNvPr id="437272" name="Picture 24" descr="PPi">
            <a:extLst>
              <a:ext uri="{FF2B5EF4-FFF2-40B4-BE49-F238E27FC236}">
                <a16:creationId xmlns:a16="http://schemas.microsoft.com/office/drawing/2014/main" id="{516AD74E-A562-B54B-BAFE-5AD1FE68C5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52913" y="733425"/>
            <a:ext cx="676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69" name="Picture 21" descr="baseGMP">
            <a:extLst>
              <a:ext uri="{FF2B5EF4-FFF2-40B4-BE49-F238E27FC236}">
                <a16:creationId xmlns:a16="http://schemas.microsoft.com/office/drawing/2014/main" id="{A5640C02-8001-8D4C-A6CB-96A6CD41B38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57788" y="317500"/>
            <a:ext cx="197485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4" name="Picture 6" descr="DNA Replication for PPT">
            <a:extLst>
              <a:ext uri="{FF2B5EF4-FFF2-40B4-BE49-F238E27FC236}">
                <a16:creationId xmlns:a16="http://schemas.microsoft.com/office/drawing/2014/main" id="{CED3958D-877F-024E-9E90-BC68FD1C259D}"/>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538" y="304800"/>
            <a:ext cx="21526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2" name="Picture 4" descr="DNA Replication for PPT">
            <a:extLst>
              <a:ext uri="{FF2B5EF4-FFF2-40B4-BE49-F238E27FC236}">
                <a16:creationId xmlns:a16="http://schemas.microsoft.com/office/drawing/2014/main" id="{AA8C60F9-BC8A-0340-AA5D-4C369BD9429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0" y="304800"/>
            <a:ext cx="21526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3" name="Picture 5" descr="DNA-Replication-templates-c">
            <a:extLst>
              <a:ext uri="{FF2B5EF4-FFF2-40B4-BE49-F238E27FC236}">
                <a16:creationId xmlns:a16="http://schemas.microsoft.com/office/drawing/2014/main" id="{39E0BC0F-7A43-0747-92BC-F037CF9E1B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9775" y="823913"/>
            <a:ext cx="1992313" cy="63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58" name="Oval 10">
            <a:extLst>
              <a:ext uri="{FF2B5EF4-FFF2-40B4-BE49-F238E27FC236}">
                <a16:creationId xmlns:a16="http://schemas.microsoft.com/office/drawing/2014/main" id="{F85BB162-EC12-1D4B-AC24-CB3D4C03B513}"/>
              </a:ext>
            </a:extLst>
          </p:cNvPr>
          <p:cNvSpPr>
            <a:spLocks noChangeArrowheads="1"/>
          </p:cNvSpPr>
          <p:nvPr/>
        </p:nvSpPr>
        <p:spPr bwMode="auto">
          <a:xfrm>
            <a:off x="8763000" y="309563"/>
            <a:ext cx="304800" cy="304800"/>
          </a:xfrm>
          <a:prstGeom prst="ellipse">
            <a:avLst/>
          </a:prstGeom>
          <a:solidFill>
            <a:srgbClr val="0F116A"/>
          </a:solidFill>
          <a:ln w="9525">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3</a:t>
            </a:r>
            <a:r>
              <a:rPr lang="en-US" altLang="en-US" sz="2000" b="1">
                <a:solidFill>
                  <a:schemeClr val="bg1"/>
                </a:solidFill>
                <a:sym typeface="Symbol" pitchFamily="2" charset="2"/>
              </a:rPr>
              <a:t></a:t>
            </a:r>
          </a:p>
        </p:txBody>
      </p:sp>
      <p:sp>
        <p:nvSpPr>
          <p:cNvPr id="437263" name="Oval 15">
            <a:extLst>
              <a:ext uri="{FF2B5EF4-FFF2-40B4-BE49-F238E27FC236}">
                <a16:creationId xmlns:a16="http://schemas.microsoft.com/office/drawing/2014/main" id="{74EA1AC8-BDC5-AA40-989F-8A0714A23300}"/>
              </a:ext>
            </a:extLst>
          </p:cNvPr>
          <p:cNvSpPr>
            <a:spLocks noChangeArrowheads="1"/>
          </p:cNvSpPr>
          <p:nvPr/>
        </p:nvSpPr>
        <p:spPr bwMode="auto">
          <a:xfrm>
            <a:off x="23813" y="309563"/>
            <a:ext cx="304800" cy="304800"/>
          </a:xfrm>
          <a:prstGeom prst="ellipse">
            <a:avLst/>
          </a:prstGeom>
          <a:solidFill>
            <a:srgbClr val="0F116A"/>
          </a:solidFill>
          <a:ln w="9525">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5</a:t>
            </a:r>
            <a:r>
              <a:rPr lang="en-US" altLang="en-US" sz="2000" b="1">
                <a:solidFill>
                  <a:schemeClr val="bg1"/>
                </a:solidFill>
                <a:sym typeface="Symbol" pitchFamily="2" charset="2"/>
              </a:rPr>
              <a:t></a:t>
            </a:r>
          </a:p>
        </p:txBody>
      </p:sp>
      <p:sp>
        <p:nvSpPr>
          <p:cNvPr id="437265" name="Oval 17">
            <a:extLst>
              <a:ext uri="{FF2B5EF4-FFF2-40B4-BE49-F238E27FC236}">
                <a16:creationId xmlns:a16="http://schemas.microsoft.com/office/drawing/2014/main" id="{D336D3E0-796A-CA48-85C9-5183CCE3FEB1}"/>
              </a:ext>
            </a:extLst>
          </p:cNvPr>
          <p:cNvSpPr>
            <a:spLocks noChangeArrowheads="1"/>
          </p:cNvSpPr>
          <p:nvPr/>
        </p:nvSpPr>
        <p:spPr bwMode="auto">
          <a:xfrm>
            <a:off x="8807450" y="6530975"/>
            <a:ext cx="304800" cy="304800"/>
          </a:xfrm>
          <a:prstGeom prst="ellipse">
            <a:avLst/>
          </a:prstGeom>
          <a:solidFill>
            <a:srgbClr val="0F116A"/>
          </a:solidFill>
          <a:ln w="9525">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5</a:t>
            </a:r>
            <a:r>
              <a:rPr lang="en-US" altLang="en-US" sz="2000" b="1">
                <a:solidFill>
                  <a:schemeClr val="bg1"/>
                </a:solidFill>
                <a:sym typeface="Symbol" pitchFamily="2" charset="2"/>
              </a:rPr>
              <a:t></a:t>
            </a:r>
          </a:p>
        </p:txBody>
      </p:sp>
      <p:sp>
        <p:nvSpPr>
          <p:cNvPr id="437266" name="Oval 18">
            <a:extLst>
              <a:ext uri="{FF2B5EF4-FFF2-40B4-BE49-F238E27FC236}">
                <a16:creationId xmlns:a16="http://schemas.microsoft.com/office/drawing/2014/main" id="{9BBCA628-56D7-D743-8041-D3EFD02D9F59}"/>
              </a:ext>
            </a:extLst>
          </p:cNvPr>
          <p:cNvSpPr>
            <a:spLocks noChangeArrowheads="1"/>
          </p:cNvSpPr>
          <p:nvPr/>
        </p:nvSpPr>
        <p:spPr bwMode="auto">
          <a:xfrm>
            <a:off x="5272088" y="309563"/>
            <a:ext cx="304800" cy="304800"/>
          </a:xfrm>
          <a:prstGeom prst="ellipse">
            <a:avLst/>
          </a:prstGeom>
          <a:solidFill>
            <a:srgbClr val="0F116A"/>
          </a:solidFill>
          <a:ln w="9525">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5</a:t>
            </a:r>
            <a:r>
              <a:rPr lang="en-US" altLang="en-US" sz="2000" b="1">
                <a:solidFill>
                  <a:schemeClr val="bg1"/>
                </a:solidFill>
                <a:sym typeface="Symbol" pitchFamily="2" charset="2"/>
              </a:rPr>
              <a:t></a:t>
            </a:r>
          </a:p>
        </p:txBody>
      </p:sp>
      <p:sp>
        <p:nvSpPr>
          <p:cNvPr id="437267" name="Oval 19">
            <a:extLst>
              <a:ext uri="{FF2B5EF4-FFF2-40B4-BE49-F238E27FC236}">
                <a16:creationId xmlns:a16="http://schemas.microsoft.com/office/drawing/2014/main" id="{F727DBCA-F4E5-EE44-BC83-8285DBA61E34}"/>
              </a:ext>
            </a:extLst>
          </p:cNvPr>
          <p:cNvSpPr>
            <a:spLocks noChangeArrowheads="1"/>
          </p:cNvSpPr>
          <p:nvPr/>
        </p:nvSpPr>
        <p:spPr bwMode="auto">
          <a:xfrm>
            <a:off x="5272088" y="6530975"/>
            <a:ext cx="304800" cy="304800"/>
          </a:xfrm>
          <a:prstGeom prst="ellipse">
            <a:avLst/>
          </a:prstGeom>
          <a:solidFill>
            <a:srgbClr val="0F116A"/>
          </a:solidFill>
          <a:ln w="9525">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3</a:t>
            </a:r>
            <a:r>
              <a:rPr lang="en-US" altLang="en-US" sz="2000" b="1">
                <a:solidFill>
                  <a:schemeClr val="bg1"/>
                </a:solidFill>
                <a:sym typeface="Symbol" pitchFamily="2" charset="2"/>
              </a:rPr>
              <a:t></a:t>
            </a:r>
          </a:p>
        </p:txBody>
      </p:sp>
      <p:sp>
        <p:nvSpPr>
          <p:cNvPr id="437268" name="Rectangle 20">
            <a:extLst>
              <a:ext uri="{FF2B5EF4-FFF2-40B4-BE49-F238E27FC236}">
                <a16:creationId xmlns:a16="http://schemas.microsoft.com/office/drawing/2014/main" id="{13365572-DE0D-A84B-9A31-4C063CC6B17D}"/>
              </a:ext>
            </a:extLst>
          </p:cNvPr>
          <p:cNvSpPr>
            <a:spLocks noChangeArrowheads="1"/>
          </p:cNvSpPr>
          <p:nvPr/>
        </p:nvSpPr>
        <p:spPr bwMode="auto">
          <a:xfrm>
            <a:off x="5945188" y="417513"/>
            <a:ext cx="2506662" cy="293687"/>
          </a:xfrm>
          <a:prstGeom prst="rect">
            <a:avLst/>
          </a:prstGeom>
          <a:solidFill>
            <a:srgbClr val="CCFFCC"/>
          </a:solidFill>
          <a:ln w="19050">
            <a:solidFill>
              <a:srgbClr val="CC0000"/>
            </a:solidFill>
            <a:miter lim="800000"/>
            <a:headEnd/>
            <a:tailEnd/>
          </a:ln>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CC0000"/>
                </a:solidFill>
              </a:rPr>
              <a:t>need “primer” bases to add on to</a:t>
            </a:r>
            <a:endParaRPr lang="en-US" altLang="en-US" sz="2000" b="1">
              <a:solidFill>
                <a:srgbClr val="CC0000"/>
              </a:solidFill>
            </a:endParaRPr>
          </a:p>
        </p:txBody>
      </p:sp>
      <p:pic>
        <p:nvPicPr>
          <p:cNvPr id="437273" name="Picture 25" descr="baseAMP2">
            <a:extLst>
              <a:ext uri="{FF2B5EF4-FFF2-40B4-BE49-F238E27FC236}">
                <a16:creationId xmlns:a16="http://schemas.microsoft.com/office/drawing/2014/main" id="{ADFA1AAB-1579-CA45-BE4B-4C0957176A7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9375" y="1282700"/>
            <a:ext cx="199231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75" name="AutoShape 27">
            <a:extLst>
              <a:ext uri="{FF2B5EF4-FFF2-40B4-BE49-F238E27FC236}">
                <a16:creationId xmlns:a16="http://schemas.microsoft.com/office/drawing/2014/main" id="{306BA6E2-EB7A-4140-A40F-1D7093107EF5}"/>
              </a:ext>
            </a:extLst>
          </p:cNvPr>
          <p:cNvSpPr>
            <a:spLocks noChangeArrowheads="1"/>
          </p:cNvSpPr>
          <p:nvPr/>
        </p:nvSpPr>
        <p:spPr bwMode="auto">
          <a:xfrm>
            <a:off x="4435475" y="4840288"/>
            <a:ext cx="1219200" cy="769937"/>
          </a:xfrm>
          <a:prstGeom prst="irregularSeal1">
            <a:avLst/>
          </a:prstGeom>
          <a:solidFill>
            <a:srgbClr val="FFEA18"/>
          </a:solidFill>
          <a:ln w="38100">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energy</a:t>
            </a:r>
            <a:endParaRPr lang="en-US" altLang="en-US" b="1">
              <a:solidFill>
                <a:srgbClr val="CC0000"/>
              </a:solidFill>
            </a:endParaRPr>
          </a:p>
        </p:txBody>
      </p:sp>
      <p:pic>
        <p:nvPicPr>
          <p:cNvPr id="437276" name="Picture 28" descr="PPi">
            <a:extLst>
              <a:ext uri="{FF2B5EF4-FFF2-40B4-BE49-F238E27FC236}">
                <a16:creationId xmlns:a16="http://schemas.microsoft.com/office/drawing/2014/main" id="{23377F3F-F1AF-2F41-AE2C-98FFC95ACF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3075" y="4535488"/>
            <a:ext cx="676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77" name="AutoShape 29">
            <a:extLst>
              <a:ext uri="{FF2B5EF4-FFF2-40B4-BE49-F238E27FC236}">
                <a16:creationId xmlns:a16="http://schemas.microsoft.com/office/drawing/2014/main" id="{FC83A428-1047-8041-A811-3536BB1974D2}"/>
              </a:ext>
            </a:extLst>
          </p:cNvPr>
          <p:cNvSpPr>
            <a:spLocks noChangeArrowheads="1"/>
          </p:cNvSpPr>
          <p:nvPr/>
        </p:nvSpPr>
        <p:spPr bwMode="auto">
          <a:xfrm>
            <a:off x="4435475" y="3544888"/>
            <a:ext cx="1219200" cy="769937"/>
          </a:xfrm>
          <a:prstGeom prst="irregularSeal1">
            <a:avLst/>
          </a:prstGeom>
          <a:solidFill>
            <a:srgbClr val="FFEA18"/>
          </a:solidFill>
          <a:ln w="38100">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energy</a:t>
            </a:r>
            <a:endParaRPr lang="en-US" altLang="en-US" b="1">
              <a:solidFill>
                <a:srgbClr val="CC0000"/>
              </a:solidFill>
            </a:endParaRPr>
          </a:p>
        </p:txBody>
      </p:sp>
      <p:pic>
        <p:nvPicPr>
          <p:cNvPr id="437278" name="Picture 30" descr="PPi">
            <a:extLst>
              <a:ext uri="{FF2B5EF4-FFF2-40B4-BE49-F238E27FC236}">
                <a16:creationId xmlns:a16="http://schemas.microsoft.com/office/drawing/2014/main" id="{D274C5E6-1003-0644-8AFD-F0C8164192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3075" y="3240088"/>
            <a:ext cx="676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79" name="AutoShape 31">
            <a:extLst>
              <a:ext uri="{FF2B5EF4-FFF2-40B4-BE49-F238E27FC236}">
                <a16:creationId xmlns:a16="http://schemas.microsoft.com/office/drawing/2014/main" id="{0479C158-31AA-0941-8556-C1EEB8B1DE0E}"/>
              </a:ext>
            </a:extLst>
          </p:cNvPr>
          <p:cNvSpPr>
            <a:spLocks noChangeArrowheads="1"/>
          </p:cNvSpPr>
          <p:nvPr/>
        </p:nvSpPr>
        <p:spPr bwMode="auto">
          <a:xfrm>
            <a:off x="4435475" y="2325688"/>
            <a:ext cx="1219200" cy="769937"/>
          </a:xfrm>
          <a:prstGeom prst="irregularSeal1">
            <a:avLst/>
          </a:prstGeom>
          <a:solidFill>
            <a:srgbClr val="FFEA18"/>
          </a:solidFill>
          <a:ln w="38100">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energy</a:t>
            </a:r>
            <a:endParaRPr lang="en-US" altLang="en-US" b="1">
              <a:solidFill>
                <a:srgbClr val="CC0000"/>
              </a:solidFill>
            </a:endParaRPr>
          </a:p>
        </p:txBody>
      </p:sp>
      <p:pic>
        <p:nvPicPr>
          <p:cNvPr id="437280" name="Picture 32" descr="PPi">
            <a:extLst>
              <a:ext uri="{FF2B5EF4-FFF2-40B4-BE49-F238E27FC236}">
                <a16:creationId xmlns:a16="http://schemas.microsoft.com/office/drawing/2014/main" id="{66D9539F-AAEE-8F42-A444-056CB5ECA1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3075" y="2020888"/>
            <a:ext cx="676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81" name="Picture 33" descr="PPi">
            <a:extLst>
              <a:ext uri="{FF2B5EF4-FFF2-40B4-BE49-F238E27FC236}">
                <a16:creationId xmlns:a16="http://schemas.microsoft.com/office/drawing/2014/main" id="{0C8DF55B-130F-1049-84C0-5301F13C32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3075" y="725488"/>
            <a:ext cx="676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82" name="Picture 34" descr="baseGTP">
            <a:extLst>
              <a:ext uri="{FF2B5EF4-FFF2-40B4-BE49-F238E27FC236}">
                <a16:creationId xmlns:a16="http://schemas.microsoft.com/office/drawing/2014/main" id="{F66AD905-03BE-8B4B-9355-2EF58BF3313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95888" y="1358900"/>
            <a:ext cx="19748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83" name="Picture 35" descr="baseGMP2">
            <a:extLst>
              <a:ext uri="{FF2B5EF4-FFF2-40B4-BE49-F238E27FC236}">
                <a16:creationId xmlns:a16="http://schemas.microsoft.com/office/drawing/2014/main" id="{198A28ED-0FE7-224F-A07A-DC01DC4477B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80013" y="2519363"/>
            <a:ext cx="19843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84" name="Picture 36" descr="baseTTP">
            <a:extLst>
              <a:ext uri="{FF2B5EF4-FFF2-40B4-BE49-F238E27FC236}">
                <a16:creationId xmlns:a16="http://schemas.microsoft.com/office/drawing/2014/main" id="{F03A4B80-E7C2-914B-B94A-C072A60369F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89538" y="2592388"/>
            <a:ext cx="19653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85" name="Picture 37" descr="baseTMP2">
            <a:extLst>
              <a:ext uri="{FF2B5EF4-FFF2-40B4-BE49-F238E27FC236}">
                <a16:creationId xmlns:a16="http://schemas.microsoft.com/office/drawing/2014/main" id="{E5C9E130-B750-354E-A092-DD6BC141124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89538" y="3752850"/>
            <a:ext cx="197485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86" name="Picture 38" descr="baseCTP">
            <a:extLst>
              <a:ext uri="{FF2B5EF4-FFF2-40B4-BE49-F238E27FC236}">
                <a16:creationId xmlns:a16="http://schemas.microsoft.com/office/drawing/2014/main" id="{34661E14-25A6-0F4F-986F-92A7E001192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9538" y="3825875"/>
            <a:ext cx="19558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87" name="Picture 39" descr="baseCMP2">
            <a:extLst>
              <a:ext uri="{FF2B5EF4-FFF2-40B4-BE49-F238E27FC236}">
                <a16:creationId xmlns:a16="http://schemas.microsoft.com/office/drawing/2014/main" id="{30BE206A-334D-284E-991E-968FEAEB5E7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0013" y="4987925"/>
            <a:ext cx="196532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89" name="Oval 41">
            <a:extLst>
              <a:ext uri="{FF2B5EF4-FFF2-40B4-BE49-F238E27FC236}">
                <a16:creationId xmlns:a16="http://schemas.microsoft.com/office/drawing/2014/main" id="{58597F41-005B-EF45-B32A-822E267938E4}"/>
              </a:ext>
            </a:extLst>
          </p:cNvPr>
          <p:cNvSpPr>
            <a:spLocks noChangeArrowheads="1"/>
          </p:cNvSpPr>
          <p:nvPr/>
        </p:nvSpPr>
        <p:spPr bwMode="auto">
          <a:xfrm>
            <a:off x="3476625" y="309563"/>
            <a:ext cx="304800" cy="304800"/>
          </a:xfrm>
          <a:prstGeom prst="ellipse">
            <a:avLst/>
          </a:prstGeom>
          <a:solidFill>
            <a:srgbClr val="0F116A"/>
          </a:solidFill>
          <a:ln w="9525">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3</a:t>
            </a:r>
            <a:r>
              <a:rPr lang="en-US" altLang="en-US" sz="2000" b="1">
                <a:solidFill>
                  <a:schemeClr val="bg1"/>
                </a:solidFill>
                <a:sym typeface="Symbol" pitchFamily="2" charset="2"/>
              </a:rPr>
              <a:t></a:t>
            </a:r>
          </a:p>
        </p:txBody>
      </p:sp>
      <p:pic>
        <p:nvPicPr>
          <p:cNvPr id="437291" name="Picture 43" descr="baseCMP3">
            <a:extLst>
              <a:ext uri="{FF2B5EF4-FFF2-40B4-BE49-F238E27FC236}">
                <a16:creationId xmlns:a16="http://schemas.microsoft.com/office/drawing/2014/main" id="{6F5ECE20-4153-A14B-BC3F-68891C58804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90738" y="876300"/>
            <a:ext cx="19653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308" name="Picture 60" descr="baseTTP2">
            <a:extLst>
              <a:ext uri="{FF2B5EF4-FFF2-40B4-BE49-F238E27FC236}">
                <a16:creationId xmlns:a16="http://schemas.microsoft.com/office/drawing/2014/main" id="{B6B7BF27-897A-D345-8A14-90EF2651429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76450" y="2119313"/>
            <a:ext cx="19653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309" name="Rectangle 61">
            <a:extLst>
              <a:ext uri="{FF2B5EF4-FFF2-40B4-BE49-F238E27FC236}">
                <a16:creationId xmlns:a16="http://schemas.microsoft.com/office/drawing/2014/main" id="{EE199A68-59A1-044A-BA0E-E48E00BD4EDE}"/>
              </a:ext>
            </a:extLst>
          </p:cNvPr>
          <p:cNvSpPr>
            <a:spLocks noChangeArrowheads="1"/>
          </p:cNvSpPr>
          <p:nvPr/>
        </p:nvSpPr>
        <p:spPr bwMode="auto">
          <a:xfrm>
            <a:off x="996950" y="1492250"/>
            <a:ext cx="1506538" cy="660400"/>
          </a:xfrm>
          <a:prstGeom prst="rect">
            <a:avLst/>
          </a:prstGeom>
          <a:solidFill>
            <a:srgbClr val="CC0000"/>
          </a:solidFill>
          <a:ln w="19050">
            <a:solidFill>
              <a:srgbClr val="000000"/>
            </a:solid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no energy to bond</a:t>
            </a:r>
            <a:endParaRPr lang="en-US" altLang="en-US" sz="2000" b="1">
              <a:solidFill>
                <a:srgbClr val="000000"/>
              </a:solidFill>
            </a:endParaRPr>
          </a:p>
        </p:txBody>
      </p:sp>
      <p:pic>
        <p:nvPicPr>
          <p:cNvPr id="437312" name="Picture 64" descr="baseCMP2">
            <a:extLst>
              <a:ext uri="{FF2B5EF4-FFF2-40B4-BE49-F238E27FC236}">
                <a16:creationId xmlns:a16="http://schemas.microsoft.com/office/drawing/2014/main" id="{DC7A578A-1D4D-EE47-8D9B-973EB5EADAD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90738" y="3352800"/>
            <a:ext cx="196532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317" name="AutoShape 69">
            <a:extLst>
              <a:ext uri="{FF2B5EF4-FFF2-40B4-BE49-F238E27FC236}">
                <a16:creationId xmlns:a16="http://schemas.microsoft.com/office/drawing/2014/main" id="{50773A52-5605-C94E-B9B2-E6631EE2CFBE}"/>
              </a:ext>
            </a:extLst>
          </p:cNvPr>
          <p:cNvSpPr>
            <a:spLocks noChangeArrowheads="1"/>
          </p:cNvSpPr>
          <p:nvPr/>
        </p:nvSpPr>
        <p:spPr bwMode="auto">
          <a:xfrm>
            <a:off x="3671888" y="3228975"/>
            <a:ext cx="1219200" cy="769938"/>
          </a:xfrm>
          <a:prstGeom prst="irregularSeal1">
            <a:avLst/>
          </a:prstGeom>
          <a:solidFill>
            <a:srgbClr val="FFEA18"/>
          </a:solidFill>
          <a:ln w="38100">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energy</a:t>
            </a:r>
            <a:endParaRPr lang="en-US" altLang="en-US" b="1">
              <a:solidFill>
                <a:srgbClr val="CC0000"/>
              </a:solidFill>
            </a:endParaRPr>
          </a:p>
        </p:txBody>
      </p:sp>
      <p:pic>
        <p:nvPicPr>
          <p:cNvPr id="437318" name="Picture 70" descr="baseTTP2">
            <a:extLst>
              <a:ext uri="{FF2B5EF4-FFF2-40B4-BE49-F238E27FC236}">
                <a16:creationId xmlns:a16="http://schemas.microsoft.com/office/drawing/2014/main" id="{69F340C1-0CB5-2C43-AB71-FBF4FB2D63F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92325" y="2119313"/>
            <a:ext cx="19653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319" name="Picture 71" descr="PPi">
            <a:extLst>
              <a:ext uri="{FF2B5EF4-FFF2-40B4-BE49-F238E27FC236}">
                <a16:creationId xmlns:a16="http://schemas.microsoft.com/office/drawing/2014/main" id="{22B05A46-F430-3049-8534-330F8FCF3A6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08475" y="3127375"/>
            <a:ext cx="676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320" name="Picture 72" descr="baseTMP2">
            <a:extLst>
              <a:ext uri="{FF2B5EF4-FFF2-40B4-BE49-F238E27FC236}">
                <a16:creationId xmlns:a16="http://schemas.microsoft.com/office/drawing/2014/main" id="{FAC582F1-CCBA-184B-B771-4CDE15FD75E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82800" y="2119313"/>
            <a:ext cx="197485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321" name="Picture 73" descr="baseCTP">
            <a:extLst>
              <a:ext uri="{FF2B5EF4-FFF2-40B4-BE49-F238E27FC236}">
                <a16:creationId xmlns:a16="http://schemas.microsoft.com/office/drawing/2014/main" id="{B020F18F-D5B9-C642-96E6-5D4F79CDC27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84388" y="873125"/>
            <a:ext cx="19558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322" name="Picture 74" descr="baseCMP2">
            <a:extLst>
              <a:ext uri="{FF2B5EF4-FFF2-40B4-BE49-F238E27FC236}">
                <a16:creationId xmlns:a16="http://schemas.microsoft.com/office/drawing/2014/main" id="{6666ABE0-2655-8E48-A069-468EDA5DECE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84388" y="873125"/>
            <a:ext cx="196532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323" name="AutoShape 75">
            <a:extLst>
              <a:ext uri="{FF2B5EF4-FFF2-40B4-BE49-F238E27FC236}">
                <a16:creationId xmlns:a16="http://schemas.microsoft.com/office/drawing/2014/main" id="{BA12A85E-305D-5448-A63E-28C34C7C64F4}"/>
              </a:ext>
            </a:extLst>
          </p:cNvPr>
          <p:cNvSpPr>
            <a:spLocks noChangeArrowheads="1"/>
          </p:cNvSpPr>
          <p:nvPr/>
        </p:nvSpPr>
        <p:spPr bwMode="auto">
          <a:xfrm>
            <a:off x="3671888" y="1905000"/>
            <a:ext cx="1219200" cy="769938"/>
          </a:xfrm>
          <a:prstGeom prst="irregularSeal1">
            <a:avLst/>
          </a:prstGeom>
          <a:solidFill>
            <a:srgbClr val="FFEA18"/>
          </a:solidFill>
          <a:ln w="38100">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energy</a:t>
            </a:r>
            <a:endParaRPr lang="en-US" altLang="en-US" b="1">
              <a:solidFill>
                <a:srgbClr val="CC0000"/>
              </a:solidFill>
            </a:endParaRPr>
          </a:p>
        </p:txBody>
      </p:sp>
      <p:pic>
        <p:nvPicPr>
          <p:cNvPr id="437324" name="Picture 76" descr="PPi">
            <a:extLst>
              <a:ext uri="{FF2B5EF4-FFF2-40B4-BE49-F238E27FC236}">
                <a16:creationId xmlns:a16="http://schemas.microsoft.com/office/drawing/2014/main" id="{185EB93F-9931-864E-B391-F327D613654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76738" y="1751013"/>
            <a:ext cx="676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327" name="AutoShape 79">
            <a:extLst>
              <a:ext uri="{FF2B5EF4-FFF2-40B4-BE49-F238E27FC236}">
                <a16:creationId xmlns:a16="http://schemas.microsoft.com/office/drawing/2014/main" id="{431AE06A-1C03-054B-8443-FB7A7F53E1AE}"/>
              </a:ext>
            </a:extLst>
          </p:cNvPr>
          <p:cNvSpPr>
            <a:spLocks noChangeArrowheads="1"/>
          </p:cNvSpPr>
          <p:nvPr/>
        </p:nvSpPr>
        <p:spPr bwMode="auto">
          <a:xfrm>
            <a:off x="3752850" y="5697538"/>
            <a:ext cx="1219200" cy="769937"/>
          </a:xfrm>
          <a:prstGeom prst="irregularSeal1">
            <a:avLst/>
          </a:prstGeom>
          <a:solidFill>
            <a:srgbClr val="FFEA18"/>
          </a:solidFill>
          <a:ln w="38100">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energy</a:t>
            </a:r>
            <a:endParaRPr lang="en-US" altLang="en-US" b="1">
              <a:solidFill>
                <a:srgbClr val="CC0000"/>
              </a:solidFill>
            </a:endParaRPr>
          </a:p>
        </p:txBody>
      </p:sp>
      <p:pic>
        <p:nvPicPr>
          <p:cNvPr id="437328" name="Picture 80" descr="PPi">
            <a:extLst>
              <a:ext uri="{FF2B5EF4-FFF2-40B4-BE49-F238E27FC236}">
                <a16:creationId xmlns:a16="http://schemas.microsoft.com/office/drawing/2014/main" id="{B77D3F1E-6D8A-604B-A2A2-2F57AB2F5A4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57700" y="5543550"/>
            <a:ext cx="676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9">
            <a:extLst>
              <a:ext uri="{FF2B5EF4-FFF2-40B4-BE49-F238E27FC236}">
                <a16:creationId xmlns:a16="http://schemas.microsoft.com/office/drawing/2014/main" id="{2743192F-4511-FD42-B401-BEFC4065B368}"/>
              </a:ext>
            </a:extLst>
          </p:cNvPr>
          <p:cNvGrpSpPr>
            <a:grpSpLocks/>
          </p:cNvGrpSpPr>
          <p:nvPr/>
        </p:nvGrpSpPr>
        <p:grpSpPr bwMode="auto">
          <a:xfrm>
            <a:off x="3784600" y="4572000"/>
            <a:ext cx="1343025" cy="395288"/>
            <a:chOff x="2384" y="2880"/>
            <a:chExt cx="846" cy="249"/>
          </a:xfrm>
        </p:grpSpPr>
        <p:sp>
          <p:nvSpPr>
            <p:cNvPr id="46137" name="AutoShape 85">
              <a:extLst>
                <a:ext uri="{FF2B5EF4-FFF2-40B4-BE49-F238E27FC236}">
                  <a16:creationId xmlns:a16="http://schemas.microsoft.com/office/drawing/2014/main" id="{3457CAB1-D2B2-504F-89D8-7F1E9B89E9AA}"/>
                </a:ext>
              </a:extLst>
            </p:cNvPr>
            <p:cNvSpPr>
              <a:spLocks noChangeArrowheads="1"/>
            </p:cNvSpPr>
            <p:nvPr/>
          </p:nvSpPr>
          <p:spPr bwMode="auto">
            <a:xfrm>
              <a:off x="2746" y="2902"/>
              <a:ext cx="484" cy="193"/>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800" b="1">
                  <a:solidFill>
                    <a:srgbClr val="CC0000"/>
                  </a:solidFill>
                </a:rPr>
                <a:t>ligase</a:t>
              </a:r>
            </a:p>
          </p:txBody>
        </p:sp>
        <p:grpSp>
          <p:nvGrpSpPr>
            <p:cNvPr id="46138" name="Group 86">
              <a:extLst>
                <a:ext uri="{FF2B5EF4-FFF2-40B4-BE49-F238E27FC236}">
                  <a16:creationId xmlns:a16="http://schemas.microsoft.com/office/drawing/2014/main" id="{E37ACB63-F68A-0F48-B47A-FFB9B2341E43}"/>
                </a:ext>
              </a:extLst>
            </p:cNvPr>
            <p:cNvGrpSpPr>
              <a:grpSpLocks/>
            </p:cNvGrpSpPr>
            <p:nvPr/>
          </p:nvGrpSpPr>
          <p:grpSpPr bwMode="auto">
            <a:xfrm rot="-5400000">
              <a:off x="2463" y="2801"/>
              <a:ext cx="249" cy="407"/>
              <a:chOff x="3205" y="1759"/>
              <a:chExt cx="249" cy="407"/>
            </a:xfrm>
          </p:grpSpPr>
          <p:sp>
            <p:nvSpPr>
              <p:cNvPr id="46139" name="Oval 87">
                <a:extLst>
                  <a:ext uri="{FF2B5EF4-FFF2-40B4-BE49-F238E27FC236}">
                    <a16:creationId xmlns:a16="http://schemas.microsoft.com/office/drawing/2014/main" id="{8A0A8848-1415-2E40-A191-2053EA765338}"/>
                  </a:ext>
                </a:extLst>
              </p:cNvPr>
              <p:cNvSpPr>
                <a:spLocks noChangeArrowheads="1"/>
              </p:cNvSpPr>
              <p:nvPr/>
            </p:nvSpPr>
            <p:spPr bwMode="auto">
              <a:xfrm>
                <a:off x="3205" y="1917"/>
                <a:ext cx="249" cy="249"/>
              </a:xfrm>
              <a:prstGeom prst="ellipse">
                <a:avLst/>
              </a:prstGeom>
              <a:solidFill>
                <a:schemeClr val="hlink"/>
              </a:solidFill>
              <a:ln w="9525">
                <a:solidFill>
                  <a:schemeClr va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40" name="AutoShape 88">
                <a:extLst>
                  <a:ext uri="{FF2B5EF4-FFF2-40B4-BE49-F238E27FC236}">
                    <a16:creationId xmlns:a16="http://schemas.microsoft.com/office/drawing/2014/main" id="{39684195-7108-6A42-93F3-295E48D34E01}"/>
                  </a:ext>
                </a:extLst>
              </p:cNvPr>
              <p:cNvSpPr>
                <a:spLocks noChangeArrowheads="1"/>
              </p:cNvSpPr>
              <p:nvPr/>
            </p:nvSpPr>
            <p:spPr bwMode="auto">
              <a:xfrm>
                <a:off x="3207" y="1759"/>
                <a:ext cx="244" cy="263"/>
              </a:xfrm>
              <a:prstGeom prst="triangle">
                <a:avLst>
                  <a:gd name="adj" fmla="val 50000"/>
                </a:avLst>
              </a:prstGeom>
              <a:solidFill>
                <a:schemeClr val="hlink"/>
              </a:solidFill>
              <a:ln w="9525">
                <a:solidFill>
                  <a:schemeClr va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437262" name="Oval 14">
            <a:extLst>
              <a:ext uri="{FF2B5EF4-FFF2-40B4-BE49-F238E27FC236}">
                <a16:creationId xmlns:a16="http://schemas.microsoft.com/office/drawing/2014/main" id="{156EFCC5-EBFA-B845-948B-8C2758085C3F}"/>
              </a:ext>
            </a:extLst>
          </p:cNvPr>
          <p:cNvSpPr>
            <a:spLocks noChangeArrowheads="1"/>
          </p:cNvSpPr>
          <p:nvPr/>
        </p:nvSpPr>
        <p:spPr bwMode="auto">
          <a:xfrm>
            <a:off x="23813" y="6530975"/>
            <a:ext cx="304800" cy="304800"/>
          </a:xfrm>
          <a:prstGeom prst="ellipse">
            <a:avLst/>
          </a:prstGeom>
          <a:solidFill>
            <a:srgbClr val="0F116A"/>
          </a:solidFill>
          <a:ln w="9525">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3</a:t>
            </a:r>
            <a:r>
              <a:rPr lang="en-US" altLang="en-US" sz="2000" b="1">
                <a:solidFill>
                  <a:schemeClr val="bg1"/>
                </a:solidFill>
                <a:sym typeface="Symbol" pitchFamily="2" charset="2"/>
              </a:rPr>
              <a:t></a:t>
            </a:r>
          </a:p>
        </p:txBody>
      </p:sp>
      <p:sp>
        <p:nvSpPr>
          <p:cNvPr id="437290" name="Oval 42">
            <a:extLst>
              <a:ext uri="{FF2B5EF4-FFF2-40B4-BE49-F238E27FC236}">
                <a16:creationId xmlns:a16="http://schemas.microsoft.com/office/drawing/2014/main" id="{810BB3C9-9AA8-F04B-BD3C-55066D1F0216}"/>
              </a:ext>
            </a:extLst>
          </p:cNvPr>
          <p:cNvSpPr>
            <a:spLocks noChangeArrowheads="1"/>
          </p:cNvSpPr>
          <p:nvPr/>
        </p:nvSpPr>
        <p:spPr bwMode="auto">
          <a:xfrm>
            <a:off x="3476625" y="6530975"/>
            <a:ext cx="304800" cy="304800"/>
          </a:xfrm>
          <a:prstGeom prst="ellipse">
            <a:avLst/>
          </a:prstGeom>
          <a:solidFill>
            <a:srgbClr val="0F116A"/>
          </a:solidFill>
          <a:ln w="9525">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5</a:t>
            </a:r>
            <a:r>
              <a:rPr lang="en-US" altLang="en-US" sz="2000" b="1">
                <a:solidFill>
                  <a:schemeClr val="bg1"/>
                </a:solidFill>
                <a:sym typeface="Symbol" pitchFamily="2" charset="2"/>
              </a:rPr>
              <a:t></a:t>
            </a:r>
          </a:p>
        </p:txBody>
      </p:sp>
      <p:pic>
        <p:nvPicPr>
          <p:cNvPr id="437326" name="Picture 78" descr="baseGMP2">
            <a:extLst>
              <a:ext uri="{FF2B5EF4-FFF2-40B4-BE49-F238E27FC236}">
                <a16:creationId xmlns:a16="http://schemas.microsoft.com/office/drawing/2014/main" id="{0369BDF9-7A26-CB4D-B812-26FB60379A6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68513" y="5853113"/>
            <a:ext cx="19843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331" name="Line 83">
            <a:extLst>
              <a:ext uri="{FF2B5EF4-FFF2-40B4-BE49-F238E27FC236}">
                <a16:creationId xmlns:a16="http://schemas.microsoft.com/office/drawing/2014/main" id="{4C6F2452-A1AE-BA46-97C9-7DE47276B235}"/>
              </a:ext>
            </a:extLst>
          </p:cNvPr>
          <p:cNvSpPr>
            <a:spLocks noChangeShapeType="1"/>
          </p:cNvSpPr>
          <p:nvPr/>
        </p:nvSpPr>
        <p:spPr bwMode="auto">
          <a:xfrm flipH="1">
            <a:off x="3670300" y="4643438"/>
            <a:ext cx="114300" cy="2540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37329" name="Picture 81" descr="baseATP">
            <a:extLst>
              <a:ext uri="{FF2B5EF4-FFF2-40B4-BE49-F238E27FC236}">
                <a16:creationId xmlns:a16="http://schemas.microsoft.com/office/drawing/2014/main" id="{DF4A8E4B-6299-024A-8F20-FECC4512E0A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82800" y="4600575"/>
            <a:ext cx="199231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330" name="Picture 82" descr="baseAMP2">
            <a:extLst>
              <a:ext uri="{FF2B5EF4-FFF2-40B4-BE49-F238E27FC236}">
                <a16:creationId xmlns:a16="http://schemas.microsoft.com/office/drawing/2014/main" id="{6023405B-CE99-6743-B5A5-3527C64968E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068513" y="4592638"/>
            <a:ext cx="1992312"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339" name="Oval 91">
            <a:extLst>
              <a:ext uri="{FF2B5EF4-FFF2-40B4-BE49-F238E27FC236}">
                <a16:creationId xmlns:a16="http://schemas.microsoft.com/office/drawing/2014/main" id="{198C25E9-8745-5A43-9664-150170C99B86}"/>
              </a:ext>
            </a:extLst>
          </p:cNvPr>
          <p:cNvSpPr>
            <a:spLocks noChangeArrowheads="1"/>
          </p:cNvSpPr>
          <p:nvPr/>
        </p:nvSpPr>
        <p:spPr bwMode="auto">
          <a:xfrm>
            <a:off x="3325813" y="4270375"/>
            <a:ext cx="822325" cy="884238"/>
          </a:xfrm>
          <a:prstGeom prst="ellipse">
            <a:avLst/>
          </a:pr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7310" name="Text Box 62">
            <a:extLst>
              <a:ext uri="{FF2B5EF4-FFF2-40B4-BE49-F238E27FC236}">
                <a16:creationId xmlns:a16="http://schemas.microsoft.com/office/drawing/2014/main" id="{D4982D25-D82E-4442-9A9B-D69BE99BC80E}"/>
              </a:ext>
            </a:extLst>
          </p:cNvPr>
          <p:cNvSpPr txBox="1">
            <a:spLocks noChangeArrowheads="1"/>
          </p:cNvSpPr>
          <p:nvPr/>
        </p:nvSpPr>
        <p:spPr bwMode="auto">
          <a:xfrm>
            <a:off x="3149600" y="1485900"/>
            <a:ext cx="89376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800">
                <a:solidFill>
                  <a:srgbClr val="000000"/>
                </a:solidFill>
                <a:sym typeface="Wingdings" pitchFamily="2" charset="2"/>
              </a:rPr>
              <a:t></a:t>
            </a:r>
            <a:endParaRPr lang="en-US" altLang="en-US" sz="8800">
              <a:solidFill>
                <a:srgbClr val="000000"/>
              </a:solidFill>
            </a:endParaRPr>
          </a:p>
        </p:txBody>
      </p:sp>
    </p:spTree>
    <p:extLst>
      <p:ext uri="{BB962C8B-B14F-4D97-AF65-F5344CB8AC3E}">
        <p14:creationId xmlns:p14="http://schemas.microsoft.com/office/powerpoint/2010/main" val="270400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437252"/>
                                        </p:tgtEl>
                                      </p:cBhvr>
                                    </p:animEffect>
                                    <p:set>
                                      <p:cBhvr>
                                        <p:cTn id="7" dur="1" fill="hold">
                                          <p:stCondLst>
                                            <p:cond delay="499"/>
                                          </p:stCondLst>
                                        </p:cTn>
                                        <p:tgtEl>
                                          <p:spTgt spid="437252"/>
                                        </p:tgtEl>
                                        <p:attrNameLst>
                                          <p:attrName>style.visibility</p:attrName>
                                        </p:attrNameLst>
                                      </p:cBhvr>
                                      <p:to>
                                        <p:strVal val="hidden"/>
                                      </p:to>
                                    </p:se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437254"/>
                                        </p:tgtEl>
                                        <p:attrNameLst>
                                          <p:attrName>style.visibility</p:attrName>
                                        </p:attrNameLst>
                                      </p:cBhvr>
                                      <p:to>
                                        <p:strVal val="visible"/>
                                      </p:to>
                                    </p:set>
                                    <p:animEffect transition="in" filter="wipe(right)">
                                      <p:cBhvr>
                                        <p:cTn id="11" dur="500"/>
                                        <p:tgtEl>
                                          <p:spTgt spid="437254"/>
                                        </p:tgtEl>
                                      </p:cBhvr>
                                    </p:animEffect>
                                  </p:childTnLst>
                                  <p:subTnLst>
                                    <p:audio>
                                      <p:cMediaNode>
                                        <p:cTn display="0" masterRel="sameClick">
                                          <p:stCondLst>
                                            <p:cond evt="begin" delay="0">
                                              <p:tn val="9"/>
                                            </p:cond>
                                          </p:stCondLst>
                                          <p:endCondLst>
                                            <p:cond evt="onStopAudio" delay="0">
                                              <p:tgtEl>
                                                <p:sldTgt/>
                                              </p:tgtEl>
                                            </p:cond>
                                          </p:endCondLst>
                                        </p:cTn>
                                        <p:tgtEl>
                                          <p:sndTgt r:embed="rId2" name="Whoosh"/>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xit" presetSubtype="2" fill="hold" nodeType="clickEffect">
                                  <p:stCondLst>
                                    <p:cond delay="0"/>
                                  </p:stCondLst>
                                  <p:childTnLst>
                                    <p:animEffect transition="out" filter="wipe(right)">
                                      <p:cBhvr>
                                        <p:cTn id="15" dur="500"/>
                                        <p:tgtEl>
                                          <p:spTgt spid="437253"/>
                                        </p:tgtEl>
                                      </p:cBhvr>
                                    </p:animEffect>
                                    <p:set>
                                      <p:cBhvr>
                                        <p:cTn id="16" dur="1" fill="hold">
                                          <p:stCondLst>
                                            <p:cond delay="499"/>
                                          </p:stCondLst>
                                        </p:cTn>
                                        <p:tgtEl>
                                          <p:spTgt spid="437253"/>
                                        </p:tgtEl>
                                        <p:attrNameLst>
                                          <p:attrName>style.visibility</p:attrName>
                                        </p:attrNameLst>
                                      </p:cBhvr>
                                      <p:to>
                                        <p:strVal val="hidden"/>
                                      </p:to>
                                    </p:se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437255"/>
                                        </p:tgtEl>
                                        <p:attrNameLst>
                                          <p:attrName>style.visibility</p:attrName>
                                        </p:attrNameLst>
                                      </p:cBhvr>
                                      <p:to>
                                        <p:strVal val="visible"/>
                                      </p:to>
                                    </p:set>
                                    <p:animEffect transition="in" filter="wipe(left)">
                                      <p:cBhvr>
                                        <p:cTn id="20" dur="500"/>
                                        <p:tgtEl>
                                          <p:spTgt spid="437255"/>
                                        </p:tgtEl>
                                      </p:cBhvr>
                                    </p:animEffect>
                                  </p:childTnLst>
                                  <p:subTnLst>
                                    <p:audio>
                                      <p:cMediaNode>
                                        <p:cTn display="0" masterRel="sameClick">
                                          <p:stCondLst>
                                            <p:cond evt="begin" delay="0">
                                              <p:tn val="18"/>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37258"/>
                                        </p:tgtEl>
                                        <p:attrNameLst>
                                          <p:attrName>style.visibility</p:attrName>
                                        </p:attrNameLst>
                                      </p:cBhvr>
                                      <p:to>
                                        <p:strVal val="visible"/>
                                      </p:to>
                                    </p:set>
                                    <p:animEffect transition="in" filter="wipe(left)">
                                      <p:cBhvr>
                                        <p:cTn id="25" dur="500"/>
                                        <p:tgtEl>
                                          <p:spTgt spid="437258"/>
                                        </p:tgtEl>
                                      </p:cBhvr>
                                    </p:animEffect>
                                  </p:childTnLst>
                                  <p:subTnLst>
                                    <p:audio>
                                      <p:cMediaNode>
                                        <p:cTn display="0" masterRel="sameClick">
                                          <p:stCondLst>
                                            <p:cond evt="begin" delay="0">
                                              <p:tn val="23"/>
                                            </p:cond>
                                          </p:stCondLst>
                                          <p:endCondLst>
                                            <p:cond evt="onStopAudio" delay="0">
                                              <p:tgtEl>
                                                <p:sldTgt/>
                                              </p:tgtEl>
                                            </p:cond>
                                          </p:endCondLst>
                                        </p:cTn>
                                        <p:tgtEl>
                                          <p:sndTgt r:embed="rId3" name="Pencil Check"/>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37265"/>
                                        </p:tgtEl>
                                        <p:attrNameLst>
                                          <p:attrName>style.visibility</p:attrName>
                                        </p:attrNameLst>
                                      </p:cBhvr>
                                      <p:to>
                                        <p:strVal val="visible"/>
                                      </p:to>
                                    </p:set>
                                    <p:animEffect transition="in" filter="wipe(left)">
                                      <p:cBhvr>
                                        <p:cTn id="30" dur="500"/>
                                        <p:tgtEl>
                                          <p:spTgt spid="437265"/>
                                        </p:tgtEl>
                                      </p:cBhvr>
                                    </p:animEffect>
                                  </p:childTnLst>
                                  <p:subTnLst>
                                    <p:audio>
                                      <p:cMediaNode>
                                        <p:cTn display="0" masterRel="sameClick">
                                          <p:stCondLst>
                                            <p:cond evt="begin" delay="0">
                                              <p:tn val="28"/>
                                            </p:cond>
                                          </p:stCondLst>
                                          <p:endCondLst>
                                            <p:cond evt="onStopAudio" delay="0">
                                              <p:tgtEl>
                                                <p:sldTgt/>
                                              </p:tgtEl>
                                            </p:cond>
                                          </p:endCondLst>
                                        </p:cTn>
                                        <p:tgtEl>
                                          <p:sndTgt r:embed="rId3" name="Pencil Check"/>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7263"/>
                                        </p:tgtEl>
                                        <p:attrNameLst>
                                          <p:attrName>style.visibility</p:attrName>
                                        </p:attrNameLst>
                                      </p:cBhvr>
                                      <p:to>
                                        <p:strVal val="visible"/>
                                      </p:to>
                                    </p:set>
                                    <p:animEffect transition="in" filter="wipe(left)">
                                      <p:cBhvr>
                                        <p:cTn id="35" dur="500"/>
                                        <p:tgtEl>
                                          <p:spTgt spid="437263"/>
                                        </p:tgtEl>
                                      </p:cBhvr>
                                    </p:animEffect>
                                  </p:childTnLst>
                                  <p:subTnLst>
                                    <p:audio>
                                      <p:cMediaNode>
                                        <p:cTn display="0" masterRel="sameClick">
                                          <p:stCondLst>
                                            <p:cond evt="begin" delay="0">
                                              <p:tn val="33"/>
                                            </p:cond>
                                          </p:stCondLst>
                                          <p:endCondLst>
                                            <p:cond evt="onStopAudio" delay="0">
                                              <p:tgtEl>
                                                <p:sldTgt/>
                                              </p:tgtEl>
                                            </p:cond>
                                          </p:endCondLst>
                                        </p:cTn>
                                        <p:tgtEl>
                                          <p:sndTgt r:embed="rId3" name="Pencil Check"/>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37262"/>
                                        </p:tgtEl>
                                        <p:attrNameLst>
                                          <p:attrName>style.visibility</p:attrName>
                                        </p:attrNameLst>
                                      </p:cBhvr>
                                      <p:to>
                                        <p:strVal val="visible"/>
                                      </p:to>
                                    </p:set>
                                    <p:animEffect transition="in" filter="wipe(left)">
                                      <p:cBhvr>
                                        <p:cTn id="40" dur="500"/>
                                        <p:tgtEl>
                                          <p:spTgt spid="437262"/>
                                        </p:tgtEl>
                                      </p:cBhvr>
                                    </p:animEffect>
                                  </p:childTnLst>
                                  <p:subTnLst>
                                    <p:audio>
                                      <p:cMediaNode>
                                        <p:cTn display="0" masterRel="sameClick">
                                          <p:stCondLst>
                                            <p:cond evt="begin" delay="0">
                                              <p:tn val="38"/>
                                            </p:cond>
                                          </p:stCondLst>
                                          <p:endCondLst>
                                            <p:cond evt="onStopAudio" delay="0">
                                              <p:tgtEl>
                                                <p:sldTgt/>
                                              </p:tgtEl>
                                            </p:cond>
                                          </p:endCondLst>
                                        </p:cTn>
                                        <p:tgtEl>
                                          <p:sndTgt r:embed="rId3" name="Pencil Check"/>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37266"/>
                                        </p:tgtEl>
                                        <p:attrNameLst>
                                          <p:attrName>style.visibility</p:attrName>
                                        </p:attrNameLst>
                                      </p:cBhvr>
                                      <p:to>
                                        <p:strVal val="visible"/>
                                      </p:to>
                                    </p:set>
                                    <p:animEffect transition="in" filter="wipe(left)">
                                      <p:cBhvr>
                                        <p:cTn id="45" dur="500"/>
                                        <p:tgtEl>
                                          <p:spTgt spid="437266"/>
                                        </p:tgtEl>
                                      </p:cBhvr>
                                    </p:animEffect>
                                  </p:childTnLst>
                                  <p:subTnLst>
                                    <p:audio>
                                      <p:cMediaNode>
                                        <p:cTn display="0" masterRel="sameClick">
                                          <p:stCondLst>
                                            <p:cond evt="begin" delay="0">
                                              <p:tn val="43"/>
                                            </p:cond>
                                          </p:stCondLst>
                                          <p:endCondLst>
                                            <p:cond evt="onStopAudio" delay="0">
                                              <p:tgtEl>
                                                <p:sldTgt/>
                                              </p:tgtEl>
                                            </p:cond>
                                          </p:endCondLst>
                                        </p:cTn>
                                        <p:tgtEl>
                                          <p:sndTgt r:embed="rId3" name="Pencil Check"/>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37267"/>
                                        </p:tgtEl>
                                        <p:attrNameLst>
                                          <p:attrName>style.visibility</p:attrName>
                                        </p:attrNameLst>
                                      </p:cBhvr>
                                      <p:to>
                                        <p:strVal val="visible"/>
                                      </p:to>
                                    </p:set>
                                    <p:animEffect transition="in" filter="wipe(left)">
                                      <p:cBhvr>
                                        <p:cTn id="50" dur="500"/>
                                        <p:tgtEl>
                                          <p:spTgt spid="437267"/>
                                        </p:tgtEl>
                                      </p:cBhvr>
                                    </p:animEffect>
                                  </p:childTnLst>
                                  <p:subTnLst>
                                    <p:audio>
                                      <p:cMediaNode>
                                        <p:cTn display="0" masterRel="sameClick">
                                          <p:stCondLst>
                                            <p:cond evt="begin" delay="0">
                                              <p:tn val="48"/>
                                            </p:cond>
                                          </p:stCondLst>
                                          <p:endCondLst>
                                            <p:cond evt="onStopAudio" delay="0">
                                              <p:tgtEl>
                                                <p:sldTgt/>
                                              </p:tgtEl>
                                            </p:cond>
                                          </p:endCondLst>
                                        </p:cTn>
                                        <p:tgtEl>
                                          <p:sndTgt r:embed="rId3" name="Pencil Check"/>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37268"/>
                                        </p:tgtEl>
                                        <p:attrNameLst>
                                          <p:attrName>style.visibility</p:attrName>
                                        </p:attrNameLst>
                                      </p:cBhvr>
                                      <p:to>
                                        <p:strVal val="visible"/>
                                      </p:to>
                                    </p:set>
                                    <p:animEffect transition="in" filter="wipe(left)">
                                      <p:cBhvr>
                                        <p:cTn id="55" dur="500"/>
                                        <p:tgtEl>
                                          <p:spTgt spid="437268"/>
                                        </p:tgtEl>
                                      </p:cBhvr>
                                    </p:animEffect>
                                  </p:childTnLst>
                                  <p:subTnLst>
                                    <p:audio>
                                      <p:cMediaNode>
                                        <p:cTn display="0" masterRel="sameClick">
                                          <p:stCondLst>
                                            <p:cond evt="begin" delay="0">
                                              <p:tn val="53"/>
                                            </p:cond>
                                          </p:stCondLst>
                                          <p:endCondLst>
                                            <p:cond evt="onStopAudio" delay="0">
                                              <p:tgtEl>
                                                <p:sldTgt/>
                                              </p:tgtEl>
                                            </p:cond>
                                          </p:endCondLst>
                                        </p:cTn>
                                        <p:tgtEl>
                                          <p:sndTgt r:embed="rId2" name="Whoosh"/>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437269"/>
                                        </p:tgtEl>
                                        <p:attrNameLst>
                                          <p:attrName>style.visibility</p:attrName>
                                        </p:attrNameLst>
                                      </p:cBhvr>
                                      <p:to>
                                        <p:strVal val="visible"/>
                                      </p:to>
                                    </p:set>
                                    <p:animEffect transition="in" filter="wipe(left)">
                                      <p:cBhvr>
                                        <p:cTn id="60" dur="500"/>
                                        <p:tgtEl>
                                          <p:spTgt spid="437269"/>
                                        </p:tgtEl>
                                      </p:cBhvr>
                                    </p:animEffect>
                                  </p:childTnLst>
                                  <p:subTnLst>
                                    <p:audio>
                                      <p:cMediaNode>
                                        <p:cTn display="0" masterRel="sameClick">
                                          <p:stCondLst>
                                            <p:cond evt="begin" delay="0">
                                              <p:tn val="58"/>
                                            </p:cond>
                                          </p:stCondLst>
                                          <p:endCondLst>
                                            <p:cond evt="onStopAudio" delay="0">
                                              <p:tgtEl>
                                                <p:sldTgt/>
                                              </p:tgtEl>
                                            </p:cond>
                                          </p:endCondLst>
                                        </p:cTn>
                                        <p:tgtEl>
                                          <p:sndTgt r:embed="rId4" name="Pong"/>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437270"/>
                                        </p:tgtEl>
                                        <p:attrNameLst>
                                          <p:attrName>style.visibility</p:attrName>
                                        </p:attrNameLst>
                                      </p:cBhvr>
                                      <p:to>
                                        <p:strVal val="visible"/>
                                      </p:to>
                                    </p:set>
                                    <p:animEffect transition="in" filter="wipe(left)">
                                      <p:cBhvr>
                                        <p:cTn id="65" dur="500"/>
                                        <p:tgtEl>
                                          <p:spTgt spid="437270"/>
                                        </p:tgtEl>
                                      </p:cBhvr>
                                    </p:animEffect>
                                  </p:childTnLst>
                                  <p:subTnLst>
                                    <p:audio>
                                      <p:cMediaNode>
                                        <p:cTn display="0" masterRel="sameClick">
                                          <p:stCondLst>
                                            <p:cond evt="begin" delay="0">
                                              <p:tn val="63"/>
                                            </p:cond>
                                          </p:stCondLst>
                                          <p:endCondLst>
                                            <p:cond evt="onStopAudio" delay="0">
                                              <p:tgtEl>
                                                <p:sldTgt/>
                                              </p:tgtEl>
                                            </p:cond>
                                          </p:endCondLst>
                                        </p:cTn>
                                        <p:tgtEl>
                                          <p:sndTgt r:embed="rId5" name="Vibro Up"/>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xit" presetSubtype="2" fill="hold" nodeType="clickEffect">
                                  <p:stCondLst>
                                    <p:cond delay="0"/>
                                  </p:stCondLst>
                                  <p:childTnLst>
                                    <p:animEffect transition="out" filter="wipe(right)">
                                      <p:cBhvr>
                                        <p:cTn id="69" dur="500"/>
                                        <p:tgtEl>
                                          <p:spTgt spid="437270"/>
                                        </p:tgtEl>
                                      </p:cBhvr>
                                    </p:animEffect>
                                    <p:set>
                                      <p:cBhvr>
                                        <p:cTn id="70" dur="1" fill="hold">
                                          <p:stCondLst>
                                            <p:cond delay="499"/>
                                          </p:stCondLst>
                                        </p:cTn>
                                        <p:tgtEl>
                                          <p:spTgt spid="437270"/>
                                        </p:tgtEl>
                                        <p:attrNameLst>
                                          <p:attrName>style.visibility</p:attrName>
                                        </p:attrNameLst>
                                      </p:cBhvr>
                                      <p:to>
                                        <p:strVal val="hidden"/>
                                      </p:to>
                                    </p:set>
                                  </p:childTnLst>
                                </p:cTn>
                              </p:par>
                            </p:childTnLst>
                          </p:cTn>
                        </p:par>
                        <p:par>
                          <p:cTn id="71" fill="hold" nodeType="afterGroup">
                            <p:stCondLst>
                              <p:cond delay="500"/>
                            </p:stCondLst>
                            <p:childTnLst>
                              <p:par>
                                <p:cTn id="72" presetID="22" presetClass="entr" presetSubtype="8" fill="hold" nodeType="afterEffect">
                                  <p:stCondLst>
                                    <p:cond delay="0"/>
                                  </p:stCondLst>
                                  <p:childTnLst>
                                    <p:set>
                                      <p:cBhvr>
                                        <p:cTn id="73" dur="1" fill="hold">
                                          <p:stCondLst>
                                            <p:cond delay="0"/>
                                          </p:stCondLst>
                                        </p:cTn>
                                        <p:tgtEl>
                                          <p:spTgt spid="437273"/>
                                        </p:tgtEl>
                                        <p:attrNameLst>
                                          <p:attrName>style.visibility</p:attrName>
                                        </p:attrNameLst>
                                      </p:cBhvr>
                                      <p:to>
                                        <p:strVal val="visible"/>
                                      </p:to>
                                    </p:set>
                                    <p:animEffect transition="in" filter="wipe(left)">
                                      <p:cBhvr>
                                        <p:cTn id="74" dur="500"/>
                                        <p:tgtEl>
                                          <p:spTgt spid="437273"/>
                                        </p:tgtEl>
                                      </p:cBhvr>
                                    </p:animEffect>
                                  </p:childTnLst>
                                  <p:subTnLst>
                                    <p:audio>
                                      <p:cMediaNode>
                                        <p:cTn display="0" masterRel="sameClick">
                                          <p:stCondLst>
                                            <p:cond evt="begin" delay="0">
                                              <p:tn val="72"/>
                                            </p:cond>
                                          </p:stCondLst>
                                          <p:endCondLst>
                                            <p:cond evt="onStopAudio" delay="0">
                                              <p:tgtEl>
                                                <p:sldTgt/>
                                              </p:tgtEl>
                                            </p:cond>
                                          </p:endCondLst>
                                        </p:cTn>
                                        <p:tgtEl>
                                          <p:sndTgt r:embed="rId4" name="Pong"/>
                                        </p:tgtEl>
                                      </p:cMediaNode>
                                    </p:audio>
                                  </p:subTnLst>
                                </p:cTn>
                              </p:par>
                            </p:childTnLst>
                          </p:cTn>
                        </p:par>
                        <p:par>
                          <p:cTn id="75" fill="hold" nodeType="afterGroup">
                            <p:stCondLst>
                              <p:cond delay="1000"/>
                            </p:stCondLst>
                            <p:childTnLst>
                              <p:par>
                                <p:cTn id="76" presetID="22" presetClass="entr" presetSubtype="8" fill="hold" nodeType="afterEffect">
                                  <p:stCondLst>
                                    <p:cond delay="0"/>
                                  </p:stCondLst>
                                  <p:childTnLst>
                                    <p:set>
                                      <p:cBhvr>
                                        <p:cTn id="77" dur="1" fill="hold">
                                          <p:stCondLst>
                                            <p:cond delay="0"/>
                                          </p:stCondLst>
                                        </p:cTn>
                                        <p:tgtEl>
                                          <p:spTgt spid="437272"/>
                                        </p:tgtEl>
                                        <p:attrNameLst>
                                          <p:attrName>style.visibility</p:attrName>
                                        </p:attrNameLst>
                                      </p:cBhvr>
                                      <p:to>
                                        <p:strVal val="visible"/>
                                      </p:to>
                                    </p:set>
                                    <p:animEffect transition="in" filter="wipe(left)">
                                      <p:cBhvr>
                                        <p:cTn id="78" dur="500"/>
                                        <p:tgtEl>
                                          <p:spTgt spid="437272"/>
                                        </p:tgtEl>
                                      </p:cBhvr>
                                    </p:animEffect>
                                  </p:childTnLst>
                                </p:cTn>
                              </p:par>
                            </p:childTnLst>
                          </p:cTn>
                        </p:par>
                        <p:par>
                          <p:cTn id="79" fill="hold" nodeType="afterGroup">
                            <p:stCondLst>
                              <p:cond delay="1500"/>
                            </p:stCondLst>
                            <p:childTnLst>
                              <p:par>
                                <p:cTn id="80" presetID="49" presetClass="entr" presetSubtype="0" decel="100000" fill="hold" grpId="0" nodeType="afterEffect">
                                  <p:stCondLst>
                                    <p:cond delay="1000"/>
                                  </p:stCondLst>
                                  <p:childTnLst>
                                    <p:set>
                                      <p:cBhvr>
                                        <p:cTn id="81" dur="1" fill="hold">
                                          <p:stCondLst>
                                            <p:cond delay="0"/>
                                          </p:stCondLst>
                                        </p:cTn>
                                        <p:tgtEl>
                                          <p:spTgt spid="437271"/>
                                        </p:tgtEl>
                                        <p:attrNameLst>
                                          <p:attrName>style.visibility</p:attrName>
                                        </p:attrNameLst>
                                      </p:cBhvr>
                                      <p:to>
                                        <p:strVal val="visible"/>
                                      </p:to>
                                    </p:set>
                                    <p:anim calcmode="lin" valueType="num">
                                      <p:cBhvr>
                                        <p:cTn id="82" dur="500" fill="hold"/>
                                        <p:tgtEl>
                                          <p:spTgt spid="437271"/>
                                        </p:tgtEl>
                                        <p:attrNameLst>
                                          <p:attrName>ppt_w</p:attrName>
                                        </p:attrNameLst>
                                      </p:cBhvr>
                                      <p:tavLst>
                                        <p:tav tm="0">
                                          <p:val>
                                            <p:fltVal val="0"/>
                                          </p:val>
                                        </p:tav>
                                        <p:tav tm="100000">
                                          <p:val>
                                            <p:strVal val="#ppt_w"/>
                                          </p:val>
                                        </p:tav>
                                      </p:tavLst>
                                    </p:anim>
                                    <p:anim calcmode="lin" valueType="num">
                                      <p:cBhvr>
                                        <p:cTn id="83" dur="500" fill="hold"/>
                                        <p:tgtEl>
                                          <p:spTgt spid="437271"/>
                                        </p:tgtEl>
                                        <p:attrNameLst>
                                          <p:attrName>ppt_h</p:attrName>
                                        </p:attrNameLst>
                                      </p:cBhvr>
                                      <p:tavLst>
                                        <p:tav tm="0">
                                          <p:val>
                                            <p:fltVal val="0"/>
                                          </p:val>
                                        </p:tav>
                                        <p:tav tm="100000">
                                          <p:val>
                                            <p:strVal val="#ppt_h"/>
                                          </p:val>
                                        </p:tav>
                                      </p:tavLst>
                                    </p:anim>
                                    <p:anim calcmode="lin" valueType="num">
                                      <p:cBhvr>
                                        <p:cTn id="84" dur="500" fill="hold"/>
                                        <p:tgtEl>
                                          <p:spTgt spid="437271"/>
                                        </p:tgtEl>
                                        <p:attrNameLst>
                                          <p:attrName>style.rotation</p:attrName>
                                        </p:attrNameLst>
                                      </p:cBhvr>
                                      <p:tavLst>
                                        <p:tav tm="0">
                                          <p:val>
                                            <p:fltVal val="360"/>
                                          </p:val>
                                        </p:tav>
                                        <p:tav tm="100000">
                                          <p:val>
                                            <p:fltVal val="0"/>
                                          </p:val>
                                        </p:tav>
                                      </p:tavLst>
                                    </p:anim>
                                    <p:animEffect transition="in" filter="fade">
                                      <p:cBhvr>
                                        <p:cTn id="85" dur="500"/>
                                        <p:tgtEl>
                                          <p:spTgt spid="437271"/>
                                        </p:tgtEl>
                                      </p:cBhvr>
                                    </p:animEffect>
                                  </p:childTnLst>
                                  <p:subTnLst>
                                    <p:audio>
                                      <p:cMediaNode>
                                        <p:cTn display="0" masterRel="sameClick">
                                          <p:stCondLst>
                                            <p:cond evt="begin" delay="0">
                                              <p:tn val="80"/>
                                            </p:cond>
                                          </p:stCondLst>
                                          <p:endCondLst>
                                            <p:cond evt="onStopAudio" delay="0">
                                              <p:tgtEl>
                                                <p:sldTgt/>
                                              </p:tgtEl>
                                            </p:cond>
                                          </p:endCondLst>
                                        </p:cTn>
                                        <p:tgtEl>
                                          <p:sndTgt r:embed="rId6" name="Explosion"/>
                                        </p:tgtEl>
                                      </p:cMediaNode>
                                    </p:audio>
                                  </p:subTnLst>
                                </p:cTn>
                              </p:par>
                            </p:childTnLst>
                          </p:cTn>
                        </p:par>
                        <p:par>
                          <p:cTn id="86" fill="hold" nodeType="afterGroup">
                            <p:stCondLst>
                              <p:cond delay="3000"/>
                            </p:stCondLst>
                            <p:childTnLst>
                              <p:par>
                                <p:cTn id="87" presetID="9" presetClass="exit" presetSubtype="0" fill="hold" grpId="1" nodeType="afterEffect">
                                  <p:stCondLst>
                                    <p:cond delay="3000"/>
                                  </p:stCondLst>
                                  <p:childTnLst>
                                    <p:animEffect transition="out" filter="dissolve">
                                      <p:cBhvr>
                                        <p:cTn id="88" dur="500"/>
                                        <p:tgtEl>
                                          <p:spTgt spid="437271"/>
                                        </p:tgtEl>
                                      </p:cBhvr>
                                    </p:animEffect>
                                    <p:set>
                                      <p:cBhvr>
                                        <p:cTn id="89" dur="1" fill="hold">
                                          <p:stCondLst>
                                            <p:cond delay="499"/>
                                          </p:stCondLst>
                                        </p:cTn>
                                        <p:tgtEl>
                                          <p:spTgt spid="437271"/>
                                        </p:tgtEl>
                                        <p:attrNameLst>
                                          <p:attrName>style.visibility</p:attrName>
                                        </p:attrNameLst>
                                      </p:cBhvr>
                                      <p:to>
                                        <p:strVal val="hidden"/>
                                      </p:to>
                                    </p:set>
                                  </p:childTnLst>
                                </p:cTn>
                              </p:par>
                            </p:childTnLst>
                          </p:cTn>
                        </p:par>
                        <p:par>
                          <p:cTn id="90" fill="hold" nodeType="afterGroup">
                            <p:stCondLst>
                              <p:cond delay="6500"/>
                            </p:stCondLst>
                            <p:childTnLst>
                              <p:par>
                                <p:cTn id="91" presetID="2" presetClass="exit" presetSubtype="9" fill="hold" nodeType="afterEffect">
                                  <p:stCondLst>
                                    <p:cond delay="0"/>
                                  </p:stCondLst>
                                  <p:childTnLst>
                                    <p:anim calcmode="lin" valueType="num">
                                      <p:cBhvr additive="base">
                                        <p:cTn id="92" dur="500"/>
                                        <p:tgtEl>
                                          <p:spTgt spid="437272"/>
                                        </p:tgtEl>
                                        <p:attrNameLst>
                                          <p:attrName>ppt_x</p:attrName>
                                        </p:attrNameLst>
                                      </p:cBhvr>
                                      <p:tavLst>
                                        <p:tav tm="0">
                                          <p:val>
                                            <p:strVal val="ppt_x"/>
                                          </p:val>
                                        </p:tav>
                                        <p:tav tm="100000">
                                          <p:val>
                                            <p:strVal val="0-ppt_w/2"/>
                                          </p:val>
                                        </p:tav>
                                      </p:tavLst>
                                    </p:anim>
                                    <p:anim calcmode="lin" valueType="num">
                                      <p:cBhvr additive="base">
                                        <p:cTn id="93" dur="500"/>
                                        <p:tgtEl>
                                          <p:spTgt spid="437272"/>
                                        </p:tgtEl>
                                        <p:attrNameLst>
                                          <p:attrName>ppt_y</p:attrName>
                                        </p:attrNameLst>
                                      </p:cBhvr>
                                      <p:tavLst>
                                        <p:tav tm="0">
                                          <p:val>
                                            <p:strVal val="ppt_y"/>
                                          </p:val>
                                        </p:tav>
                                        <p:tav tm="100000">
                                          <p:val>
                                            <p:strVal val="0-ppt_h/2"/>
                                          </p:val>
                                        </p:tav>
                                      </p:tavLst>
                                    </p:anim>
                                    <p:set>
                                      <p:cBhvr>
                                        <p:cTn id="94" dur="1" fill="hold">
                                          <p:stCondLst>
                                            <p:cond delay="499"/>
                                          </p:stCondLst>
                                        </p:cTn>
                                        <p:tgtEl>
                                          <p:spTgt spid="437272"/>
                                        </p:tgtEl>
                                        <p:attrNameLst>
                                          <p:attrName>style.visibility</p:attrName>
                                        </p:attrNameLst>
                                      </p:cBhvr>
                                      <p:to>
                                        <p:strVal val="hidden"/>
                                      </p:to>
                                    </p:set>
                                  </p:childTnLst>
                                </p:cTn>
                              </p:par>
                            </p:childTnLst>
                          </p:cTn>
                        </p:par>
                        <p:par>
                          <p:cTn id="95" fill="hold" nodeType="afterGroup">
                            <p:stCondLst>
                              <p:cond delay="7000"/>
                            </p:stCondLst>
                            <p:childTnLst>
                              <p:par>
                                <p:cTn id="96" presetID="22" presetClass="entr" presetSubtype="8" fill="hold" nodeType="afterEffect">
                                  <p:stCondLst>
                                    <p:cond delay="0"/>
                                  </p:stCondLst>
                                  <p:childTnLst>
                                    <p:set>
                                      <p:cBhvr>
                                        <p:cTn id="97" dur="1" fill="hold">
                                          <p:stCondLst>
                                            <p:cond delay="0"/>
                                          </p:stCondLst>
                                        </p:cTn>
                                        <p:tgtEl>
                                          <p:spTgt spid="437281"/>
                                        </p:tgtEl>
                                        <p:attrNameLst>
                                          <p:attrName>style.visibility</p:attrName>
                                        </p:attrNameLst>
                                      </p:cBhvr>
                                      <p:to>
                                        <p:strVal val="visible"/>
                                      </p:to>
                                    </p:set>
                                    <p:animEffect transition="in" filter="wipe(left)">
                                      <p:cBhvr>
                                        <p:cTn id="98" dur="500"/>
                                        <p:tgtEl>
                                          <p:spTgt spid="437281"/>
                                        </p:tgtEl>
                                      </p:cBhvr>
                                    </p:animEffect>
                                  </p:childTnLst>
                                </p:cTn>
                              </p:par>
                            </p:childTnLst>
                          </p:cTn>
                        </p:par>
                        <p:par>
                          <p:cTn id="99" fill="hold" nodeType="afterGroup">
                            <p:stCondLst>
                              <p:cond delay="7500"/>
                            </p:stCondLst>
                            <p:childTnLst>
                              <p:par>
                                <p:cTn id="100" presetID="2" presetClass="exit" presetSubtype="9" fill="hold" nodeType="afterEffect">
                                  <p:stCondLst>
                                    <p:cond delay="0"/>
                                  </p:stCondLst>
                                  <p:childTnLst>
                                    <p:anim calcmode="lin" valueType="num">
                                      <p:cBhvr additive="base">
                                        <p:cTn id="101" dur="500"/>
                                        <p:tgtEl>
                                          <p:spTgt spid="437281"/>
                                        </p:tgtEl>
                                        <p:attrNameLst>
                                          <p:attrName>ppt_x</p:attrName>
                                        </p:attrNameLst>
                                      </p:cBhvr>
                                      <p:tavLst>
                                        <p:tav tm="0">
                                          <p:val>
                                            <p:strVal val="ppt_x"/>
                                          </p:val>
                                        </p:tav>
                                        <p:tav tm="100000">
                                          <p:val>
                                            <p:strVal val="0-ppt_w/2"/>
                                          </p:val>
                                        </p:tav>
                                      </p:tavLst>
                                    </p:anim>
                                    <p:anim calcmode="lin" valueType="num">
                                      <p:cBhvr additive="base">
                                        <p:cTn id="102" dur="500"/>
                                        <p:tgtEl>
                                          <p:spTgt spid="437281"/>
                                        </p:tgtEl>
                                        <p:attrNameLst>
                                          <p:attrName>ppt_y</p:attrName>
                                        </p:attrNameLst>
                                      </p:cBhvr>
                                      <p:tavLst>
                                        <p:tav tm="0">
                                          <p:val>
                                            <p:strVal val="ppt_y"/>
                                          </p:val>
                                        </p:tav>
                                        <p:tav tm="100000">
                                          <p:val>
                                            <p:strVal val="0-ppt_h/2"/>
                                          </p:val>
                                        </p:tav>
                                      </p:tavLst>
                                    </p:anim>
                                    <p:set>
                                      <p:cBhvr>
                                        <p:cTn id="103" dur="1" fill="hold">
                                          <p:stCondLst>
                                            <p:cond delay="499"/>
                                          </p:stCondLst>
                                        </p:cTn>
                                        <p:tgtEl>
                                          <p:spTgt spid="437281"/>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childTnLst>
                                    <p:set>
                                      <p:cBhvr>
                                        <p:cTn id="107" dur="1" fill="hold">
                                          <p:stCondLst>
                                            <p:cond delay="0"/>
                                          </p:stCondLst>
                                        </p:cTn>
                                        <p:tgtEl>
                                          <p:spTgt spid="437282"/>
                                        </p:tgtEl>
                                        <p:attrNameLst>
                                          <p:attrName>style.visibility</p:attrName>
                                        </p:attrNameLst>
                                      </p:cBhvr>
                                      <p:to>
                                        <p:strVal val="visible"/>
                                      </p:to>
                                    </p:set>
                                    <p:animEffect transition="in" filter="wipe(left)">
                                      <p:cBhvr>
                                        <p:cTn id="108" dur="500"/>
                                        <p:tgtEl>
                                          <p:spTgt spid="437282"/>
                                        </p:tgtEl>
                                      </p:cBhvr>
                                    </p:animEffect>
                                  </p:childTnLst>
                                  <p:subTnLst>
                                    <p:audio>
                                      <p:cMediaNode>
                                        <p:cTn display="0" masterRel="sameClick">
                                          <p:stCondLst>
                                            <p:cond evt="begin" delay="0">
                                              <p:tn val="106"/>
                                            </p:cond>
                                          </p:stCondLst>
                                          <p:endCondLst>
                                            <p:cond evt="onStopAudio" delay="0">
                                              <p:tgtEl>
                                                <p:sldTgt/>
                                              </p:tgtEl>
                                            </p:cond>
                                          </p:endCondLst>
                                        </p:cTn>
                                        <p:tgtEl>
                                          <p:sndTgt r:embed="rId5" name="Vibro Up"/>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xit" presetSubtype="2" fill="hold" nodeType="clickEffect">
                                  <p:stCondLst>
                                    <p:cond delay="0"/>
                                  </p:stCondLst>
                                  <p:childTnLst>
                                    <p:animEffect transition="out" filter="wipe(right)">
                                      <p:cBhvr>
                                        <p:cTn id="112" dur="500"/>
                                        <p:tgtEl>
                                          <p:spTgt spid="437282"/>
                                        </p:tgtEl>
                                      </p:cBhvr>
                                    </p:animEffect>
                                    <p:set>
                                      <p:cBhvr>
                                        <p:cTn id="113" dur="1" fill="hold">
                                          <p:stCondLst>
                                            <p:cond delay="499"/>
                                          </p:stCondLst>
                                        </p:cTn>
                                        <p:tgtEl>
                                          <p:spTgt spid="437282"/>
                                        </p:tgtEl>
                                        <p:attrNameLst>
                                          <p:attrName>style.visibility</p:attrName>
                                        </p:attrNameLst>
                                      </p:cBhvr>
                                      <p:to>
                                        <p:strVal val="hidden"/>
                                      </p:to>
                                    </p:set>
                                  </p:childTnLst>
                                </p:cTn>
                              </p:par>
                            </p:childTnLst>
                          </p:cTn>
                        </p:par>
                        <p:par>
                          <p:cTn id="114" fill="hold" nodeType="afterGroup">
                            <p:stCondLst>
                              <p:cond delay="500"/>
                            </p:stCondLst>
                            <p:childTnLst>
                              <p:par>
                                <p:cTn id="115" presetID="22" presetClass="entr" presetSubtype="8" fill="hold" nodeType="afterEffect">
                                  <p:stCondLst>
                                    <p:cond delay="0"/>
                                  </p:stCondLst>
                                  <p:childTnLst>
                                    <p:set>
                                      <p:cBhvr>
                                        <p:cTn id="116" dur="1" fill="hold">
                                          <p:stCondLst>
                                            <p:cond delay="0"/>
                                          </p:stCondLst>
                                        </p:cTn>
                                        <p:tgtEl>
                                          <p:spTgt spid="437283"/>
                                        </p:tgtEl>
                                        <p:attrNameLst>
                                          <p:attrName>style.visibility</p:attrName>
                                        </p:attrNameLst>
                                      </p:cBhvr>
                                      <p:to>
                                        <p:strVal val="visible"/>
                                      </p:to>
                                    </p:set>
                                    <p:animEffect transition="in" filter="wipe(left)">
                                      <p:cBhvr>
                                        <p:cTn id="117" dur="500"/>
                                        <p:tgtEl>
                                          <p:spTgt spid="437283"/>
                                        </p:tgtEl>
                                      </p:cBhvr>
                                    </p:animEffect>
                                  </p:childTnLst>
                                  <p:subTnLst>
                                    <p:audio>
                                      <p:cMediaNode>
                                        <p:cTn display="0" masterRel="sameClick">
                                          <p:stCondLst>
                                            <p:cond evt="begin" delay="0">
                                              <p:tn val="115"/>
                                            </p:cond>
                                          </p:stCondLst>
                                          <p:endCondLst>
                                            <p:cond evt="onStopAudio" delay="0">
                                              <p:tgtEl>
                                                <p:sldTgt/>
                                              </p:tgtEl>
                                            </p:cond>
                                          </p:endCondLst>
                                        </p:cTn>
                                        <p:tgtEl>
                                          <p:sndTgt r:embed="rId4" name="Pong"/>
                                        </p:tgtEl>
                                      </p:cMediaNode>
                                    </p:audio>
                                  </p:subTnLst>
                                </p:cTn>
                              </p:par>
                            </p:childTnLst>
                          </p:cTn>
                        </p:par>
                        <p:par>
                          <p:cTn id="118" fill="hold" nodeType="afterGroup">
                            <p:stCondLst>
                              <p:cond delay="1000"/>
                            </p:stCondLst>
                            <p:childTnLst>
                              <p:par>
                                <p:cTn id="119" presetID="22" presetClass="entr" presetSubtype="8" fill="hold" nodeType="afterEffect">
                                  <p:stCondLst>
                                    <p:cond delay="0"/>
                                  </p:stCondLst>
                                  <p:childTnLst>
                                    <p:set>
                                      <p:cBhvr>
                                        <p:cTn id="120" dur="1" fill="hold">
                                          <p:stCondLst>
                                            <p:cond delay="0"/>
                                          </p:stCondLst>
                                        </p:cTn>
                                        <p:tgtEl>
                                          <p:spTgt spid="437280"/>
                                        </p:tgtEl>
                                        <p:attrNameLst>
                                          <p:attrName>style.visibility</p:attrName>
                                        </p:attrNameLst>
                                      </p:cBhvr>
                                      <p:to>
                                        <p:strVal val="visible"/>
                                      </p:to>
                                    </p:set>
                                    <p:animEffect transition="in" filter="wipe(left)">
                                      <p:cBhvr>
                                        <p:cTn id="121" dur="500"/>
                                        <p:tgtEl>
                                          <p:spTgt spid="437280"/>
                                        </p:tgtEl>
                                      </p:cBhvr>
                                    </p:animEffect>
                                  </p:childTnLst>
                                </p:cTn>
                              </p:par>
                            </p:childTnLst>
                          </p:cTn>
                        </p:par>
                        <p:par>
                          <p:cTn id="122" fill="hold" nodeType="afterGroup">
                            <p:stCondLst>
                              <p:cond delay="1500"/>
                            </p:stCondLst>
                            <p:childTnLst>
                              <p:par>
                                <p:cTn id="123" presetID="49" presetClass="entr" presetSubtype="0" decel="100000" fill="hold" grpId="0" nodeType="afterEffect">
                                  <p:stCondLst>
                                    <p:cond delay="1000"/>
                                  </p:stCondLst>
                                  <p:childTnLst>
                                    <p:set>
                                      <p:cBhvr>
                                        <p:cTn id="124" dur="1" fill="hold">
                                          <p:stCondLst>
                                            <p:cond delay="0"/>
                                          </p:stCondLst>
                                        </p:cTn>
                                        <p:tgtEl>
                                          <p:spTgt spid="437279"/>
                                        </p:tgtEl>
                                        <p:attrNameLst>
                                          <p:attrName>style.visibility</p:attrName>
                                        </p:attrNameLst>
                                      </p:cBhvr>
                                      <p:to>
                                        <p:strVal val="visible"/>
                                      </p:to>
                                    </p:set>
                                    <p:anim calcmode="lin" valueType="num">
                                      <p:cBhvr>
                                        <p:cTn id="125" dur="500" fill="hold"/>
                                        <p:tgtEl>
                                          <p:spTgt spid="437279"/>
                                        </p:tgtEl>
                                        <p:attrNameLst>
                                          <p:attrName>ppt_w</p:attrName>
                                        </p:attrNameLst>
                                      </p:cBhvr>
                                      <p:tavLst>
                                        <p:tav tm="0">
                                          <p:val>
                                            <p:fltVal val="0"/>
                                          </p:val>
                                        </p:tav>
                                        <p:tav tm="100000">
                                          <p:val>
                                            <p:strVal val="#ppt_w"/>
                                          </p:val>
                                        </p:tav>
                                      </p:tavLst>
                                    </p:anim>
                                    <p:anim calcmode="lin" valueType="num">
                                      <p:cBhvr>
                                        <p:cTn id="126" dur="500" fill="hold"/>
                                        <p:tgtEl>
                                          <p:spTgt spid="437279"/>
                                        </p:tgtEl>
                                        <p:attrNameLst>
                                          <p:attrName>ppt_h</p:attrName>
                                        </p:attrNameLst>
                                      </p:cBhvr>
                                      <p:tavLst>
                                        <p:tav tm="0">
                                          <p:val>
                                            <p:fltVal val="0"/>
                                          </p:val>
                                        </p:tav>
                                        <p:tav tm="100000">
                                          <p:val>
                                            <p:strVal val="#ppt_h"/>
                                          </p:val>
                                        </p:tav>
                                      </p:tavLst>
                                    </p:anim>
                                    <p:anim calcmode="lin" valueType="num">
                                      <p:cBhvr>
                                        <p:cTn id="127" dur="500" fill="hold"/>
                                        <p:tgtEl>
                                          <p:spTgt spid="437279"/>
                                        </p:tgtEl>
                                        <p:attrNameLst>
                                          <p:attrName>style.rotation</p:attrName>
                                        </p:attrNameLst>
                                      </p:cBhvr>
                                      <p:tavLst>
                                        <p:tav tm="0">
                                          <p:val>
                                            <p:fltVal val="360"/>
                                          </p:val>
                                        </p:tav>
                                        <p:tav tm="100000">
                                          <p:val>
                                            <p:fltVal val="0"/>
                                          </p:val>
                                        </p:tav>
                                      </p:tavLst>
                                    </p:anim>
                                    <p:animEffect transition="in" filter="fade">
                                      <p:cBhvr>
                                        <p:cTn id="128" dur="500"/>
                                        <p:tgtEl>
                                          <p:spTgt spid="437279"/>
                                        </p:tgtEl>
                                      </p:cBhvr>
                                    </p:animEffect>
                                  </p:childTnLst>
                                  <p:subTnLst>
                                    <p:audio>
                                      <p:cMediaNode>
                                        <p:cTn display="0" masterRel="sameClick">
                                          <p:stCondLst>
                                            <p:cond evt="begin" delay="0">
                                              <p:tn val="123"/>
                                            </p:cond>
                                          </p:stCondLst>
                                          <p:endCondLst>
                                            <p:cond evt="onStopAudio" delay="0">
                                              <p:tgtEl>
                                                <p:sldTgt/>
                                              </p:tgtEl>
                                            </p:cond>
                                          </p:endCondLst>
                                        </p:cTn>
                                        <p:tgtEl>
                                          <p:sndTgt r:embed="rId6" name="Explosion"/>
                                        </p:tgtEl>
                                      </p:cMediaNode>
                                    </p:audio>
                                  </p:subTnLst>
                                </p:cTn>
                              </p:par>
                            </p:childTnLst>
                          </p:cTn>
                        </p:par>
                        <p:par>
                          <p:cTn id="129" fill="hold" nodeType="afterGroup">
                            <p:stCondLst>
                              <p:cond delay="3000"/>
                            </p:stCondLst>
                            <p:childTnLst>
                              <p:par>
                                <p:cTn id="130" presetID="9" presetClass="exit" presetSubtype="0" fill="hold" grpId="1" nodeType="afterEffect">
                                  <p:stCondLst>
                                    <p:cond delay="3000"/>
                                  </p:stCondLst>
                                  <p:childTnLst>
                                    <p:animEffect transition="out" filter="dissolve">
                                      <p:cBhvr>
                                        <p:cTn id="131" dur="500"/>
                                        <p:tgtEl>
                                          <p:spTgt spid="437279"/>
                                        </p:tgtEl>
                                      </p:cBhvr>
                                    </p:animEffect>
                                    <p:set>
                                      <p:cBhvr>
                                        <p:cTn id="132" dur="1" fill="hold">
                                          <p:stCondLst>
                                            <p:cond delay="499"/>
                                          </p:stCondLst>
                                        </p:cTn>
                                        <p:tgtEl>
                                          <p:spTgt spid="437279"/>
                                        </p:tgtEl>
                                        <p:attrNameLst>
                                          <p:attrName>style.visibility</p:attrName>
                                        </p:attrNameLst>
                                      </p:cBhvr>
                                      <p:to>
                                        <p:strVal val="hidden"/>
                                      </p:to>
                                    </p:set>
                                  </p:childTnLst>
                                </p:cTn>
                              </p:par>
                            </p:childTnLst>
                          </p:cTn>
                        </p:par>
                        <p:par>
                          <p:cTn id="133" fill="hold" nodeType="afterGroup">
                            <p:stCondLst>
                              <p:cond delay="6500"/>
                            </p:stCondLst>
                            <p:childTnLst>
                              <p:par>
                                <p:cTn id="134" presetID="2" presetClass="exit" presetSubtype="9" fill="hold" nodeType="afterEffect">
                                  <p:stCondLst>
                                    <p:cond delay="0"/>
                                  </p:stCondLst>
                                  <p:childTnLst>
                                    <p:anim calcmode="lin" valueType="num">
                                      <p:cBhvr additive="base">
                                        <p:cTn id="135" dur="500"/>
                                        <p:tgtEl>
                                          <p:spTgt spid="437280"/>
                                        </p:tgtEl>
                                        <p:attrNameLst>
                                          <p:attrName>ppt_x</p:attrName>
                                        </p:attrNameLst>
                                      </p:cBhvr>
                                      <p:tavLst>
                                        <p:tav tm="0">
                                          <p:val>
                                            <p:strVal val="ppt_x"/>
                                          </p:val>
                                        </p:tav>
                                        <p:tav tm="100000">
                                          <p:val>
                                            <p:strVal val="0-ppt_w/2"/>
                                          </p:val>
                                        </p:tav>
                                      </p:tavLst>
                                    </p:anim>
                                    <p:anim calcmode="lin" valueType="num">
                                      <p:cBhvr additive="base">
                                        <p:cTn id="136" dur="500"/>
                                        <p:tgtEl>
                                          <p:spTgt spid="437280"/>
                                        </p:tgtEl>
                                        <p:attrNameLst>
                                          <p:attrName>ppt_y</p:attrName>
                                        </p:attrNameLst>
                                      </p:cBhvr>
                                      <p:tavLst>
                                        <p:tav tm="0">
                                          <p:val>
                                            <p:strVal val="ppt_y"/>
                                          </p:val>
                                        </p:tav>
                                        <p:tav tm="100000">
                                          <p:val>
                                            <p:strVal val="0-ppt_h/2"/>
                                          </p:val>
                                        </p:tav>
                                      </p:tavLst>
                                    </p:anim>
                                    <p:set>
                                      <p:cBhvr>
                                        <p:cTn id="137" dur="1" fill="hold">
                                          <p:stCondLst>
                                            <p:cond delay="499"/>
                                          </p:stCondLst>
                                        </p:cTn>
                                        <p:tgtEl>
                                          <p:spTgt spid="437280"/>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437284"/>
                                        </p:tgtEl>
                                        <p:attrNameLst>
                                          <p:attrName>style.visibility</p:attrName>
                                        </p:attrNameLst>
                                      </p:cBhvr>
                                      <p:to>
                                        <p:strVal val="visible"/>
                                      </p:to>
                                    </p:set>
                                    <p:animEffect transition="in" filter="wipe(left)">
                                      <p:cBhvr>
                                        <p:cTn id="142" dur="500"/>
                                        <p:tgtEl>
                                          <p:spTgt spid="437284"/>
                                        </p:tgtEl>
                                      </p:cBhvr>
                                    </p:animEffect>
                                  </p:childTnLst>
                                  <p:subTnLst>
                                    <p:audio>
                                      <p:cMediaNode>
                                        <p:cTn display="0" masterRel="sameClick">
                                          <p:stCondLst>
                                            <p:cond evt="begin" delay="0">
                                              <p:tn val="140"/>
                                            </p:cond>
                                          </p:stCondLst>
                                          <p:endCondLst>
                                            <p:cond evt="onStopAudio" delay="0">
                                              <p:tgtEl>
                                                <p:sldTgt/>
                                              </p:tgtEl>
                                            </p:cond>
                                          </p:endCondLst>
                                        </p:cTn>
                                        <p:tgtEl>
                                          <p:sndTgt r:embed="rId5" name="Vibro Up"/>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xit" presetSubtype="2" fill="hold" nodeType="clickEffect">
                                  <p:stCondLst>
                                    <p:cond delay="0"/>
                                  </p:stCondLst>
                                  <p:childTnLst>
                                    <p:animEffect transition="out" filter="wipe(right)">
                                      <p:cBhvr>
                                        <p:cTn id="146" dur="500"/>
                                        <p:tgtEl>
                                          <p:spTgt spid="437284"/>
                                        </p:tgtEl>
                                      </p:cBhvr>
                                    </p:animEffect>
                                    <p:set>
                                      <p:cBhvr>
                                        <p:cTn id="147" dur="1" fill="hold">
                                          <p:stCondLst>
                                            <p:cond delay="499"/>
                                          </p:stCondLst>
                                        </p:cTn>
                                        <p:tgtEl>
                                          <p:spTgt spid="437284"/>
                                        </p:tgtEl>
                                        <p:attrNameLst>
                                          <p:attrName>style.visibility</p:attrName>
                                        </p:attrNameLst>
                                      </p:cBhvr>
                                      <p:to>
                                        <p:strVal val="hidden"/>
                                      </p:to>
                                    </p:set>
                                  </p:childTnLst>
                                </p:cTn>
                              </p:par>
                            </p:childTnLst>
                          </p:cTn>
                        </p:par>
                        <p:par>
                          <p:cTn id="148" fill="hold" nodeType="afterGroup">
                            <p:stCondLst>
                              <p:cond delay="500"/>
                            </p:stCondLst>
                            <p:childTnLst>
                              <p:par>
                                <p:cTn id="149" presetID="22" presetClass="entr" presetSubtype="8" fill="hold" nodeType="afterEffect">
                                  <p:stCondLst>
                                    <p:cond delay="0"/>
                                  </p:stCondLst>
                                  <p:childTnLst>
                                    <p:set>
                                      <p:cBhvr>
                                        <p:cTn id="150" dur="1" fill="hold">
                                          <p:stCondLst>
                                            <p:cond delay="0"/>
                                          </p:stCondLst>
                                        </p:cTn>
                                        <p:tgtEl>
                                          <p:spTgt spid="437285"/>
                                        </p:tgtEl>
                                        <p:attrNameLst>
                                          <p:attrName>style.visibility</p:attrName>
                                        </p:attrNameLst>
                                      </p:cBhvr>
                                      <p:to>
                                        <p:strVal val="visible"/>
                                      </p:to>
                                    </p:set>
                                    <p:animEffect transition="in" filter="wipe(left)">
                                      <p:cBhvr>
                                        <p:cTn id="151" dur="500"/>
                                        <p:tgtEl>
                                          <p:spTgt spid="437285"/>
                                        </p:tgtEl>
                                      </p:cBhvr>
                                    </p:animEffect>
                                  </p:childTnLst>
                                  <p:subTnLst>
                                    <p:audio>
                                      <p:cMediaNode>
                                        <p:cTn display="0" masterRel="sameClick">
                                          <p:stCondLst>
                                            <p:cond evt="begin" delay="0">
                                              <p:tn val="149"/>
                                            </p:cond>
                                          </p:stCondLst>
                                          <p:endCondLst>
                                            <p:cond evt="onStopAudio" delay="0">
                                              <p:tgtEl>
                                                <p:sldTgt/>
                                              </p:tgtEl>
                                            </p:cond>
                                          </p:endCondLst>
                                        </p:cTn>
                                        <p:tgtEl>
                                          <p:sndTgt r:embed="rId4" name="Pong"/>
                                        </p:tgtEl>
                                      </p:cMediaNode>
                                    </p:audio>
                                  </p:subTnLst>
                                </p:cTn>
                              </p:par>
                            </p:childTnLst>
                          </p:cTn>
                        </p:par>
                        <p:par>
                          <p:cTn id="152" fill="hold" nodeType="afterGroup">
                            <p:stCondLst>
                              <p:cond delay="1000"/>
                            </p:stCondLst>
                            <p:childTnLst>
                              <p:par>
                                <p:cTn id="153" presetID="22" presetClass="entr" presetSubtype="8" fill="hold" nodeType="afterEffect">
                                  <p:stCondLst>
                                    <p:cond delay="0"/>
                                  </p:stCondLst>
                                  <p:childTnLst>
                                    <p:set>
                                      <p:cBhvr>
                                        <p:cTn id="154" dur="1" fill="hold">
                                          <p:stCondLst>
                                            <p:cond delay="0"/>
                                          </p:stCondLst>
                                        </p:cTn>
                                        <p:tgtEl>
                                          <p:spTgt spid="437278"/>
                                        </p:tgtEl>
                                        <p:attrNameLst>
                                          <p:attrName>style.visibility</p:attrName>
                                        </p:attrNameLst>
                                      </p:cBhvr>
                                      <p:to>
                                        <p:strVal val="visible"/>
                                      </p:to>
                                    </p:set>
                                    <p:animEffect transition="in" filter="wipe(left)">
                                      <p:cBhvr>
                                        <p:cTn id="155" dur="500"/>
                                        <p:tgtEl>
                                          <p:spTgt spid="437278"/>
                                        </p:tgtEl>
                                      </p:cBhvr>
                                    </p:animEffect>
                                  </p:childTnLst>
                                </p:cTn>
                              </p:par>
                            </p:childTnLst>
                          </p:cTn>
                        </p:par>
                        <p:par>
                          <p:cTn id="156" fill="hold" nodeType="afterGroup">
                            <p:stCondLst>
                              <p:cond delay="1500"/>
                            </p:stCondLst>
                            <p:childTnLst>
                              <p:par>
                                <p:cTn id="157" presetID="49" presetClass="entr" presetSubtype="0" decel="100000" fill="hold" grpId="0" nodeType="afterEffect">
                                  <p:stCondLst>
                                    <p:cond delay="1000"/>
                                  </p:stCondLst>
                                  <p:childTnLst>
                                    <p:set>
                                      <p:cBhvr>
                                        <p:cTn id="158" dur="1" fill="hold">
                                          <p:stCondLst>
                                            <p:cond delay="0"/>
                                          </p:stCondLst>
                                        </p:cTn>
                                        <p:tgtEl>
                                          <p:spTgt spid="437277"/>
                                        </p:tgtEl>
                                        <p:attrNameLst>
                                          <p:attrName>style.visibility</p:attrName>
                                        </p:attrNameLst>
                                      </p:cBhvr>
                                      <p:to>
                                        <p:strVal val="visible"/>
                                      </p:to>
                                    </p:set>
                                    <p:anim calcmode="lin" valueType="num">
                                      <p:cBhvr>
                                        <p:cTn id="159" dur="500" fill="hold"/>
                                        <p:tgtEl>
                                          <p:spTgt spid="437277"/>
                                        </p:tgtEl>
                                        <p:attrNameLst>
                                          <p:attrName>ppt_w</p:attrName>
                                        </p:attrNameLst>
                                      </p:cBhvr>
                                      <p:tavLst>
                                        <p:tav tm="0">
                                          <p:val>
                                            <p:fltVal val="0"/>
                                          </p:val>
                                        </p:tav>
                                        <p:tav tm="100000">
                                          <p:val>
                                            <p:strVal val="#ppt_w"/>
                                          </p:val>
                                        </p:tav>
                                      </p:tavLst>
                                    </p:anim>
                                    <p:anim calcmode="lin" valueType="num">
                                      <p:cBhvr>
                                        <p:cTn id="160" dur="500" fill="hold"/>
                                        <p:tgtEl>
                                          <p:spTgt spid="437277"/>
                                        </p:tgtEl>
                                        <p:attrNameLst>
                                          <p:attrName>ppt_h</p:attrName>
                                        </p:attrNameLst>
                                      </p:cBhvr>
                                      <p:tavLst>
                                        <p:tav tm="0">
                                          <p:val>
                                            <p:fltVal val="0"/>
                                          </p:val>
                                        </p:tav>
                                        <p:tav tm="100000">
                                          <p:val>
                                            <p:strVal val="#ppt_h"/>
                                          </p:val>
                                        </p:tav>
                                      </p:tavLst>
                                    </p:anim>
                                    <p:anim calcmode="lin" valueType="num">
                                      <p:cBhvr>
                                        <p:cTn id="161" dur="500" fill="hold"/>
                                        <p:tgtEl>
                                          <p:spTgt spid="437277"/>
                                        </p:tgtEl>
                                        <p:attrNameLst>
                                          <p:attrName>style.rotation</p:attrName>
                                        </p:attrNameLst>
                                      </p:cBhvr>
                                      <p:tavLst>
                                        <p:tav tm="0">
                                          <p:val>
                                            <p:fltVal val="360"/>
                                          </p:val>
                                        </p:tav>
                                        <p:tav tm="100000">
                                          <p:val>
                                            <p:fltVal val="0"/>
                                          </p:val>
                                        </p:tav>
                                      </p:tavLst>
                                    </p:anim>
                                    <p:animEffect transition="in" filter="fade">
                                      <p:cBhvr>
                                        <p:cTn id="162" dur="500"/>
                                        <p:tgtEl>
                                          <p:spTgt spid="437277"/>
                                        </p:tgtEl>
                                      </p:cBhvr>
                                    </p:animEffect>
                                  </p:childTnLst>
                                  <p:subTnLst>
                                    <p:audio>
                                      <p:cMediaNode>
                                        <p:cTn display="0" masterRel="sameClick">
                                          <p:stCondLst>
                                            <p:cond evt="begin" delay="0">
                                              <p:tn val="157"/>
                                            </p:cond>
                                          </p:stCondLst>
                                          <p:endCondLst>
                                            <p:cond evt="onStopAudio" delay="0">
                                              <p:tgtEl>
                                                <p:sldTgt/>
                                              </p:tgtEl>
                                            </p:cond>
                                          </p:endCondLst>
                                        </p:cTn>
                                        <p:tgtEl>
                                          <p:sndTgt r:embed="rId6" name="Explosion"/>
                                        </p:tgtEl>
                                      </p:cMediaNode>
                                    </p:audio>
                                  </p:subTnLst>
                                </p:cTn>
                              </p:par>
                            </p:childTnLst>
                          </p:cTn>
                        </p:par>
                        <p:par>
                          <p:cTn id="163" fill="hold" nodeType="afterGroup">
                            <p:stCondLst>
                              <p:cond delay="3000"/>
                            </p:stCondLst>
                            <p:childTnLst>
                              <p:par>
                                <p:cTn id="164" presetID="9" presetClass="exit" presetSubtype="0" fill="hold" grpId="1" nodeType="afterEffect">
                                  <p:stCondLst>
                                    <p:cond delay="2000"/>
                                  </p:stCondLst>
                                  <p:childTnLst>
                                    <p:animEffect transition="out" filter="dissolve">
                                      <p:cBhvr>
                                        <p:cTn id="165" dur="500"/>
                                        <p:tgtEl>
                                          <p:spTgt spid="437277"/>
                                        </p:tgtEl>
                                      </p:cBhvr>
                                    </p:animEffect>
                                    <p:set>
                                      <p:cBhvr>
                                        <p:cTn id="166" dur="1" fill="hold">
                                          <p:stCondLst>
                                            <p:cond delay="499"/>
                                          </p:stCondLst>
                                        </p:cTn>
                                        <p:tgtEl>
                                          <p:spTgt spid="437277"/>
                                        </p:tgtEl>
                                        <p:attrNameLst>
                                          <p:attrName>style.visibility</p:attrName>
                                        </p:attrNameLst>
                                      </p:cBhvr>
                                      <p:to>
                                        <p:strVal val="hidden"/>
                                      </p:to>
                                    </p:set>
                                  </p:childTnLst>
                                </p:cTn>
                              </p:par>
                            </p:childTnLst>
                          </p:cTn>
                        </p:par>
                        <p:par>
                          <p:cTn id="167" fill="hold" nodeType="afterGroup">
                            <p:stCondLst>
                              <p:cond delay="5500"/>
                            </p:stCondLst>
                            <p:childTnLst>
                              <p:par>
                                <p:cTn id="168" presetID="2" presetClass="exit" presetSubtype="9" fill="hold" nodeType="afterEffect">
                                  <p:stCondLst>
                                    <p:cond delay="0"/>
                                  </p:stCondLst>
                                  <p:childTnLst>
                                    <p:anim calcmode="lin" valueType="num">
                                      <p:cBhvr additive="base">
                                        <p:cTn id="169" dur="500"/>
                                        <p:tgtEl>
                                          <p:spTgt spid="437278"/>
                                        </p:tgtEl>
                                        <p:attrNameLst>
                                          <p:attrName>ppt_x</p:attrName>
                                        </p:attrNameLst>
                                      </p:cBhvr>
                                      <p:tavLst>
                                        <p:tav tm="0">
                                          <p:val>
                                            <p:strVal val="ppt_x"/>
                                          </p:val>
                                        </p:tav>
                                        <p:tav tm="100000">
                                          <p:val>
                                            <p:strVal val="0-ppt_w/2"/>
                                          </p:val>
                                        </p:tav>
                                      </p:tavLst>
                                    </p:anim>
                                    <p:anim calcmode="lin" valueType="num">
                                      <p:cBhvr additive="base">
                                        <p:cTn id="170" dur="500"/>
                                        <p:tgtEl>
                                          <p:spTgt spid="437278"/>
                                        </p:tgtEl>
                                        <p:attrNameLst>
                                          <p:attrName>ppt_y</p:attrName>
                                        </p:attrNameLst>
                                      </p:cBhvr>
                                      <p:tavLst>
                                        <p:tav tm="0">
                                          <p:val>
                                            <p:strVal val="ppt_y"/>
                                          </p:val>
                                        </p:tav>
                                        <p:tav tm="100000">
                                          <p:val>
                                            <p:strVal val="0-ppt_h/2"/>
                                          </p:val>
                                        </p:tav>
                                      </p:tavLst>
                                    </p:anim>
                                    <p:set>
                                      <p:cBhvr>
                                        <p:cTn id="171" dur="1" fill="hold">
                                          <p:stCondLst>
                                            <p:cond delay="499"/>
                                          </p:stCondLst>
                                        </p:cTn>
                                        <p:tgtEl>
                                          <p:spTgt spid="437278"/>
                                        </p:tgtEl>
                                        <p:attrNameLst>
                                          <p:attrName>style.visibility</p:attrName>
                                        </p:attrNameLst>
                                      </p:cBhvr>
                                      <p:to>
                                        <p:strVal val="hidden"/>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2" presetClass="entr" presetSubtype="8" fill="hold" nodeType="clickEffect">
                                  <p:stCondLst>
                                    <p:cond delay="0"/>
                                  </p:stCondLst>
                                  <p:childTnLst>
                                    <p:set>
                                      <p:cBhvr>
                                        <p:cTn id="175" dur="1" fill="hold">
                                          <p:stCondLst>
                                            <p:cond delay="0"/>
                                          </p:stCondLst>
                                        </p:cTn>
                                        <p:tgtEl>
                                          <p:spTgt spid="437286"/>
                                        </p:tgtEl>
                                        <p:attrNameLst>
                                          <p:attrName>style.visibility</p:attrName>
                                        </p:attrNameLst>
                                      </p:cBhvr>
                                      <p:to>
                                        <p:strVal val="visible"/>
                                      </p:to>
                                    </p:set>
                                    <p:animEffect transition="in" filter="wipe(left)">
                                      <p:cBhvr>
                                        <p:cTn id="176" dur="500"/>
                                        <p:tgtEl>
                                          <p:spTgt spid="437286"/>
                                        </p:tgtEl>
                                      </p:cBhvr>
                                    </p:animEffect>
                                  </p:childTnLst>
                                  <p:subTnLst>
                                    <p:audio>
                                      <p:cMediaNode>
                                        <p:cTn display="0" masterRel="sameClick">
                                          <p:stCondLst>
                                            <p:cond evt="begin" delay="0">
                                              <p:tn val="174"/>
                                            </p:cond>
                                          </p:stCondLst>
                                          <p:endCondLst>
                                            <p:cond evt="onStopAudio" delay="0">
                                              <p:tgtEl>
                                                <p:sldTgt/>
                                              </p:tgtEl>
                                            </p:cond>
                                          </p:endCondLst>
                                        </p:cTn>
                                        <p:tgtEl>
                                          <p:sndTgt r:embed="rId5" name="Vibro Up"/>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xit" presetSubtype="2" fill="hold" nodeType="clickEffect">
                                  <p:stCondLst>
                                    <p:cond delay="0"/>
                                  </p:stCondLst>
                                  <p:childTnLst>
                                    <p:animEffect transition="out" filter="wipe(right)">
                                      <p:cBhvr>
                                        <p:cTn id="180" dur="500"/>
                                        <p:tgtEl>
                                          <p:spTgt spid="437286"/>
                                        </p:tgtEl>
                                      </p:cBhvr>
                                    </p:animEffect>
                                    <p:set>
                                      <p:cBhvr>
                                        <p:cTn id="181" dur="1" fill="hold">
                                          <p:stCondLst>
                                            <p:cond delay="499"/>
                                          </p:stCondLst>
                                        </p:cTn>
                                        <p:tgtEl>
                                          <p:spTgt spid="437286"/>
                                        </p:tgtEl>
                                        <p:attrNameLst>
                                          <p:attrName>style.visibility</p:attrName>
                                        </p:attrNameLst>
                                      </p:cBhvr>
                                      <p:to>
                                        <p:strVal val="hidden"/>
                                      </p:to>
                                    </p:set>
                                  </p:childTnLst>
                                </p:cTn>
                              </p:par>
                            </p:childTnLst>
                          </p:cTn>
                        </p:par>
                        <p:par>
                          <p:cTn id="182" fill="hold" nodeType="afterGroup">
                            <p:stCondLst>
                              <p:cond delay="500"/>
                            </p:stCondLst>
                            <p:childTnLst>
                              <p:par>
                                <p:cTn id="183" presetID="22" presetClass="entr" presetSubtype="8" fill="hold" nodeType="afterEffect">
                                  <p:stCondLst>
                                    <p:cond delay="0"/>
                                  </p:stCondLst>
                                  <p:childTnLst>
                                    <p:set>
                                      <p:cBhvr>
                                        <p:cTn id="184" dur="1" fill="hold">
                                          <p:stCondLst>
                                            <p:cond delay="0"/>
                                          </p:stCondLst>
                                        </p:cTn>
                                        <p:tgtEl>
                                          <p:spTgt spid="437287"/>
                                        </p:tgtEl>
                                        <p:attrNameLst>
                                          <p:attrName>style.visibility</p:attrName>
                                        </p:attrNameLst>
                                      </p:cBhvr>
                                      <p:to>
                                        <p:strVal val="visible"/>
                                      </p:to>
                                    </p:set>
                                    <p:animEffect transition="in" filter="wipe(left)">
                                      <p:cBhvr>
                                        <p:cTn id="185" dur="500"/>
                                        <p:tgtEl>
                                          <p:spTgt spid="437287"/>
                                        </p:tgtEl>
                                      </p:cBhvr>
                                    </p:animEffect>
                                  </p:childTnLst>
                                  <p:subTnLst>
                                    <p:audio>
                                      <p:cMediaNode>
                                        <p:cTn display="0" masterRel="sameClick">
                                          <p:stCondLst>
                                            <p:cond evt="begin" delay="0">
                                              <p:tn val="183"/>
                                            </p:cond>
                                          </p:stCondLst>
                                          <p:endCondLst>
                                            <p:cond evt="onStopAudio" delay="0">
                                              <p:tgtEl>
                                                <p:sldTgt/>
                                              </p:tgtEl>
                                            </p:cond>
                                          </p:endCondLst>
                                        </p:cTn>
                                        <p:tgtEl>
                                          <p:sndTgt r:embed="rId4" name="Pong"/>
                                        </p:tgtEl>
                                      </p:cMediaNode>
                                    </p:audio>
                                  </p:subTnLst>
                                </p:cTn>
                              </p:par>
                            </p:childTnLst>
                          </p:cTn>
                        </p:par>
                        <p:par>
                          <p:cTn id="186" fill="hold" nodeType="afterGroup">
                            <p:stCondLst>
                              <p:cond delay="1000"/>
                            </p:stCondLst>
                            <p:childTnLst>
                              <p:par>
                                <p:cTn id="187" presetID="22" presetClass="entr" presetSubtype="8" fill="hold" nodeType="afterEffect">
                                  <p:stCondLst>
                                    <p:cond delay="0"/>
                                  </p:stCondLst>
                                  <p:childTnLst>
                                    <p:set>
                                      <p:cBhvr>
                                        <p:cTn id="188" dur="1" fill="hold">
                                          <p:stCondLst>
                                            <p:cond delay="0"/>
                                          </p:stCondLst>
                                        </p:cTn>
                                        <p:tgtEl>
                                          <p:spTgt spid="437276"/>
                                        </p:tgtEl>
                                        <p:attrNameLst>
                                          <p:attrName>style.visibility</p:attrName>
                                        </p:attrNameLst>
                                      </p:cBhvr>
                                      <p:to>
                                        <p:strVal val="visible"/>
                                      </p:to>
                                    </p:set>
                                    <p:animEffect transition="in" filter="wipe(left)">
                                      <p:cBhvr>
                                        <p:cTn id="189" dur="500"/>
                                        <p:tgtEl>
                                          <p:spTgt spid="437276"/>
                                        </p:tgtEl>
                                      </p:cBhvr>
                                    </p:animEffect>
                                  </p:childTnLst>
                                </p:cTn>
                              </p:par>
                            </p:childTnLst>
                          </p:cTn>
                        </p:par>
                        <p:par>
                          <p:cTn id="190" fill="hold" nodeType="afterGroup">
                            <p:stCondLst>
                              <p:cond delay="1500"/>
                            </p:stCondLst>
                            <p:childTnLst>
                              <p:par>
                                <p:cTn id="191" presetID="49" presetClass="entr" presetSubtype="0" decel="100000" fill="hold" grpId="0" nodeType="afterEffect">
                                  <p:stCondLst>
                                    <p:cond delay="1000"/>
                                  </p:stCondLst>
                                  <p:childTnLst>
                                    <p:set>
                                      <p:cBhvr>
                                        <p:cTn id="192" dur="1" fill="hold">
                                          <p:stCondLst>
                                            <p:cond delay="0"/>
                                          </p:stCondLst>
                                        </p:cTn>
                                        <p:tgtEl>
                                          <p:spTgt spid="437275"/>
                                        </p:tgtEl>
                                        <p:attrNameLst>
                                          <p:attrName>style.visibility</p:attrName>
                                        </p:attrNameLst>
                                      </p:cBhvr>
                                      <p:to>
                                        <p:strVal val="visible"/>
                                      </p:to>
                                    </p:set>
                                    <p:anim calcmode="lin" valueType="num">
                                      <p:cBhvr>
                                        <p:cTn id="193" dur="500" fill="hold"/>
                                        <p:tgtEl>
                                          <p:spTgt spid="437275"/>
                                        </p:tgtEl>
                                        <p:attrNameLst>
                                          <p:attrName>ppt_w</p:attrName>
                                        </p:attrNameLst>
                                      </p:cBhvr>
                                      <p:tavLst>
                                        <p:tav tm="0">
                                          <p:val>
                                            <p:fltVal val="0"/>
                                          </p:val>
                                        </p:tav>
                                        <p:tav tm="100000">
                                          <p:val>
                                            <p:strVal val="#ppt_w"/>
                                          </p:val>
                                        </p:tav>
                                      </p:tavLst>
                                    </p:anim>
                                    <p:anim calcmode="lin" valueType="num">
                                      <p:cBhvr>
                                        <p:cTn id="194" dur="500" fill="hold"/>
                                        <p:tgtEl>
                                          <p:spTgt spid="437275"/>
                                        </p:tgtEl>
                                        <p:attrNameLst>
                                          <p:attrName>ppt_h</p:attrName>
                                        </p:attrNameLst>
                                      </p:cBhvr>
                                      <p:tavLst>
                                        <p:tav tm="0">
                                          <p:val>
                                            <p:fltVal val="0"/>
                                          </p:val>
                                        </p:tav>
                                        <p:tav tm="100000">
                                          <p:val>
                                            <p:strVal val="#ppt_h"/>
                                          </p:val>
                                        </p:tav>
                                      </p:tavLst>
                                    </p:anim>
                                    <p:anim calcmode="lin" valueType="num">
                                      <p:cBhvr>
                                        <p:cTn id="195" dur="500" fill="hold"/>
                                        <p:tgtEl>
                                          <p:spTgt spid="437275"/>
                                        </p:tgtEl>
                                        <p:attrNameLst>
                                          <p:attrName>style.rotation</p:attrName>
                                        </p:attrNameLst>
                                      </p:cBhvr>
                                      <p:tavLst>
                                        <p:tav tm="0">
                                          <p:val>
                                            <p:fltVal val="360"/>
                                          </p:val>
                                        </p:tav>
                                        <p:tav tm="100000">
                                          <p:val>
                                            <p:fltVal val="0"/>
                                          </p:val>
                                        </p:tav>
                                      </p:tavLst>
                                    </p:anim>
                                    <p:animEffect transition="in" filter="fade">
                                      <p:cBhvr>
                                        <p:cTn id="196" dur="500"/>
                                        <p:tgtEl>
                                          <p:spTgt spid="437275"/>
                                        </p:tgtEl>
                                      </p:cBhvr>
                                    </p:animEffect>
                                  </p:childTnLst>
                                  <p:subTnLst>
                                    <p:audio>
                                      <p:cMediaNode>
                                        <p:cTn display="0" masterRel="sameClick">
                                          <p:stCondLst>
                                            <p:cond evt="begin" delay="0">
                                              <p:tn val="191"/>
                                            </p:cond>
                                          </p:stCondLst>
                                          <p:endCondLst>
                                            <p:cond evt="onStopAudio" delay="0">
                                              <p:tgtEl>
                                                <p:sldTgt/>
                                              </p:tgtEl>
                                            </p:cond>
                                          </p:endCondLst>
                                        </p:cTn>
                                        <p:tgtEl>
                                          <p:sndTgt r:embed="rId6" name="Explosion"/>
                                        </p:tgtEl>
                                      </p:cMediaNode>
                                    </p:audio>
                                  </p:subTnLst>
                                </p:cTn>
                              </p:par>
                            </p:childTnLst>
                          </p:cTn>
                        </p:par>
                        <p:par>
                          <p:cTn id="197" fill="hold" nodeType="afterGroup">
                            <p:stCondLst>
                              <p:cond delay="3000"/>
                            </p:stCondLst>
                            <p:childTnLst>
                              <p:par>
                                <p:cTn id="198" presetID="9" presetClass="exit" presetSubtype="0" fill="hold" grpId="1" nodeType="afterEffect">
                                  <p:stCondLst>
                                    <p:cond delay="2000"/>
                                  </p:stCondLst>
                                  <p:childTnLst>
                                    <p:animEffect transition="out" filter="dissolve">
                                      <p:cBhvr>
                                        <p:cTn id="199" dur="500"/>
                                        <p:tgtEl>
                                          <p:spTgt spid="437275"/>
                                        </p:tgtEl>
                                      </p:cBhvr>
                                    </p:animEffect>
                                    <p:set>
                                      <p:cBhvr>
                                        <p:cTn id="200" dur="1" fill="hold">
                                          <p:stCondLst>
                                            <p:cond delay="499"/>
                                          </p:stCondLst>
                                        </p:cTn>
                                        <p:tgtEl>
                                          <p:spTgt spid="437275"/>
                                        </p:tgtEl>
                                        <p:attrNameLst>
                                          <p:attrName>style.visibility</p:attrName>
                                        </p:attrNameLst>
                                      </p:cBhvr>
                                      <p:to>
                                        <p:strVal val="hidden"/>
                                      </p:to>
                                    </p:set>
                                  </p:childTnLst>
                                </p:cTn>
                              </p:par>
                            </p:childTnLst>
                          </p:cTn>
                        </p:par>
                        <p:par>
                          <p:cTn id="201" fill="hold" nodeType="afterGroup">
                            <p:stCondLst>
                              <p:cond delay="5500"/>
                            </p:stCondLst>
                            <p:childTnLst>
                              <p:par>
                                <p:cTn id="202" presetID="2" presetClass="exit" presetSubtype="12" fill="hold" nodeType="afterEffect">
                                  <p:stCondLst>
                                    <p:cond delay="0"/>
                                  </p:stCondLst>
                                  <p:childTnLst>
                                    <p:anim calcmode="lin" valueType="num">
                                      <p:cBhvr additive="base">
                                        <p:cTn id="203" dur="500"/>
                                        <p:tgtEl>
                                          <p:spTgt spid="437276"/>
                                        </p:tgtEl>
                                        <p:attrNameLst>
                                          <p:attrName>ppt_x</p:attrName>
                                        </p:attrNameLst>
                                      </p:cBhvr>
                                      <p:tavLst>
                                        <p:tav tm="0">
                                          <p:val>
                                            <p:strVal val="ppt_x"/>
                                          </p:val>
                                        </p:tav>
                                        <p:tav tm="100000">
                                          <p:val>
                                            <p:strVal val="0-ppt_w/2"/>
                                          </p:val>
                                        </p:tav>
                                      </p:tavLst>
                                    </p:anim>
                                    <p:anim calcmode="lin" valueType="num">
                                      <p:cBhvr additive="base">
                                        <p:cTn id="204" dur="500"/>
                                        <p:tgtEl>
                                          <p:spTgt spid="437276"/>
                                        </p:tgtEl>
                                        <p:attrNameLst>
                                          <p:attrName>ppt_y</p:attrName>
                                        </p:attrNameLst>
                                      </p:cBhvr>
                                      <p:tavLst>
                                        <p:tav tm="0">
                                          <p:val>
                                            <p:strVal val="ppt_y"/>
                                          </p:val>
                                        </p:tav>
                                        <p:tav tm="100000">
                                          <p:val>
                                            <p:strVal val="1+ppt_h/2"/>
                                          </p:val>
                                        </p:tav>
                                      </p:tavLst>
                                    </p:anim>
                                    <p:set>
                                      <p:cBhvr>
                                        <p:cTn id="205" dur="1" fill="hold">
                                          <p:stCondLst>
                                            <p:cond delay="499"/>
                                          </p:stCondLst>
                                        </p:cTn>
                                        <p:tgtEl>
                                          <p:spTgt spid="437276"/>
                                        </p:tgtEl>
                                        <p:attrNameLst>
                                          <p:attrName>style.visibility</p:attrName>
                                        </p:attrNameLst>
                                      </p:cBhvr>
                                      <p:to>
                                        <p:strVal val="hidden"/>
                                      </p:to>
                                    </p:se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7" presetClass="entr" presetSubtype="1" fill="hold" grpId="0" nodeType="clickEffect">
                                  <p:stCondLst>
                                    <p:cond delay="0"/>
                                  </p:stCondLst>
                                  <p:childTnLst>
                                    <p:set>
                                      <p:cBhvr>
                                        <p:cTn id="209" dur="1" fill="hold">
                                          <p:stCondLst>
                                            <p:cond delay="0"/>
                                          </p:stCondLst>
                                        </p:cTn>
                                        <p:tgtEl>
                                          <p:spTgt spid="437288"/>
                                        </p:tgtEl>
                                        <p:attrNameLst>
                                          <p:attrName>style.visibility</p:attrName>
                                        </p:attrNameLst>
                                      </p:cBhvr>
                                      <p:to>
                                        <p:strVal val="visible"/>
                                      </p:to>
                                    </p:set>
                                    <p:anim calcmode="lin" valueType="num">
                                      <p:cBhvr>
                                        <p:cTn id="210" dur="500" fill="hold"/>
                                        <p:tgtEl>
                                          <p:spTgt spid="437288"/>
                                        </p:tgtEl>
                                        <p:attrNameLst>
                                          <p:attrName>ppt_x</p:attrName>
                                        </p:attrNameLst>
                                      </p:cBhvr>
                                      <p:tavLst>
                                        <p:tav tm="0">
                                          <p:val>
                                            <p:strVal val="#ppt_x"/>
                                          </p:val>
                                        </p:tav>
                                        <p:tav tm="100000">
                                          <p:val>
                                            <p:strVal val="#ppt_x"/>
                                          </p:val>
                                        </p:tav>
                                      </p:tavLst>
                                    </p:anim>
                                    <p:anim calcmode="lin" valueType="num">
                                      <p:cBhvr>
                                        <p:cTn id="211" dur="500" fill="hold"/>
                                        <p:tgtEl>
                                          <p:spTgt spid="437288"/>
                                        </p:tgtEl>
                                        <p:attrNameLst>
                                          <p:attrName>ppt_y</p:attrName>
                                        </p:attrNameLst>
                                      </p:cBhvr>
                                      <p:tavLst>
                                        <p:tav tm="0">
                                          <p:val>
                                            <p:strVal val="#ppt_y-#ppt_h/2"/>
                                          </p:val>
                                        </p:tav>
                                        <p:tav tm="100000">
                                          <p:val>
                                            <p:strVal val="#ppt_y"/>
                                          </p:val>
                                        </p:tav>
                                      </p:tavLst>
                                    </p:anim>
                                    <p:anim calcmode="lin" valueType="num">
                                      <p:cBhvr>
                                        <p:cTn id="212" dur="500" fill="hold"/>
                                        <p:tgtEl>
                                          <p:spTgt spid="437288"/>
                                        </p:tgtEl>
                                        <p:attrNameLst>
                                          <p:attrName>ppt_w</p:attrName>
                                        </p:attrNameLst>
                                      </p:cBhvr>
                                      <p:tavLst>
                                        <p:tav tm="0">
                                          <p:val>
                                            <p:strVal val="#ppt_w"/>
                                          </p:val>
                                        </p:tav>
                                        <p:tav tm="100000">
                                          <p:val>
                                            <p:strVal val="#ppt_w"/>
                                          </p:val>
                                        </p:tav>
                                      </p:tavLst>
                                    </p:anim>
                                    <p:anim calcmode="lin" valueType="num">
                                      <p:cBhvr>
                                        <p:cTn id="213" dur="500" fill="hold"/>
                                        <p:tgtEl>
                                          <p:spTgt spid="43728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8"/>
                                            </p:cond>
                                          </p:stCondLst>
                                          <p:endCondLst>
                                            <p:cond evt="onStopAudio" delay="0">
                                              <p:tgtEl>
                                                <p:sldTgt/>
                                              </p:tgtEl>
                                            </p:cond>
                                          </p:endCondLst>
                                        </p:cTn>
                                        <p:tgtEl>
                                          <p:sndTgt r:embed="rId7" name="Arrow"/>
                                        </p:tgtEl>
                                      </p:cMediaNode>
                                    </p:audio>
                                  </p:subTnLst>
                                </p:cTn>
                              </p:par>
                            </p:childTnLst>
                          </p:cTn>
                        </p:par>
                      </p:childTnLst>
                    </p:cTn>
                  </p:par>
                  <p:par>
                    <p:cTn id="214" fill="hold" nodeType="clickPar">
                      <p:stCondLst>
                        <p:cond delay="indefinite"/>
                      </p:stCondLst>
                      <p:childTnLst>
                        <p:par>
                          <p:cTn id="215" fill="hold" nodeType="withGroup">
                            <p:stCondLst>
                              <p:cond delay="0"/>
                            </p:stCondLst>
                            <p:childTnLst>
                              <p:par>
                                <p:cTn id="216" presetID="22" presetClass="entr" presetSubtype="8" fill="hold" grpId="0" nodeType="clickEffect">
                                  <p:stCondLst>
                                    <p:cond delay="0"/>
                                  </p:stCondLst>
                                  <p:childTnLst>
                                    <p:set>
                                      <p:cBhvr>
                                        <p:cTn id="217" dur="1" fill="hold">
                                          <p:stCondLst>
                                            <p:cond delay="0"/>
                                          </p:stCondLst>
                                        </p:cTn>
                                        <p:tgtEl>
                                          <p:spTgt spid="437289"/>
                                        </p:tgtEl>
                                        <p:attrNameLst>
                                          <p:attrName>style.visibility</p:attrName>
                                        </p:attrNameLst>
                                      </p:cBhvr>
                                      <p:to>
                                        <p:strVal val="visible"/>
                                      </p:to>
                                    </p:set>
                                    <p:animEffect transition="in" filter="wipe(left)">
                                      <p:cBhvr>
                                        <p:cTn id="218" dur="500"/>
                                        <p:tgtEl>
                                          <p:spTgt spid="437289"/>
                                        </p:tgtEl>
                                      </p:cBhvr>
                                    </p:animEffect>
                                  </p:childTnLst>
                                  <p:subTnLst>
                                    <p:audio>
                                      <p:cMediaNode>
                                        <p:cTn display="0" masterRel="sameClick">
                                          <p:stCondLst>
                                            <p:cond evt="begin" delay="0">
                                              <p:tn val="216"/>
                                            </p:cond>
                                          </p:stCondLst>
                                          <p:endCondLst>
                                            <p:cond evt="onStopAudio" delay="0">
                                              <p:tgtEl>
                                                <p:sldTgt/>
                                              </p:tgtEl>
                                            </p:cond>
                                          </p:endCondLst>
                                        </p:cTn>
                                        <p:tgtEl>
                                          <p:sndTgt r:embed="rId3" name="Pencil Check"/>
                                        </p:tgtEl>
                                      </p:cMediaNode>
                                    </p:audio>
                                  </p:subTnLst>
                                </p:cTn>
                              </p:par>
                            </p:childTnLst>
                          </p:cTn>
                        </p:par>
                      </p:childTnLst>
                    </p:cTn>
                  </p:par>
                  <p:par>
                    <p:cTn id="219" fill="hold" nodeType="clickPar">
                      <p:stCondLst>
                        <p:cond delay="indefinite"/>
                      </p:stCondLst>
                      <p:childTnLst>
                        <p:par>
                          <p:cTn id="220" fill="hold" nodeType="withGroup">
                            <p:stCondLst>
                              <p:cond delay="0"/>
                            </p:stCondLst>
                            <p:childTnLst>
                              <p:par>
                                <p:cTn id="221" presetID="22" presetClass="entr" presetSubtype="8" fill="hold" grpId="0" nodeType="clickEffect">
                                  <p:stCondLst>
                                    <p:cond delay="0"/>
                                  </p:stCondLst>
                                  <p:childTnLst>
                                    <p:set>
                                      <p:cBhvr>
                                        <p:cTn id="222" dur="1" fill="hold">
                                          <p:stCondLst>
                                            <p:cond delay="0"/>
                                          </p:stCondLst>
                                        </p:cTn>
                                        <p:tgtEl>
                                          <p:spTgt spid="437290"/>
                                        </p:tgtEl>
                                        <p:attrNameLst>
                                          <p:attrName>style.visibility</p:attrName>
                                        </p:attrNameLst>
                                      </p:cBhvr>
                                      <p:to>
                                        <p:strVal val="visible"/>
                                      </p:to>
                                    </p:set>
                                    <p:animEffect transition="in" filter="wipe(left)">
                                      <p:cBhvr>
                                        <p:cTn id="223" dur="500"/>
                                        <p:tgtEl>
                                          <p:spTgt spid="437290"/>
                                        </p:tgtEl>
                                      </p:cBhvr>
                                    </p:animEffect>
                                  </p:childTnLst>
                                  <p:subTnLst>
                                    <p:audio>
                                      <p:cMediaNode>
                                        <p:cTn display="0" masterRel="sameClick">
                                          <p:stCondLst>
                                            <p:cond evt="begin" delay="0">
                                              <p:tn val="221"/>
                                            </p:cond>
                                          </p:stCondLst>
                                          <p:endCondLst>
                                            <p:cond evt="onStopAudio" delay="0">
                                              <p:tgtEl>
                                                <p:sldTgt/>
                                              </p:tgtEl>
                                            </p:cond>
                                          </p:endCondLst>
                                        </p:cTn>
                                        <p:tgtEl>
                                          <p:sndTgt r:embed="rId3" name="Pencil Check"/>
                                        </p:tgtEl>
                                      </p:cMediaNode>
                                    </p:audio>
                                  </p:subTnLst>
                                </p:cTn>
                              </p:par>
                            </p:childTnLst>
                          </p:cTn>
                        </p:par>
                      </p:childTnLst>
                    </p:cTn>
                  </p:par>
                  <p:par>
                    <p:cTn id="224" fill="hold" nodeType="clickPar">
                      <p:stCondLst>
                        <p:cond delay="indefinite"/>
                      </p:stCondLst>
                      <p:childTnLst>
                        <p:par>
                          <p:cTn id="225" fill="hold" nodeType="withGroup">
                            <p:stCondLst>
                              <p:cond delay="0"/>
                            </p:stCondLst>
                            <p:childTnLst>
                              <p:par>
                                <p:cTn id="226" presetID="22" presetClass="entr" presetSubtype="2" fill="hold" nodeType="clickEffect">
                                  <p:stCondLst>
                                    <p:cond delay="0"/>
                                  </p:stCondLst>
                                  <p:childTnLst>
                                    <p:set>
                                      <p:cBhvr>
                                        <p:cTn id="227" dur="1" fill="hold">
                                          <p:stCondLst>
                                            <p:cond delay="0"/>
                                          </p:stCondLst>
                                        </p:cTn>
                                        <p:tgtEl>
                                          <p:spTgt spid="437291"/>
                                        </p:tgtEl>
                                        <p:attrNameLst>
                                          <p:attrName>style.visibility</p:attrName>
                                        </p:attrNameLst>
                                      </p:cBhvr>
                                      <p:to>
                                        <p:strVal val="visible"/>
                                      </p:to>
                                    </p:set>
                                    <p:animEffect transition="in" filter="wipe(right)">
                                      <p:cBhvr>
                                        <p:cTn id="228" dur="500"/>
                                        <p:tgtEl>
                                          <p:spTgt spid="437291"/>
                                        </p:tgtEl>
                                      </p:cBhvr>
                                    </p:animEffect>
                                  </p:childTnLst>
                                  <p:subTnLst>
                                    <p:audio>
                                      <p:cMediaNode>
                                        <p:cTn display="0" masterRel="sameClick">
                                          <p:stCondLst>
                                            <p:cond evt="begin" delay="0">
                                              <p:tn val="226"/>
                                            </p:cond>
                                          </p:stCondLst>
                                          <p:endCondLst>
                                            <p:cond evt="onStopAudio" delay="0">
                                              <p:tgtEl>
                                                <p:sldTgt/>
                                              </p:tgtEl>
                                            </p:cond>
                                          </p:endCondLst>
                                        </p:cTn>
                                        <p:tgtEl>
                                          <p:sndTgt r:embed="rId5" name="Vibro Up"/>
                                        </p:tgtEl>
                                      </p:cMediaNode>
                                    </p:audio>
                                  </p:subTnLst>
                                </p:cTn>
                              </p:par>
                            </p:childTnLst>
                          </p:cTn>
                        </p:par>
                      </p:childTnLst>
                    </p:cTn>
                  </p:par>
                  <p:par>
                    <p:cTn id="229" fill="hold" nodeType="clickPar">
                      <p:stCondLst>
                        <p:cond delay="indefinite"/>
                      </p:stCondLst>
                      <p:childTnLst>
                        <p:par>
                          <p:cTn id="230" fill="hold" nodeType="withGroup">
                            <p:stCondLst>
                              <p:cond delay="0"/>
                            </p:stCondLst>
                            <p:childTnLst>
                              <p:par>
                                <p:cTn id="231" presetID="22" presetClass="entr" presetSubtype="2" fill="hold" nodeType="clickEffect">
                                  <p:stCondLst>
                                    <p:cond delay="0"/>
                                  </p:stCondLst>
                                  <p:childTnLst>
                                    <p:set>
                                      <p:cBhvr>
                                        <p:cTn id="232" dur="1" fill="hold">
                                          <p:stCondLst>
                                            <p:cond delay="0"/>
                                          </p:stCondLst>
                                        </p:cTn>
                                        <p:tgtEl>
                                          <p:spTgt spid="437308"/>
                                        </p:tgtEl>
                                        <p:attrNameLst>
                                          <p:attrName>style.visibility</p:attrName>
                                        </p:attrNameLst>
                                      </p:cBhvr>
                                      <p:to>
                                        <p:strVal val="visible"/>
                                      </p:to>
                                    </p:set>
                                    <p:animEffect transition="in" filter="wipe(right)">
                                      <p:cBhvr>
                                        <p:cTn id="233" dur="500"/>
                                        <p:tgtEl>
                                          <p:spTgt spid="437308"/>
                                        </p:tgtEl>
                                      </p:cBhvr>
                                    </p:animEffect>
                                  </p:childTnLst>
                                  <p:subTnLst>
                                    <p:audio>
                                      <p:cMediaNode>
                                        <p:cTn display="0" masterRel="sameClick">
                                          <p:stCondLst>
                                            <p:cond evt="begin" delay="0">
                                              <p:tn val="231"/>
                                            </p:cond>
                                          </p:stCondLst>
                                          <p:endCondLst>
                                            <p:cond evt="onStopAudio" delay="0">
                                              <p:tgtEl>
                                                <p:sldTgt/>
                                              </p:tgtEl>
                                            </p:cond>
                                          </p:endCondLst>
                                        </p:cTn>
                                        <p:tgtEl>
                                          <p:sndTgt r:embed="rId4" name="Pong"/>
                                        </p:tgtEl>
                                      </p:cMediaNode>
                                    </p:audio>
                                  </p:subTnLst>
                                </p:cTn>
                              </p:par>
                            </p:childTnLst>
                          </p:cTn>
                        </p:par>
                      </p:childTnLst>
                    </p:cTn>
                  </p:par>
                  <p:par>
                    <p:cTn id="234" fill="hold" nodeType="clickPar">
                      <p:stCondLst>
                        <p:cond delay="indefinite"/>
                      </p:stCondLst>
                      <p:childTnLst>
                        <p:par>
                          <p:cTn id="235" fill="hold" nodeType="withGroup">
                            <p:stCondLst>
                              <p:cond delay="0"/>
                            </p:stCondLst>
                            <p:childTnLst>
                              <p:par>
                                <p:cTn id="236" presetID="22" presetClass="exit" presetSubtype="8" fill="hold" nodeType="clickEffect">
                                  <p:stCondLst>
                                    <p:cond delay="0"/>
                                  </p:stCondLst>
                                  <p:childTnLst>
                                    <p:animEffect transition="out" filter="wipe(left)">
                                      <p:cBhvr>
                                        <p:cTn id="237" dur="500"/>
                                        <p:tgtEl>
                                          <p:spTgt spid="437308"/>
                                        </p:tgtEl>
                                      </p:cBhvr>
                                    </p:animEffect>
                                    <p:set>
                                      <p:cBhvr>
                                        <p:cTn id="238" dur="1" fill="hold">
                                          <p:stCondLst>
                                            <p:cond delay="499"/>
                                          </p:stCondLst>
                                        </p:cTn>
                                        <p:tgtEl>
                                          <p:spTgt spid="437308"/>
                                        </p:tgtEl>
                                        <p:attrNameLst>
                                          <p:attrName>style.visibility</p:attrName>
                                        </p:attrNameLst>
                                      </p:cBhvr>
                                      <p:to>
                                        <p:strVal val="hidden"/>
                                      </p:to>
                                    </p:set>
                                  </p:childTnLst>
                                </p:cTn>
                              </p:par>
                            </p:childTnLst>
                          </p:cTn>
                        </p:par>
                        <p:par>
                          <p:cTn id="239" fill="hold" nodeType="afterGroup">
                            <p:stCondLst>
                              <p:cond delay="500"/>
                            </p:stCondLst>
                            <p:childTnLst>
                              <p:par>
                                <p:cTn id="240" presetID="22" presetClass="entr" presetSubtype="2" fill="hold" nodeType="afterEffect">
                                  <p:stCondLst>
                                    <p:cond delay="0"/>
                                  </p:stCondLst>
                                  <p:childTnLst>
                                    <p:set>
                                      <p:cBhvr>
                                        <p:cTn id="241" dur="1" fill="hold">
                                          <p:stCondLst>
                                            <p:cond delay="0"/>
                                          </p:stCondLst>
                                        </p:cTn>
                                        <p:tgtEl>
                                          <p:spTgt spid="437320"/>
                                        </p:tgtEl>
                                        <p:attrNameLst>
                                          <p:attrName>style.visibility</p:attrName>
                                        </p:attrNameLst>
                                      </p:cBhvr>
                                      <p:to>
                                        <p:strVal val="visible"/>
                                      </p:to>
                                    </p:set>
                                    <p:animEffect transition="in" filter="wipe(right)">
                                      <p:cBhvr>
                                        <p:cTn id="242" dur="500"/>
                                        <p:tgtEl>
                                          <p:spTgt spid="437320"/>
                                        </p:tgtEl>
                                      </p:cBhvr>
                                    </p:animEffect>
                                  </p:childTnLst>
                                  <p:subTnLst>
                                    <p:audio>
                                      <p:cMediaNode>
                                        <p:cTn display="0" masterRel="sameClick">
                                          <p:stCondLst>
                                            <p:cond evt="begin" delay="0">
                                              <p:tn val="240"/>
                                            </p:cond>
                                          </p:stCondLst>
                                          <p:endCondLst>
                                            <p:cond evt="onStopAudio" delay="0">
                                              <p:tgtEl>
                                                <p:sldTgt/>
                                              </p:tgtEl>
                                            </p:cond>
                                          </p:endCondLst>
                                        </p:cTn>
                                        <p:tgtEl>
                                          <p:sndTgt r:embed="rId4" name="Pong"/>
                                        </p:tgtEl>
                                      </p:cMediaNode>
                                    </p:audio>
                                  </p:subTnLst>
                                </p:cTn>
                              </p:par>
                            </p:childTnLst>
                          </p:cTn>
                        </p:par>
                        <p:par>
                          <p:cTn id="243" fill="hold" nodeType="afterGroup">
                            <p:stCondLst>
                              <p:cond delay="1000"/>
                            </p:stCondLst>
                            <p:childTnLst>
                              <p:par>
                                <p:cTn id="244" presetID="22" presetClass="entr" presetSubtype="8" fill="hold" nodeType="afterEffect">
                                  <p:stCondLst>
                                    <p:cond delay="0"/>
                                  </p:stCondLst>
                                  <p:childTnLst>
                                    <p:set>
                                      <p:cBhvr>
                                        <p:cTn id="245" dur="1" fill="hold">
                                          <p:stCondLst>
                                            <p:cond delay="0"/>
                                          </p:stCondLst>
                                        </p:cTn>
                                        <p:tgtEl>
                                          <p:spTgt spid="437319"/>
                                        </p:tgtEl>
                                        <p:attrNameLst>
                                          <p:attrName>style.visibility</p:attrName>
                                        </p:attrNameLst>
                                      </p:cBhvr>
                                      <p:to>
                                        <p:strVal val="visible"/>
                                      </p:to>
                                    </p:set>
                                    <p:animEffect transition="in" filter="wipe(left)">
                                      <p:cBhvr>
                                        <p:cTn id="246" dur="500"/>
                                        <p:tgtEl>
                                          <p:spTgt spid="437319"/>
                                        </p:tgtEl>
                                      </p:cBhvr>
                                    </p:animEffec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49" presetClass="entr" presetSubtype="0" decel="100000" fill="hold" grpId="2" nodeType="clickEffect">
                                  <p:stCondLst>
                                    <p:cond delay="0"/>
                                  </p:stCondLst>
                                  <p:childTnLst>
                                    <p:set>
                                      <p:cBhvr>
                                        <p:cTn id="250" dur="1" fill="hold">
                                          <p:stCondLst>
                                            <p:cond delay="0"/>
                                          </p:stCondLst>
                                        </p:cTn>
                                        <p:tgtEl>
                                          <p:spTgt spid="437317"/>
                                        </p:tgtEl>
                                        <p:attrNameLst>
                                          <p:attrName>style.visibility</p:attrName>
                                        </p:attrNameLst>
                                      </p:cBhvr>
                                      <p:to>
                                        <p:strVal val="visible"/>
                                      </p:to>
                                    </p:set>
                                    <p:anim calcmode="lin" valueType="num">
                                      <p:cBhvr>
                                        <p:cTn id="251" dur="500" fill="hold"/>
                                        <p:tgtEl>
                                          <p:spTgt spid="437317"/>
                                        </p:tgtEl>
                                        <p:attrNameLst>
                                          <p:attrName>ppt_w</p:attrName>
                                        </p:attrNameLst>
                                      </p:cBhvr>
                                      <p:tavLst>
                                        <p:tav tm="0">
                                          <p:val>
                                            <p:fltVal val="0"/>
                                          </p:val>
                                        </p:tav>
                                        <p:tav tm="100000">
                                          <p:val>
                                            <p:strVal val="#ppt_w"/>
                                          </p:val>
                                        </p:tav>
                                      </p:tavLst>
                                    </p:anim>
                                    <p:anim calcmode="lin" valueType="num">
                                      <p:cBhvr>
                                        <p:cTn id="252" dur="500" fill="hold"/>
                                        <p:tgtEl>
                                          <p:spTgt spid="437317"/>
                                        </p:tgtEl>
                                        <p:attrNameLst>
                                          <p:attrName>ppt_h</p:attrName>
                                        </p:attrNameLst>
                                      </p:cBhvr>
                                      <p:tavLst>
                                        <p:tav tm="0">
                                          <p:val>
                                            <p:fltVal val="0"/>
                                          </p:val>
                                        </p:tav>
                                        <p:tav tm="100000">
                                          <p:val>
                                            <p:strVal val="#ppt_h"/>
                                          </p:val>
                                        </p:tav>
                                      </p:tavLst>
                                    </p:anim>
                                    <p:anim calcmode="lin" valueType="num">
                                      <p:cBhvr>
                                        <p:cTn id="253" dur="500" fill="hold"/>
                                        <p:tgtEl>
                                          <p:spTgt spid="437317"/>
                                        </p:tgtEl>
                                        <p:attrNameLst>
                                          <p:attrName>style.rotation</p:attrName>
                                        </p:attrNameLst>
                                      </p:cBhvr>
                                      <p:tavLst>
                                        <p:tav tm="0">
                                          <p:val>
                                            <p:fltVal val="360"/>
                                          </p:val>
                                        </p:tav>
                                        <p:tav tm="100000">
                                          <p:val>
                                            <p:fltVal val="0"/>
                                          </p:val>
                                        </p:tav>
                                      </p:tavLst>
                                    </p:anim>
                                    <p:animEffect transition="in" filter="fade">
                                      <p:cBhvr>
                                        <p:cTn id="254" dur="500"/>
                                        <p:tgtEl>
                                          <p:spTgt spid="437317"/>
                                        </p:tgtEl>
                                      </p:cBhvr>
                                    </p:animEffect>
                                  </p:childTnLst>
                                  <p:subTnLst>
                                    <p:audio>
                                      <p:cMediaNode>
                                        <p:cTn display="0" masterRel="sameClick">
                                          <p:stCondLst>
                                            <p:cond evt="begin" delay="0">
                                              <p:tn val="249"/>
                                            </p:cond>
                                          </p:stCondLst>
                                          <p:endCondLst>
                                            <p:cond evt="onStopAudio" delay="0">
                                              <p:tgtEl>
                                                <p:sldTgt/>
                                              </p:tgtEl>
                                            </p:cond>
                                          </p:endCondLst>
                                        </p:cTn>
                                        <p:tgtEl>
                                          <p:sndTgt r:embed="rId6" name="Explosion"/>
                                        </p:tgtEl>
                                      </p:cMediaNode>
                                    </p:audio>
                                  </p:subTnLst>
                                </p:cTn>
                              </p:par>
                            </p:childTnLst>
                          </p:cTn>
                        </p:par>
                      </p:childTnLst>
                    </p:cTn>
                  </p:par>
                  <p:par>
                    <p:cTn id="255" fill="hold" nodeType="clickPar">
                      <p:stCondLst>
                        <p:cond delay="indefinite"/>
                      </p:stCondLst>
                      <p:childTnLst>
                        <p:par>
                          <p:cTn id="256" fill="hold" nodeType="withGroup">
                            <p:stCondLst>
                              <p:cond delay="0"/>
                            </p:stCondLst>
                            <p:childTnLst>
                              <p:par>
                                <p:cTn id="257" presetID="22" presetClass="entr" presetSubtype="8" fill="hold" grpId="0" nodeType="clickEffect">
                                  <p:stCondLst>
                                    <p:cond delay="0"/>
                                  </p:stCondLst>
                                  <p:childTnLst>
                                    <p:set>
                                      <p:cBhvr>
                                        <p:cTn id="258" dur="1" fill="hold">
                                          <p:stCondLst>
                                            <p:cond delay="0"/>
                                          </p:stCondLst>
                                        </p:cTn>
                                        <p:tgtEl>
                                          <p:spTgt spid="437310"/>
                                        </p:tgtEl>
                                        <p:attrNameLst>
                                          <p:attrName>style.visibility</p:attrName>
                                        </p:attrNameLst>
                                      </p:cBhvr>
                                      <p:to>
                                        <p:strVal val="visible"/>
                                      </p:to>
                                    </p:set>
                                    <p:animEffect transition="in" filter="wipe(left)">
                                      <p:cBhvr>
                                        <p:cTn id="259" dur="500"/>
                                        <p:tgtEl>
                                          <p:spTgt spid="437310"/>
                                        </p:tgtEl>
                                      </p:cBhvr>
                                    </p:animEffect>
                                  </p:childTnLst>
                                  <p:subTnLst>
                                    <p:audio>
                                      <p:cMediaNode>
                                        <p:cTn display="0" masterRel="sameClick">
                                          <p:stCondLst>
                                            <p:cond evt="begin" delay="0">
                                              <p:tn val="257"/>
                                            </p:cond>
                                          </p:stCondLst>
                                          <p:endCondLst>
                                            <p:cond evt="onStopAudio" delay="0">
                                              <p:tgtEl>
                                                <p:sldTgt/>
                                              </p:tgtEl>
                                            </p:cond>
                                          </p:endCondLst>
                                        </p:cTn>
                                        <p:tgtEl>
                                          <p:sndTgt r:embed="rId8" name="String"/>
                                        </p:tgtEl>
                                      </p:cMediaNode>
                                    </p:audio>
                                  </p:subTnLst>
                                </p:cTn>
                              </p:par>
                            </p:childTnLst>
                          </p:cTn>
                        </p:par>
                      </p:childTnLst>
                    </p:cTn>
                  </p:par>
                  <p:par>
                    <p:cTn id="260" fill="hold" nodeType="clickPar">
                      <p:stCondLst>
                        <p:cond delay="indefinite"/>
                      </p:stCondLst>
                      <p:childTnLst>
                        <p:par>
                          <p:cTn id="261" fill="hold" nodeType="withGroup">
                            <p:stCondLst>
                              <p:cond delay="0"/>
                            </p:stCondLst>
                            <p:childTnLst>
                              <p:par>
                                <p:cTn id="262" presetID="22" presetClass="entr" presetSubtype="8" fill="hold" grpId="0" nodeType="clickEffect">
                                  <p:stCondLst>
                                    <p:cond delay="0"/>
                                  </p:stCondLst>
                                  <p:childTnLst>
                                    <p:set>
                                      <p:cBhvr>
                                        <p:cTn id="263" dur="1" fill="hold">
                                          <p:stCondLst>
                                            <p:cond delay="0"/>
                                          </p:stCondLst>
                                        </p:cTn>
                                        <p:tgtEl>
                                          <p:spTgt spid="437309"/>
                                        </p:tgtEl>
                                        <p:attrNameLst>
                                          <p:attrName>style.visibility</p:attrName>
                                        </p:attrNameLst>
                                      </p:cBhvr>
                                      <p:to>
                                        <p:strVal val="visible"/>
                                      </p:to>
                                    </p:set>
                                    <p:animEffect transition="in" filter="wipe(left)">
                                      <p:cBhvr>
                                        <p:cTn id="264" dur="500"/>
                                        <p:tgtEl>
                                          <p:spTgt spid="437309"/>
                                        </p:tgtEl>
                                      </p:cBhvr>
                                    </p:animEffect>
                                  </p:childTnLst>
                                  <p:subTnLst>
                                    <p:audio>
                                      <p:cMediaNode>
                                        <p:cTn display="0" masterRel="sameClick">
                                          <p:stCondLst>
                                            <p:cond evt="begin" delay="0">
                                              <p:tn val="262"/>
                                            </p:cond>
                                          </p:stCondLst>
                                          <p:endCondLst>
                                            <p:cond evt="onStopAudio" delay="0">
                                              <p:tgtEl>
                                                <p:sldTgt/>
                                              </p:tgtEl>
                                            </p:cond>
                                          </p:endCondLst>
                                        </p:cTn>
                                        <p:tgtEl>
                                          <p:sndTgt r:embed="rId2" name="Whoosh"/>
                                        </p:tgtEl>
                                      </p:cMediaNode>
                                    </p:audio>
                                  </p:subTnLst>
                                </p:cTn>
                              </p:par>
                            </p:childTnLst>
                          </p:cTn>
                        </p:par>
                      </p:childTnLst>
                    </p:cTn>
                  </p:par>
                  <p:par>
                    <p:cTn id="265" fill="hold" nodeType="clickPar">
                      <p:stCondLst>
                        <p:cond delay="indefinite"/>
                      </p:stCondLst>
                      <p:childTnLst>
                        <p:par>
                          <p:cTn id="266" fill="hold" nodeType="withGroup">
                            <p:stCondLst>
                              <p:cond delay="0"/>
                            </p:stCondLst>
                            <p:childTnLst>
                              <p:par>
                                <p:cTn id="267" presetID="22" presetClass="exit" presetSubtype="8" fill="hold" grpId="1" nodeType="clickEffect">
                                  <p:stCondLst>
                                    <p:cond delay="0"/>
                                  </p:stCondLst>
                                  <p:childTnLst>
                                    <p:animEffect transition="out" filter="wipe(left)">
                                      <p:cBhvr>
                                        <p:cTn id="268" dur="500"/>
                                        <p:tgtEl>
                                          <p:spTgt spid="437310"/>
                                        </p:tgtEl>
                                      </p:cBhvr>
                                    </p:animEffect>
                                    <p:set>
                                      <p:cBhvr>
                                        <p:cTn id="269" dur="1" fill="hold">
                                          <p:stCondLst>
                                            <p:cond delay="499"/>
                                          </p:stCondLst>
                                        </p:cTn>
                                        <p:tgtEl>
                                          <p:spTgt spid="437310"/>
                                        </p:tgtEl>
                                        <p:attrNameLst>
                                          <p:attrName>style.visibility</p:attrName>
                                        </p:attrNameLst>
                                      </p:cBhvr>
                                      <p:to>
                                        <p:strVal val="hidden"/>
                                      </p:to>
                                    </p:set>
                                  </p:childTnLst>
                                  <p:subTnLst>
                                    <p:audio>
                                      <p:cMediaNode>
                                        <p:cTn display="0" masterRel="sameClick">
                                          <p:stCondLst>
                                            <p:cond evt="begin" delay="0">
                                              <p:tn val="267"/>
                                            </p:cond>
                                          </p:stCondLst>
                                          <p:endCondLst>
                                            <p:cond evt="onStopAudio" delay="0">
                                              <p:tgtEl>
                                                <p:sldTgt/>
                                              </p:tgtEl>
                                            </p:cond>
                                          </p:endCondLst>
                                        </p:cTn>
                                        <p:tgtEl>
                                          <p:sndTgt r:embed="rId2" name="Whoosh"/>
                                        </p:tgtEl>
                                      </p:cMediaNode>
                                    </p:audio>
                                  </p:subTnLst>
                                </p:cTn>
                              </p:par>
                            </p:childTnLst>
                          </p:cTn>
                        </p:par>
                      </p:childTnLst>
                    </p:cTn>
                  </p:par>
                  <p:par>
                    <p:cTn id="270" fill="hold" nodeType="clickPar">
                      <p:stCondLst>
                        <p:cond delay="indefinite"/>
                      </p:stCondLst>
                      <p:childTnLst>
                        <p:par>
                          <p:cTn id="271" fill="hold" nodeType="withGroup">
                            <p:stCondLst>
                              <p:cond delay="0"/>
                            </p:stCondLst>
                            <p:childTnLst>
                              <p:par>
                                <p:cTn id="272" presetID="9" presetClass="exit" presetSubtype="0" fill="hold" grpId="1" nodeType="clickEffect">
                                  <p:stCondLst>
                                    <p:cond delay="0"/>
                                  </p:stCondLst>
                                  <p:childTnLst>
                                    <p:animEffect transition="out" filter="dissolve">
                                      <p:cBhvr>
                                        <p:cTn id="273" dur="500"/>
                                        <p:tgtEl>
                                          <p:spTgt spid="437309"/>
                                        </p:tgtEl>
                                      </p:cBhvr>
                                    </p:animEffect>
                                    <p:set>
                                      <p:cBhvr>
                                        <p:cTn id="274" dur="1" fill="hold">
                                          <p:stCondLst>
                                            <p:cond delay="499"/>
                                          </p:stCondLst>
                                        </p:cTn>
                                        <p:tgtEl>
                                          <p:spTgt spid="437309"/>
                                        </p:tgtEl>
                                        <p:attrNameLst>
                                          <p:attrName>style.visibility</p:attrName>
                                        </p:attrNameLst>
                                      </p:cBhvr>
                                      <p:to>
                                        <p:strVal val="hidden"/>
                                      </p:to>
                                    </p:set>
                                  </p:childTnLst>
                                </p:cTn>
                              </p:par>
                            </p:childTnLst>
                          </p:cTn>
                        </p:par>
                        <p:par>
                          <p:cTn id="275" fill="hold" nodeType="afterGroup">
                            <p:stCondLst>
                              <p:cond delay="500"/>
                            </p:stCondLst>
                            <p:childTnLst>
                              <p:par>
                                <p:cTn id="276" presetID="9" presetClass="exit" presetSubtype="0" fill="hold" nodeType="afterEffect">
                                  <p:stCondLst>
                                    <p:cond delay="0"/>
                                  </p:stCondLst>
                                  <p:childTnLst>
                                    <p:animEffect transition="out" filter="dissolve">
                                      <p:cBhvr>
                                        <p:cTn id="277" dur="500"/>
                                        <p:tgtEl>
                                          <p:spTgt spid="437291"/>
                                        </p:tgtEl>
                                      </p:cBhvr>
                                    </p:animEffect>
                                    <p:set>
                                      <p:cBhvr>
                                        <p:cTn id="278" dur="1" fill="hold">
                                          <p:stCondLst>
                                            <p:cond delay="499"/>
                                          </p:stCondLst>
                                        </p:cTn>
                                        <p:tgtEl>
                                          <p:spTgt spid="437291"/>
                                        </p:tgtEl>
                                        <p:attrNameLst>
                                          <p:attrName>style.visibility</p:attrName>
                                        </p:attrNameLst>
                                      </p:cBhvr>
                                      <p:to>
                                        <p:strVal val="hidden"/>
                                      </p:to>
                                    </p:set>
                                  </p:childTnLst>
                                </p:cTn>
                              </p:par>
                            </p:childTnLst>
                          </p:cTn>
                        </p:par>
                        <p:par>
                          <p:cTn id="279" fill="hold" nodeType="afterGroup">
                            <p:stCondLst>
                              <p:cond delay="1000"/>
                            </p:stCondLst>
                            <p:childTnLst>
                              <p:par>
                                <p:cTn id="280" presetID="9" presetClass="exit" presetSubtype="0" fill="hold" nodeType="afterEffect">
                                  <p:stCondLst>
                                    <p:cond delay="0"/>
                                  </p:stCondLst>
                                  <p:childTnLst>
                                    <p:animEffect transition="out" filter="dissolve">
                                      <p:cBhvr>
                                        <p:cTn id="281" dur="500"/>
                                        <p:tgtEl>
                                          <p:spTgt spid="437320"/>
                                        </p:tgtEl>
                                      </p:cBhvr>
                                    </p:animEffect>
                                    <p:set>
                                      <p:cBhvr>
                                        <p:cTn id="282" dur="1" fill="hold">
                                          <p:stCondLst>
                                            <p:cond delay="499"/>
                                          </p:stCondLst>
                                        </p:cTn>
                                        <p:tgtEl>
                                          <p:spTgt spid="437320"/>
                                        </p:tgtEl>
                                        <p:attrNameLst>
                                          <p:attrName>style.visibility</p:attrName>
                                        </p:attrNameLst>
                                      </p:cBhvr>
                                      <p:to>
                                        <p:strVal val="hidden"/>
                                      </p:to>
                                    </p:set>
                                  </p:childTnLst>
                                </p:cTn>
                              </p:par>
                              <p:par>
                                <p:cTn id="283" presetID="9" presetClass="exit" presetSubtype="0" fill="hold" grpId="3" nodeType="withEffect">
                                  <p:stCondLst>
                                    <p:cond delay="0"/>
                                  </p:stCondLst>
                                  <p:childTnLst>
                                    <p:animEffect transition="out" filter="dissolve">
                                      <p:cBhvr>
                                        <p:cTn id="284" dur="500"/>
                                        <p:tgtEl>
                                          <p:spTgt spid="437317"/>
                                        </p:tgtEl>
                                      </p:cBhvr>
                                    </p:animEffect>
                                    <p:set>
                                      <p:cBhvr>
                                        <p:cTn id="285" dur="1" fill="hold">
                                          <p:stCondLst>
                                            <p:cond delay="499"/>
                                          </p:stCondLst>
                                        </p:cTn>
                                        <p:tgtEl>
                                          <p:spTgt spid="437317"/>
                                        </p:tgtEl>
                                        <p:attrNameLst>
                                          <p:attrName>style.visibility</p:attrName>
                                        </p:attrNameLst>
                                      </p:cBhvr>
                                      <p:to>
                                        <p:strVal val="hidden"/>
                                      </p:to>
                                    </p:set>
                                  </p:childTnLst>
                                </p:cTn>
                              </p:par>
                              <p:par>
                                <p:cTn id="286" presetID="9" presetClass="exit" presetSubtype="0" fill="hold" nodeType="withEffect">
                                  <p:stCondLst>
                                    <p:cond delay="0"/>
                                  </p:stCondLst>
                                  <p:childTnLst>
                                    <p:animEffect transition="out" filter="dissolve">
                                      <p:cBhvr>
                                        <p:cTn id="287" dur="500"/>
                                        <p:tgtEl>
                                          <p:spTgt spid="437319"/>
                                        </p:tgtEl>
                                      </p:cBhvr>
                                    </p:animEffect>
                                    <p:set>
                                      <p:cBhvr>
                                        <p:cTn id="288" dur="1" fill="hold">
                                          <p:stCondLst>
                                            <p:cond delay="499"/>
                                          </p:stCondLst>
                                        </p:cTn>
                                        <p:tgtEl>
                                          <p:spTgt spid="437319"/>
                                        </p:tgtEl>
                                        <p:attrNameLst>
                                          <p:attrName>style.visibility</p:attrName>
                                        </p:attrNameLst>
                                      </p:cBhvr>
                                      <p:to>
                                        <p:strVal val="hidden"/>
                                      </p:to>
                                    </p:set>
                                  </p:childTnLst>
                                </p:cTn>
                              </p:par>
                            </p:childTnLst>
                          </p:cTn>
                        </p:par>
                      </p:childTnLst>
                    </p:cTn>
                  </p:par>
                  <p:par>
                    <p:cTn id="289" fill="hold" nodeType="clickPar">
                      <p:stCondLst>
                        <p:cond delay="indefinite"/>
                      </p:stCondLst>
                      <p:childTnLst>
                        <p:par>
                          <p:cTn id="290" fill="hold" nodeType="withGroup">
                            <p:stCondLst>
                              <p:cond delay="0"/>
                            </p:stCondLst>
                            <p:childTnLst>
                              <p:par>
                                <p:cTn id="291" presetID="22" presetClass="entr" presetSubtype="2" fill="hold" nodeType="clickEffect">
                                  <p:stCondLst>
                                    <p:cond delay="0"/>
                                  </p:stCondLst>
                                  <p:childTnLst>
                                    <p:set>
                                      <p:cBhvr>
                                        <p:cTn id="292" dur="1" fill="hold">
                                          <p:stCondLst>
                                            <p:cond delay="0"/>
                                          </p:stCondLst>
                                        </p:cTn>
                                        <p:tgtEl>
                                          <p:spTgt spid="437312"/>
                                        </p:tgtEl>
                                        <p:attrNameLst>
                                          <p:attrName>style.visibility</p:attrName>
                                        </p:attrNameLst>
                                      </p:cBhvr>
                                      <p:to>
                                        <p:strVal val="visible"/>
                                      </p:to>
                                    </p:set>
                                    <p:animEffect transition="in" filter="wipe(right)">
                                      <p:cBhvr>
                                        <p:cTn id="293" dur="500"/>
                                        <p:tgtEl>
                                          <p:spTgt spid="437312"/>
                                        </p:tgtEl>
                                      </p:cBhvr>
                                    </p:animEffect>
                                  </p:childTnLst>
                                  <p:subTnLst>
                                    <p:audio>
                                      <p:cMediaNode>
                                        <p:cTn display="0" masterRel="sameClick">
                                          <p:stCondLst>
                                            <p:cond evt="begin" delay="0">
                                              <p:tn val="291"/>
                                            </p:cond>
                                          </p:stCondLst>
                                          <p:endCondLst>
                                            <p:cond evt="onStopAudio" delay="0">
                                              <p:tgtEl>
                                                <p:sldTgt/>
                                              </p:tgtEl>
                                            </p:cond>
                                          </p:endCondLst>
                                        </p:cTn>
                                        <p:tgtEl>
                                          <p:sndTgt r:embed="rId4" name="Pong"/>
                                        </p:tgtEl>
                                      </p:cMediaNode>
                                    </p:audio>
                                  </p:subTnLst>
                                </p:cTn>
                              </p:par>
                            </p:childTnLst>
                          </p:cTn>
                        </p:par>
                      </p:childTnLst>
                    </p:cTn>
                  </p:par>
                  <p:par>
                    <p:cTn id="294" fill="hold" nodeType="clickPar">
                      <p:stCondLst>
                        <p:cond delay="indefinite"/>
                      </p:stCondLst>
                      <p:childTnLst>
                        <p:par>
                          <p:cTn id="295" fill="hold" nodeType="withGroup">
                            <p:stCondLst>
                              <p:cond delay="0"/>
                            </p:stCondLst>
                            <p:childTnLst>
                              <p:par>
                                <p:cTn id="296" presetID="22" presetClass="entr" presetSubtype="2" fill="hold" nodeType="clickEffect">
                                  <p:stCondLst>
                                    <p:cond delay="0"/>
                                  </p:stCondLst>
                                  <p:childTnLst>
                                    <p:set>
                                      <p:cBhvr>
                                        <p:cTn id="297" dur="1" fill="hold">
                                          <p:stCondLst>
                                            <p:cond delay="0"/>
                                          </p:stCondLst>
                                        </p:cTn>
                                        <p:tgtEl>
                                          <p:spTgt spid="437318"/>
                                        </p:tgtEl>
                                        <p:attrNameLst>
                                          <p:attrName>style.visibility</p:attrName>
                                        </p:attrNameLst>
                                      </p:cBhvr>
                                      <p:to>
                                        <p:strVal val="visible"/>
                                      </p:to>
                                    </p:set>
                                    <p:animEffect transition="in" filter="wipe(right)">
                                      <p:cBhvr>
                                        <p:cTn id="298" dur="500"/>
                                        <p:tgtEl>
                                          <p:spTgt spid="437318"/>
                                        </p:tgtEl>
                                      </p:cBhvr>
                                    </p:animEffect>
                                  </p:childTnLst>
                                  <p:subTnLst>
                                    <p:audio>
                                      <p:cMediaNode>
                                        <p:cTn display="0" masterRel="sameClick">
                                          <p:stCondLst>
                                            <p:cond evt="begin" delay="0">
                                              <p:tn val="296"/>
                                            </p:cond>
                                          </p:stCondLst>
                                          <p:endCondLst>
                                            <p:cond evt="onStopAudio" delay="0">
                                              <p:tgtEl>
                                                <p:sldTgt/>
                                              </p:tgtEl>
                                            </p:cond>
                                          </p:endCondLst>
                                        </p:cTn>
                                        <p:tgtEl>
                                          <p:sndTgt r:embed="rId5" name="Vibro Up"/>
                                        </p:tgtEl>
                                      </p:cMediaNode>
                                    </p:audio>
                                  </p:subTnLst>
                                </p:cTn>
                              </p:par>
                            </p:childTnLst>
                          </p:cTn>
                        </p:par>
                      </p:childTnLst>
                    </p:cTn>
                  </p:par>
                  <p:par>
                    <p:cTn id="299" fill="hold" nodeType="clickPar">
                      <p:stCondLst>
                        <p:cond delay="indefinite"/>
                      </p:stCondLst>
                      <p:childTnLst>
                        <p:par>
                          <p:cTn id="300" fill="hold" nodeType="withGroup">
                            <p:stCondLst>
                              <p:cond delay="0"/>
                            </p:stCondLst>
                            <p:childTnLst>
                              <p:par>
                                <p:cTn id="301" presetID="22" presetClass="exit" presetSubtype="8" fill="hold" nodeType="clickEffect">
                                  <p:stCondLst>
                                    <p:cond delay="0"/>
                                  </p:stCondLst>
                                  <p:childTnLst>
                                    <p:animEffect transition="out" filter="wipe(left)">
                                      <p:cBhvr>
                                        <p:cTn id="302" dur="500"/>
                                        <p:tgtEl>
                                          <p:spTgt spid="437318"/>
                                        </p:tgtEl>
                                      </p:cBhvr>
                                    </p:animEffect>
                                    <p:set>
                                      <p:cBhvr>
                                        <p:cTn id="303" dur="1" fill="hold">
                                          <p:stCondLst>
                                            <p:cond delay="499"/>
                                          </p:stCondLst>
                                        </p:cTn>
                                        <p:tgtEl>
                                          <p:spTgt spid="437318"/>
                                        </p:tgtEl>
                                        <p:attrNameLst>
                                          <p:attrName>style.visibility</p:attrName>
                                        </p:attrNameLst>
                                      </p:cBhvr>
                                      <p:to>
                                        <p:strVal val="hidden"/>
                                      </p:to>
                                    </p:set>
                                  </p:childTnLst>
                                </p:cTn>
                              </p:par>
                            </p:childTnLst>
                          </p:cTn>
                        </p:par>
                        <p:par>
                          <p:cTn id="304" fill="hold" nodeType="afterGroup">
                            <p:stCondLst>
                              <p:cond delay="500"/>
                            </p:stCondLst>
                            <p:childTnLst>
                              <p:par>
                                <p:cTn id="305" presetID="22" presetClass="entr" presetSubtype="2" fill="hold" nodeType="afterEffect">
                                  <p:stCondLst>
                                    <p:cond delay="0"/>
                                  </p:stCondLst>
                                  <p:childTnLst>
                                    <p:set>
                                      <p:cBhvr>
                                        <p:cTn id="306" dur="1" fill="hold">
                                          <p:stCondLst>
                                            <p:cond delay="0"/>
                                          </p:stCondLst>
                                        </p:cTn>
                                        <p:tgtEl>
                                          <p:spTgt spid="437320"/>
                                        </p:tgtEl>
                                        <p:attrNameLst>
                                          <p:attrName>style.visibility</p:attrName>
                                        </p:attrNameLst>
                                      </p:cBhvr>
                                      <p:to>
                                        <p:strVal val="visible"/>
                                      </p:to>
                                    </p:set>
                                    <p:animEffect transition="in" filter="wipe(right)">
                                      <p:cBhvr>
                                        <p:cTn id="307" dur="500"/>
                                        <p:tgtEl>
                                          <p:spTgt spid="437320"/>
                                        </p:tgtEl>
                                      </p:cBhvr>
                                    </p:animEffect>
                                  </p:childTnLst>
                                  <p:subTnLst>
                                    <p:audio>
                                      <p:cMediaNode>
                                        <p:cTn display="0" masterRel="sameClick">
                                          <p:stCondLst>
                                            <p:cond evt="begin" delay="0">
                                              <p:tn val="305"/>
                                            </p:cond>
                                          </p:stCondLst>
                                          <p:endCondLst>
                                            <p:cond evt="onStopAudio" delay="0">
                                              <p:tgtEl>
                                                <p:sldTgt/>
                                              </p:tgtEl>
                                            </p:cond>
                                          </p:endCondLst>
                                        </p:cTn>
                                        <p:tgtEl>
                                          <p:sndTgt r:embed="rId4" name="Pong"/>
                                        </p:tgtEl>
                                      </p:cMediaNode>
                                    </p:audio>
                                  </p:subTnLst>
                                </p:cTn>
                              </p:par>
                            </p:childTnLst>
                          </p:cTn>
                        </p:par>
                        <p:par>
                          <p:cTn id="308" fill="hold" nodeType="afterGroup">
                            <p:stCondLst>
                              <p:cond delay="1000"/>
                            </p:stCondLst>
                            <p:childTnLst>
                              <p:par>
                                <p:cTn id="309" presetID="22" presetClass="entr" presetSubtype="8" fill="hold" nodeType="afterEffect">
                                  <p:stCondLst>
                                    <p:cond delay="0"/>
                                  </p:stCondLst>
                                  <p:childTnLst>
                                    <p:set>
                                      <p:cBhvr>
                                        <p:cTn id="310" dur="1" fill="hold">
                                          <p:stCondLst>
                                            <p:cond delay="0"/>
                                          </p:stCondLst>
                                        </p:cTn>
                                        <p:tgtEl>
                                          <p:spTgt spid="437319"/>
                                        </p:tgtEl>
                                        <p:attrNameLst>
                                          <p:attrName>style.visibility</p:attrName>
                                        </p:attrNameLst>
                                      </p:cBhvr>
                                      <p:to>
                                        <p:strVal val="visible"/>
                                      </p:to>
                                    </p:set>
                                    <p:animEffect transition="in" filter="wipe(left)">
                                      <p:cBhvr>
                                        <p:cTn id="311" dur="500"/>
                                        <p:tgtEl>
                                          <p:spTgt spid="437319"/>
                                        </p:tgtEl>
                                      </p:cBhvr>
                                    </p:animEffect>
                                  </p:childTnLst>
                                </p:cTn>
                              </p:par>
                            </p:childTnLst>
                          </p:cTn>
                        </p:par>
                        <p:par>
                          <p:cTn id="312" fill="hold" nodeType="afterGroup">
                            <p:stCondLst>
                              <p:cond delay="1500"/>
                            </p:stCondLst>
                            <p:childTnLst>
                              <p:par>
                                <p:cTn id="313" presetID="49" presetClass="entr" presetSubtype="0" decel="100000" fill="hold" grpId="0" nodeType="afterEffect">
                                  <p:stCondLst>
                                    <p:cond delay="1000"/>
                                  </p:stCondLst>
                                  <p:childTnLst>
                                    <p:set>
                                      <p:cBhvr>
                                        <p:cTn id="314" dur="1" fill="hold">
                                          <p:stCondLst>
                                            <p:cond delay="0"/>
                                          </p:stCondLst>
                                        </p:cTn>
                                        <p:tgtEl>
                                          <p:spTgt spid="437317"/>
                                        </p:tgtEl>
                                        <p:attrNameLst>
                                          <p:attrName>style.visibility</p:attrName>
                                        </p:attrNameLst>
                                      </p:cBhvr>
                                      <p:to>
                                        <p:strVal val="visible"/>
                                      </p:to>
                                    </p:set>
                                    <p:anim calcmode="lin" valueType="num">
                                      <p:cBhvr>
                                        <p:cTn id="315" dur="500" fill="hold"/>
                                        <p:tgtEl>
                                          <p:spTgt spid="437317"/>
                                        </p:tgtEl>
                                        <p:attrNameLst>
                                          <p:attrName>ppt_w</p:attrName>
                                        </p:attrNameLst>
                                      </p:cBhvr>
                                      <p:tavLst>
                                        <p:tav tm="0">
                                          <p:val>
                                            <p:fltVal val="0"/>
                                          </p:val>
                                        </p:tav>
                                        <p:tav tm="100000">
                                          <p:val>
                                            <p:strVal val="#ppt_w"/>
                                          </p:val>
                                        </p:tav>
                                      </p:tavLst>
                                    </p:anim>
                                    <p:anim calcmode="lin" valueType="num">
                                      <p:cBhvr>
                                        <p:cTn id="316" dur="500" fill="hold"/>
                                        <p:tgtEl>
                                          <p:spTgt spid="437317"/>
                                        </p:tgtEl>
                                        <p:attrNameLst>
                                          <p:attrName>ppt_h</p:attrName>
                                        </p:attrNameLst>
                                      </p:cBhvr>
                                      <p:tavLst>
                                        <p:tav tm="0">
                                          <p:val>
                                            <p:fltVal val="0"/>
                                          </p:val>
                                        </p:tav>
                                        <p:tav tm="100000">
                                          <p:val>
                                            <p:strVal val="#ppt_h"/>
                                          </p:val>
                                        </p:tav>
                                      </p:tavLst>
                                    </p:anim>
                                    <p:anim calcmode="lin" valueType="num">
                                      <p:cBhvr>
                                        <p:cTn id="317" dur="500" fill="hold"/>
                                        <p:tgtEl>
                                          <p:spTgt spid="437317"/>
                                        </p:tgtEl>
                                        <p:attrNameLst>
                                          <p:attrName>style.rotation</p:attrName>
                                        </p:attrNameLst>
                                      </p:cBhvr>
                                      <p:tavLst>
                                        <p:tav tm="0">
                                          <p:val>
                                            <p:fltVal val="360"/>
                                          </p:val>
                                        </p:tav>
                                        <p:tav tm="100000">
                                          <p:val>
                                            <p:fltVal val="0"/>
                                          </p:val>
                                        </p:tav>
                                      </p:tavLst>
                                    </p:anim>
                                    <p:animEffect transition="in" filter="fade">
                                      <p:cBhvr>
                                        <p:cTn id="318" dur="500"/>
                                        <p:tgtEl>
                                          <p:spTgt spid="437317"/>
                                        </p:tgtEl>
                                      </p:cBhvr>
                                    </p:animEffect>
                                  </p:childTnLst>
                                  <p:subTnLst>
                                    <p:audio>
                                      <p:cMediaNode>
                                        <p:cTn display="0" masterRel="sameClick">
                                          <p:stCondLst>
                                            <p:cond evt="begin" delay="0">
                                              <p:tn val="313"/>
                                            </p:cond>
                                          </p:stCondLst>
                                          <p:endCondLst>
                                            <p:cond evt="onStopAudio" delay="0">
                                              <p:tgtEl>
                                                <p:sldTgt/>
                                              </p:tgtEl>
                                            </p:cond>
                                          </p:endCondLst>
                                        </p:cTn>
                                        <p:tgtEl>
                                          <p:sndTgt r:embed="rId6" name="Explosion"/>
                                        </p:tgtEl>
                                      </p:cMediaNode>
                                    </p:audio>
                                  </p:subTnLst>
                                </p:cTn>
                              </p:par>
                            </p:childTnLst>
                          </p:cTn>
                        </p:par>
                        <p:par>
                          <p:cTn id="319" fill="hold" nodeType="afterGroup">
                            <p:stCondLst>
                              <p:cond delay="3000"/>
                            </p:stCondLst>
                            <p:childTnLst>
                              <p:par>
                                <p:cTn id="320" presetID="9" presetClass="exit" presetSubtype="0" fill="hold" grpId="1" nodeType="afterEffect">
                                  <p:stCondLst>
                                    <p:cond delay="3000"/>
                                  </p:stCondLst>
                                  <p:childTnLst>
                                    <p:animEffect transition="out" filter="dissolve">
                                      <p:cBhvr>
                                        <p:cTn id="321" dur="75"/>
                                        <p:tgtEl>
                                          <p:spTgt spid="437317"/>
                                        </p:tgtEl>
                                      </p:cBhvr>
                                    </p:animEffect>
                                    <p:set>
                                      <p:cBhvr>
                                        <p:cTn id="322" dur="1" fill="hold">
                                          <p:stCondLst>
                                            <p:cond delay="74"/>
                                          </p:stCondLst>
                                        </p:cTn>
                                        <p:tgtEl>
                                          <p:spTgt spid="437317"/>
                                        </p:tgtEl>
                                        <p:attrNameLst>
                                          <p:attrName>style.visibility</p:attrName>
                                        </p:attrNameLst>
                                      </p:cBhvr>
                                      <p:to>
                                        <p:strVal val="hidden"/>
                                      </p:to>
                                    </p:set>
                                  </p:childTnLst>
                                </p:cTn>
                              </p:par>
                            </p:childTnLst>
                          </p:cTn>
                        </p:par>
                        <p:par>
                          <p:cTn id="323" fill="hold" nodeType="afterGroup">
                            <p:stCondLst>
                              <p:cond delay="6075"/>
                            </p:stCondLst>
                            <p:childTnLst>
                              <p:par>
                                <p:cTn id="324" presetID="2" presetClass="exit" presetSubtype="6" fill="hold" nodeType="afterEffect">
                                  <p:stCondLst>
                                    <p:cond delay="0"/>
                                  </p:stCondLst>
                                  <p:childTnLst>
                                    <p:anim calcmode="lin" valueType="num">
                                      <p:cBhvr additive="base">
                                        <p:cTn id="325" dur="500"/>
                                        <p:tgtEl>
                                          <p:spTgt spid="437319"/>
                                        </p:tgtEl>
                                        <p:attrNameLst>
                                          <p:attrName>ppt_x</p:attrName>
                                        </p:attrNameLst>
                                      </p:cBhvr>
                                      <p:tavLst>
                                        <p:tav tm="0">
                                          <p:val>
                                            <p:strVal val="ppt_x"/>
                                          </p:val>
                                        </p:tav>
                                        <p:tav tm="100000">
                                          <p:val>
                                            <p:strVal val="1+ppt_w/2"/>
                                          </p:val>
                                        </p:tav>
                                      </p:tavLst>
                                    </p:anim>
                                    <p:anim calcmode="lin" valueType="num">
                                      <p:cBhvr additive="base">
                                        <p:cTn id="326" dur="500"/>
                                        <p:tgtEl>
                                          <p:spTgt spid="437319"/>
                                        </p:tgtEl>
                                        <p:attrNameLst>
                                          <p:attrName>ppt_y</p:attrName>
                                        </p:attrNameLst>
                                      </p:cBhvr>
                                      <p:tavLst>
                                        <p:tav tm="0">
                                          <p:val>
                                            <p:strVal val="ppt_y"/>
                                          </p:val>
                                        </p:tav>
                                        <p:tav tm="100000">
                                          <p:val>
                                            <p:strVal val="1+ppt_h/2"/>
                                          </p:val>
                                        </p:tav>
                                      </p:tavLst>
                                    </p:anim>
                                    <p:set>
                                      <p:cBhvr>
                                        <p:cTn id="327" dur="1" fill="hold">
                                          <p:stCondLst>
                                            <p:cond delay="499"/>
                                          </p:stCondLst>
                                        </p:cTn>
                                        <p:tgtEl>
                                          <p:spTgt spid="437319"/>
                                        </p:tgtEl>
                                        <p:attrNameLst>
                                          <p:attrName>style.visibility</p:attrName>
                                        </p:attrNameLst>
                                      </p:cBhvr>
                                      <p:to>
                                        <p:strVal val="hidden"/>
                                      </p:to>
                                    </p:set>
                                  </p:childTnLst>
                                </p:cTn>
                              </p:par>
                            </p:childTnLst>
                          </p:cTn>
                        </p:par>
                      </p:childTnLst>
                    </p:cTn>
                  </p:par>
                  <p:par>
                    <p:cTn id="328" fill="hold" nodeType="clickPar">
                      <p:stCondLst>
                        <p:cond delay="indefinite"/>
                      </p:stCondLst>
                      <p:childTnLst>
                        <p:par>
                          <p:cTn id="329" fill="hold" nodeType="withGroup">
                            <p:stCondLst>
                              <p:cond delay="0"/>
                            </p:stCondLst>
                            <p:childTnLst>
                              <p:par>
                                <p:cTn id="330" presetID="22" presetClass="entr" presetSubtype="2" fill="hold" nodeType="clickEffect">
                                  <p:stCondLst>
                                    <p:cond delay="0"/>
                                  </p:stCondLst>
                                  <p:childTnLst>
                                    <p:set>
                                      <p:cBhvr>
                                        <p:cTn id="331" dur="1" fill="hold">
                                          <p:stCondLst>
                                            <p:cond delay="0"/>
                                          </p:stCondLst>
                                        </p:cTn>
                                        <p:tgtEl>
                                          <p:spTgt spid="437321"/>
                                        </p:tgtEl>
                                        <p:attrNameLst>
                                          <p:attrName>style.visibility</p:attrName>
                                        </p:attrNameLst>
                                      </p:cBhvr>
                                      <p:to>
                                        <p:strVal val="visible"/>
                                      </p:to>
                                    </p:set>
                                    <p:animEffect transition="in" filter="wipe(right)">
                                      <p:cBhvr>
                                        <p:cTn id="332" dur="500"/>
                                        <p:tgtEl>
                                          <p:spTgt spid="437321"/>
                                        </p:tgtEl>
                                      </p:cBhvr>
                                    </p:animEffect>
                                  </p:childTnLst>
                                  <p:subTnLst>
                                    <p:audio>
                                      <p:cMediaNode>
                                        <p:cTn display="0" masterRel="sameClick">
                                          <p:stCondLst>
                                            <p:cond evt="begin" delay="0">
                                              <p:tn val="330"/>
                                            </p:cond>
                                          </p:stCondLst>
                                          <p:endCondLst>
                                            <p:cond evt="onStopAudio" delay="0">
                                              <p:tgtEl>
                                                <p:sldTgt/>
                                              </p:tgtEl>
                                            </p:cond>
                                          </p:endCondLst>
                                        </p:cTn>
                                        <p:tgtEl>
                                          <p:sndTgt r:embed="rId5" name="Vibro Up"/>
                                        </p:tgtEl>
                                      </p:cMediaNode>
                                    </p:audio>
                                  </p:subTnLst>
                                </p:cTn>
                              </p:par>
                            </p:childTnLst>
                          </p:cTn>
                        </p:par>
                      </p:childTnLst>
                    </p:cTn>
                  </p:par>
                  <p:par>
                    <p:cTn id="333" fill="hold" nodeType="clickPar">
                      <p:stCondLst>
                        <p:cond delay="indefinite"/>
                      </p:stCondLst>
                      <p:childTnLst>
                        <p:par>
                          <p:cTn id="334" fill="hold" nodeType="withGroup">
                            <p:stCondLst>
                              <p:cond delay="0"/>
                            </p:stCondLst>
                            <p:childTnLst>
                              <p:par>
                                <p:cTn id="335" presetID="22" presetClass="exit" presetSubtype="8" fill="hold" nodeType="clickEffect">
                                  <p:stCondLst>
                                    <p:cond delay="0"/>
                                  </p:stCondLst>
                                  <p:childTnLst>
                                    <p:animEffect transition="out" filter="wipe(left)">
                                      <p:cBhvr>
                                        <p:cTn id="336" dur="500"/>
                                        <p:tgtEl>
                                          <p:spTgt spid="437321"/>
                                        </p:tgtEl>
                                      </p:cBhvr>
                                    </p:animEffect>
                                    <p:set>
                                      <p:cBhvr>
                                        <p:cTn id="337" dur="1" fill="hold">
                                          <p:stCondLst>
                                            <p:cond delay="499"/>
                                          </p:stCondLst>
                                        </p:cTn>
                                        <p:tgtEl>
                                          <p:spTgt spid="437321"/>
                                        </p:tgtEl>
                                        <p:attrNameLst>
                                          <p:attrName>style.visibility</p:attrName>
                                        </p:attrNameLst>
                                      </p:cBhvr>
                                      <p:to>
                                        <p:strVal val="hidden"/>
                                      </p:to>
                                    </p:set>
                                  </p:childTnLst>
                                </p:cTn>
                              </p:par>
                            </p:childTnLst>
                          </p:cTn>
                        </p:par>
                        <p:par>
                          <p:cTn id="338" fill="hold" nodeType="afterGroup">
                            <p:stCondLst>
                              <p:cond delay="500"/>
                            </p:stCondLst>
                            <p:childTnLst>
                              <p:par>
                                <p:cTn id="339" presetID="22" presetClass="entr" presetSubtype="2" fill="hold" nodeType="afterEffect">
                                  <p:stCondLst>
                                    <p:cond delay="0"/>
                                  </p:stCondLst>
                                  <p:childTnLst>
                                    <p:set>
                                      <p:cBhvr>
                                        <p:cTn id="340" dur="1" fill="hold">
                                          <p:stCondLst>
                                            <p:cond delay="0"/>
                                          </p:stCondLst>
                                        </p:cTn>
                                        <p:tgtEl>
                                          <p:spTgt spid="437322"/>
                                        </p:tgtEl>
                                        <p:attrNameLst>
                                          <p:attrName>style.visibility</p:attrName>
                                        </p:attrNameLst>
                                      </p:cBhvr>
                                      <p:to>
                                        <p:strVal val="visible"/>
                                      </p:to>
                                    </p:set>
                                    <p:animEffect transition="in" filter="wipe(right)">
                                      <p:cBhvr>
                                        <p:cTn id="341" dur="500"/>
                                        <p:tgtEl>
                                          <p:spTgt spid="437322"/>
                                        </p:tgtEl>
                                      </p:cBhvr>
                                    </p:animEffect>
                                  </p:childTnLst>
                                  <p:subTnLst>
                                    <p:audio>
                                      <p:cMediaNode>
                                        <p:cTn display="0" masterRel="sameClick">
                                          <p:stCondLst>
                                            <p:cond evt="begin" delay="0">
                                              <p:tn val="339"/>
                                            </p:cond>
                                          </p:stCondLst>
                                          <p:endCondLst>
                                            <p:cond evt="onStopAudio" delay="0">
                                              <p:tgtEl>
                                                <p:sldTgt/>
                                              </p:tgtEl>
                                            </p:cond>
                                          </p:endCondLst>
                                        </p:cTn>
                                        <p:tgtEl>
                                          <p:sndTgt r:embed="rId4" name="Pong"/>
                                        </p:tgtEl>
                                      </p:cMediaNode>
                                    </p:audio>
                                  </p:subTnLst>
                                </p:cTn>
                              </p:par>
                            </p:childTnLst>
                          </p:cTn>
                        </p:par>
                        <p:par>
                          <p:cTn id="342" fill="hold" nodeType="afterGroup">
                            <p:stCondLst>
                              <p:cond delay="1000"/>
                            </p:stCondLst>
                            <p:childTnLst>
                              <p:par>
                                <p:cTn id="343" presetID="22" presetClass="entr" presetSubtype="8" fill="hold" nodeType="afterEffect">
                                  <p:stCondLst>
                                    <p:cond delay="0"/>
                                  </p:stCondLst>
                                  <p:childTnLst>
                                    <p:set>
                                      <p:cBhvr>
                                        <p:cTn id="344" dur="1" fill="hold">
                                          <p:stCondLst>
                                            <p:cond delay="0"/>
                                          </p:stCondLst>
                                        </p:cTn>
                                        <p:tgtEl>
                                          <p:spTgt spid="437324"/>
                                        </p:tgtEl>
                                        <p:attrNameLst>
                                          <p:attrName>style.visibility</p:attrName>
                                        </p:attrNameLst>
                                      </p:cBhvr>
                                      <p:to>
                                        <p:strVal val="visible"/>
                                      </p:to>
                                    </p:set>
                                    <p:animEffect transition="in" filter="wipe(left)">
                                      <p:cBhvr>
                                        <p:cTn id="345" dur="500"/>
                                        <p:tgtEl>
                                          <p:spTgt spid="437324"/>
                                        </p:tgtEl>
                                      </p:cBhvr>
                                    </p:animEffect>
                                  </p:childTnLst>
                                </p:cTn>
                              </p:par>
                            </p:childTnLst>
                          </p:cTn>
                        </p:par>
                        <p:par>
                          <p:cTn id="346" fill="hold" nodeType="afterGroup">
                            <p:stCondLst>
                              <p:cond delay="1500"/>
                            </p:stCondLst>
                            <p:childTnLst>
                              <p:par>
                                <p:cTn id="347" presetID="49" presetClass="entr" presetSubtype="0" decel="100000" fill="hold" grpId="0" nodeType="afterEffect">
                                  <p:stCondLst>
                                    <p:cond delay="1000"/>
                                  </p:stCondLst>
                                  <p:childTnLst>
                                    <p:set>
                                      <p:cBhvr>
                                        <p:cTn id="348" dur="1" fill="hold">
                                          <p:stCondLst>
                                            <p:cond delay="0"/>
                                          </p:stCondLst>
                                        </p:cTn>
                                        <p:tgtEl>
                                          <p:spTgt spid="437323"/>
                                        </p:tgtEl>
                                        <p:attrNameLst>
                                          <p:attrName>style.visibility</p:attrName>
                                        </p:attrNameLst>
                                      </p:cBhvr>
                                      <p:to>
                                        <p:strVal val="visible"/>
                                      </p:to>
                                    </p:set>
                                    <p:anim calcmode="lin" valueType="num">
                                      <p:cBhvr>
                                        <p:cTn id="349" dur="500" fill="hold"/>
                                        <p:tgtEl>
                                          <p:spTgt spid="437323"/>
                                        </p:tgtEl>
                                        <p:attrNameLst>
                                          <p:attrName>ppt_w</p:attrName>
                                        </p:attrNameLst>
                                      </p:cBhvr>
                                      <p:tavLst>
                                        <p:tav tm="0">
                                          <p:val>
                                            <p:fltVal val="0"/>
                                          </p:val>
                                        </p:tav>
                                        <p:tav tm="100000">
                                          <p:val>
                                            <p:strVal val="#ppt_w"/>
                                          </p:val>
                                        </p:tav>
                                      </p:tavLst>
                                    </p:anim>
                                    <p:anim calcmode="lin" valueType="num">
                                      <p:cBhvr>
                                        <p:cTn id="350" dur="500" fill="hold"/>
                                        <p:tgtEl>
                                          <p:spTgt spid="437323"/>
                                        </p:tgtEl>
                                        <p:attrNameLst>
                                          <p:attrName>ppt_h</p:attrName>
                                        </p:attrNameLst>
                                      </p:cBhvr>
                                      <p:tavLst>
                                        <p:tav tm="0">
                                          <p:val>
                                            <p:fltVal val="0"/>
                                          </p:val>
                                        </p:tav>
                                        <p:tav tm="100000">
                                          <p:val>
                                            <p:strVal val="#ppt_h"/>
                                          </p:val>
                                        </p:tav>
                                      </p:tavLst>
                                    </p:anim>
                                    <p:anim calcmode="lin" valueType="num">
                                      <p:cBhvr>
                                        <p:cTn id="351" dur="500" fill="hold"/>
                                        <p:tgtEl>
                                          <p:spTgt spid="437323"/>
                                        </p:tgtEl>
                                        <p:attrNameLst>
                                          <p:attrName>style.rotation</p:attrName>
                                        </p:attrNameLst>
                                      </p:cBhvr>
                                      <p:tavLst>
                                        <p:tav tm="0">
                                          <p:val>
                                            <p:fltVal val="360"/>
                                          </p:val>
                                        </p:tav>
                                        <p:tav tm="100000">
                                          <p:val>
                                            <p:fltVal val="0"/>
                                          </p:val>
                                        </p:tav>
                                      </p:tavLst>
                                    </p:anim>
                                    <p:animEffect transition="in" filter="fade">
                                      <p:cBhvr>
                                        <p:cTn id="352" dur="500"/>
                                        <p:tgtEl>
                                          <p:spTgt spid="437323"/>
                                        </p:tgtEl>
                                      </p:cBhvr>
                                    </p:animEffect>
                                  </p:childTnLst>
                                  <p:subTnLst>
                                    <p:audio>
                                      <p:cMediaNode>
                                        <p:cTn display="0" masterRel="sameClick">
                                          <p:stCondLst>
                                            <p:cond evt="begin" delay="0">
                                              <p:tn val="347"/>
                                            </p:cond>
                                          </p:stCondLst>
                                          <p:endCondLst>
                                            <p:cond evt="onStopAudio" delay="0">
                                              <p:tgtEl>
                                                <p:sldTgt/>
                                              </p:tgtEl>
                                            </p:cond>
                                          </p:endCondLst>
                                        </p:cTn>
                                        <p:tgtEl>
                                          <p:sndTgt r:embed="rId6" name="Explosion"/>
                                        </p:tgtEl>
                                      </p:cMediaNode>
                                    </p:audio>
                                  </p:subTnLst>
                                </p:cTn>
                              </p:par>
                            </p:childTnLst>
                          </p:cTn>
                        </p:par>
                        <p:par>
                          <p:cTn id="353" fill="hold" nodeType="afterGroup">
                            <p:stCondLst>
                              <p:cond delay="3000"/>
                            </p:stCondLst>
                            <p:childTnLst>
                              <p:par>
                                <p:cTn id="354" presetID="9" presetClass="exit" presetSubtype="0" fill="hold" grpId="1" nodeType="afterEffect">
                                  <p:stCondLst>
                                    <p:cond delay="3000"/>
                                  </p:stCondLst>
                                  <p:childTnLst>
                                    <p:animEffect transition="out" filter="dissolve">
                                      <p:cBhvr>
                                        <p:cTn id="355" dur="75"/>
                                        <p:tgtEl>
                                          <p:spTgt spid="437323"/>
                                        </p:tgtEl>
                                      </p:cBhvr>
                                    </p:animEffect>
                                    <p:set>
                                      <p:cBhvr>
                                        <p:cTn id="356" dur="1" fill="hold">
                                          <p:stCondLst>
                                            <p:cond delay="74"/>
                                          </p:stCondLst>
                                        </p:cTn>
                                        <p:tgtEl>
                                          <p:spTgt spid="437323"/>
                                        </p:tgtEl>
                                        <p:attrNameLst>
                                          <p:attrName>style.visibility</p:attrName>
                                        </p:attrNameLst>
                                      </p:cBhvr>
                                      <p:to>
                                        <p:strVal val="hidden"/>
                                      </p:to>
                                    </p:set>
                                  </p:childTnLst>
                                </p:cTn>
                              </p:par>
                            </p:childTnLst>
                          </p:cTn>
                        </p:par>
                        <p:par>
                          <p:cTn id="357" fill="hold" nodeType="afterGroup">
                            <p:stCondLst>
                              <p:cond delay="6075"/>
                            </p:stCondLst>
                            <p:childTnLst>
                              <p:par>
                                <p:cTn id="358" presetID="2" presetClass="exit" presetSubtype="3" fill="hold" nodeType="afterEffect">
                                  <p:stCondLst>
                                    <p:cond delay="0"/>
                                  </p:stCondLst>
                                  <p:childTnLst>
                                    <p:anim calcmode="lin" valueType="num">
                                      <p:cBhvr additive="base">
                                        <p:cTn id="359" dur="500"/>
                                        <p:tgtEl>
                                          <p:spTgt spid="437324"/>
                                        </p:tgtEl>
                                        <p:attrNameLst>
                                          <p:attrName>ppt_x</p:attrName>
                                        </p:attrNameLst>
                                      </p:cBhvr>
                                      <p:tavLst>
                                        <p:tav tm="0">
                                          <p:val>
                                            <p:strVal val="ppt_x"/>
                                          </p:val>
                                        </p:tav>
                                        <p:tav tm="100000">
                                          <p:val>
                                            <p:strVal val="1+ppt_w/2"/>
                                          </p:val>
                                        </p:tav>
                                      </p:tavLst>
                                    </p:anim>
                                    <p:anim calcmode="lin" valueType="num">
                                      <p:cBhvr additive="base">
                                        <p:cTn id="360" dur="500"/>
                                        <p:tgtEl>
                                          <p:spTgt spid="437324"/>
                                        </p:tgtEl>
                                        <p:attrNameLst>
                                          <p:attrName>ppt_y</p:attrName>
                                        </p:attrNameLst>
                                      </p:cBhvr>
                                      <p:tavLst>
                                        <p:tav tm="0">
                                          <p:val>
                                            <p:strVal val="ppt_y"/>
                                          </p:val>
                                        </p:tav>
                                        <p:tav tm="100000">
                                          <p:val>
                                            <p:strVal val="0-ppt_h/2"/>
                                          </p:val>
                                        </p:tav>
                                      </p:tavLst>
                                    </p:anim>
                                    <p:set>
                                      <p:cBhvr>
                                        <p:cTn id="361" dur="1" fill="hold">
                                          <p:stCondLst>
                                            <p:cond delay="499"/>
                                          </p:stCondLst>
                                        </p:cTn>
                                        <p:tgtEl>
                                          <p:spTgt spid="437324"/>
                                        </p:tgtEl>
                                        <p:attrNameLst>
                                          <p:attrName>style.visibility</p:attrName>
                                        </p:attrNameLst>
                                      </p:cBhvr>
                                      <p:to>
                                        <p:strVal val="hidden"/>
                                      </p:to>
                                    </p:set>
                                  </p:childTnLst>
                                </p:cTn>
                              </p:par>
                            </p:childTnLst>
                          </p:cTn>
                        </p:par>
                      </p:childTnLst>
                    </p:cTn>
                  </p:par>
                  <p:par>
                    <p:cTn id="362" fill="hold" nodeType="clickPar">
                      <p:stCondLst>
                        <p:cond delay="indefinite"/>
                      </p:stCondLst>
                      <p:childTnLst>
                        <p:par>
                          <p:cTn id="363" fill="hold" nodeType="withGroup">
                            <p:stCondLst>
                              <p:cond delay="0"/>
                            </p:stCondLst>
                            <p:childTnLst>
                              <p:par>
                                <p:cTn id="364" presetID="17" presetClass="entr" presetSubtype="4" fill="hold" grpId="0" nodeType="clickEffect">
                                  <p:stCondLst>
                                    <p:cond delay="0"/>
                                  </p:stCondLst>
                                  <p:childTnLst>
                                    <p:set>
                                      <p:cBhvr>
                                        <p:cTn id="365" dur="1" fill="hold">
                                          <p:stCondLst>
                                            <p:cond delay="0"/>
                                          </p:stCondLst>
                                        </p:cTn>
                                        <p:tgtEl>
                                          <p:spTgt spid="437325"/>
                                        </p:tgtEl>
                                        <p:attrNameLst>
                                          <p:attrName>style.visibility</p:attrName>
                                        </p:attrNameLst>
                                      </p:cBhvr>
                                      <p:to>
                                        <p:strVal val="visible"/>
                                      </p:to>
                                    </p:set>
                                    <p:anim calcmode="lin" valueType="num">
                                      <p:cBhvr>
                                        <p:cTn id="366" dur="500" fill="hold"/>
                                        <p:tgtEl>
                                          <p:spTgt spid="437325"/>
                                        </p:tgtEl>
                                        <p:attrNameLst>
                                          <p:attrName>ppt_x</p:attrName>
                                        </p:attrNameLst>
                                      </p:cBhvr>
                                      <p:tavLst>
                                        <p:tav tm="0">
                                          <p:val>
                                            <p:strVal val="#ppt_x"/>
                                          </p:val>
                                        </p:tav>
                                        <p:tav tm="100000">
                                          <p:val>
                                            <p:strVal val="#ppt_x"/>
                                          </p:val>
                                        </p:tav>
                                      </p:tavLst>
                                    </p:anim>
                                    <p:anim calcmode="lin" valueType="num">
                                      <p:cBhvr>
                                        <p:cTn id="367" dur="500" fill="hold"/>
                                        <p:tgtEl>
                                          <p:spTgt spid="437325"/>
                                        </p:tgtEl>
                                        <p:attrNameLst>
                                          <p:attrName>ppt_y</p:attrName>
                                        </p:attrNameLst>
                                      </p:cBhvr>
                                      <p:tavLst>
                                        <p:tav tm="0">
                                          <p:val>
                                            <p:strVal val="#ppt_y+#ppt_h/2"/>
                                          </p:val>
                                        </p:tav>
                                        <p:tav tm="100000">
                                          <p:val>
                                            <p:strVal val="#ppt_y"/>
                                          </p:val>
                                        </p:tav>
                                      </p:tavLst>
                                    </p:anim>
                                    <p:anim calcmode="lin" valueType="num">
                                      <p:cBhvr>
                                        <p:cTn id="368" dur="500" fill="hold"/>
                                        <p:tgtEl>
                                          <p:spTgt spid="437325"/>
                                        </p:tgtEl>
                                        <p:attrNameLst>
                                          <p:attrName>ppt_w</p:attrName>
                                        </p:attrNameLst>
                                      </p:cBhvr>
                                      <p:tavLst>
                                        <p:tav tm="0">
                                          <p:val>
                                            <p:strVal val="#ppt_w"/>
                                          </p:val>
                                        </p:tav>
                                        <p:tav tm="100000">
                                          <p:val>
                                            <p:strVal val="#ppt_w"/>
                                          </p:val>
                                        </p:tav>
                                      </p:tavLst>
                                    </p:anim>
                                    <p:anim calcmode="lin" valueType="num">
                                      <p:cBhvr>
                                        <p:cTn id="369" dur="500" fill="hold"/>
                                        <p:tgtEl>
                                          <p:spTgt spid="4373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64"/>
                                            </p:cond>
                                          </p:stCondLst>
                                          <p:endCondLst>
                                            <p:cond evt="onStopAudio" delay="0">
                                              <p:tgtEl>
                                                <p:sldTgt/>
                                              </p:tgtEl>
                                            </p:cond>
                                          </p:endCondLst>
                                        </p:cTn>
                                        <p:tgtEl>
                                          <p:sndTgt r:embed="rId7" name="Arrow"/>
                                        </p:tgtEl>
                                      </p:cMediaNode>
                                    </p:audio>
                                  </p:subTnLst>
                                </p:cTn>
                              </p:par>
                            </p:childTnLst>
                          </p:cTn>
                        </p:par>
                      </p:childTnLst>
                    </p:cTn>
                  </p:par>
                  <p:par>
                    <p:cTn id="370" fill="hold" nodeType="clickPar">
                      <p:stCondLst>
                        <p:cond delay="indefinite"/>
                      </p:stCondLst>
                      <p:childTnLst>
                        <p:par>
                          <p:cTn id="371" fill="hold" nodeType="withGroup">
                            <p:stCondLst>
                              <p:cond delay="0"/>
                            </p:stCondLst>
                            <p:childTnLst>
                              <p:par>
                                <p:cTn id="372" presetID="22" presetClass="entr" presetSubtype="4" fill="hold" nodeType="clickEffect">
                                  <p:stCondLst>
                                    <p:cond delay="0"/>
                                  </p:stCondLst>
                                  <p:childTnLst>
                                    <p:set>
                                      <p:cBhvr>
                                        <p:cTn id="373" dur="1" fill="hold">
                                          <p:stCondLst>
                                            <p:cond delay="0"/>
                                          </p:stCondLst>
                                        </p:cTn>
                                        <p:tgtEl>
                                          <p:spTgt spid="437331"/>
                                        </p:tgtEl>
                                        <p:attrNameLst>
                                          <p:attrName>style.visibility</p:attrName>
                                        </p:attrNameLst>
                                      </p:cBhvr>
                                      <p:to>
                                        <p:strVal val="visible"/>
                                      </p:to>
                                    </p:set>
                                    <p:animEffect transition="in" filter="wipe(down)">
                                      <p:cBhvr>
                                        <p:cTn id="374" dur="500"/>
                                        <p:tgtEl>
                                          <p:spTgt spid="437331"/>
                                        </p:tgtEl>
                                      </p:cBhvr>
                                    </p:animEffect>
                                  </p:childTnLst>
                                </p:cTn>
                              </p:par>
                              <p:par>
                                <p:cTn id="375" presetID="22" presetClass="entr" presetSubtype="2" fill="hold" nodeType="withEffect">
                                  <p:stCondLst>
                                    <p:cond delay="0"/>
                                  </p:stCondLst>
                                  <p:childTnLst>
                                    <p:set>
                                      <p:cBhvr>
                                        <p:cTn id="376" dur="1" fill="hold">
                                          <p:stCondLst>
                                            <p:cond delay="0"/>
                                          </p:stCondLst>
                                        </p:cTn>
                                        <p:tgtEl>
                                          <p:spTgt spid="437326"/>
                                        </p:tgtEl>
                                        <p:attrNameLst>
                                          <p:attrName>style.visibility</p:attrName>
                                        </p:attrNameLst>
                                      </p:cBhvr>
                                      <p:to>
                                        <p:strVal val="visible"/>
                                      </p:to>
                                    </p:set>
                                    <p:animEffect transition="in" filter="wipe(right)">
                                      <p:cBhvr>
                                        <p:cTn id="377" dur="500"/>
                                        <p:tgtEl>
                                          <p:spTgt spid="437326"/>
                                        </p:tgtEl>
                                      </p:cBhvr>
                                    </p:animEffect>
                                  </p:childTnLst>
                                  <p:subTnLst>
                                    <p:audio>
                                      <p:cMediaNode>
                                        <p:cTn display="0" masterRel="sameClick">
                                          <p:stCondLst>
                                            <p:cond evt="begin" delay="0">
                                              <p:tn val="375"/>
                                            </p:cond>
                                          </p:stCondLst>
                                          <p:endCondLst>
                                            <p:cond evt="onStopAudio" delay="0">
                                              <p:tgtEl>
                                                <p:sldTgt/>
                                              </p:tgtEl>
                                            </p:cond>
                                          </p:endCondLst>
                                        </p:cTn>
                                        <p:tgtEl>
                                          <p:sndTgt r:embed="rId4" name="Pong"/>
                                        </p:tgtEl>
                                      </p:cMediaNode>
                                    </p:audio>
                                  </p:subTnLst>
                                </p:cTn>
                              </p:par>
                            </p:childTnLst>
                          </p:cTn>
                        </p:par>
                      </p:childTnLst>
                    </p:cTn>
                  </p:par>
                  <p:par>
                    <p:cTn id="378" fill="hold" nodeType="clickPar">
                      <p:stCondLst>
                        <p:cond delay="indefinite"/>
                      </p:stCondLst>
                      <p:childTnLst>
                        <p:par>
                          <p:cTn id="379" fill="hold" nodeType="withGroup">
                            <p:stCondLst>
                              <p:cond delay="0"/>
                            </p:stCondLst>
                            <p:childTnLst>
                              <p:par>
                                <p:cTn id="380" presetID="22" presetClass="entr" presetSubtype="2" fill="hold" nodeType="clickEffect">
                                  <p:stCondLst>
                                    <p:cond delay="0"/>
                                  </p:stCondLst>
                                  <p:childTnLst>
                                    <p:set>
                                      <p:cBhvr>
                                        <p:cTn id="381" dur="1" fill="hold">
                                          <p:stCondLst>
                                            <p:cond delay="0"/>
                                          </p:stCondLst>
                                        </p:cTn>
                                        <p:tgtEl>
                                          <p:spTgt spid="437329"/>
                                        </p:tgtEl>
                                        <p:attrNameLst>
                                          <p:attrName>style.visibility</p:attrName>
                                        </p:attrNameLst>
                                      </p:cBhvr>
                                      <p:to>
                                        <p:strVal val="visible"/>
                                      </p:to>
                                    </p:set>
                                    <p:animEffect transition="in" filter="wipe(right)">
                                      <p:cBhvr>
                                        <p:cTn id="382" dur="500"/>
                                        <p:tgtEl>
                                          <p:spTgt spid="437329"/>
                                        </p:tgtEl>
                                      </p:cBhvr>
                                    </p:animEffect>
                                  </p:childTnLst>
                                  <p:subTnLst>
                                    <p:audio>
                                      <p:cMediaNode>
                                        <p:cTn display="0" masterRel="sameClick">
                                          <p:stCondLst>
                                            <p:cond evt="begin" delay="0">
                                              <p:tn val="380"/>
                                            </p:cond>
                                          </p:stCondLst>
                                          <p:endCondLst>
                                            <p:cond evt="onStopAudio" delay="0">
                                              <p:tgtEl>
                                                <p:sldTgt/>
                                              </p:tgtEl>
                                            </p:cond>
                                          </p:endCondLst>
                                        </p:cTn>
                                        <p:tgtEl>
                                          <p:sndTgt r:embed="rId5" name="Vibro Up"/>
                                        </p:tgtEl>
                                      </p:cMediaNode>
                                    </p:audio>
                                  </p:subTnLst>
                                </p:cTn>
                              </p:par>
                            </p:childTnLst>
                          </p:cTn>
                        </p:par>
                      </p:childTnLst>
                    </p:cTn>
                  </p:par>
                  <p:par>
                    <p:cTn id="383" fill="hold" nodeType="clickPar">
                      <p:stCondLst>
                        <p:cond delay="indefinite"/>
                      </p:stCondLst>
                      <p:childTnLst>
                        <p:par>
                          <p:cTn id="384" fill="hold" nodeType="withGroup">
                            <p:stCondLst>
                              <p:cond delay="0"/>
                            </p:stCondLst>
                            <p:childTnLst>
                              <p:par>
                                <p:cTn id="385" presetID="22" presetClass="exit" presetSubtype="8" fill="hold" nodeType="clickEffect">
                                  <p:stCondLst>
                                    <p:cond delay="0"/>
                                  </p:stCondLst>
                                  <p:childTnLst>
                                    <p:animEffect transition="out" filter="wipe(left)">
                                      <p:cBhvr>
                                        <p:cTn id="386" dur="500"/>
                                        <p:tgtEl>
                                          <p:spTgt spid="437329"/>
                                        </p:tgtEl>
                                      </p:cBhvr>
                                    </p:animEffect>
                                    <p:set>
                                      <p:cBhvr>
                                        <p:cTn id="387" dur="1" fill="hold">
                                          <p:stCondLst>
                                            <p:cond delay="499"/>
                                          </p:stCondLst>
                                        </p:cTn>
                                        <p:tgtEl>
                                          <p:spTgt spid="437329"/>
                                        </p:tgtEl>
                                        <p:attrNameLst>
                                          <p:attrName>style.visibility</p:attrName>
                                        </p:attrNameLst>
                                      </p:cBhvr>
                                      <p:to>
                                        <p:strVal val="hidden"/>
                                      </p:to>
                                    </p:set>
                                  </p:childTnLst>
                                </p:cTn>
                              </p:par>
                            </p:childTnLst>
                          </p:cTn>
                        </p:par>
                        <p:par>
                          <p:cTn id="388" fill="hold" nodeType="afterGroup">
                            <p:stCondLst>
                              <p:cond delay="500"/>
                            </p:stCondLst>
                            <p:childTnLst>
                              <p:par>
                                <p:cTn id="389" presetID="22" presetClass="entr" presetSubtype="2" fill="hold" nodeType="afterEffect">
                                  <p:stCondLst>
                                    <p:cond delay="0"/>
                                  </p:stCondLst>
                                  <p:childTnLst>
                                    <p:set>
                                      <p:cBhvr>
                                        <p:cTn id="390" dur="1" fill="hold">
                                          <p:stCondLst>
                                            <p:cond delay="0"/>
                                          </p:stCondLst>
                                        </p:cTn>
                                        <p:tgtEl>
                                          <p:spTgt spid="437330"/>
                                        </p:tgtEl>
                                        <p:attrNameLst>
                                          <p:attrName>style.visibility</p:attrName>
                                        </p:attrNameLst>
                                      </p:cBhvr>
                                      <p:to>
                                        <p:strVal val="visible"/>
                                      </p:to>
                                    </p:set>
                                    <p:animEffect transition="in" filter="wipe(right)">
                                      <p:cBhvr>
                                        <p:cTn id="391" dur="500"/>
                                        <p:tgtEl>
                                          <p:spTgt spid="437330"/>
                                        </p:tgtEl>
                                      </p:cBhvr>
                                    </p:animEffect>
                                  </p:childTnLst>
                                  <p:subTnLst>
                                    <p:audio>
                                      <p:cMediaNode>
                                        <p:cTn display="0" masterRel="sameClick">
                                          <p:stCondLst>
                                            <p:cond evt="begin" delay="0">
                                              <p:tn val="389"/>
                                            </p:cond>
                                          </p:stCondLst>
                                          <p:endCondLst>
                                            <p:cond evt="onStopAudio" delay="0">
                                              <p:tgtEl>
                                                <p:sldTgt/>
                                              </p:tgtEl>
                                            </p:cond>
                                          </p:endCondLst>
                                        </p:cTn>
                                        <p:tgtEl>
                                          <p:sndTgt r:embed="rId4" name="Pong"/>
                                        </p:tgtEl>
                                      </p:cMediaNode>
                                    </p:audio>
                                  </p:subTnLst>
                                </p:cTn>
                              </p:par>
                            </p:childTnLst>
                          </p:cTn>
                        </p:par>
                        <p:par>
                          <p:cTn id="392" fill="hold" nodeType="afterGroup">
                            <p:stCondLst>
                              <p:cond delay="1000"/>
                            </p:stCondLst>
                            <p:childTnLst>
                              <p:par>
                                <p:cTn id="393" presetID="22" presetClass="entr" presetSubtype="8" fill="hold" nodeType="afterEffect">
                                  <p:stCondLst>
                                    <p:cond delay="0"/>
                                  </p:stCondLst>
                                  <p:childTnLst>
                                    <p:set>
                                      <p:cBhvr>
                                        <p:cTn id="394" dur="1" fill="hold">
                                          <p:stCondLst>
                                            <p:cond delay="0"/>
                                          </p:stCondLst>
                                        </p:cTn>
                                        <p:tgtEl>
                                          <p:spTgt spid="437328"/>
                                        </p:tgtEl>
                                        <p:attrNameLst>
                                          <p:attrName>style.visibility</p:attrName>
                                        </p:attrNameLst>
                                      </p:cBhvr>
                                      <p:to>
                                        <p:strVal val="visible"/>
                                      </p:to>
                                    </p:set>
                                    <p:animEffect transition="in" filter="wipe(left)">
                                      <p:cBhvr>
                                        <p:cTn id="395" dur="500"/>
                                        <p:tgtEl>
                                          <p:spTgt spid="437328"/>
                                        </p:tgtEl>
                                      </p:cBhvr>
                                    </p:animEffect>
                                  </p:childTnLst>
                                </p:cTn>
                              </p:par>
                            </p:childTnLst>
                          </p:cTn>
                        </p:par>
                        <p:par>
                          <p:cTn id="396" fill="hold" nodeType="afterGroup">
                            <p:stCondLst>
                              <p:cond delay="1500"/>
                            </p:stCondLst>
                            <p:childTnLst>
                              <p:par>
                                <p:cTn id="397" presetID="49" presetClass="entr" presetSubtype="0" decel="100000" fill="hold" grpId="0" nodeType="afterEffect">
                                  <p:stCondLst>
                                    <p:cond delay="1000"/>
                                  </p:stCondLst>
                                  <p:childTnLst>
                                    <p:set>
                                      <p:cBhvr>
                                        <p:cTn id="398" dur="1" fill="hold">
                                          <p:stCondLst>
                                            <p:cond delay="0"/>
                                          </p:stCondLst>
                                        </p:cTn>
                                        <p:tgtEl>
                                          <p:spTgt spid="437327"/>
                                        </p:tgtEl>
                                        <p:attrNameLst>
                                          <p:attrName>style.visibility</p:attrName>
                                        </p:attrNameLst>
                                      </p:cBhvr>
                                      <p:to>
                                        <p:strVal val="visible"/>
                                      </p:to>
                                    </p:set>
                                    <p:anim calcmode="lin" valueType="num">
                                      <p:cBhvr>
                                        <p:cTn id="399" dur="500" fill="hold"/>
                                        <p:tgtEl>
                                          <p:spTgt spid="437327"/>
                                        </p:tgtEl>
                                        <p:attrNameLst>
                                          <p:attrName>ppt_w</p:attrName>
                                        </p:attrNameLst>
                                      </p:cBhvr>
                                      <p:tavLst>
                                        <p:tav tm="0">
                                          <p:val>
                                            <p:fltVal val="0"/>
                                          </p:val>
                                        </p:tav>
                                        <p:tav tm="100000">
                                          <p:val>
                                            <p:strVal val="#ppt_w"/>
                                          </p:val>
                                        </p:tav>
                                      </p:tavLst>
                                    </p:anim>
                                    <p:anim calcmode="lin" valueType="num">
                                      <p:cBhvr>
                                        <p:cTn id="400" dur="500" fill="hold"/>
                                        <p:tgtEl>
                                          <p:spTgt spid="437327"/>
                                        </p:tgtEl>
                                        <p:attrNameLst>
                                          <p:attrName>ppt_h</p:attrName>
                                        </p:attrNameLst>
                                      </p:cBhvr>
                                      <p:tavLst>
                                        <p:tav tm="0">
                                          <p:val>
                                            <p:fltVal val="0"/>
                                          </p:val>
                                        </p:tav>
                                        <p:tav tm="100000">
                                          <p:val>
                                            <p:strVal val="#ppt_h"/>
                                          </p:val>
                                        </p:tav>
                                      </p:tavLst>
                                    </p:anim>
                                    <p:anim calcmode="lin" valueType="num">
                                      <p:cBhvr>
                                        <p:cTn id="401" dur="500" fill="hold"/>
                                        <p:tgtEl>
                                          <p:spTgt spid="437327"/>
                                        </p:tgtEl>
                                        <p:attrNameLst>
                                          <p:attrName>style.rotation</p:attrName>
                                        </p:attrNameLst>
                                      </p:cBhvr>
                                      <p:tavLst>
                                        <p:tav tm="0">
                                          <p:val>
                                            <p:fltVal val="360"/>
                                          </p:val>
                                        </p:tav>
                                        <p:tav tm="100000">
                                          <p:val>
                                            <p:fltVal val="0"/>
                                          </p:val>
                                        </p:tav>
                                      </p:tavLst>
                                    </p:anim>
                                    <p:animEffect transition="in" filter="fade">
                                      <p:cBhvr>
                                        <p:cTn id="402" dur="500"/>
                                        <p:tgtEl>
                                          <p:spTgt spid="437327"/>
                                        </p:tgtEl>
                                      </p:cBhvr>
                                    </p:animEffect>
                                  </p:childTnLst>
                                  <p:subTnLst>
                                    <p:audio>
                                      <p:cMediaNode>
                                        <p:cTn display="0" masterRel="sameClick">
                                          <p:stCondLst>
                                            <p:cond evt="begin" delay="0">
                                              <p:tn val="397"/>
                                            </p:cond>
                                          </p:stCondLst>
                                          <p:endCondLst>
                                            <p:cond evt="onStopAudio" delay="0">
                                              <p:tgtEl>
                                                <p:sldTgt/>
                                              </p:tgtEl>
                                            </p:cond>
                                          </p:endCondLst>
                                        </p:cTn>
                                        <p:tgtEl>
                                          <p:sndTgt r:embed="rId6" name="Explosion"/>
                                        </p:tgtEl>
                                      </p:cMediaNode>
                                    </p:audio>
                                  </p:subTnLst>
                                </p:cTn>
                              </p:par>
                            </p:childTnLst>
                          </p:cTn>
                        </p:par>
                        <p:par>
                          <p:cTn id="403" fill="hold" nodeType="afterGroup">
                            <p:stCondLst>
                              <p:cond delay="3000"/>
                            </p:stCondLst>
                            <p:childTnLst>
                              <p:par>
                                <p:cTn id="404" presetID="9" presetClass="exit" presetSubtype="0" fill="hold" grpId="1" nodeType="afterEffect">
                                  <p:stCondLst>
                                    <p:cond delay="3000"/>
                                  </p:stCondLst>
                                  <p:childTnLst>
                                    <p:animEffect transition="out" filter="dissolve">
                                      <p:cBhvr>
                                        <p:cTn id="405" dur="75"/>
                                        <p:tgtEl>
                                          <p:spTgt spid="437327"/>
                                        </p:tgtEl>
                                      </p:cBhvr>
                                    </p:animEffect>
                                    <p:set>
                                      <p:cBhvr>
                                        <p:cTn id="406" dur="1" fill="hold">
                                          <p:stCondLst>
                                            <p:cond delay="74"/>
                                          </p:stCondLst>
                                        </p:cTn>
                                        <p:tgtEl>
                                          <p:spTgt spid="437327"/>
                                        </p:tgtEl>
                                        <p:attrNameLst>
                                          <p:attrName>style.visibility</p:attrName>
                                        </p:attrNameLst>
                                      </p:cBhvr>
                                      <p:to>
                                        <p:strVal val="hidden"/>
                                      </p:to>
                                    </p:set>
                                  </p:childTnLst>
                                </p:cTn>
                              </p:par>
                            </p:childTnLst>
                          </p:cTn>
                        </p:par>
                        <p:par>
                          <p:cTn id="407" fill="hold" nodeType="afterGroup">
                            <p:stCondLst>
                              <p:cond delay="6075"/>
                            </p:stCondLst>
                            <p:childTnLst>
                              <p:par>
                                <p:cTn id="408" presetID="2" presetClass="exit" presetSubtype="6" fill="hold" nodeType="afterEffect">
                                  <p:stCondLst>
                                    <p:cond delay="0"/>
                                  </p:stCondLst>
                                  <p:childTnLst>
                                    <p:anim calcmode="lin" valueType="num">
                                      <p:cBhvr additive="base">
                                        <p:cTn id="409" dur="500"/>
                                        <p:tgtEl>
                                          <p:spTgt spid="437328"/>
                                        </p:tgtEl>
                                        <p:attrNameLst>
                                          <p:attrName>ppt_x</p:attrName>
                                        </p:attrNameLst>
                                      </p:cBhvr>
                                      <p:tavLst>
                                        <p:tav tm="0">
                                          <p:val>
                                            <p:strVal val="ppt_x"/>
                                          </p:val>
                                        </p:tav>
                                        <p:tav tm="100000">
                                          <p:val>
                                            <p:strVal val="1+ppt_w/2"/>
                                          </p:val>
                                        </p:tav>
                                      </p:tavLst>
                                    </p:anim>
                                    <p:anim calcmode="lin" valueType="num">
                                      <p:cBhvr additive="base">
                                        <p:cTn id="410" dur="500"/>
                                        <p:tgtEl>
                                          <p:spTgt spid="437328"/>
                                        </p:tgtEl>
                                        <p:attrNameLst>
                                          <p:attrName>ppt_y</p:attrName>
                                        </p:attrNameLst>
                                      </p:cBhvr>
                                      <p:tavLst>
                                        <p:tav tm="0">
                                          <p:val>
                                            <p:strVal val="ppt_y"/>
                                          </p:val>
                                        </p:tav>
                                        <p:tav tm="100000">
                                          <p:val>
                                            <p:strVal val="1+ppt_h/2"/>
                                          </p:val>
                                        </p:tav>
                                      </p:tavLst>
                                    </p:anim>
                                    <p:set>
                                      <p:cBhvr>
                                        <p:cTn id="411" dur="1" fill="hold">
                                          <p:stCondLst>
                                            <p:cond delay="499"/>
                                          </p:stCondLst>
                                        </p:cTn>
                                        <p:tgtEl>
                                          <p:spTgt spid="437328"/>
                                        </p:tgtEl>
                                        <p:attrNameLst>
                                          <p:attrName>style.visibility</p:attrName>
                                        </p:attrNameLst>
                                      </p:cBhvr>
                                      <p:to>
                                        <p:strVal val="hidden"/>
                                      </p:to>
                                    </p:set>
                                  </p:childTnLst>
                                </p:cTn>
                              </p:par>
                            </p:childTnLst>
                          </p:cTn>
                        </p:par>
                      </p:childTnLst>
                    </p:cTn>
                  </p:par>
                  <p:par>
                    <p:cTn id="412" fill="hold" nodeType="clickPar">
                      <p:stCondLst>
                        <p:cond delay="indefinite"/>
                      </p:stCondLst>
                      <p:childTnLst>
                        <p:par>
                          <p:cTn id="413" fill="hold" nodeType="withGroup">
                            <p:stCondLst>
                              <p:cond delay="0"/>
                            </p:stCondLst>
                            <p:childTnLst>
                              <p:par>
                                <p:cTn id="414" presetID="17" presetClass="entr" presetSubtype="4" fill="hold" grpId="0" nodeType="clickEffect">
                                  <p:stCondLst>
                                    <p:cond delay="0"/>
                                  </p:stCondLst>
                                  <p:childTnLst>
                                    <p:set>
                                      <p:cBhvr>
                                        <p:cTn id="415" dur="1" fill="hold">
                                          <p:stCondLst>
                                            <p:cond delay="0"/>
                                          </p:stCondLst>
                                        </p:cTn>
                                        <p:tgtEl>
                                          <p:spTgt spid="437338"/>
                                        </p:tgtEl>
                                        <p:attrNameLst>
                                          <p:attrName>style.visibility</p:attrName>
                                        </p:attrNameLst>
                                      </p:cBhvr>
                                      <p:to>
                                        <p:strVal val="visible"/>
                                      </p:to>
                                    </p:set>
                                    <p:anim calcmode="lin" valueType="num">
                                      <p:cBhvr>
                                        <p:cTn id="416" dur="500" fill="hold"/>
                                        <p:tgtEl>
                                          <p:spTgt spid="437338"/>
                                        </p:tgtEl>
                                        <p:attrNameLst>
                                          <p:attrName>ppt_x</p:attrName>
                                        </p:attrNameLst>
                                      </p:cBhvr>
                                      <p:tavLst>
                                        <p:tav tm="0">
                                          <p:val>
                                            <p:strVal val="#ppt_x"/>
                                          </p:val>
                                        </p:tav>
                                        <p:tav tm="100000">
                                          <p:val>
                                            <p:strVal val="#ppt_x"/>
                                          </p:val>
                                        </p:tav>
                                      </p:tavLst>
                                    </p:anim>
                                    <p:anim calcmode="lin" valueType="num">
                                      <p:cBhvr>
                                        <p:cTn id="417" dur="500" fill="hold"/>
                                        <p:tgtEl>
                                          <p:spTgt spid="437338"/>
                                        </p:tgtEl>
                                        <p:attrNameLst>
                                          <p:attrName>ppt_y</p:attrName>
                                        </p:attrNameLst>
                                      </p:cBhvr>
                                      <p:tavLst>
                                        <p:tav tm="0">
                                          <p:val>
                                            <p:strVal val="#ppt_y+#ppt_h/2"/>
                                          </p:val>
                                        </p:tav>
                                        <p:tav tm="100000">
                                          <p:val>
                                            <p:strVal val="#ppt_y"/>
                                          </p:val>
                                        </p:tav>
                                      </p:tavLst>
                                    </p:anim>
                                    <p:anim calcmode="lin" valueType="num">
                                      <p:cBhvr>
                                        <p:cTn id="418" dur="500" fill="hold"/>
                                        <p:tgtEl>
                                          <p:spTgt spid="437338"/>
                                        </p:tgtEl>
                                        <p:attrNameLst>
                                          <p:attrName>ppt_w</p:attrName>
                                        </p:attrNameLst>
                                      </p:cBhvr>
                                      <p:tavLst>
                                        <p:tav tm="0">
                                          <p:val>
                                            <p:strVal val="#ppt_w"/>
                                          </p:val>
                                        </p:tav>
                                        <p:tav tm="100000">
                                          <p:val>
                                            <p:strVal val="#ppt_w"/>
                                          </p:val>
                                        </p:tav>
                                      </p:tavLst>
                                    </p:anim>
                                    <p:anim calcmode="lin" valueType="num">
                                      <p:cBhvr>
                                        <p:cTn id="419" dur="500" fill="hold"/>
                                        <p:tgtEl>
                                          <p:spTgt spid="43733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4"/>
                                            </p:cond>
                                          </p:stCondLst>
                                          <p:endCondLst>
                                            <p:cond evt="onStopAudio" delay="0">
                                              <p:tgtEl>
                                                <p:sldTgt/>
                                              </p:tgtEl>
                                            </p:cond>
                                          </p:endCondLst>
                                        </p:cTn>
                                        <p:tgtEl>
                                          <p:sndTgt r:embed="rId7" name="Arrow"/>
                                        </p:tgtEl>
                                      </p:cMediaNode>
                                    </p:audio>
                                  </p:subTnLst>
                                </p:cTn>
                              </p:par>
                            </p:childTnLst>
                          </p:cTn>
                        </p:par>
                      </p:childTnLst>
                    </p:cTn>
                  </p:par>
                  <p:par>
                    <p:cTn id="420" fill="hold" nodeType="clickPar">
                      <p:stCondLst>
                        <p:cond delay="indefinite"/>
                      </p:stCondLst>
                      <p:childTnLst>
                        <p:par>
                          <p:cTn id="421" fill="hold" nodeType="withGroup">
                            <p:stCondLst>
                              <p:cond delay="0"/>
                            </p:stCondLst>
                            <p:childTnLst>
                              <p:par>
                                <p:cTn id="422" presetID="22" presetClass="entr" presetSubtype="8" fill="hold" grpId="0" nodeType="clickEffect">
                                  <p:stCondLst>
                                    <p:cond delay="0"/>
                                  </p:stCondLst>
                                  <p:childTnLst>
                                    <p:set>
                                      <p:cBhvr>
                                        <p:cTn id="423" dur="1" fill="hold">
                                          <p:stCondLst>
                                            <p:cond delay="0"/>
                                          </p:stCondLst>
                                        </p:cTn>
                                        <p:tgtEl>
                                          <p:spTgt spid="437339"/>
                                        </p:tgtEl>
                                        <p:attrNameLst>
                                          <p:attrName>style.visibility</p:attrName>
                                        </p:attrNameLst>
                                      </p:cBhvr>
                                      <p:to>
                                        <p:strVal val="visible"/>
                                      </p:to>
                                    </p:set>
                                    <p:animEffect transition="in" filter="wipe(left)">
                                      <p:cBhvr>
                                        <p:cTn id="424" dur="500"/>
                                        <p:tgtEl>
                                          <p:spTgt spid="437339"/>
                                        </p:tgtEl>
                                      </p:cBhvr>
                                    </p:animEffect>
                                  </p:childTnLst>
                                  <p:subTnLst>
                                    <p:audio>
                                      <p:cMediaNode>
                                        <p:cTn display="0" masterRel="sameClick">
                                          <p:stCondLst>
                                            <p:cond evt="begin" delay="0">
                                              <p:tn val="422"/>
                                            </p:cond>
                                          </p:stCondLst>
                                          <p:endCondLst>
                                            <p:cond evt="onStopAudio" delay="0">
                                              <p:tgtEl>
                                                <p:sldTgt/>
                                              </p:tgtEl>
                                            </p:cond>
                                          </p:endCondLst>
                                        </p:cTn>
                                        <p:tgtEl>
                                          <p:sndTgt r:embed="rId8" name="String"/>
                                        </p:tgtEl>
                                      </p:cMediaNode>
                                    </p:audio>
                                  </p:subTnLst>
                                </p:cTn>
                              </p:par>
                            </p:childTnLst>
                          </p:cTn>
                        </p:par>
                      </p:childTnLst>
                    </p:cTn>
                  </p:par>
                  <p:par>
                    <p:cTn id="425" fill="hold" nodeType="clickPar">
                      <p:stCondLst>
                        <p:cond delay="indefinite"/>
                      </p:stCondLst>
                      <p:childTnLst>
                        <p:par>
                          <p:cTn id="426" fill="hold" nodeType="withGroup">
                            <p:stCondLst>
                              <p:cond delay="0"/>
                            </p:stCondLst>
                            <p:childTnLst>
                              <p:par>
                                <p:cTn id="427" presetID="22" presetClass="entr" presetSubtype="2" fill="hold" nodeType="clickEffect">
                                  <p:stCondLst>
                                    <p:cond delay="0"/>
                                  </p:stCondLst>
                                  <p:childTnLst>
                                    <p:set>
                                      <p:cBhvr>
                                        <p:cTn id="428" dur="1" fill="hold">
                                          <p:stCondLst>
                                            <p:cond delay="0"/>
                                          </p:stCondLst>
                                        </p:cTn>
                                        <p:tgtEl>
                                          <p:spTgt spid="2"/>
                                        </p:tgtEl>
                                        <p:attrNameLst>
                                          <p:attrName>style.visibility</p:attrName>
                                        </p:attrNameLst>
                                      </p:cBhvr>
                                      <p:to>
                                        <p:strVal val="visible"/>
                                      </p:to>
                                    </p:set>
                                    <p:animEffect transition="in" filter="wipe(right)">
                                      <p:cBhvr>
                                        <p:cTn id="429" dur="500"/>
                                        <p:tgtEl>
                                          <p:spTgt spid="2"/>
                                        </p:tgtEl>
                                      </p:cBhvr>
                                    </p:animEffect>
                                  </p:childTnLst>
                                  <p:subTnLst>
                                    <p:audio>
                                      <p:cMediaNode>
                                        <p:cTn display="0" masterRel="sameClick">
                                          <p:stCondLst>
                                            <p:cond evt="begin" delay="0">
                                              <p:tn val="427"/>
                                            </p:cond>
                                          </p:stCondLst>
                                          <p:endCondLst>
                                            <p:cond evt="onStopAudio" delay="0">
                                              <p:tgtEl>
                                                <p:sldTgt/>
                                              </p:tgtEl>
                                            </p:cond>
                                          </p:endCondLst>
                                        </p:cTn>
                                        <p:tgtEl>
                                          <p:sndTgt r:embed="rId5" name="Vibro Up"/>
                                        </p:tgtEl>
                                      </p:cMediaNode>
                                    </p:audio>
                                  </p:subTnLst>
                                </p:cTn>
                              </p:par>
                            </p:childTnLst>
                          </p:cTn>
                        </p:par>
                      </p:childTnLst>
                    </p:cTn>
                  </p:par>
                  <p:par>
                    <p:cTn id="430" fill="hold" nodeType="clickPar">
                      <p:stCondLst>
                        <p:cond delay="indefinite"/>
                      </p:stCondLst>
                      <p:childTnLst>
                        <p:par>
                          <p:cTn id="431" fill="hold" nodeType="withGroup">
                            <p:stCondLst>
                              <p:cond delay="0"/>
                            </p:stCondLst>
                            <p:childTnLst>
                              <p:par>
                                <p:cTn id="432" presetID="22" presetClass="exit" presetSubtype="4" fill="hold" nodeType="clickEffect">
                                  <p:stCondLst>
                                    <p:cond delay="0"/>
                                  </p:stCondLst>
                                  <p:childTnLst>
                                    <p:animEffect transition="out" filter="wipe(down)">
                                      <p:cBhvr>
                                        <p:cTn id="433" dur="500"/>
                                        <p:tgtEl>
                                          <p:spTgt spid="437331"/>
                                        </p:tgtEl>
                                      </p:cBhvr>
                                    </p:animEffect>
                                    <p:set>
                                      <p:cBhvr>
                                        <p:cTn id="434" dur="1" fill="hold">
                                          <p:stCondLst>
                                            <p:cond delay="499"/>
                                          </p:stCondLst>
                                        </p:cTn>
                                        <p:tgtEl>
                                          <p:spTgt spid="437331"/>
                                        </p:tgtEl>
                                        <p:attrNameLst>
                                          <p:attrName>style.visibility</p:attrName>
                                        </p:attrNameLst>
                                      </p:cBhvr>
                                      <p:to>
                                        <p:strVal val="hidden"/>
                                      </p:to>
                                    </p:set>
                                  </p:childTnLst>
                                  <p:subTnLst>
                                    <p:audio>
                                      <p:cMediaNode>
                                        <p:cTn display="0" masterRel="sameClick">
                                          <p:stCondLst>
                                            <p:cond evt="begin" delay="0">
                                              <p:tn val="432"/>
                                            </p:cond>
                                          </p:stCondLst>
                                          <p:endCondLst>
                                            <p:cond evt="onStopAudio" delay="0">
                                              <p:tgtEl>
                                                <p:sldTgt/>
                                              </p:tgtEl>
                                            </p:cond>
                                          </p:endCondLst>
                                        </p:cTn>
                                        <p:tgtEl>
                                          <p:sndTgt r:embed="rId2" name="Whoosh"/>
                                        </p:tgtEl>
                                      </p:cMediaNode>
                                    </p:audio>
                                  </p:subTnLst>
                                </p:cTn>
                              </p:par>
                            </p:childTnLst>
                          </p:cTn>
                        </p:par>
                        <p:par>
                          <p:cTn id="435" fill="hold" nodeType="afterGroup">
                            <p:stCondLst>
                              <p:cond delay="500"/>
                            </p:stCondLst>
                            <p:childTnLst>
                              <p:par>
                                <p:cTn id="436" presetID="9" presetClass="exit" presetSubtype="0" fill="hold" grpId="1" nodeType="afterEffect">
                                  <p:stCondLst>
                                    <p:cond delay="0"/>
                                  </p:stCondLst>
                                  <p:childTnLst>
                                    <p:animEffect transition="out" filter="dissolve">
                                      <p:cBhvr>
                                        <p:cTn id="437" dur="500"/>
                                        <p:tgtEl>
                                          <p:spTgt spid="437339"/>
                                        </p:tgtEl>
                                      </p:cBhvr>
                                    </p:animEffect>
                                    <p:set>
                                      <p:cBhvr>
                                        <p:cTn id="438" dur="1" fill="hold">
                                          <p:stCondLst>
                                            <p:cond delay="499"/>
                                          </p:stCondLst>
                                        </p:cTn>
                                        <p:tgtEl>
                                          <p:spTgt spid="4373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338" grpId="0" animBg="1"/>
      <p:bldP spid="437325" grpId="0" animBg="1"/>
      <p:bldP spid="437288" grpId="0" animBg="1"/>
      <p:bldP spid="437271" grpId="0" animBg="1" autoUpdateAnimBg="0"/>
      <p:bldP spid="437271" grpId="1" animBg="1" autoUpdateAnimBg="0"/>
      <p:bldP spid="437258" grpId="0" animBg="1" autoUpdateAnimBg="0"/>
      <p:bldP spid="437263" grpId="0" animBg="1" autoUpdateAnimBg="0"/>
      <p:bldP spid="437265" grpId="0" animBg="1" autoUpdateAnimBg="0"/>
      <p:bldP spid="437266" grpId="0" animBg="1" autoUpdateAnimBg="0"/>
      <p:bldP spid="437267" grpId="0" animBg="1" autoUpdateAnimBg="0"/>
      <p:bldP spid="437268" grpId="0" animBg="1" autoUpdateAnimBg="0"/>
      <p:bldP spid="437275" grpId="0" animBg="1" autoUpdateAnimBg="0"/>
      <p:bldP spid="437275" grpId="1" animBg="1" autoUpdateAnimBg="0"/>
      <p:bldP spid="437277" grpId="0" animBg="1" autoUpdateAnimBg="0"/>
      <p:bldP spid="437277" grpId="1" animBg="1" autoUpdateAnimBg="0"/>
      <p:bldP spid="437279" grpId="0" animBg="1" autoUpdateAnimBg="0"/>
      <p:bldP spid="437279" grpId="1" animBg="1" autoUpdateAnimBg="0"/>
      <p:bldP spid="437289" grpId="0" animBg="1" autoUpdateAnimBg="0"/>
      <p:bldP spid="437309" grpId="0" animBg="1" autoUpdateAnimBg="0"/>
      <p:bldP spid="437309" grpId="1" animBg="1" autoUpdateAnimBg="0"/>
      <p:bldP spid="437317" grpId="0" animBg="1" autoUpdateAnimBg="0"/>
      <p:bldP spid="437317" grpId="1" animBg="1" autoUpdateAnimBg="0"/>
      <p:bldP spid="437317" grpId="2" animBg="1"/>
      <p:bldP spid="437317" grpId="3" animBg="1"/>
      <p:bldP spid="437323" grpId="0" animBg="1" autoUpdateAnimBg="0"/>
      <p:bldP spid="437323" grpId="1" animBg="1" autoUpdateAnimBg="0"/>
      <p:bldP spid="437327" grpId="0" animBg="1" autoUpdateAnimBg="0"/>
      <p:bldP spid="437327" grpId="1" animBg="1" autoUpdateAnimBg="0"/>
      <p:bldP spid="437262" grpId="0" animBg="1" autoUpdateAnimBg="0"/>
      <p:bldP spid="437290" grpId="0" animBg="1" autoUpdateAnimBg="0"/>
      <p:bldP spid="437339" grpId="0" animBg="1"/>
      <p:bldP spid="437339" grpId="1" animBg="1"/>
      <p:bldP spid="437310" grpId="0" autoUpdateAnimBg="0"/>
      <p:bldP spid="437310" grpId="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6D86763-4DA5-3345-893B-A80B10B857A2}"/>
              </a:ext>
            </a:extLst>
          </p:cNvPr>
          <p:cNvGrpSpPr>
            <a:grpSpLocks/>
          </p:cNvGrpSpPr>
          <p:nvPr/>
        </p:nvGrpSpPr>
        <p:grpSpPr bwMode="auto">
          <a:xfrm rot="-7121062">
            <a:off x="2433637" y="4083051"/>
            <a:ext cx="874713" cy="760412"/>
            <a:chOff x="1499" y="1846"/>
            <a:chExt cx="551" cy="479"/>
          </a:xfrm>
        </p:grpSpPr>
        <p:grpSp>
          <p:nvGrpSpPr>
            <p:cNvPr id="47206" name="Group 3">
              <a:extLst>
                <a:ext uri="{FF2B5EF4-FFF2-40B4-BE49-F238E27FC236}">
                  <a16:creationId xmlns:a16="http://schemas.microsoft.com/office/drawing/2014/main" id="{53390463-6B4B-7849-9E85-E1764B4F8B36}"/>
                </a:ext>
              </a:extLst>
            </p:cNvPr>
            <p:cNvGrpSpPr>
              <a:grpSpLocks/>
            </p:cNvGrpSpPr>
            <p:nvPr/>
          </p:nvGrpSpPr>
          <p:grpSpPr bwMode="auto">
            <a:xfrm>
              <a:off x="1791" y="1846"/>
              <a:ext cx="259" cy="279"/>
              <a:chOff x="1633" y="1966"/>
              <a:chExt cx="225" cy="242"/>
            </a:xfrm>
          </p:grpSpPr>
          <p:sp>
            <p:nvSpPr>
              <p:cNvPr id="47213" name="Oval 4">
                <a:extLst>
                  <a:ext uri="{FF2B5EF4-FFF2-40B4-BE49-F238E27FC236}">
                    <a16:creationId xmlns:a16="http://schemas.microsoft.com/office/drawing/2014/main" id="{72F97F9D-DFB9-4048-A77E-43887AC9D063}"/>
                  </a:ext>
                </a:extLst>
              </p:cNvPr>
              <p:cNvSpPr>
                <a:spLocks noChangeArrowheads="1"/>
              </p:cNvSpPr>
              <p:nvPr/>
            </p:nvSpPr>
            <p:spPr bwMode="auto">
              <a:xfrm>
                <a:off x="1633" y="1966"/>
                <a:ext cx="142" cy="142"/>
              </a:xfrm>
              <a:prstGeom prst="ellipse">
                <a:avLst/>
              </a:prstGeom>
              <a:solidFill>
                <a:srgbClr val="000000"/>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214" name="Oval 5">
                <a:extLst>
                  <a:ext uri="{FF2B5EF4-FFF2-40B4-BE49-F238E27FC236}">
                    <a16:creationId xmlns:a16="http://schemas.microsoft.com/office/drawing/2014/main" id="{D0EE4631-A61D-574C-8941-E7ADAA997D74}"/>
                  </a:ext>
                </a:extLst>
              </p:cNvPr>
              <p:cNvSpPr>
                <a:spLocks noChangeArrowheads="1"/>
              </p:cNvSpPr>
              <p:nvPr/>
            </p:nvSpPr>
            <p:spPr bwMode="auto">
              <a:xfrm>
                <a:off x="1716" y="2066"/>
                <a:ext cx="142" cy="142"/>
              </a:xfrm>
              <a:prstGeom prst="ellipse">
                <a:avLst/>
              </a:prstGeom>
              <a:solidFill>
                <a:srgbClr val="000000"/>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7207" name="Group 6">
              <a:extLst>
                <a:ext uri="{FF2B5EF4-FFF2-40B4-BE49-F238E27FC236}">
                  <a16:creationId xmlns:a16="http://schemas.microsoft.com/office/drawing/2014/main" id="{4EE4CAC2-B7BB-5749-BE5B-EB7E20FF0736}"/>
                </a:ext>
              </a:extLst>
            </p:cNvPr>
            <p:cNvGrpSpPr>
              <a:grpSpLocks/>
            </p:cNvGrpSpPr>
            <p:nvPr/>
          </p:nvGrpSpPr>
          <p:grpSpPr bwMode="auto">
            <a:xfrm>
              <a:off x="1499" y="2046"/>
              <a:ext cx="259" cy="279"/>
              <a:chOff x="1633" y="1966"/>
              <a:chExt cx="225" cy="242"/>
            </a:xfrm>
          </p:grpSpPr>
          <p:sp>
            <p:nvSpPr>
              <p:cNvPr id="47211" name="Oval 7">
                <a:extLst>
                  <a:ext uri="{FF2B5EF4-FFF2-40B4-BE49-F238E27FC236}">
                    <a16:creationId xmlns:a16="http://schemas.microsoft.com/office/drawing/2014/main" id="{DDB75F52-E3E7-5E42-A23A-9A65DEE49D9E}"/>
                  </a:ext>
                </a:extLst>
              </p:cNvPr>
              <p:cNvSpPr>
                <a:spLocks noChangeArrowheads="1"/>
              </p:cNvSpPr>
              <p:nvPr/>
            </p:nvSpPr>
            <p:spPr bwMode="auto">
              <a:xfrm>
                <a:off x="1633" y="1966"/>
                <a:ext cx="142" cy="142"/>
              </a:xfrm>
              <a:prstGeom prst="ellipse">
                <a:avLst/>
              </a:prstGeom>
              <a:solidFill>
                <a:srgbClr val="000000"/>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212" name="Oval 8">
                <a:extLst>
                  <a:ext uri="{FF2B5EF4-FFF2-40B4-BE49-F238E27FC236}">
                    <a16:creationId xmlns:a16="http://schemas.microsoft.com/office/drawing/2014/main" id="{B0731C19-39B9-4D47-8FDD-E6567BF3DE9E}"/>
                  </a:ext>
                </a:extLst>
              </p:cNvPr>
              <p:cNvSpPr>
                <a:spLocks noChangeArrowheads="1"/>
              </p:cNvSpPr>
              <p:nvPr/>
            </p:nvSpPr>
            <p:spPr bwMode="auto">
              <a:xfrm>
                <a:off x="1716" y="2066"/>
                <a:ext cx="142" cy="142"/>
              </a:xfrm>
              <a:prstGeom prst="ellipse">
                <a:avLst/>
              </a:prstGeom>
              <a:solidFill>
                <a:srgbClr val="000000"/>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7208" name="Group 9">
              <a:extLst>
                <a:ext uri="{FF2B5EF4-FFF2-40B4-BE49-F238E27FC236}">
                  <a16:creationId xmlns:a16="http://schemas.microsoft.com/office/drawing/2014/main" id="{CF8CAB46-9585-AE41-9525-137560A95041}"/>
                </a:ext>
              </a:extLst>
            </p:cNvPr>
            <p:cNvGrpSpPr>
              <a:grpSpLocks/>
            </p:cNvGrpSpPr>
            <p:nvPr/>
          </p:nvGrpSpPr>
          <p:grpSpPr bwMode="auto">
            <a:xfrm>
              <a:off x="1642" y="1945"/>
              <a:ext cx="259" cy="279"/>
              <a:chOff x="1633" y="1966"/>
              <a:chExt cx="225" cy="242"/>
            </a:xfrm>
          </p:grpSpPr>
          <p:sp>
            <p:nvSpPr>
              <p:cNvPr id="47209" name="Oval 10">
                <a:extLst>
                  <a:ext uri="{FF2B5EF4-FFF2-40B4-BE49-F238E27FC236}">
                    <a16:creationId xmlns:a16="http://schemas.microsoft.com/office/drawing/2014/main" id="{A247A840-6470-0E48-870E-CC01FC208B13}"/>
                  </a:ext>
                </a:extLst>
              </p:cNvPr>
              <p:cNvSpPr>
                <a:spLocks noChangeArrowheads="1"/>
              </p:cNvSpPr>
              <p:nvPr/>
            </p:nvSpPr>
            <p:spPr bwMode="auto">
              <a:xfrm>
                <a:off x="1633" y="1966"/>
                <a:ext cx="142" cy="142"/>
              </a:xfrm>
              <a:prstGeom prst="ellipse">
                <a:avLst/>
              </a:prstGeom>
              <a:solidFill>
                <a:srgbClr val="000000"/>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210" name="Oval 11">
                <a:extLst>
                  <a:ext uri="{FF2B5EF4-FFF2-40B4-BE49-F238E27FC236}">
                    <a16:creationId xmlns:a16="http://schemas.microsoft.com/office/drawing/2014/main" id="{02021CE4-DB42-9D44-B7EE-DA2884EE9C56}"/>
                  </a:ext>
                </a:extLst>
              </p:cNvPr>
              <p:cNvSpPr>
                <a:spLocks noChangeArrowheads="1"/>
              </p:cNvSpPr>
              <p:nvPr/>
            </p:nvSpPr>
            <p:spPr bwMode="auto">
              <a:xfrm>
                <a:off x="1716" y="2066"/>
                <a:ext cx="142" cy="142"/>
              </a:xfrm>
              <a:prstGeom prst="ellipse">
                <a:avLst/>
              </a:prstGeom>
              <a:solidFill>
                <a:srgbClr val="000000"/>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grpSp>
        <p:nvGrpSpPr>
          <p:cNvPr id="6" name="Group 12">
            <a:extLst>
              <a:ext uri="{FF2B5EF4-FFF2-40B4-BE49-F238E27FC236}">
                <a16:creationId xmlns:a16="http://schemas.microsoft.com/office/drawing/2014/main" id="{BEF0C2D5-6207-DA42-9D6A-0DC88A1BBDF2}"/>
              </a:ext>
            </a:extLst>
          </p:cNvPr>
          <p:cNvGrpSpPr>
            <a:grpSpLocks/>
          </p:cNvGrpSpPr>
          <p:nvPr/>
        </p:nvGrpSpPr>
        <p:grpSpPr bwMode="auto">
          <a:xfrm>
            <a:off x="2379663" y="2930525"/>
            <a:ext cx="874712" cy="760413"/>
            <a:chOff x="1499" y="1846"/>
            <a:chExt cx="551" cy="479"/>
          </a:xfrm>
        </p:grpSpPr>
        <p:grpSp>
          <p:nvGrpSpPr>
            <p:cNvPr id="47197" name="Group 13">
              <a:extLst>
                <a:ext uri="{FF2B5EF4-FFF2-40B4-BE49-F238E27FC236}">
                  <a16:creationId xmlns:a16="http://schemas.microsoft.com/office/drawing/2014/main" id="{4BF64B7E-0ABA-C44D-A425-CA10F8CCE470}"/>
                </a:ext>
              </a:extLst>
            </p:cNvPr>
            <p:cNvGrpSpPr>
              <a:grpSpLocks/>
            </p:cNvGrpSpPr>
            <p:nvPr/>
          </p:nvGrpSpPr>
          <p:grpSpPr bwMode="auto">
            <a:xfrm>
              <a:off x="1791" y="1846"/>
              <a:ext cx="259" cy="279"/>
              <a:chOff x="1633" y="1966"/>
              <a:chExt cx="225" cy="242"/>
            </a:xfrm>
          </p:grpSpPr>
          <p:sp>
            <p:nvSpPr>
              <p:cNvPr id="47204" name="Oval 14">
                <a:extLst>
                  <a:ext uri="{FF2B5EF4-FFF2-40B4-BE49-F238E27FC236}">
                    <a16:creationId xmlns:a16="http://schemas.microsoft.com/office/drawing/2014/main" id="{50BD2624-00BE-414D-9ABA-5B2BAC2EF9C5}"/>
                  </a:ext>
                </a:extLst>
              </p:cNvPr>
              <p:cNvSpPr>
                <a:spLocks noChangeArrowheads="1"/>
              </p:cNvSpPr>
              <p:nvPr/>
            </p:nvSpPr>
            <p:spPr bwMode="auto">
              <a:xfrm>
                <a:off x="1633" y="1966"/>
                <a:ext cx="142" cy="142"/>
              </a:xfrm>
              <a:prstGeom prst="ellipse">
                <a:avLst/>
              </a:prstGeom>
              <a:solidFill>
                <a:srgbClr val="000000"/>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205" name="Oval 15">
                <a:extLst>
                  <a:ext uri="{FF2B5EF4-FFF2-40B4-BE49-F238E27FC236}">
                    <a16:creationId xmlns:a16="http://schemas.microsoft.com/office/drawing/2014/main" id="{7234E32B-9E28-3A4C-B90F-A4A9F00B5500}"/>
                  </a:ext>
                </a:extLst>
              </p:cNvPr>
              <p:cNvSpPr>
                <a:spLocks noChangeArrowheads="1"/>
              </p:cNvSpPr>
              <p:nvPr/>
            </p:nvSpPr>
            <p:spPr bwMode="auto">
              <a:xfrm>
                <a:off x="1716" y="2066"/>
                <a:ext cx="142" cy="142"/>
              </a:xfrm>
              <a:prstGeom prst="ellipse">
                <a:avLst/>
              </a:prstGeom>
              <a:solidFill>
                <a:srgbClr val="000000"/>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7198" name="Group 16">
              <a:extLst>
                <a:ext uri="{FF2B5EF4-FFF2-40B4-BE49-F238E27FC236}">
                  <a16:creationId xmlns:a16="http://schemas.microsoft.com/office/drawing/2014/main" id="{52852D3E-03C3-3F4B-860C-F5D102E6A44E}"/>
                </a:ext>
              </a:extLst>
            </p:cNvPr>
            <p:cNvGrpSpPr>
              <a:grpSpLocks/>
            </p:cNvGrpSpPr>
            <p:nvPr/>
          </p:nvGrpSpPr>
          <p:grpSpPr bwMode="auto">
            <a:xfrm>
              <a:off x="1499" y="2046"/>
              <a:ext cx="259" cy="279"/>
              <a:chOff x="1633" y="1966"/>
              <a:chExt cx="225" cy="242"/>
            </a:xfrm>
          </p:grpSpPr>
          <p:sp>
            <p:nvSpPr>
              <p:cNvPr id="47202" name="Oval 17">
                <a:extLst>
                  <a:ext uri="{FF2B5EF4-FFF2-40B4-BE49-F238E27FC236}">
                    <a16:creationId xmlns:a16="http://schemas.microsoft.com/office/drawing/2014/main" id="{574E9945-7657-CD47-88AC-FF9A027918CC}"/>
                  </a:ext>
                </a:extLst>
              </p:cNvPr>
              <p:cNvSpPr>
                <a:spLocks noChangeArrowheads="1"/>
              </p:cNvSpPr>
              <p:nvPr/>
            </p:nvSpPr>
            <p:spPr bwMode="auto">
              <a:xfrm>
                <a:off x="1633" y="1966"/>
                <a:ext cx="142" cy="142"/>
              </a:xfrm>
              <a:prstGeom prst="ellipse">
                <a:avLst/>
              </a:prstGeom>
              <a:solidFill>
                <a:srgbClr val="000000"/>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203" name="Oval 18">
                <a:extLst>
                  <a:ext uri="{FF2B5EF4-FFF2-40B4-BE49-F238E27FC236}">
                    <a16:creationId xmlns:a16="http://schemas.microsoft.com/office/drawing/2014/main" id="{78E97DD9-684D-084D-AF58-279D1650AB2E}"/>
                  </a:ext>
                </a:extLst>
              </p:cNvPr>
              <p:cNvSpPr>
                <a:spLocks noChangeArrowheads="1"/>
              </p:cNvSpPr>
              <p:nvPr/>
            </p:nvSpPr>
            <p:spPr bwMode="auto">
              <a:xfrm>
                <a:off x="1716" y="2066"/>
                <a:ext cx="142" cy="142"/>
              </a:xfrm>
              <a:prstGeom prst="ellipse">
                <a:avLst/>
              </a:prstGeom>
              <a:solidFill>
                <a:srgbClr val="000000"/>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7199" name="Group 19">
              <a:extLst>
                <a:ext uri="{FF2B5EF4-FFF2-40B4-BE49-F238E27FC236}">
                  <a16:creationId xmlns:a16="http://schemas.microsoft.com/office/drawing/2014/main" id="{44963334-3025-0F49-ACEE-DE44F3F76B49}"/>
                </a:ext>
              </a:extLst>
            </p:cNvPr>
            <p:cNvGrpSpPr>
              <a:grpSpLocks/>
            </p:cNvGrpSpPr>
            <p:nvPr/>
          </p:nvGrpSpPr>
          <p:grpSpPr bwMode="auto">
            <a:xfrm>
              <a:off x="1642" y="1945"/>
              <a:ext cx="259" cy="279"/>
              <a:chOff x="1633" y="1966"/>
              <a:chExt cx="225" cy="242"/>
            </a:xfrm>
          </p:grpSpPr>
          <p:sp>
            <p:nvSpPr>
              <p:cNvPr id="47200" name="Oval 20">
                <a:extLst>
                  <a:ext uri="{FF2B5EF4-FFF2-40B4-BE49-F238E27FC236}">
                    <a16:creationId xmlns:a16="http://schemas.microsoft.com/office/drawing/2014/main" id="{BE95E6D5-BAA5-984C-85D2-2DC5C69CEC8B}"/>
                  </a:ext>
                </a:extLst>
              </p:cNvPr>
              <p:cNvSpPr>
                <a:spLocks noChangeArrowheads="1"/>
              </p:cNvSpPr>
              <p:nvPr/>
            </p:nvSpPr>
            <p:spPr bwMode="auto">
              <a:xfrm>
                <a:off x="1633" y="1966"/>
                <a:ext cx="142" cy="142"/>
              </a:xfrm>
              <a:prstGeom prst="ellipse">
                <a:avLst/>
              </a:prstGeom>
              <a:solidFill>
                <a:srgbClr val="000000"/>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201" name="Oval 21">
                <a:extLst>
                  <a:ext uri="{FF2B5EF4-FFF2-40B4-BE49-F238E27FC236}">
                    <a16:creationId xmlns:a16="http://schemas.microsoft.com/office/drawing/2014/main" id="{E7768F8B-18E8-8C47-A7B1-059E9FE1B7F0}"/>
                  </a:ext>
                </a:extLst>
              </p:cNvPr>
              <p:cNvSpPr>
                <a:spLocks noChangeArrowheads="1"/>
              </p:cNvSpPr>
              <p:nvPr/>
            </p:nvSpPr>
            <p:spPr bwMode="auto">
              <a:xfrm>
                <a:off x="1716" y="2066"/>
                <a:ext cx="142" cy="142"/>
              </a:xfrm>
              <a:prstGeom prst="ellipse">
                <a:avLst/>
              </a:prstGeom>
              <a:solidFill>
                <a:srgbClr val="000000"/>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412694" name="Rectangle 22" descr="Rectangle: Click to edit Master text styles&#13;&#10;Second level&#13;&#10;Third level&#13;&#10;Fourth level&#13;&#10;Fifth level">
            <a:extLst>
              <a:ext uri="{FF2B5EF4-FFF2-40B4-BE49-F238E27FC236}">
                <a16:creationId xmlns:a16="http://schemas.microsoft.com/office/drawing/2014/main" id="{E3ABCFBB-84AD-F242-9C5B-65CCC438D5CF}"/>
              </a:ext>
            </a:extLst>
          </p:cNvPr>
          <p:cNvSpPr>
            <a:spLocks noChangeArrowheads="1"/>
          </p:cNvSpPr>
          <p:nvPr/>
        </p:nvSpPr>
        <p:spPr bwMode="auto">
          <a:xfrm>
            <a:off x="146050" y="1336675"/>
            <a:ext cx="4865688" cy="12922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403225" indent="-2889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None/>
            </a:pPr>
            <a:r>
              <a:rPr lang="en-US" altLang="en-US" sz="2600" b="1" dirty="0">
                <a:solidFill>
                  <a:srgbClr val="0F116A"/>
                </a:solidFill>
              </a:rPr>
              <a:t>Limits of DNA polymerase III</a:t>
            </a:r>
          </a:p>
          <a:p>
            <a:pPr lvl="1" algn="l" eaLnBrk="1" hangingPunct="1">
              <a:spcBef>
                <a:spcPct val="20000"/>
              </a:spcBef>
              <a:buClr>
                <a:schemeClr val="tx1"/>
              </a:buClr>
              <a:buSzPct val="60000"/>
              <a:buFont typeface="Wingdings" pitchFamily="2" charset="2"/>
              <a:buChar char="u"/>
            </a:pPr>
            <a:r>
              <a:rPr lang="en-US" altLang="en-US" b="1" dirty="0"/>
              <a:t>can only build onto 3</a:t>
            </a:r>
            <a:r>
              <a:rPr lang="en-US" altLang="en-US" b="1" dirty="0">
                <a:sym typeface="Symbol" pitchFamily="2" charset="2"/>
              </a:rPr>
              <a:t></a:t>
            </a:r>
            <a:r>
              <a:rPr lang="en-US" altLang="en-US" b="1" dirty="0"/>
              <a:t> end of an existing DNA strand</a:t>
            </a:r>
          </a:p>
        </p:txBody>
      </p:sp>
      <p:sp>
        <p:nvSpPr>
          <p:cNvPr id="412695" name="AutoShape 23">
            <a:extLst>
              <a:ext uri="{FF2B5EF4-FFF2-40B4-BE49-F238E27FC236}">
                <a16:creationId xmlns:a16="http://schemas.microsoft.com/office/drawing/2014/main" id="{F3F728EA-4573-7548-AE6F-B9BB1F6751A0}"/>
              </a:ext>
            </a:extLst>
          </p:cNvPr>
          <p:cNvSpPr>
            <a:spLocks noChangeArrowheads="1"/>
          </p:cNvSpPr>
          <p:nvPr/>
        </p:nvSpPr>
        <p:spPr bwMode="auto">
          <a:xfrm>
            <a:off x="6546850" y="4289425"/>
            <a:ext cx="660400" cy="1266825"/>
          </a:xfrm>
          <a:custGeom>
            <a:avLst/>
            <a:gdLst>
              <a:gd name="T0" fmla="*/ 10095559 w 21600"/>
              <a:gd name="T1" fmla="*/ 0 h 21600"/>
              <a:gd name="T2" fmla="*/ 2956696 w 21600"/>
              <a:gd name="T3" fmla="*/ 10879915 h 21600"/>
              <a:gd name="T4" fmla="*/ 0 w 21600"/>
              <a:gd name="T5" fmla="*/ 37149233 h 21600"/>
              <a:gd name="T6" fmla="*/ 2956696 w 21600"/>
              <a:gd name="T7" fmla="*/ 63418491 h 21600"/>
              <a:gd name="T8" fmla="*/ 10095559 w 21600"/>
              <a:gd name="T9" fmla="*/ 74298407 h 21600"/>
              <a:gd name="T10" fmla="*/ 17234422 w 21600"/>
              <a:gd name="T11" fmla="*/ 63418491 h 21600"/>
              <a:gd name="T12" fmla="*/ 20191119 w 21600"/>
              <a:gd name="T13" fmla="*/ 37149233 h 21600"/>
              <a:gd name="T14" fmla="*/ 17234422 w 21600"/>
              <a:gd name="T15" fmla="*/ 1087991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99"/>
          </a:solidFill>
          <a:ln w="25400">
            <a:solidFill>
              <a:srgbClr val="00006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10" name="Rectangle 24">
            <a:extLst>
              <a:ext uri="{FF2B5EF4-FFF2-40B4-BE49-F238E27FC236}">
                <a16:creationId xmlns:a16="http://schemas.microsoft.com/office/drawing/2014/main" id="{3860BA68-3F2F-8046-BF29-2DA160E4D7EC}"/>
              </a:ext>
            </a:extLst>
          </p:cNvPr>
          <p:cNvSpPr>
            <a:spLocks noGrp="1" noChangeArrowheads="1"/>
          </p:cNvSpPr>
          <p:nvPr>
            <p:ph type="title"/>
          </p:nvPr>
        </p:nvSpPr>
        <p:spPr/>
        <p:txBody>
          <a:bodyPr/>
          <a:lstStyle/>
          <a:p>
            <a:pPr eaLnBrk="1" hangingPunct="1"/>
            <a:r>
              <a:rPr lang="en-US" altLang="en-US" dirty="0"/>
              <a:t>Leading &amp; Lagging strands</a:t>
            </a:r>
          </a:p>
        </p:txBody>
      </p:sp>
      <p:sp>
        <p:nvSpPr>
          <p:cNvPr id="47111" name="Freeform 25">
            <a:extLst>
              <a:ext uri="{FF2B5EF4-FFF2-40B4-BE49-F238E27FC236}">
                <a16:creationId xmlns:a16="http://schemas.microsoft.com/office/drawing/2014/main" id="{61901FF2-FF83-A246-99CD-701B3FE401D1}"/>
              </a:ext>
            </a:extLst>
          </p:cNvPr>
          <p:cNvSpPr>
            <a:spLocks/>
          </p:cNvSpPr>
          <p:nvPr/>
        </p:nvSpPr>
        <p:spPr bwMode="auto">
          <a:xfrm>
            <a:off x="730250" y="2341563"/>
            <a:ext cx="7750175" cy="1311275"/>
          </a:xfrm>
          <a:custGeom>
            <a:avLst/>
            <a:gdLst>
              <a:gd name="T0" fmla="*/ 0 w 4882"/>
              <a:gd name="T1" fmla="*/ 1140743 h 792"/>
              <a:gd name="T2" fmla="*/ 1695450 w 4882"/>
              <a:gd name="T3" fmla="*/ 1157300 h 792"/>
              <a:gd name="T4" fmla="*/ 3856038 w 4882"/>
              <a:gd name="T5" fmla="*/ 213579 h 792"/>
              <a:gd name="T6" fmla="*/ 7750175 w 4882"/>
              <a:gd name="T7" fmla="*/ 0 h 792"/>
              <a:gd name="T8" fmla="*/ 0 60000 65536"/>
              <a:gd name="T9" fmla="*/ 0 60000 65536"/>
              <a:gd name="T10" fmla="*/ 0 60000 65536"/>
              <a:gd name="T11" fmla="*/ 0 60000 65536"/>
              <a:gd name="T12" fmla="*/ 0 w 4882"/>
              <a:gd name="T13" fmla="*/ 0 h 792"/>
              <a:gd name="T14" fmla="*/ 4882 w 4882"/>
              <a:gd name="T15" fmla="*/ 792 h 792"/>
            </a:gdLst>
            <a:ahLst/>
            <a:cxnLst>
              <a:cxn ang="T8">
                <a:pos x="T0" y="T1"/>
              </a:cxn>
              <a:cxn ang="T9">
                <a:pos x="T2" y="T3"/>
              </a:cxn>
              <a:cxn ang="T10">
                <a:pos x="T4" y="T5"/>
              </a:cxn>
              <a:cxn ang="T11">
                <a:pos x="T6" y="T7"/>
              </a:cxn>
            </a:cxnLst>
            <a:rect l="T12" t="T13" r="T14" b="T15"/>
            <a:pathLst>
              <a:path w="4882" h="792">
                <a:moveTo>
                  <a:pt x="0" y="689"/>
                </a:moveTo>
                <a:cubicBezTo>
                  <a:pt x="331" y="740"/>
                  <a:pt x="663" y="792"/>
                  <a:pt x="1068" y="699"/>
                </a:cubicBezTo>
                <a:cubicBezTo>
                  <a:pt x="1473" y="606"/>
                  <a:pt x="1793" y="245"/>
                  <a:pt x="2429" y="129"/>
                </a:cubicBezTo>
                <a:cubicBezTo>
                  <a:pt x="3065" y="13"/>
                  <a:pt x="3973" y="6"/>
                  <a:pt x="4882" y="0"/>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12" name="Freeform 26">
            <a:extLst>
              <a:ext uri="{FF2B5EF4-FFF2-40B4-BE49-F238E27FC236}">
                <a16:creationId xmlns:a16="http://schemas.microsoft.com/office/drawing/2014/main" id="{469FD69A-27E9-2D41-8B24-73B169FD512B}"/>
              </a:ext>
            </a:extLst>
          </p:cNvPr>
          <p:cNvSpPr>
            <a:spLocks/>
          </p:cNvSpPr>
          <p:nvPr/>
        </p:nvSpPr>
        <p:spPr bwMode="auto">
          <a:xfrm flipV="1">
            <a:off x="708025" y="4052888"/>
            <a:ext cx="7750175" cy="1257300"/>
          </a:xfrm>
          <a:custGeom>
            <a:avLst/>
            <a:gdLst>
              <a:gd name="T0" fmla="*/ 0 w 4882"/>
              <a:gd name="T1" fmla="*/ 1093788 h 792"/>
              <a:gd name="T2" fmla="*/ 1695450 w 4882"/>
              <a:gd name="T3" fmla="*/ 1109663 h 792"/>
              <a:gd name="T4" fmla="*/ 3856038 w 4882"/>
              <a:gd name="T5" fmla="*/ 204788 h 792"/>
              <a:gd name="T6" fmla="*/ 7750175 w 4882"/>
              <a:gd name="T7" fmla="*/ 0 h 792"/>
              <a:gd name="T8" fmla="*/ 0 60000 65536"/>
              <a:gd name="T9" fmla="*/ 0 60000 65536"/>
              <a:gd name="T10" fmla="*/ 0 60000 65536"/>
              <a:gd name="T11" fmla="*/ 0 60000 65536"/>
              <a:gd name="T12" fmla="*/ 0 w 4882"/>
              <a:gd name="T13" fmla="*/ 0 h 792"/>
              <a:gd name="T14" fmla="*/ 4882 w 4882"/>
              <a:gd name="T15" fmla="*/ 792 h 792"/>
            </a:gdLst>
            <a:ahLst/>
            <a:cxnLst>
              <a:cxn ang="T8">
                <a:pos x="T0" y="T1"/>
              </a:cxn>
              <a:cxn ang="T9">
                <a:pos x="T2" y="T3"/>
              </a:cxn>
              <a:cxn ang="T10">
                <a:pos x="T4" y="T5"/>
              </a:cxn>
              <a:cxn ang="T11">
                <a:pos x="T6" y="T7"/>
              </a:cxn>
            </a:cxnLst>
            <a:rect l="T12" t="T13" r="T14" b="T15"/>
            <a:pathLst>
              <a:path w="4882" h="792">
                <a:moveTo>
                  <a:pt x="0" y="689"/>
                </a:moveTo>
                <a:cubicBezTo>
                  <a:pt x="331" y="740"/>
                  <a:pt x="663" y="792"/>
                  <a:pt x="1068" y="699"/>
                </a:cubicBezTo>
                <a:cubicBezTo>
                  <a:pt x="1473" y="606"/>
                  <a:pt x="1793" y="245"/>
                  <a:pt x="2429" y="129"/>
                </a:cubicBezTo>
                <a:cubicBezTo>
                  <a:pt x="3065" y="13"/>
                  <a:pt x="3973" y="6"/>
                  <a:pt x="4882" y="0"/>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2699" name="Freeform 27">
            <a:extLst>
              <a:ext uri="{FF2B5EF4-FFF2-40B4-BE49-F238E27FC236}">
                <a16:creationId xmlns:a16="http://schemas.microsoft.com/office/drawing/2014/main" id="{36776C29-03B0-9F4C-A38C-505BA6245F1D}"/>
              </a:ext>
            </a:extLst>
          </p:cNvPr>
          <p:cNvSpPr>
            <a:spLocks/>
          </p:cNvSpPr>
          <p:nvPr/>
        </p:nvSpPr>
        <p:spPr bwMode="auto">
          <a:xfrm>
            <a:off x="3444875" y="4068763"/>
            <a:ext cx="5003800" cy="639762"/>
          </a:xfrm>
          <a:custGeom>
            <a:avLst/>
            <a:gdLst>
              <a:gd name="T0" fmla="*/ 0 w 3152"/>
              <a:gd name="T1" fmla="*/ 0 h 403"/>
              <a:gd name="T2" fmla="*/ 920750 w 3152"/>
              <a:gd name="T3" fmla="*/ 403225 h 403"/>
              <a:gd name="T4" fmla="*/ 2897188 w 3152"/>
              <a:gd name="T5" fmla="*/ 600075 h 403"/>
              <a:gd name="T6" fmla="*/ 5003800 w 3152"/>
              <a:gd name="T7" fmla="*/ 638175 h 403"/>
              <a:gd name="T8" fmla="*/ 0 60000 65536"/>
              <a:gd name="T9" fmla="*/ 0 60000 65536"/>
              <a:gd name="T10" fmla="*/ 0 60000 65536"/>
              <a:gd name="T11" fmla="*/ 0 60000 65536"/>
              <a:gd name="T12" fmla="*/ 0 w 3152"/>
              <a:gd name="T13" fmla="*/ 0 h 403"/>
              <a:gd name="T14" fmla="*/ 3152 w 3152"/>
              <a:gd name="T15" fmla="*/ 403 h 403"/>
            </a:gdLst>
            <a:ahLst/>
            <a:cxnLst>
              <a:cxn ang="T8">
                <a:pos x="T0" y="T1"/>
              </a:cxn>
              <a:cxn ang="T9">
                <a:pos x="T2" y="T3"/>
              </a:cxn>
              <a:cxn ang="T10">
                <a:pos x="T4" y="T5"/>
              </a:cxn>
              <a:cxn ang="T11">
                <a:pos x="T6" y="T7"/>
              </a:cxn>
            </a:cxnLst>
            <a:rect l="T12" t="T13" r="T14" b="T15"/>
            <a:pathLst>
              <a:path w="3152" h="403">
                <a:moveTo>
                  <a:pt x="0" y="0"/>
                </a:moveTo>
                <a:cubicBezTo>
                  <a:pt x="138" y="95"/>
                  <a:pt x="276" y="191"/>
                  <a:pt x="580" y="254"/>
                </a:cubicBezTo>
                <a:cubicBezTo>
                  <a:pt x="884" y="317"/>
                  <a:pt x="1396" y="353"/>
                  <a:pt x="1825" y="378"/>
                </a:cubicBezTo>
                <a:cubicBezTo>
                  <a:pt x="2254" y="403"/>
                  <a:pt x="2703" y="402"/>
                  <a:pt x="3152" y="402"/>
                </a:cubicBezTo>
              </a:path>
            </a:pathLst>
          </a:custGeom>
          <a:noFill/>
          <a:ln w="177800">
            <a:solidFill>
              <a:schemeClr val="hlink"/>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14" name="AutoShape 28">
            <a:extLst>
              <a:ext uri="{FF2B5EF4-FFF2-40B4-BE49-F238E27FC236}">
                <a16:creationId xmlns:a16="http://schemas.microsoft.com/office/drawing/2014/main" id="{0564194A-23F2-EA42-A409-F4B0DB0532C1}"/>
              </a:ext>
            </a:extLst>
          </p:cNvPr>
          <p:cNvSpPr>
            <a:spLocks noChangeArrowheads="1"/>
          </p:cNvSpPr>
          <p:nvPr/>
        </p:nvSpPr>
        <p:spPr bwMode="auto">
          <a:xfrm>
            <a:off x="874713" y="3568700"/>
            <a:ext cx="114300" cy="2889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15" name="AutoShape 29">
            <a:extLst>
              <a:ext uri="{FF2B5EF4-FFF2-40B4-BE49-F238E27FC236}">
                <a16:creationId xmlns:a16="http://schemas.microsoft.com/office/drawing/2014/main" id="{DA30E7DC-1A54-A248-89D6-C18E557BBBC2}"/>
              </a:ext>
            </a:extLst>
          </p:cNvPr>
          <p:cNvSpPr>
            <a:spLocks noChangeArrowheads="1"/>
          </p:cNvSpPr>
          <p:nvPr/>
        </p:nvSpPr>
        <p:spPr bwMode="auto">
          <a:xfrm>
            <a:off x="1079500" y="3852863"/>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16" name="AutoShape 30">
            <a:extLst>
              <a:ext uri="{FF2B5EF4-FFF2-40B4-BE49-F238E27FC236}">
                <a16:creationId xmlns:a16="http://schemas.microsoft.com/office/drawing/2014/main" id="{8890B2A7-4DEF-F54E-A869-FC8CEBC19CEA}"/>
              </a:ext>
            </a:extLst>
          </p:cNvPr>
          <p:cNvSpPr>
            <a:spLocks noChangeArrowheads="1"/>
          </p:cNvSpPr>
          <p:nvPr/>
        </p:nvSpPr>
        <p:spPr bwMode="auto">
          <a:xfrm>
            <a:off x="1300163" y="386873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17" name="AutoShape 31">
            <a:extLst>
              <a:ext uri="{FF2B5EF4-FFF2-40B4-BE49-F238E27FC236}">
                <a16:creationId xmlns:a16="http://schemas.microsoft.com/office/drawing/2014/main" id="{FA00C391-D1B4-BB45-9796-E20D54529178}"/>
              </a:ext>
            </a:extLst>
          </p:cNvPr>
          <p:cNvSpPr>
            <a:spLocks noChangeArrowheads="1"/>
          </p:cNvSpPr>
          <p:nvPr/>
        </p:nvSpPr>
        <p:spPr bwMode="auto">
          <a:xfrm>
            <a:off x="1519238" y="3860800"/>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18" name="AutoShape 32">
            <a:extLst>
              <a:ext uri="{FF2B5EF4-FFF2-40B4-BE49-F238E27FC236}">
                <a16:creationId xmlns:a16="http://schemas.microsoft.com/office/drawing/2014/main" id="{560FAFDF-51AF-8244-9DC4-7F8F4AB48589}"/>
              </a:ext>
            </a:extLst>
          </p:cNvPr>
          <p:cNvSpPr>
            <a:spLocks noChangeArrowheads="1"/>
          </p:cNvSpPr>
          <p:nvPr/>
        </p:nvSpPr>
        <p:spPr bwMode="auto">
          <a:xfrm>
            <a:off x="1784350" y="3892550"/>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19" name="AutoShape 33">
            <a:extLst>
              <a:ext uri="{FF2B5EF4-FFF2-40B4-BE49-F238E27FC236}">
                <a16:creationId xmlns:a16="http://schemas.microsoft.com/office/drawing/2014/main" id="{126D9967-39B2-D34D-ADD7-38F0B41C8444}"/>
              </a:ext>
            </a:extLst>
          </p:cNvPr>
          <p:cNvSpPr>
            <a:spLocks noChangeArrowheads="1"/>
          </p:cNvSpPr>
          <p:nvPr/>
        </p:nvSpPr>
        <p:spPr bwMode="auto">
          <a:xfrm>
            <a:off x="2035175" y="3948113"/>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20" name="AutoShape 34">
            <a:extLst>
              <a:ext uri="{FF2B5EF4-FFF2-40B4-BE49-F238E27FC236}">
                <a16:creationId xmlns:a16="http://schemas.microsoft.com/office/drawing/2014/main" id="{7C0ADDAA-CB55-FB48-AD47-9264BCFE2E25}"/>
              </a:ext>
            </a:extLst>
          </p:cNvPr>
          <p:cNvSpPr>
            <a:spLocks noChangeArrowheads="1"/>
          </p:cNvSpPr>
          <p:nvPr/>
        </p:nvSpPr>
        <p:spPr bwMode="auto">
          <a:xfrm>
            <a:off x="2255838" y="396398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21" name="AutoShape 35">
            <a:extLst>
              <a:ext uri="{FF2B5EF4-FFF2-40B4-BE49-F238E27FC236}">
                <a16:creationId xmlns:a16="http://schemas.microsoft.com/office/drawing/2014/main" id="{414EF8FC-D8D1-6B41-8D9B-CC5B79F99ED5}"/>
              </a:ext>
            </a:extLst>
          </p:cNvPr>
          <p:cNvSpPr>
            <a:spLocks noChangeArrowheads="1"/>
          </p:cNvSpPr>
          <p:nvPr/>
        </p:nvSpPr>
        <p:spPr bwMode="auto">
          <a:xfrm>
            <a:off x="1079500" y="3630613"/>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22" name="AutoShape 36">
            <a:extLst>
              <a:ext uri="{FF2B5EF4-FFF2-40B4-BE49-F238E27FC236}">
                <a16:creationId xmlns:a16="http://schemas.microsoft.com/office/drawing/2014/main" id="{A20A6343-6662-9C49-8889-01E8D899D14A}"/>
              </a:ext>
            </a:extLst>
          </p:cNvPr>
          <p:cNvSpPr>
            <a:spLocks noChangeArrowheads="1"/>
          </p:cNvSpPr>
          <p:nvPr/>
        </p:nvSpPr>
        <p:spPr bwMode="auto">
          <a:xfrm>
            <a:off x="1300163" y="364648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23" name="AutoShape 37">
            <a:extLst>
              <a:ext uri="{FF2B5EF4-FFF2-40B4-BE49-F238E27FC236}">
                <a16:creationId xmlns:a16="http://schemas.microsoft.com/office/drawing/2014/main" id="{3AAB8108-721E-F64A-9AA9-B6E76E480B51}"/>
              </a:ext>
            </a:extLst>
          </p:cNvPr>
          <p:cNvSpPr>
            <a:spLocks noChangeArrowheads="1"/>
          </p:cNvSpPr>
          <p:nvPr/>
        </p:nvSpPr>
        <p:spPr bwMode="auto">
          <a:xfrm>
            <a:off x="1519238" y="361473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24" name="AutoShape 38">
            <a:extLst>
              <a:ext uri="{FF2B5EF4-FFF2-40B4-BE49-F238E27FC236}">
                <a16:creationId xmlns:a16="http://schemas.microsoft.com/office/drawing/2014/main" id="{1F55CDEA-2F00-0B44-9B33-8E71B9833BDA}"/>
              </a:ext>
            </a:extLst>
          </p:cNvPr>
          <p:cNvSpPr>
            <a:spLocks noChangeArrowheads="1"/>
          </p:cNvSpPr>
          <p:nvPr/>
        </p:nvSpPr>
        <p:spPr bwMode="auto">
          <a:xfrm>
            <a:off x="1784350" y="3606800"/>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25" name="AutoShape 39">
            <a:extLst>
              <a:ext uri="{FF2B5EF4-FFF2-40B4-BE49-F238E27FC236}">
                <a16:creationId xmlns:a16="http://schemas.microsoft.com/office/drawing/2014/main" id="{BF822E30-DA6E-DA4A-A2E6-1576D46C8653}"/>
              </a:ext>
            </a:extLst>
          </p:cNvPr>
          <p:cNvSpPr>
            <a:spLocks noChangeArrowheads="1"/>
          </p:cNvSpPr>
          <p:nvPr/>
        </p:nvSpPr>
        <p:spPr bwMode="auto">
          <a:xfrm>
            <a:off x="2041525" y="358298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26" name="AutoShape 40">
            <a:extLst>
              <a:ext uri="{FF2B5EF4-FFF2-40B4-BE49-F238E27FC236}">
                <a16:creationId xmlns:a16="http://schemas.microsoft.com/office/drawing/2014/main" id="{FFBE3451-F762-BE49-9A33-E6F8C4808FE2}"/>
              </a:ext>
            </a:extLst>
          </p:cNvPr>
          <p:cNvSpPr>
            <a:spLocks noChangeArrowheads="1"/>
          </p:cNvSpPr>
          <p:nvPr/>
        </p:nvSpPr>
        <p:spPr bwMode="auto">
          <a:xfrm>
            <a:off x="2247900" y="3489325"/>
            <a:ext cx="130175" cy="30321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0" name="Group 41">
            <a:extLst>
              <a:ext uri="{FF2B5EF4-FFF2-40B4-BE49-F238E27FC236}">
                <a16:creationId xmlns:a16="http://schemas.microsoft.com/office/drawing/2014/main" id="{DD3221F9-FF33-CE40-8AD1-1A85F1B80D17}"/>
              </a:ext>
            </a:extLst>
          </p:cNvPr>
          <p:cNvGrpSpPr>
            <a:grpSpLocks/>
          </p:cNvGrpSpPr>
          <p:nvPr/>
        </p:nvGrpSpPr>
        <p:grpSpPr bwMode="auto">
          <a:xfrm>
            <a:off x="449263" y="4108450"/>
            <a:ext cx="327025" cy="304800"/>
            <a:chOff x="1768" y="3755"/>
            <a:chExt cx="206" cy="192"/>
          </a:xfrm>
        </p:grpSpPr>
        <p:sp>
          <p:nvSpPr>
            <p:cNvPr id="47195" name="Oval 42">
              <a:extLst>
                <a:ext uri="{FF2B5EF4-FFF2-40B4-BE49-F238E27FC236}">
                  <a16:creationId xmlns:a16="http://schemas.microsoft.com/office/drawing/2014/main" id="{7EC220F5-F651-2D49-9231-517D686B0CB1}"/>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96" name="Rectangle 43">
              <a:extLst>
                <a:ext uri="{FF2B5EF4-FFF2-40B4-BE49-F238E27FC236}">
                  <a16:creationId xmlns:a16="http://schemas.microsoft.com/office/drawing/2014/main" id="{057F90C1-67CD-A949-AEB3-281832475E57}"/>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11" name="Group 44">
            <a:extLst>
              <a:ext uri="{FF2B5EF4-FFF2-40B4-BE49-F238E27FC236}">
                <a16:creationId xmlns:a16="http://schemas.microsoft.com/office/drawing/2014/main" id="{50D12089-5096-6A47-9F71-CBE4E044F6CF}"/>
              </a:ext>
            </a:extLst>
          </p:cNvPr>
          <p:cNvGrpSpPr>
            <a:grpSpLocks/>
          </p:cNvGrpSpPr>
          <p:nvPr/>
        </p:nvGrpSpPr>
        <p:grpSpPr bwMode="auto">
          <a:xfrm>
            <a:off x="8480425" y="4564063"/>
            <a:ext cx="327025" cy="304800"/>
            <a:chOff x="1768" y="3755"/>
            <a:chExt cx="206" cy="192"/>
          </a:xfrm>
        </p:grpSpPr>
        <p:sp>
          <p:nvSpPr>
            <p:cNvPr id="47193" name="Oval 45">
              <a:extLst>
                <a:ext uri="{FF2B5EF4-FFF2-40B4-BE49-F238E27FC236}">
                  <a16:creationId xmlns:a16="http://schemas.microsoft.com/office/drawing/2014/main" id="{084EDA25-EE5F-AA41-A48D-E5C9C7E2F88C}"/>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94" name="Rectangle 46">
              <a:extLst>
                <a:ext uri="{FF2B5EF4-FFF2-40B4-BE49-F238E27FC236}">
                  <a16:creationId xmlns:a16="http://schemas.microsoft.com/office/drawing/2014/main" id="{8EED5DFD-D74E-E543-AA7F-179515D8C976}"/>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12" name="Group 47">
            <a:extLst>
              <a:ext uri="{FF2B5EF4-FFF2-40B4-BE49-F238E27FC236}">
                <a16:creationId xmlns:a16="http://schemas.microsoft.com/office/drawing/2014/main" id="{002248CA-42FA-0E40-A7CC-CB1B4F490DE8}"/>
              </a:ext>
            </a:extLst>
          </p:cNvPr>
          <p:cNvGrpSpPr>
            <a:grpSpLocks/>
          </p:cNvGrpSpPr>
          <p:nvPr/>
        </p:nvGrpSpPr>
        <p:grpSpPr bwMode="auto">
          <a:xfrm>
            <a:off x="8480425" y="2190750"/>
            <a:ext cx="327025" cy="304800"/>
            <a:chOff x="1768" y="3755"/>
            <a:chExt cx="206" cy="192"/>
          </a:xfrm>
        </p:grpSpPr>
        <p:sp>
          <p:nvSpPr>
            <p:cNvPr id="47191" name="Oval 48">
              <a:extLst>
                <a:ext uri="{FF2B5EF4-FFF2-40B4-BE49-F238E27FC236}">
                  <a16:creationId xmlns:a16="http://schemas.microsoft.com/office/drawing/2014/main" id="{CD23381D-94A1-AD46-BD65-15320655F1E7}"/>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92" name="Rectangle 49">
              <a:extLst>
                <a:ext uri="{FF2B5EF4-FFF2-40B4-BE49-F238E27FC236}">
                  <a16:creationId xmlns:a16="http://schemas.microsoft.com/office/drawing/2014/main" id="{846A2C51-FCDD-BD46-B08E-2CDBDC606AB6}"/>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13" name="Group 50">
            <a:extLst>
              <a:ext uri="{FF2B5EF4-FFF2-40B4-BE49-F238E27FC236}">
                <a16:creationId xmlns:a16="http://schemas.microsoft.com/office/drawing/2014/main" id="{34367A3F-C96D-F54B-9C34-9C075BC0BA09}"/>
              </a:ext>
            </a:extLst>
          </p:cNvPr>
          <p:cNvGrpSpPr>
            <a:grpSpLocks/>
          </p:cNvGrpSpPr>
          <p:nvPr/>
        </p:nvGrpSpPr>
        <p:grpSpPr bwMode="auto">
          <a:xfrm>
            <a:off x="6921500" y="2722563"/>
            <a:ext cx="1527175" cy="304800"/>
            <a:chOff x="4360" y="1715"/>
            <a:chExt cx="962" cy="192"/>
          </a:xfrm>
        </p:grpSpPr>
        <p:sp>
          <p:nvSpPr>
            <p:cNvPr id="47187" name="Freeform 51">
              <a:extLst>
                <a:ext uri="{FF2B5EF4-FFF2-40B4-BE49-F238E27FC236}">
                  <a16:creationId xmlns:a16="http://schemas.microsoft.com/office/drawing/2014/main" id="{1A6C68CB-0E70-B64A-AE1C-1949212FB61A}"/>
                </a:ext>
              </a:extLst>
            </p:cNvPr>
            <p:cNvSpPr>
              <a:spLocks/>
            </p:cNvSpPr>
            <p:nvPr/>
          </p:nvSpPr>
          <p:spPr bwMode="auto">
            <a:xfrm>
              <a:off x="4465" y="1776"/>
              <a:ext cx="857" cy="24"/>
            </a:xfrm>
            <a:custGeom>
              <a:avLst/>
              <a:gdLst>
                <a:gd name="T0" fmla="*/ 0 w 857"/>
                <a:gd name="T1" fmla="*/ 24 h 24"/>
                <a:gd name="T2" fmla="*/ 857 w 857"/>
                <a:gd name="T3" fmla="*/ 0 h 24"/>
                <a:gd name="T4" fmla="*/ 0 60000 65536"/>
                <a:gd name="T5" fmla="*/ 0 60000 65536"/>
                <a:gd name="T6" fmla="*/ 0 w 857"/>
                <a:gd name="T7" fmla="*/ 0 h 24"/>
                <a:gd name="T8" fmla="*/ 857 w 857"/>
                <a:gd name="T9" fmla="*/ 24 h 24"/>
              </a:gdLst>
              <a:ahLst/>
              <a:cxnLst>
                <a:cxn ang="T4">
                  <a:pos x="T0" y="T1"/>
                </a:cxn>
                <a:cxn ang="T5">
                  <a:pos x="T2" y="T3"/>
                </a:cxn>
              </a:cxnLst>
              <a:rect l="T6" t="T7" r="T8" b="T9"/>
              <a:pathLst>
                <a:path w="857" h="24">
                  <a:moveTo>
                    <a:pt x="0" y="24"/>
                  </a:moveTo>
                  <a:cubicBezTo>
                    <a:pt x="0" y="24"/>
                    <a:pt x="428" y="12"/>
                    <a:pt x="857" y="0"/>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7188" name="Group 52">
              <a:extLst>
                <a:ext uri="{FF2B5EF4-FFF2-40B4-BE49-F238E27FC236}">
                  <a16:creationId xmlns:a16="http://schemas.microsoft.com/office/drawing/2014/main" id="{7AFD6802-4B54-5945-9224-EFA0083D50A3}"/>
                </a:ext>
              </a:extLst>
            </p:cNvPr>
            <p:cNvGrpSpPr>
              <a:grpSpLocks/>
            </p:cNvGrpSpPr>
            <p:nvPr/>
          </p:nvGrpSpPr>
          <p:grpSpPr bwMode="auto">
            <a:xfrm>
              <a:off x="4360" y="1715"/>
              <a:ext cx="206" cy="192"/>
              <a:chOff x="1768" y="3755"/>
              <a:chExt cx="206" cy="192"/>
            </a:xfrm>
          </p:grpSpPr>
          <p:sp>
            <p:nvSpPr>
              <p:cNvPr id="47189" name="Oval 53">
                <a:extLst>
                  <a:ext uri="{FF2B5EF4-FFF2-40B4-BE49-F238E27FC236}">
                    <a16:creationId xmlns:a16="http://schemas.microsoft.com/office/drawing/2014/main" id="{03E158EB-AAFD-A749-869E-6E61ECDA137B}"/>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90" name="Rectangle 54">
                <a:extLst>
                  <a:ext uri="{FF2B5EF4-FFF2-40B4-BE49-F238E27FC236}">
                    <a16:creationId xmlns:a16="http://schemas.microsoft.com/office/drawing/2014/main" id="{BCBC89FB-A285-3B48-9CDC-1A158723809C}"/>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grpSp>
        <p:nvGrpSpPr>
          <p:cNvPr id="15" name="Group 55">
            <a:extLst>
              <a:ext uri="{FF2B5EF4-FFF2-40B4-BE49-F238E27FC236}">
                <a16:creationId xmlns:a16="http://schemas.microsoft.com/office/drawing/2014/main" id="{D4996971-D628-3C46-A299-404D3CAA2970}"/>
              </a:ext>
            </a:extLst>
          </p:cNvPr>
          <p:cNvGrpSpPr>
            <a:grpSpLocks/>
          </p:cNvGrpSpPr>
          <p:nvPr/>
        </p:nvGrpSpPr>
        <p:grpSpPr bwMode="auto">
          <a:xfrm>
            <a:off x="3170238" y="3903663"/>
            <a:ext cx="327025" cy="304800"/>
            <a:chOff x="2621" y="2303"/>
            <a:chExt cx="206" cy="192"/>
          </a:xfrm>
        </p:grpSpPr>
        <p:sp>
          <p:nvSpPr>
            <p:cNvPr id="47185" name="Oval 56">
              <a:extLst>
                <a:ext uri="{FF2B5EF4-FFF2-40B4-BE49-F238E27FC236}">
                  <a16:creationId xmlns:a16="http://schemas.microsoft.com/office/drawing/2014/main" id="{A801E5C7-51C6-5748-B0FD-50D04C4268DC}"/>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86" name="Rectangle 57">
              <a:extLst>
                <a:ext uri="{FF2B5EF4-FFF2-40B4-BE49-F238E27FC236}">
                  <a16:creationId xmlns:a16="http://schemas.microsoft.com/office/drawing/2014/main" id="{A0BA29DF-B21D-3F46-BE2B-06125EC21517}"/>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16" name="Group 58">
            <a:extLst>
              <a:ext uri="{FF2B5EF4-FFF2-40B4-BE49-F238E27FC236}">
                <a16:creationId xmlns:a16="http://schemas.microsoft.com/office/drawing/2014/main" id="{B508D0A8-89A1-9B47-9069-DEE1B6E83560}"/>
              </a:ext>
            </a:extLst>
          </p:cNvPr>
          <p:cNvGrpSpPr>
            <a:grpSpLocks/>
          </p:cNvGrpSpPr>
          <p:nvPr/>
        </p:nvGrpSpPr>
        <p:grpSpPr bwMode="auto">
          <a:xfrm>
            <a:off x="449263" y="3311525"/>
            <a:ext cx="327025" cy="304800"/>
            <a:chOff x="2621" y="2303"/>
            <a:chExt cx="206" cy="192"/>
          </a:xfrm>
        </p:grpSpPr>
        <p:sp>
          <p:nvSpPr>
            <p:cNvPr id="47183" name="Oval 59">
              <a:extLst>
                <a:ext uri="{FF2B5EF4-FFF2-40B4-BE49-F238E27FC236}">
                  <a16:creationId xmlns:a16="http://schemas.microsoft.com/office/drawing/2014/main" id="{A4A58414-8BAE-6A47-A75E-D2AF6E5E1E27}"/>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84" name="Rectangle 60">
              <a:extLst>
                <a:ext uri="{FF2B5EF4-FFF2-40B4-BE49-F238E27FC236}">
                  <a16:creationId xmlns:a16="http://schemas.microsoft.com/office/drawing/2014/main" id="{AD5ECC89-EAAF-3540-9AD4-E77818D20E28}"/>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17" name="Group 61">
            <a:extLst>
              <a:ext uri="{FF2B5EF4-FFF2-40B4-BE49-F238E27FC236}">
                <a16:creationId xmlns:a16="http://schemas.microsoft.com/office/drawing/2014/main" id="{52E70DED-4709-D442-B3AE-11732D22FC85}"/>
              </a:ext>
            </a:extLst>
          </p:cNvPr>
          <p:cNvGrpSpPr>
            <a:grpSpLocks/>
          </p:cNvGrpSpPr>
          <p:nvPr/>
        </p:nvGrpSpPr>
        <p:grpSpPr bwMode="auto">
          <a:xfrm>
            <a:off x="8480425" y="5173663"/>
            <a:ext cx="327025" cy="304800"/>
            <a:chOff x="2621" y="2303"/>
            <a:chExt cx="206" cy="192"/>
          </a:xfrm>
        </p:grpSpPr>
        <p:sp>
          <p:nvSpPr>
            <p:cNvPr id="47181" name="Oval 62">
              <a:extLst>
                <a:ext uri="{FF2B5EF4-FFF2-40B4-BE49-F238E27FC236}">
                  <a16:creationId xmlns:a16="http://schemas.microsoft.com/office/drawing/2014/main" id="{A6CEA6DA-48A5-354A-BB88-4902DE8F25D6}"/>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82" name="Rectangle 63">
              <a:extLst>
                <a:ext uri="{FF2B5EF4-FFF2-40B4-BE49-F238E27FC236}">
                  <a16:creationId xmlns:a16="http://schemas.microsoft.com/office/drawing/2014/main" id="{699693FB-301A-A04A-9874-CDE77976E8E9}"/>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18" name="Group 64">
            <a:extLst>
              <a:ext uri="{FF2B5EF4-FFF2-40B4-BE49-F238E27FC236}">
                <a16:creationId xmlns:a16="http://schemas.microsoft.com/office/drawing/2014/main" id="{4F470E76-DED4-F347-A4D7-6265F97809DC}"/>
              </a:ext>
            </a:extLst>
          </p:cNvPr>
          <p:cNvGrpSpPr>
            <a:grpSpLocks/>
          </p:cNvGrpSpPr>
          <p:nvPr/>
        </p:nvGrpSpPr>
        <p:grpSpPr bwMode="auto">
          <a:xfrm>
            <a:off x="3727450" y="2998788"/>
            <a:ext cx="1479550" cy="568325"/>
            <a:chOff x="2348" y="1889"/>
            <a:chExt cx="932" cy="358"/>
          </a:xfrm>
        </p:grpSpPr>
        <p:sp>
          <p:nvSpPr>
            <p:cNvPr id="47174" name="Freeform 65">
              <a:extLst>
                <a:ext uri="{FF2B5EF4-FFF2-40B4-BE49-F238E27FC236}">
                  <a16:creationId xmlns:a16="http://schemas.microsoft.com/office/drawing/2014/main" id="{5CB59AE5-EB6C-BB40-89B3-282F3716637F}"/>
                </a:ext>
              </a:extLst>
            </p:cNvPr>
            <p:cNvSpPr>
              <a:spLocks/>
            </p:cNvSpPr>
            <p:nvPr/>
          </p:nvSpPr>
          <p:spPr bwMode="auto">
            <a:xfrm rot="-662540">
              <a:off x="2423" y="2036"/>
              <a:ext cx="857" cy="24"/>
            </a:xfrm>
            <a:custGeom>
              <a:avLst/>
              <a:gdLst>
                <a:gd name="T0" fmla="*/ 0 w 857"/>
                <a:gd name="T1" fmla="*/ 24 h 24"/>
                <a:gd name="T2" fmla="*/ 857 w 857"/>
                <a:gd name="T3" fmla="*/ 0 h 24"/>
                <a:gd name="T4" fmla="*/ 0 60000 65536"/>
                <a:gd name="T5" fmla="*/ 0 60000 65536"/>
                <a:gd name="T6" fmla="*/ 0 w 857"/>
                <a:gd name="T7" fmla="*/ 0 h 24"/>
                <a:gd name="T8" fmla="*/ 857 w 857"/>
                <a:gd name="T9" fmla="*/ 24 h 24"/>
              </a:gdLst>
              <a:ahLst/>
              <a:cxnLst>
                <a:cxn ang="T4">
                  <a:pos x="T0" y="T1"/>
                </a:cxn>
                <a:cxn ang="T5">
                  <a:pos x="T2" y="T3"/>
                </a:cxn>
              </a:cxnLst>
              <a:rect l="T6" t="T7" r="T8" b="T9"/>
              <a:pathLst>
                <a:path w="857" h="24">
                  <a:moveTo>
                    <a:pt x="0" y="24"/>
                  </a:moveTo>
                  <a:cubicBezTo>
                    <a:pt x="0" y="24"/>
                    <a:pt x="428" y="12"/>
                    <a:pt x="857" y="0"/>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7175" name="Group 66">
              <a:extLst>
                <a:ext uri="{FF2B5EF4-FFF2-40B4-BE49-F238E27FC236}">
                  <a16:creationId xmlns:a16="http://schemas.microsoft.com/office/drawing/2014/main" id="{BB01AA31-E423-CF41-889F-F97130120B24}"/>
                </a:ext>
              </a:extLst>
            </p:cNvPr>
            <p:cNvGrpSpPr>
              <a:grpSpLocks/>
            </p:cNvGrpSpPr>
            <p:nvPr/>
          </p:nvGrpSpPr>
          <p:grpSpPr bwMode="auto">
            <a:xfrm>
              <a:off x="2348" y="2055"/>
              <a:ext cx="206" cy="192"/>
              <a:chOff x="1768" y="3755"/>
              <a:chExt cx="206" cy="192"/>
            </a:xfrm>
          </p:grpSpPr>
          <p:sp>
            <p:nvSpPr>
              <p:cNvPr id="47179" name="Oval 67">
                <a:extLst>
                  <a:ext uri="{FF2B5EF4-FFF2-40B4-BE49-F238E27FC236}">
                    <a16:creationId xmlns:a16="http://schemas.microsoft.com/office/drawing/2014/main" id="{AE486271-A208-F441-ABE8-7237F90E7ED8}"/>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80" name="Rectangle 68">
                <a:extLst>
                  <a:ext uri="{FF2B5EF4-FFF2-40B4-BE49-F238E27FC236}">
                    <a16:creationId xmlns:a16="http://schemas.microsoft.com/office/drawing/2014/main" id="{8FCFE273-EA0F-9540-9E91-B08F4CF52767}"/>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47176" name="Group 69">
              <a:extLst>
                <a:ext uri="{FF2B5EF4-FFF2-40B4-BE49-F238E27FC236}">
                  <a16:creationId xmlns:a16="http://schemas.microsoft.com/office/drawing/2014/main" id="{A27747F5-5024-1C46-A85C-D318B2DADF07}"/>
                </a:ext>
              </a:extLst>
            </p:cNvPr>
            <p:cNvGrpSpPr>
              <a:grpSpLocks/>
            </p:cNvGrpSpPr>
            <p:nvPr/>
          </p:nvGrpSpPr>
          <p:grpSpPr bwMode="auto">
            <a:xfrm>
              <a:off x="3061" y="1889"/>
              <a:ext cx="206" cy="192"/>
              <a:chOff x="2621" y="2303"/>
              <a:chExt cx="206" cy="192"/>
            </a:xfrm>
          </p:grpSpPr>
          <p:sp>
            <p:nvSpPr>
              <p:cNvPr id="47177" name="Oval 70">
                <a:extLst>
                  <a:ext uri="{FF2B5EF4-FFF2-40B4-BE49-F238E27FC236}">
                    <a16:creationId xmlns:a16="http://schemas.microsoft.com/office/drawing/2014/main" id="{31DE97C7-7172-D047-8334-9E05AF443BC7}"/>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78" name="Rectangle 71">
                <a:extLst>
                  <a:ext uri="{FF2B5EF4-FFF2-40B4-BE49-F238E27FC236}">
                    <a16:creationId xmlns:a16="http://schemas.microsoft.com/office/drawing/2014/main" id="{A193825F-D47A-6C48-9B3F-400CF6B04206}"/>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grpSp>
        <p:nvGrpSpPr>
          <p:cNvPr id="21" name="Group 72">
            <a:extLst>
              <a:ext uri="{FF2B5EF4-FFF2-40B4-BE49-F238E27FC236}">
                <a16:creationId xmlns:a16="http://schemas.microsoft.com/office/drawing/2014/main" id="{1502E924-A028-1F47-83E0-F266166694EC}"/>
              </a:ext>
            </a:extLst>
          </p:cNvPr>
          <p:cNvGrpSpPr>
            <a:grpSpLocks/>
          </p:cNvGrpSpPr>
          <p:nvPr/>
        </p:nvGrpSpPr>
        <p:grpSpPr bwMode="auto">
          <a:xfrm>
            <a:off x="5256213" y="2740025"/>
            <a:ext cx="1525587" cy="433388"/>
            <a:chOff x="3311" y="1726"/>
            <a:chExt cx="961" cy="273"/>
          </a:xfrm>
        </p:grpSpPr>
        <p:sp>
          <p:nvSpPr>
            <p:cNvPr id="47167" name="Freeform 73">
              <a:extLst>
                <a:ext uri="{FF2B5EF4-FFF2-40B4-BE49-F238E27FC236}">
                  <a16:creationId xmlns:a16="http://schemas.microsoft.com/office/drawing/2014/main" id="{B74FF931-9B05-614A-8015-59A0A4EB65BA}"/>
                </a:ext>
              </a:extLst>
            </p:cNvPr>
            <p:cNvSpPr>
              <a:spLocks/>
            </p:cNvSpPr>
            <p:nvPr/>
          </p:nvSpPr>
          <p:spPr bwMode="auto">
            <a:xfrm rot="-267660">
              <a:off x="3415" y="1834"/>
              <a:ext cx="857" cy="24"/>
            </a:xfrm>
            <a:custGeom>
              <a:avLst/>
              <a:gdLst>
                <a:gd name="T0" fmla="*/ 0 w 857"/>
                <a:gd name="T1" fmla="*/ 24 h 24"/>
                <a:gd name="T2" fmla="*/ 857 w 857"/>
                <a:gd name="T3" fmla="*/ 0 h 24"/>
                <a:gd name="T4" fmla="*/ 0 60000 65536"/>
                <a:gd name="T5" fmla="*/ 0 60000 65536"/>
                <a:gd name="T6" fmla="*/ 0 w 857"/>
                <a:gd name="T7" fmla="*/ 0 h 24"/>
                <a:gd name="T8" fmla="*/ 857 w 857"/>
                <a:gd name="T9" fmla="*/ 24 h 24"/>
              </a:gdLst>
              <a:ahLst/>
              <a:cxnLst>
                <a:cxn ang="T4">
                  <a:pos x="T0" y="T1"/>
                </a:cxn>
                <a:cxn ang="T5">
                  <a:pos x="T2" y="T3"/>
                </a:cxn>
              </a:cxnLst>
              <a:rect l="T6" t="T7" r="T8" b="T9"/>
              <a:pathLst>
                <a:path w="857" h="24">
                  <a:moveTo>
                    <a:pt x="0" y="24"/>
                  </a:moveTo>
                  <a:cubicBezTo>
                    <a:pt x="0" y="24"/>
                    <a:pt x="428" y="12"/>
                    <a:pt x="857" y="0"/>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7168" name="Group 74">
              <a:extLst>
                <a:ext uri="{FF2B5EF4-FFF2-40B4-BE49-F238E27FC236}">
                  <a16:creationId xmlns:a16="http://schemas.microsoft.com/office/drawing/2014/main" id="{FBA18939-2B99-724D-A4B9-07029E1E11C6}"/>
                </a:ext>
              </a:extLst>
            </p:cNvPr>
            <p:cNvGrpSpPr>
              <a:grpSpLocks/>
            </p:cNvGrpSpPr>
            <p:nvPr/>
          </p:nvGrpSpPr>
          <p:grpSpPr bwMode="auto">
            <a:xfrm>
              <a:off x="3311" y="1807"/>
              <a:ext cx="206" cy="192"/>
              <a:chOff x="1768" y="3755"/>
              <a:chExt cx="206" cy="192"/>
            </a:xfrm>
          </p:grpSpPr>
          <p:sp>
            <p:nvSpPr>
              <p:cNvPr id="47172" name="Oval 75">
                <a:extLst>
                  <a:ext uri="{FF2B5EF4-FFF2-40B4-BE49-F238E27FC236}">
                    <a16:creationId xmlns:a16="http://schemas.microsoft.com/office/drawing/2014/main" id="{BAF7CDF5-FCDB-5648-BF96-C9688811D1DD}"/>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73" name="Rectangle 76">
                <a:extLst>
                  <a:ext uri="{FF2B5EF4-FFF2-40B4-BE49-F238E27FC236}">
                    <a16:creationId xmlns:a16="http://schemas.microsoft.com/office/drawing/2014/main" id="{5B4877E5-612C-2B4B-B2C9-24C3BCA183BB}"/>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47169" name="Group 77">
              <a:extLst>
                <a:ext uri="{FF2B5EF4-FFF2-40B4-BE49-F238E27FC236}">
                  <a16:creationId xmlns:a16="http://schemas.microsoft.com/office/drawing/2014/main" id="{32EDF8DA-4C4F-ED4F-9E1D-BA909ECF29AF}"/>
                </a:ext>
              </a:extLst>
            </p:cNvPr>
            <p:cNvGrpSpPr>
              <a:grpSpLocks/>
            </p:cNvGrpSpPr>
            <p:nvPr/>
          </p:nvGrpSpPr>
          <p:grpSpPr bwMode="auto">
            <a:xfrm>
              <a:off x="4038" y="1726"/>
              <a:ext cx="206" cy="192"/>
              <a:chOff x="2621" y="2303"/>
              <a:chExt cx="206" cy="192"/>
            </a:xfrm>
          </p:grpSpPr>
          <p:sp>
            <p:nvSpPr>
              <p:cNvPr id="47170" name="Oval 78">
                <a:extLst>
                  <a:ext uri="{FF2B5EF4-FFF2-40B4-BE49-F238E27FC236}">
                    <a16:creationId xmlns:a16="http://schemas.microsoft.com/office/drawing/2014/main" id="{68EB6D37-1D61-EF46-A9A7-F8F58902C4F0}"/>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71" name="Rectangle 79">
                <a:extLst>
                  <a:ext uri="{FF2B5EF4-FFF2-40B4-BE49-F238E27FC236}">
                    <a16:creationId xmlns:a16="http://schemas.microsoft.com/office/drawing/2014/main" id="{95895370-C8E0-5D46-9768-24A38B892DA6}"/>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grpSp>
        <p:nvGrpSpPr>
          <p:cNvPr id="24" name="Group 80">
            <a:extLst>
              <a:ext uri="{FF2B5EF4-FFF2-40B4-BE49-F238E27FC236}">
                <a16:creationId xmlns:a16="http://schemas.microsoft.com/office/drawing/2014/main" id="{0574BA2A-AE84-3044-B441-0FF45625C180}"/>
              </a:ext>
            </a:extLst>
          </p:cNvPr>
          <p:cNvGrpSpPr>
            <a:grpSpLocks/>
          </p:cNvGrpSpPr>
          <p:nvPr/>
        </p:nvGrpSpPr>
        <p:grpSpPr bwMode="auto">
          <a:xfrm>
            <a:off x="8480425" y="2678113"/>
            <a:ext cx="327025" cy="304800"/>
            <a:chOff x="2621" y="2303"/>
            <a:chExt cx="206" cy="192"/>
          </a:xfrm>
        </p:grpSpPr>
        <p:sp>
          <p:nvSpPr>
            <p:cNvPr id="47165" name="Oval 81">
              <a:extLst>
                <a:ext uri="{FF2B5EF4-FFF2-40B4-BE49-F238E27FC236}">
                  <a16:creationId xmlns:a16="http://schemas.microsoft.com/office/drawing/2014/main" id="{4D7B99D1-7B82-1E4C-83B8-ADF4A75EB938}"/>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66" name="Rectangle 82">
              <a:extLst>
                <a:ext uri="{FF2B5EF4-FFF2-40B4-BE49-F238E27FC236}">
                  <a16:creationId xmlns:a16="http://schemas.microsoft.com/office/drawing/2014/main" id="{FF571FA9-A3EB-6843-B2FF-6861C289DF86}"/>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sp>
        <p:nvSpPr>
          <p:cNvPr id="412755" name="AutoShape 83">
            <a:extLst>
              <a:ext uri="{FF2B5EF4-FFF2-40B4-BE49-F238E27FC236}">
                <a16:creationId xmlns:a16="http://schemas.microsoft.com/office/drawing/2014/main" id="{EABC4DEB-FEB9-7D4E-A4E8-47B88E472D1E}"/>
              </a:ext>
            </a:extLst>
          </p:cNvPr>
          <p:cNvSpPr>
            <a:spLocks noChangeArrowheads="1"/>
          </p:cNvSpPr>
          <p:nvPr/>
        </p:nvSpPr>
        <p:spPr bwMode="auto">
          <a:xfrm>
            <a:off x="7170738" y="4213225"/>
            <a:ext cx="1758950" cy="306388"/>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rPr>
              <a:t>Leading strand</a:t>
            </a:r>
          </a:p>
        </p:txBody>
      </p:sp>
      <p:sp>
        <p:nvSpPr>
          <p:cNvPr id="412756" name="AutoShape 84">
            <a:extLst>
              <a:ext uri="{FF2B5EF4-FFF2-40B4-BE49-F238E27FC236}">
                <a16:creationId xmlns:a16="http://schemas.microsoft.com/office/drawing/2014/main" id="{19522545-17E4-9443-ACEF-96044AA645CD}"/>
              </a:ext>
            </a:extLst>
          </p:cNvPr>
          <p:cNvSpPr>
            <a:spLocks noChangeArrowheads="1"/>
          </p:cNvSpPr>
          <p:nvPr/>
        </p:nvSpPr>
        <p:spPr bwMode="auto">
          <a:xfrm>
            <a:off x="7158038" y="3157538"/>
            <a:ext cx="1771650" cy="306387"/>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F116A"/>
                </a:solidFill>
              </a:rPr>
              <a:t>Lagging strand</a:t>
            </a:r>
          </a:p>
        </p:txBody>
      </p:sp>
      <p:sp>
        <p:nvSpPr>
          <p:cNvPr id="412757" name="AutoShape 85">
            <a:extLst>
              <a:ext uri="{FF2B5EF4-FFF2-40B4-BE49-F238E27FC236}">
                <a16:creationId xmlns:a16="http://schemas.microsoft.com/office/drawing/2014/main" id="{8A453761-C7DF-B647-8B25-AB08259F3779}"/>
              </a:ext>
            </a:extLst>
          </p:cNvPr>
          <p:cNvSpPr>
            <a:spLocks noChangeArrowheads="1"/>
          </p:cNvSpPr>
          <p:nvPr/>
        </p:nvSpPr>
        <p:spPr bwMode="auto">
          <a:xfrm rot="-631956">
            <a:off x="3836988" y="2573338"/>
            <a:ext cx="2157412" cy="306387"/>
          </a:xfrm>
          <a:prstGeom prst="roundRect">
            <a:avLst>
              <a:gd name="adj" fmla="val 16667"/>
            </a:avLst>
          </a:prstGeom>
          <a:solidFill>
            <a:srgbClr val="FFCC18">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F116A"/>
                </a:solidFill>
              </a:rPr>
              <a:t>Okazaki fragments</a:t>
            </a:r>
          </a:p>
        </p:txBody>
      </p:sp>
      <p:sp>
        <p:nvSpPr>
          <p:cNvPr id="47140" name="AutoShape 86">
            <a:extLst>
              <a:ext uri="{FF2B5EF4-FFF2-40B4-BE49-F238E27FC236}">
                <a16:creationId xmlns:a16="http://schemas.microsoft.com/office/drawing/2014/main" id="{A4F7724E-CB87-6E42-8491-9F6CD5EE3130}"/>
              </a:ext>
            </a:extLst>
          </p:cNvPr>
          <p:cNvSpPr>
            <a:spLocks noChangeArrowheads="1"/>
          </p:cNvSpPr>
          <p:nvPr/>
        </p:nvSpPr>
        <p:spPr bwMode="auto">
          <a:xfrm>
            <a:off x="874713" y="3857625"/>
            <a:ext cx="114300" cy="2889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5" name="Group 87">
            <a:extLst>
              <a:ext uri="{FF2B5EF4-FFF2-40B4-BE49-F238E27FC236}">
                <a16:creationId xmlns:a16="http://schemas.microsoft.com/office/drawing/2014/main" id="{11580AEC-C2F2-AE4A-909F-DC37EBF68A81}"/>
              </a:ext>
            </a:extLst>
          </p:cNvPr>
          <p:cNvGrpSpPr>
            <a:grpSpLocks/>
          </p:cNvGrpSpPr>
          <p:nvPr/>
        </p:nvGrpSpPr>
        <p:grpSpPr bwMode="auto">
          <a:xfrm>
            <a:off x="5087938" y="3109913"/>
            <a:ext cx="1141412" cy="646112"/>
            <a:chOff x="3205" y="1959"/>
            <a:chExt cx="719" cy="407"/>
          </a:xfrm>
        </p:grpSpPr>
        <p:sp>
          <p:nvSpPr>
            <p:cNvPr id="47161" name="AutoShape 88">
              <a:extLst>
                <a:ext uri="{FF2B5EF4-FFF2-40B4-BE49-F238E27FC236}">
                  <a16:creationId xmlns:a16="http://schemas.microsoft.com/office/drawing/2014/main" id="{4913D63C-BEAD-5E46-AD97-FA99D7ACF3CA}"/>
                </a:ext>
              </a:extLst>
            </p:cNvPr>
            <p:cNvSpPr>
              <a:spLocks noChangeArrowheads="1"/>
            </p:cNvSpPr>
            <p:nvPr/>
          </p:nvSpPr>
          <p:spPr bwMode="auto">
            <a:xfrm>
              <a:off x="3392" y="2141"/>
              <a:ext cx="532" cy="214"/>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000" b="1">
                  <a:solidFill>
                    <a:srgbClr val="CC0000"/>
                  </a:solidFill>
                </a:rPr>
                <a:t>ligase</a:t>
              </a:r>
            </a:p>
          </p:txBody>
        </p:sp>
        <p:grpSp>
          <p:nvGrpSpPr>
            <p:cNvPr id="47162" name="Group 89">
              <a:extLst>
                <a:ext uri="{FF2B5EF4-FFF2-40B4-BE49-F238E27FC236}">
                  <a16:creationId xmlns:a16="http://schemas.microsoft.com/office/drawing/2014/main" id="{0D6AC37E-E37D-594F-94C7-19717AFFDEB4}"/>
                </a:ext>
              </a:extLst>
            </p:cNvPr>
            <p:cNvGrpSpPr>
              <a:grpSpLocks/>
            </p:cNvGrpSpPr>
            <p:nvPr/>
          </p:nvGrpSpPr>
          <p:grpSpPr bwMode="auto">
            <a:xfrm>
              <a:off x="3205" y="1959"/>
              <a:ext cx="249" cy="407"/>
              <a:chOff x="3205" y="1759"/>
              <a:chExt cx="249" cy="407"/>
            </a:xfrm>
          </p:grpSpPr>
          <p:sp>
            <p:nvSpPr>
              <p:cNvPr id="47163" name="Oval 90">
                <a:extLst>
                  <a:ext uri="{FF2B5EF4-FFF2-40B4-BE49-F238E27FC236}">
                    <a16:creationId xmlns:a16="http://schemas.microsoft.com/office/drawing/2014/main" id="{D5F4FA96-FBF3-CA43-96ED-257AC7DF3913}"/>
                  </a:ext>
                </a:extLst>
              </p:cNvPr>
              <p:cNvSpPr>
                <a:spLocks noChangeArrowheads="1"/>
              </p:cNvSpPr>
              <p:nvPr/>
            </p:nvSpPr>
            <p:spPr bwMode="auto">
              <a:xfrm>
                <a:off x="3205" y="1917"/>
                <a:ext cx="249" cy="249"/>
              </a:xfrm>
              <a:prstGeom prst="ellipse">
                <a:avLst/>
              </a:prstGeom>
              <a:solidFill>
                <a:srgbClr val="CC0000"/>
              </a:solidFill>
              <a:ln w="952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64" name="AutoShape 91">
                <a:extLst>
                  <a:ext uri="{FF2B5EF4-FFF2-40B4-BE49-F238E27FC236}">
                    <a16:creationId xmlns:a16="http://schemas.microsoft.com/office/drawing/2014/main" id="{27488C02-FFE6-824B-8608-F5FC246F29A9}"/>
                  </a:ext>
                </a:extLst>
              </p:cNvPr>
              <p:cNvSpPr>
                <a:spLocks noChangeArrowheads="1"/>
              </p:cNvSpPr>
              <p:nvPr/>
            </p:nvSpPr>
            <p:spPr bwMode="auto">
              <a:xfrm>
                <a:off x="3207" y="1759"/>
                <a:ext cx="244" cy="263"/>
              </a:xfrm>
              <a:prstGeom prst="triangle">
                <a:avLst>
                  <a:gd name="adj" fmla="val 50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grpSp>
        <p:nvGrpSpPr>
          <p:cNvPr id="27" name="Group 92">
            <a:extLst>
              <a:ext uri="{FF2B5EF4-FFF2-40B4-BE49-F238E27FC236}">
                <a16:creationId xmlns:a16="http://schemas.microsoft.com/office/drawing/2014/main" id="{F6DF1D56-015F-5744-A886-BFC50E8C4AE3}"/>
              </a:ext>
            </a:extLst>
          </p:cNvPr>
          <p:cNvGrpSpPr>
            <a:grpSpLocks/>
          </p:cNvGrpSpPr>
          <p:nvPr/>
        </p:nvGrpSpPr>
        <p:grpSpPr bwMode="auto">
          <a:xfrm>
            <a:off x="6642100" y="46038"/>
            <a:ext cx="2465388" cy="1738312"/>
            <a:chOff x="4184" y="29"/>
            <a:chExt cx="1553" cy="1095"/>
          </a:xfrm>
        </p:grpSpPr>
        <p:pic>
          <p:nvPicPr>
            <p:cNvPr id="412765" name="Picture 93">
              <a:extLst>
                <a:ext uri="{FF2B5EF4-FFF2-40B4-BE49-F238E27FC236}">
                  <a16:creationId xmlns:a16="http://schemas.microsoft.com/office/drawing/2014/main" id="{53C0CE26-E2B9-6F48-A2FE-3A7584DACC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801" r="1080" b="9599"/>
            <a:stretch>
              <a:fillRect/>
            </a:stretch>
          </p:blipFill>
          <p:spPr bwMode="auto">
            <a:xfrm>
              <a:off x="4184" y="39"/>
              <a:ext cx="1553" cy="1085"/>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60" name="Rectangle 94">
              <a:extLst>
                <a:ext uri="{FF2B5EF4-FFF2-40B4-BE49-F238E27FC236}">
                  <a16:creationId xmlns:a16="http://schemas.microsoft.com/office/drawing/2014/main" id="{120A2C6A-AF97-D043-80D1-6963A360B4A1}"/>
                </a:ext>
              </a:extLst>
            </p:cNvPr>
            <p:cNvSpPr>
              <a:spLocks noChangeArrowheads="1"/>
            </p:cNvSpPr>
            <p:nvPr/>
          </p:nvSpPr>
          <p:spPr bwMode="auto">
            <a:xfrm>
              <a:off x="4186" y="29"/>
              <a:ext cx="665" cy="211"/>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chemeClr val="bg1"/>
                  </a:solidFill>
                </a:rPr>
                <a:t>Okazaki</a:t>
              </a:r>
            </a:p>
          </p:txBody>
        </p:sp>
      </p:grpSp>
      <p:sp>
        <p:nvSpPr>
          <p:cNvPr id="412767" name="Rectangle 95" descr="Rectangle: Click to edit Master text styles&#13;&#10;Second level&#13;&#10;Third level&#13;&#10;Fourth level&#13;&#10;Fifth level">
            <a:extLst>
              <a:ext uri="{FF2B5EF4-FFF2-40B4-BE49-F238E27FC236}">
                <a16:creationId xmlns:a16="http://schemas.microsoft.com/office/drawing/2014/main" id="{35ABF461-81F4-FE41-B8CA-03A936830FAD}"/>
              </a:ext>
            </a:extLst>
          </p:cNvPr>
          <p:cNvSpPr>
            <a:spLocks noChangeArrowheads="1"/>
          </p:cNvSpPr>
          <p:nvPr/>
        </p:nvSpPr>
        <p:spPr bwMode="auto">
          <a:xfrm>
            <a:off x="5313363" y="5880100"/>
            <a:ext cx="3754437" cy="9271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403225" indent="-2889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None/>
            </a:pPr>
            <a:r>
              <a:rPr lang="en-US" altLang="en-US" sz="2600" b="1" u="sng" dirty="0">
                <a:solidFill>
                  <a:srgbClr val="CC0000"/>
                </a:solidFill>
              </a:rPr>
              <a:t>Leading strand</a:t>
            </a:r>
            <a:endParaRPr lang="en-US" altLang="en-US" sz="2600" b="1" dirty="0">
              <a:solidFill>
                <a:srgbClr val="0F116A"/>
              </a:solidFill>
            </a:endParaRPr>
          </a:p>
          <a:p>
            <a:pPr lvl="1" algn="l" eaLnBrk="1" hangingPunct="1">
              <a:spcBef>
                <a:spcPct val="20000"/>
              </a:spcBef>
              <a:buClr>
                <a:schemeClr val="tx1"/>
              </a:buClr>
              <a:buSzPct val="60000"/>
              <a:buFont typeface="Wingdings" pitchFamily="2" charset="2"/>
              <a:buChar char="u"/>
            </a:pPr>
            <a:r>
              <a:rPr lang="en-US" altLang="en-US" b="1" dirty="0"/>
              <a:t>continuous synthesis</a:t>
            </a:r>
          </a:p>
        </p:txBody>
      </p:sp>
      <p:sp>
        <p:nvSpPr>
          <p:cNvPr id="412768" name="Rectangle 96" descr="Rectangle: Click to edit Master text styles&#13;&#10;Second level&#13;&#10;Third level&#13;&#10;Fourth level&#13;&#10;Fifth level">
            <a:extLst>
              <a:ext uri="{FF2B5EF4-FFF2-40B4-BE49-F238E27FC236}">
                <a16:creationId xmlns:a16="http://schemas.microsoft.com/office/drawing/2014/main" id="{DFF7FEEC-7C92-794F-9F75-7742E67BA44F}"/>
              </a:ext>
            </a:extLst>
          </p:cNvPr>
          <p:cNvSpPr>
            <a:spLocks noChangeArrowheads="1"/>
          </p:cNvSpPr>
          <p:nvPr/>
        </p:nvSpPr>
        <p:spPr bwMode="auto">
          <a:xfrm>
            <a:off x="278606" y="5076825"/>
            <a:ext cx="3754438" cy="17303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403225" indent="-288925">
              <a:defRPr sz="2400">
                <a:solidFill>
                  <a:schemeClr val="tx1"/>
                </a:solidFill>
                <a:latin typeface="Arial" panose="020B0604020202020204" pitchFamily="34" charset="0"/>
                <a:ea typeface="ＭＳ Ｐゴシック" panose="020B0600070205080204" pitchFamily="34" charset="-128"/>
              </a:defRPr>
            </a:lvl2pPr>
            <a:lvl3pPr marL="684213" indent="-166688">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None/>
            </a:pPr>
            <a:r>
              <a:rPr lang="en-US" altLang="en-US" sz="2600" b="1" u="sng" dirty="0">
                <a:solidFill>
                  <a:srgbClr val="CC0000"/>
                </a:solidFill>
              </a:rPr>
              <a:t>Lagging strand</a:t>
            </a:r>
            <a:endParaRPr lang="en-US" altLang="en-US" sz="2600" b="1" dirty="0">
              <a:solidFill>
                <a:srgbClr val="0F116A"/>
              </a:solidFill>
            </a:endParaRPr>
          </a:p>
          <a:p>
            <a:pPr lvl="1" algn="l" eaLnBrk="1" hangingPunct="1">
              <a:spcBef>
                <a:spcPct val="20000"/>
              </a:spcBef>
              <a:buClr>
                <a:schemeClr val="tx1"/>
              </a:buClr>
              <a:buSzPct val="60000"/>
              <a:buFont typeface="Wingdings" pitchFamily="2" charset="2"/>
              <a:buChar char="u"/>
            </a:pPr>
            <a:r>
              <a:rPr lang="en-US" altLang="en-US" b="1" dirty="0"/>
              <a:t>Okazaki fragments</a:t>
            </a:r>
          </a:p>
          <a:p>
            <a:pPr lvl="1" algn="l" eaLnBrk="1" hangingPunct="1">
              <a:spcBef>
                <a:spcPct val="20000"/>
              </a:spcBef>
              <a:buClr>
                <a:schemeClr val="tx1"/>
              </a:buClr>
              <a:buSzPct val="60000"/>
              <a:buFont typeface="Wingdings" pitchFamily="2" charset="2"/>
              <a:buChar char="u"/>
            </a:pPr>
            <a:r>
              <a:rPr lang="en-US" altLang="en-US" b="1" dirty="0"/>
              <a:t>joined by </a:t>
            </a:r>
            <a:r>
              <a:rPr lang="en-US" altLang="en-US" b="1" u="sng" dirty="0">
                <a:solidFill>
                  <a:srgbClr val="CC0000"/>
                </a:solidFill>
              </a:rPr>
              <a:t>ligase</a:t>
            </a:r>
            <a:endParaRPr lang="en-US" altLang="en-US" b="1" dirty="0"/>
          </a:p>
          <a:p>
            <a:pPr lvl="2" algn="l" eaLnBrk="1" hangingPunct="1">
              <a:spcBef>
                <a:spcPct val="20000"/>
              </a:spcBef>
              <a:buClr>
                <a:schemeClr val="hlink"/>
              </a:buClr>
              <a:buSzPct val="95000"/>
              <a:buFont typeface="Wingdings" pitchFamily="2" charset="2"/>
              <a:buChar char="§"/>
            </a:pPr>
            <a:r>
              <a:rPr lang="en-US" altLang="en-US" sz="2000" b="1" dirty="0">
                <a:solidFill>
                  <a:srgbClr val="0F116A"/>
                </a:solidFill>
              </a:rPr>
              <a:t>“spot welder” enzyme</a:t>
            </a:r>
          </a:p>
        </p:txBody>
      </p:sp>
      <p:sp>
        <p:nvSpPr>
          <p:cNvPr id="412769" name="AutoShape 97">
            <a:extLst>
              <a:ext uri="{FF2B5EF4-FFF2-40B4-BE49-F238E27FC236}">
                <a16:creationId xmlns:a16="http://schemas.microsoft.com/office/drawing/2014/main" id="{617B104C-1919-7743-BEBF-1B373175E96F}"/>
              </a:ext>
            </a:extLst>
          </p:cNvPr>
          <p:cNvSpPr>
            <a:spLocks noChangeArrowheads="1"/>
          </p:cNvSpPr>
          <p:nvPr/>
        </p:nvSpPr>
        <p:spPr bwMode="auto">
          <a:xfrm>
            <a:off x="4624388" y="5467350"/>
            <a:ext cx="2206625" cy="306388"/>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rPr>
              <a:t>DNA polymerase III</a:t>
            </a:r>
          </a:p>
        </p:txBody>
      </p:sp>
      <p:sp>
        <p:nvSpPr>
          <p:cNvPr id="412770" name="Line 98">
            <a:extLst>
              <a:ext uri="{FF2B5EF4-FFF2-40B4-BE49-F238E27FC236}">
                <a16:creationId xmlns:a16="http://schemas.microsoft.com/office/drawing/2014/main" id="{342A56E0-252F-AA45-85C3-D9539D39882B}"/>
              </a:ext>
            </a:extLst>
          </p:cNvPr>
          <p:cNvSpPr>
            <a:spLocks noChangeShapeType="1"/>
          </p:cNvSpPr>
          <p:nvPr/>
        </p:nvSpPr>
        <p:spPr bwMode="auto">
          <a:xfrm flipH="1">
            <a:off x="8029575" y="4710113"/>
            <a:ext cx="396875" cy="0"/>
          </a:xfrm>
          <a:prstGeom prst="line">
            <a:avLst/>
          </a:prstGeom>
          <a:noFill/>
          <a:ln w="177800">
            <a:solidFill>
              <a:schemeClr val="hlink"/>
            </a:solidFill>
            <a:round/>
            <a:headEnd/>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412771" name="Freeform 99">
            <a:extLst>
              <a:ext uri="{FF2B5EF4-FFF2-40B4-BE49-F238E27FC236}">
                <a16:creationId xmlns:a16="http://schemas.microsoft.com/office/drawing/2014/main" id="{488581F3-4368-624C-AB39-E3614053B5DD}"/>
              </a:ext>
            </a:extLst>
          </p:cNvPr>
          <p:cNvSpPr>
            <a:spLocks/>
          </p:cNvSpPr>
          <p:nvPr/>
        </p:nvSpPr>
        <p:spPr bwMode="auto">
          <a:xfrm>
            <a:off x="2214563" y="3492500"/>
            <a:ext cx="706437" cy="669925"/>
          </a:xfrm>
          <a:custGeom>
            <a:avLst/>
            <a:gdLst>
              <a:gd name="T0" fmla="*/ 339725 w 445"/>
              <a:gd name="T1" fmla="*/ 80963 h 422"/>
              <a:gd name="T2" fmla="*/ 34925 w 445"/>
              <a:gd name="T3" fmla="*/ 319088 h 422"/>
              <a:gd name="T4" fmla="*/ 128587 w 445"/>
              <a:gd name="T5" fmla="*/ 477838 h 422"/>
              <a:gd name="T6" fmla="*/ 446087 w 445"/>
              <a:gd name="T7" fmla="*/ 663575 h 422"/>
              <a:gd name="T8" fmla="*/ 684212 w 445"/>
              <a:gd name="T9" fmla="*/ 438150 h 422"/>
              <a:gd name="T10" fmla="*/ 577850 w 445"/>
              <a:gd name="T11" fmla="*/ 55563 h 422"/>
              <a:gd name="T12" fmla="*/ 339725 w 445"/>
              <a:gd name="T13" fmla="*/ 80963 h 422"/>
              <a:gd name="T14" fmla="*/ 0 60000 65536"/>
              <a:gd name="T15" fmla="*/ 0 60000 65536"/>
              <a:gd name="T16" fmla="*/ 0 60000 65536"/>
              <a:gd name="T17" fmla="*/ 0 60000 65536"/>
              <a:gd name="T18" fmla="*/ 0 60000 65536"/>
              <a:gd name="T19" fmla="*/ 0 60000 65536"/>
              <a:gd name="T20" fmla="*/ 0 60000 65536"/>
              <a:gd name="T21" fmla="*/ 0 w 445"/>
              <a:gd name="T22" fmla="*/ 0 h 422"/>
              <a:gd name="T23" fmla="*/ 445 w 445"/>
              <a:gd name="T24" fmla="*/ 422 h 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5" h="422">
                <a:moveTo>
                  <a:pt x="214" y="51"/>
                </a:moveTo>
                <a:cubicBezTo>
                  <a:pt x="157" y="79"/>
                  <a:pt x="44" y="159"/>
                  <a:pt x="22" y="201"/>
                </a:cubicBezTo>
                <a:cubicBezTo>
                  <a:pt x="0" y="243"/>
                  <a:pt x="38" y="265"/>
                  <a:pt x="81" y="301"/>
                </a:cubicBezTo>
                <a:cubicBezTo>
                  <a:pt x="124" y="337"/>
                  <a:pt x="223" y="422"/>
                  <a:pt x="281" y="418"/>
                </a:cubicBezTo>
                <a:cubicBezTo>
                  <a:pt x="339" y="414"/>
                  <a:pt x="417" y="340"/>
                  <a:pt x="431" y="276"/>
                </a:cubicBezTo>
                <a:cubicBezTo>
                  <a:pt x="445" y="212"/>
                  <a:pt x="401" y="70"/>
                  <a:pt x="364" y="35"/>
                </a:cubicBezTo>
                <a:cubicBezTo>
                  <a:pt x="327" y="0"/>
                  <a:pt x="271" y="23"/>
                  <a:pt x="214" y="51"/>
                </a:cubicBezTo>
                <a:close/>
              </a:path>
            </a:pathLst>
          </a:custGeom>
          <a:gradFill rotWithShape="0">
            <a:gsLst>
              <a:gs pos="0">
                <a:srgbClr val="767600"/>
              </a:gs>
              <a:gs pos="50000">
                <a:srgbClr val="FFFF00"/>
              </a:gs>
              <a:gs pos="100000">
                <a:srgbClr val="767600"/>
              </a:gs>
            </a:gsLst>
            <a:lin ang="18900000" scaled="1"/>
          </a:gra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2772" name="Line 100">
            <a:extLst>
              <a:ext uri="{FF2B5EF4-FFF2-40B4-BE49-F238E27FC236}">
                <a16:creationId xmlns:a16="http://schemas.microsoft.com/office/drawing/2014/main" id="{D565159E-F881-C04A-B761-A041246B7BBC}"/>
              </a:ext>
            </a:extLst>
          </p:cNvPr>
          <p:cNvSpPr>
            <a:spLocks noChangeShapeType="1"/>
          </p:cNvSpPr>
          <p:nvPr/>
        </p:nvSpPr>
        <p:spPr bwMode="auto">
          <a:xfrm flipH="1">
            <a:off x="8029575" y="2820988"/>
            <a:ext cx="396875" cy="0"/>
          </a:xfrm>
          <a:prstGeom prst="line">
            <a:avLst/>
          </a:prstGeom>
          <a:noFill/>
          <a:ln w="177800">
            <a:solidFill>
              <a:schemeClr val="hlink"/>
            </a:solidFill>
            <a:round/>
            <a:headEnd/>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412773" name="Text Box 101">
            <a:extLst>
              <a:ext uri="{FF2B5EF4-FFF2-40B4-BE49-F238E27FC236}">
                <a16:creationId xmlns:a16="http://schemas.microsoft.com/office/drawing/2014/main" id="{B4918436-42AE-5F4E-8AD1-BBE6336B789F}"/>
              </a:ext>
            </a:extLst>
          </p:cNvPr>
          <p:cNvSpPr txBox="1">
            <a:spLocks noChangeArrowheads="1"/>
          </p:cNvSpPr>
          <p:nvPr/>
        </p:nvSpPr>
        <p:spPr bwMode="auto">
          <a:xfrm>
            <a:off x="7918450" y="4206875"/>
            <a:ext cx="84296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600" b="1">
                <a:solidFill>
                  <a:srgbClr val="CC0000"/>
                </a:solidFill>
                <a:sym typeface="Wingdings" pitchFamily="2" charset="2"/>
              </a:rPr>
              <a:t></a:t>
            </a:r>
            <a:endParaRPr lang="en-US" altLang="en-US" sz="6600" b="1">
              <a:solidFill>
                <a:srgbClr val="CC0000"/>
              </a:solidFill>
            </a:endParaRPr>
          </a:p>
        </p:txBody>
      </p:sp>
      <p:sp>
        <p:nvSpPr>
          <p:cNvPr id="412774" name="Text Box 102">
            <a:extLst>
              <a:ext uri="{FF2B5EF4-FFF2-40B4-BE49-F238E27FC236}">
                <a16:creationId xmlns:a16="http://schemas.microsoft.com/office/drawing/2014/main" id="{9FF4C13F-6D82-CF4B-B082-1EFB3BEEAE97}"/>
              </a:ext>
            </a:extLst>
          </p:cNvPr>
          <p:cNvSpPr txBox="1">
            <a:spLocks noChangeArrowheads="1"/>
          </p:cNvSpPr>
          <p:nvPr/>
        </p:nvSpPr>
        <p:spPr bwMode="auto">
          <a:xfrm>
            <a:off x="7958138" y="2220913"/>
            <a:ext cx="7651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7200">
                <a:solidFill>
                  <a:srgbClr val="CC0000"/>
                </a:solidFill>
                <a:sym typeface="Wingdings" pitchFamily="2" charset="2"/>
              </a:rPr>
              <a:t></a:t>
            </a:r>
            <a:endParaRPr lang="en-US" altLang="en-US" sz="7200">
              <a:solidFill>
                <a:srgbClr val="CC0000"/>
              </a:solidFill>
            </a:endParaRPr>
          </a:p>
        </p:txBody>
      </p:sp>
      <p:grpSp>
        <p:nvGrpSpPr>
          <p:cNvPr id="28" name="Group 103">
            <a:extLst>
              <a:ext uri="{FF2B5EF4-FFF2-40B4-BE49-F238E27FC236}">
                <a16:creationId xmlns:a16="http://schemas.microsoft.com/office/drawing/2014/main" id="{73EA08D0-2CAC-6B41-ADA3-879060A4BDD0}"/>
              </a:ext>
            </a:extLst>
          </p:cNvPr>
          <p:cNvGrpSpPr>
            <a:grpSpLocks/>
          </p:cNvGrpSpPr>
          <p:nvPr/>
        </p:nvGrpSpPr>
        <p:grpSpPr bwMode="auto">
          <a:xfrm>
            <a:off x="7775575" y="4578350"/>
            <a:ext cx="327025" cy="304800"/>
            <a:chOff x="2621" y="2303"/>
            <a:chExt cx="206" cy="192"/>
          </a:xfrm>
        </p:grpSpPr>
        <p:sp>
          <p:nvSpPr>
            <p:cNvPr id="47157" name="Oval 104">
              <a:extLst>
                <a:ext uri="{FF2B5EF4-FFF2-40B4-BE49-F238E27FC236}">
                  <a16:creationId xmlns:a16="http://schemas.microsoft.com/office/drawing/2014/main" id="{FD6260B0-0EBA-2D4A-9816-537BAD561769}"/>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58" name="Rectangle 105">
              <a:extLst>
                <a:ext uri="{FF2B5EF4-FFF2-40B4-BE49-F238E27FC236}">
                  <a16:creationId xmlns:a16="http://schemas.microsoft.com/office/drawing/2014/main" id="{7018360E-6695-9D4B-80F7-9D9CF8EF31E5}"/>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29" name="Group 106">
            <a:extLst>
              <a:ext uri="{FF2B5EF4-FFF2-40B4-BE49-F238E27FC236}">
                <a16:creationId xmlns:a16="http://schemas.microsoft.com/office/drawing/2014/main" id="{BC4A3E4E-DCEB-A24D-9A14-0F93DFE92378}"/>
              </a:ext>
            </a:extLst>
          </p:cNvPr>
          <p:cNvGrpSpPr>
            <a:grpSpLocks/>
          </p:cNvGrpSpPr>
          <p:nvPr/>
        </p:nvGrpSpPr>
        <p:grpSpPr bwMode="auto">
          <a:xfrm>
            <a:off x="7775575" y="2665413"/>
            <a:ext cx="327025" cy="304800"/>
            <a:chOff x="1768" y="3755"/>
            <a:chExt cx="206" cy="192"/>
          </a:xfrm>
        </p:grpSpPr>
        <p:sp>
          <p:nvSpPr>
            <p:cNvPr id="47155" name="Oval 107">
              <a:extLst>
                <a:ext uri="{FF2B5EF4-FFF2-40B4-BE49-F238E27FC236}">
                  <a16:creationId xmlns:a16="http://schemas.microsoft.com/office/drawing/2014/main" id="{1AF80870-23CB-824A-90A8-DF66C15CBBC4}"/>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56" name="Rectangle 108">
              <a:extLst>
                <a:ext uri="{FF2B5EF4-FFF2-40B4-BE49-F238E27FC236}">
                  <a16:creationId xmlns:a16="http://schemas.microsoft.com/office/drawing/2014/main" id="{6FEE8267-4A0E-344B-8ADA-2C67B7DC5EC8}"/>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sp>
        <p:nvSpPr>
          <p:cNvPr id="412781" name="AutoShape 109">
            <a:extLst>
              <a:ext uri="{FF2B5EF4-FFF2-40B4-BE49-F238E27FC236}">
                <a16:creationId xmlns:a16="http://schemas.microsoft.com/office/drawing/2014/main" id="{145E4251-E026-7C46-A362-063F0BFFE44F}"/>
              </a:ext>
            </a:extLst>
          </p:cNvPr>
          <p:cNvSpPr>
            <a:spLocks noChangeArrowheads="1"/>
          </p:cNvSpPr>
          <p:nvPr/>
        </p:nvSpPr>
        <p:spPr bwMode="auto">
          <a:xfrm>
            <a:off x="1831975" y="3871913"/>
            <a:ext cx="1328738" cy="428625"/>
          </a:xfrm>
          <a:prstGeom prst="roundRect">
            <a:avLst>
              <a:gd name="adj" fmla="val 16667"/>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400" b="1">
                <a:solidFill>
                  <a:srgbClr val="CC0000"/>
                </a:solidFill>
              </a:rPr>
              <a:t>growing </a:t>
            </a:r>
          </a:p>
          <a:p>
            <a:pPr>
              <a:lnSpc>
                <a:spcPct val="90000"/>
              </a:lnSpc>
            </a:pPr>
            <a:r>
              <a:rPr lang="en-US" altLang="en-US" sz="1400" b="1">
                <a:solidFill>
                  <a:srgbClr val="CC0000"/>
                </a:solidFill>
              </a:rPr>
              <a:t>replication fork</a:t>
            </a:r>
            <a:endParaRPr lang="en-US" altLang="en-US" sz="1800" b="1">
              <a:solidFill>
                <a:srgbClr val="CC0000"/>
              </a:solidFill>
            </a:endParaRPr>
          </a:p>
        </p:txBody>
      </p:sp>
      <p:sp>
        <p:nvSpPr>
          <p:cNvPr id="412782" name="Line 110">
            <a:extLst>
              <a:ext uri="{FF2B5EF4-FFF2-40B4-BE49-F238E27FC236}">
                <a16:creationId xmlns:a16="http://schemas.microsoft.com/office/drawing/2014/main" id="{44560243-9D6A-1C48-833A-B49B03D30D2F}"/>
              </a:ext>
            </a:extLst>
          </p:cNvPr>
          <p:cNvSpPr>
            <a:spLocks noChangeShapeType="1"/>
          </p:cNvSpPr>
          <p:nvPr/>
        </p:nvSpPr>
        <p:spPr bwMode="auto">
          <a:xfrm flipH="1">
            <a:off x="1766888" y="3852863"/>
            <a:ext cx="1055687" cy="0"/>
          </a:xfrm>
          <a:prstGeom prst="line">
            <a:avLst/>
          </a:prstGeom>
          <a:noFill/>
          <a:ln w="101600">
            <a:solidFill>
              <a:srgbClr val="CC0000"/>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932820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12771"/>
                                        </p:tgtEl>
                                        <p:attrNameLst>
                                          <p:attrName>style.visibility</p:attrName>
                                        </p:attrNameLst>
                                      </p:cBhvr>
                                      <p:to>
                                        <p:strVal val="visible"/>
                                      </p:to>
                                    </p:set>
                                    <p:animEffect transition="in" filter="wipe(right)">
                                      <p:cBhvr>
                                        <p:cTn id="7" dur="500"/>
                                        <p:tgtEl>
                                          <p:spTgt spid="412771"/>
                                        </p:tgtEl>
                                      </p:cBhvr>
                                    </p:animEffect>
                                  </p:childTnLst>
                                  <p:subTnLst>
                                    <p:audio>
                                      <p:cMediaNode>
                                        <p:cTn display="0" masterRel="sameClick">
                                          <p:stCondLst>
                                            <p:cond evt="begin" delay="0">
                                              <p:tn val="5"/>
                                            </p:cond>
                                          </p:stCondLst>
                                          <p:endCondLst>
                                            <p:cond evt="onStopAudio" delay="0">
                                              <p:tgtEl>
                                                <p:sldTgt/>
                                              </p:tgtEl>
                                            </p:cond>
                                          </p:endCondLst>
                                        </p:cTn>
                                        <p:tgtEl>
                                          <p:sndTgt r:embed="rId2"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2" name="Vibro Up"/>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412781"/>
                                        </p:tgtEl>
                                        <p:attrNameLst>
                                          <p:attrName>style.visibility</p:attrName>
                                        </p:attrNameLst>
                                      </p:cBhvr>
                                      <p:to>
                                        <p:strVal val="visible"/>
                                      </p:to>
                                    </p:set>
                                    <p:animEffect transition="in" filter="wipe(right)">
                                      <p:cBhvr>
                                        <p:cTn id="21" dur="500"/>
                                        <p:tgtEl>
                                          <p:spTgt spid="412781"/>
                                        </p:tgtEl>
                                      </p:cBhvr>
                                    </p:animEffect>
                                  </p:childTnLst>
                                </p:cTn>
                              </p:par>
                            </p:childTnLst>
                          </p:cTn>
                        </p:par>
                        <p:par>
                          <p:cTn id="22" fill="hold" nodeType="afterGroup">
                            <p:stCondLst>
                              <p:cond delay="500"/>
                            </p:stCondLst>
                            <p:childTnLst>
                              <p:par>
                                <p:cTn id="23" presetID="22" presetClass="entr" presetSubtype="2" fill="hold" nodeType="afterEffect">
                                  <p:stCondLst>
                                    <p:cond delay="0"/>
                                  </p:stCondLst>
                                  <p:childTnLst>
                                    <p:set>
                                      <p:cBhvr>
                                        <p:cTn id="24" dur="1" fill="hold">
                                          <p:stCondLst>
                                            <p:cond delay="0"/>
                                          </p:stCondLst>
                                        </p:cTn>
                                        <p:tgtEl>
                                          <p:spTgt spid="412782"/>
                                        </p:tgtEl>
                                        <p:attrNameLst>
                                          <p:attrName>style.visibility</p:attrName>
                                        </p:attrNameLst>
                                      </p:cBhvr>
                                      <p:to>
                                        <p:strVal val="visible"/>
                                      </p:to>
                                    </p:set>
                                    <p:animEffect transition="in" filter="wipe(right)">
                                      <p:cBhvr>
                                        <p:cTn id="25" dur="500"/>
                                        <p:tgtEl>
                                          <p:spTgt spid="412782"/>
                                        </p:tgtEl>
                                      </p:cBhvr>
                                    </p:animEffect>
                                  </p:childTnLst>
                                  <p:subTnLst>
                                    <p:audio>
                                      <p:cMediaNode>
                                        <p:cTn display="0" masterRel="sameClick">
                                          <p:stCondLst>
                                            <p:cond evt="begin" delay="0">
                                              <p:tn val="23"/>
                                            </p:cond>
                                          </p:stCondLst>
                                          <p:endCondLst>
                                            <p:cond evt="onStopAudio" delay="0">
                                              <p:tgtEl>
                                                <p:sldTgt/>
                                              </p:tgtEl>
                                            </p:cond>
                                          </p:endCondLst>
                                        </p:cTn>
                                        <p:tgtEl>
                                          <p:sndTgt r:embed="rId3" name="Arrow"/>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subTnLst>
                                    <p:audio>
                                      <p:cMediaNode>
                                        <p:cTn display="0" masterRel="sameClick">
                                          <p:stCondLst>
                                            <p:cond evt="begin" delay="0">
                                              <p:tn val="28"/>
                                            </p:cond>
                                          </p:stCondLst>
                                          <p:endCondLst>
                                            <p:cond evt="onStopAudio" delay="0">
                                              <p:tgtEl>
                                                <p:sldTgt/>
                                              </p:tgtEl>
                                            </p:cond>
                                          </p:endCondLst>
                                        </p:cTn>
                                        <p:tgtEl>
                                          <p:sndTgt r:embed="rId2" name="Vibro Up"/>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2" name="Vibro Up"/>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2" name="Vibro Up"/>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subTnLst>
                                    <p:audio>
                                      <p:cMediaNode>
                                        <p:cTn display="0" masterRel="sameClick">
                                          <p:stCondLst>
                                            <p:cond evt="begin" delay="0">
                                              <p:tn val="43"/>
                                            </p:cond>
                                          </p:stCondLst>
                                          <p:endCondLst>
                                            <p:cond evt="onStopAudio" delay="0">
                                              <p:tgtEl>
                                                <p:sldTgt/>
                                              </p:tgtEl>
                                            </p:cond>
                                          </p:endCondLst>
                                        </p:cTn>
                                        <p:tgtEl>
                                          <p:sndTgt r:embed="rId2" name="Vibro Up"/>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12769"/>
                                        </p:tgtEl>
                                        <p:attrNameLst>
                                          <p:attrName>style.visibility</p:attrName>
                                        </p:attrNameLst>
                                      </p:cBhvr>
                                      <p:to>
                                        <p:strVal val="visible"/>
                                      </p:to>
                                    </p:set>
                                    <p:animEffect transition="in" filter="wipe(left)">
                                      <p:cBhvr>
                                        <p:cTn id="50" dur="500"/>
                                        <p:tgtEl>
                                          <p:spTgt spid="412769"/>
                                        </p:tgtEl>
                                      </p:cBhvr>
                                    </p:animEffect>
                                  </p:childTnLst>
                                  <p:subTnLst>
                                    <p:audio>
                                      <p:cMediaNode>
                                        <p:cTn display="0" masterRel="sameClick">
                                          <p:stCondLst>
                                            <p:cond evt="begin" delay="0">
                                              <p:tn val="48"/>
                                            </p:cond>
                                          </p:stCondLst>
                                          <p:endCondLst>
                                            <p:cond evt="onStopAudio" delay="0">
                                              <p:tgtEl>
                                                <p:sldTgt/>
                                              </p:tgtEl>
                                            </p:cond>
                                          </p:endCondLst>
                                        </p:cTn>
                                        <p:tgtEl>
                                          <p:sndTgt r:embed="rId4" name="Pong"/>
                                        </p:tgtEl>
                                      </p:cMediaNode>
                                    </p:audio>
                                  </p:subTnLst>
                                </p:cTn>
                              </p:par>
                            </p:childTnLst>
                          </p:cTn>
                        </p:par>
                        <p:par>
                          <p:cTn id="51" fill="hold" nodeType="afterGroup">
                            <p:stCondLst>
                              <p:cond delay="500"/>
                            </p:stCondLst>
                            <p:childTnLst>
                              <p:par>
                                <p:cTn id="52" presetID="12" presetClass="entr" presetSubtype="2" fill="hold" grpId="0" nodeType="afterEffect">
                                  <p:stCondLst>
                                    <p:cond delay="0"/>
                                  </p:stCondLst>
                                  <p:childTnLst>
                                    <p:set>
                                      <p:cBhvr>
                                        <p:cTn id="53" dur="1" fill="hold">
                                          <p:stCondLst>
                                            <p:cond delay="0"/>
                                          </p:stCondLst>
                                        </p:cTn>
                                        <p:tgtEl>
                                          <p:spTgt spid="412695"/>
                                        </p:tgtEl>
                                        <p:attrNameLst>
                                          <p:attrName>style.visibility</p:attrName>
                                        </p:attrNameLst>
                                      </p:cBhvr>
                                      <p:to>
                                        <p:strVal val="visible"/>
                                      </p:to>
                                    </p:set>
                                    <p:animEffect transition="in" filter="slide(fromRight)">
                                      <p:cBhvr>
                                        <p:cTn id="54" dur="500"/>
                                        <p:tgtEl>
                                          <p:spTgt spid="41269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2" fill="hold" nodeType="clickEffect">
                                  <p:stCondLst>
                                    <p:cond delay="0"/>
                                  </p:stCondLst>
                                  <p:childTnLst>
                                    <p:set>
                                      <p:cBhvr>
                                        <p:cTn id="58" dur="1" fill="hold">
                                          <p:stCondLst>
                                            <p:cond delay="0"/>
                                          </p:stCondLst>
                                        </p:cTn>
                                        <p:tgtEl>
                                          <p:spTgt spid="412770"/>
                                        </p:tgtEl>
                                        <p:attrNameLst>
                                          <p:attrName>style.visibility</p:attrName>
                                        </p:attrNameLst>
                                      </p:cBhvr>
                                      <p:to>
                                        <p:strVal val="visible"/>
                                      </p:to>
                                    </p:set>
                                    <p:animEffect transition="in" filter="wipe(right)">
                                      <p:cBhvr>
                                        <p:cTn id="59" dur="500"/>
                                        <p:tgtEl>
                                          <p:spTgt spid="412770"/>
                                        </p:tgtEl>
                                      </p:cBhvr>
                                    </p:animEffect>
                                  </p:childTnLst>
                                  <p:subTnLst>
                                    <p:audio>
                                      <p:cMediaNode>
                                        <p:cTn display="0" masterRel="sameClick">
                                          <p:stCondLst>
                                            <p:cond evt="begin" delay="0">
                                              <p:tn val="57"/>
                                            </p:cond>
                                          </p:stCondLst>
                                          <p:endCondLst>
                                            <p:cond evt="onStopAudio" delay="0">
                                              <p:tgtEl>
                                                <p:sldTgt/>
                                              </p:tgtEl>
                                            </p:cond>
                                          </p:endCondLst>
                                        </p:cTn>
                                        <p:tgtEl>
                                          <p:sndTgt r:embed="rId3" name="Arrow"/>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subTnLst>
                                    <p:audio>
                                      <p:cMediaNode>
                                        <p:cTn display="0" masterRel="sameClick">
                                          <p:stCondLst>
                                            <p:cond evt="begin" delay="0">
                                              <p:tn val="62"/>
                                            </p:cond>
                                          </p:stCondLst>
                                          <p:endCondLst>
                                            <p:cond evt="onStopAudio" delay="0">
                                              <p:tgtEl>
                                                <p:sldTgt/>
                                              </p:tgtEl>
                                            </p:cond>
                                          </p:endCondLst>
                                        </p:cTn>
                                        <p:tgtEl>
                                          <p:sndTgt r:embed="rId2" name="Vibro Up"/>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subTnLst>
                                    <p:audio>
                                      <p:cMediaNode>
                                        <p:cTn display="0" masterRel="sameClick">
                                          <p:stCondLst>
                                            <p:cond evt="begin" delay="0">
                                              <p:tn val="67"/>
                                            </p:cond>
                                          </p:stCondLst>
                                          <p:endCondLst>
                                            <p:cond evt="onStopAudio" delay="0">
                                              <p:tgtEl>
                                                <p:sldTgt/>
                                              </p:tgtEl>
                                            </p:cond>
                                          </p:endCondLst>
                                        </p:cTn>
                                        <p:tgtEl>
                                          <p:sndTgt r:embed="rId2" name="Vibro Up"/>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12773">
                                            <p:txEl>
                                              <p:pRg st="0" end="0"/>
                                            </p:txEl>
                                          </p:spTgt>
                                        </p:tgtEl>
                                        <p:attrNameLst>
                                          <p:attrName>style.visibility</p:attrName>
                                        </p:attrNameLst>
                                      </p:cBhvr>
                                      <p:to>
                                        <p:strVal val="visible"/>
                                      </p:to>
                                    </p:set>
                                    <p:animEffect transition="in" filter="wipe(left)">
                                      <p:cBhvr>
                                        <p:cTn id="74" dur="500"/>
                                        <p:tgtEl>
                                          <p:spTgt spid="412773">
                                            <p:txEl>
                                              <p:pRg st="0" end="0"/>
                                            </p:txEl>
                                          </p:spTgt>
                                        </p:tgtEl>
                                      </p:cBhvr>
                                    </p:animEffect>
                                  </p:childTnLst>
                                  <p:subTnLst>
                                    <p:audio>
                                      <p:cMediaNode>
                                        <p:cTn display="0" masterRel="sameClick">
                                          <p:stCondLst>
                                            <p:cond evt="begin" delay="0">
                                              <p:tn val="72"/>
                                            </p:cond>
                                          </p:stCondLst>
                                          <p:endCondLst>
                                            <p:cond evt="onStopAudio" delay="0">
                                              <p:tgtEl>
                                                <p:sldTgt/>
                                              </p:tgtEl>
                                            </p:cond>
                                          </p:endCondLst>
                                        </p:cTn>
                                        <p:tgtEl>
                                          <p:sndTgt r:embed="rId5" name="Pencil Check"/>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xit" presetSubtype="8" fill="hold" nodeType="clickEffect">
                                  <p:stCondLst>
                                    <p:cond delay="0"/>
                                  </p:stCondLst>
                                  <p:childTnLst>
                                    <p:animEffect transition="out" filter="wipe(left)">
                                      <p:cBhvr>
                                        <p:cTn id="78" dur="500"/>
                                        <p:tgtEl>
                                          <p:spTgt spid="412770"/>
                                        </p:tgtEl>
                                      </p:cBhvr>
                                    </p:animEffect>
                                    <p:set>
                                      <p:cBhvr>
                                        <p:cTn id="79" dur="1" fill="hold">
                                          <p:stCondLst>
                                            <p:cond delay="499"/>
                                          </p:stCondLst>
                                        </p:cTn>
                                        <p:tgtEl>
                                          <p:spTgt spid="412770"/>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6" name="Whoosh"/>
                                        </p:tgtEl>
                                      </p:cMediaNode>
                                    </p:audio>
                                  </p:subTnLst>
                                </p:cTn>
                              </p:par>
                            </p:childTnLst>
                          </p:cTn>
                        </p:par>
                        <p:par>
                          <p:cTn id="80" fill="hold" nodeType="afterGroup">
                            <p:stCondLst>
                              <p:cond delay="500"/>
                            </p:stCondLst>
                            <p:childTnLst>
                              <p:par>
                                <p:cTn id="81" presetID="22" presetClass="exit" presetSubtype="8" fill="hold" grpId="1" nodeType="afterEffect">
                                  <p:stCondLst>
                                    <p:cond delay="0"/>
                                  </p:stCondLst>
                                  <p:childTnLst>
                                    <p:animEffect transition="out" filter="wipe(left)">
                                      <p:cBhvr>
                                        <p:cTn id="82" dur="500"/>
                                        <p:tgtEl>
                                          <p:spTgt spid="412773">
                                            <p:txEl>
                                              <p:pRg st="0" end="0"/>
                                            </p:txEl>
                                          </p:spTgt>
                                        </p:tgtEl>
                                      </p:cBhvr>
                                    </p:animEffect>
                                    <p:set>
                                      <p:cBhvr>
                                        <p:cTn id="83" dur="1" fill="hold">
                                          <p:stCondLst>
                                            <p:cond delay="499"/>
                                          </p:stCondLst>
                                        </p:cTn>
                                        <p:tgtEl>
                                          <p:spTgt spid="412773">
                                            <p:txEl>
                                              <p:pRg st="0" end="0"/>
                                            </p:txEl>
                                          </p:spTgt>
                                        </p:tgtEl>
                                        <p:attrNameLst>
                                          <p:attrName>style.visibility</p:attrName>
                                        </p:attrNameLst>
                                      </p:cBhvr>
                                      <p:to>
                                        <p:strVal val="hidden"/>
                                      </p:to>
                                    </p:set>
                                  </p:childTnLst>
                                </p:cTn>
                              </p:par>
                            </p:childTnLst>
                          </p:cTn>
                        </p:par>
                        <p:par>
                          <p:cTn id="84" fill="hold" nodeType="afterGroup">
                            <p:stCondLst>
                              <p:cond delay="1000"/>
                            </p:stCondLst>
                            <p:childTnLst>
                              <p:par>
                                <p:cTn id="85" presetID="22" presetClass="exit" presetSubtype="8" fill="hold" nodeType="afterEffect">
                                  <p:stCondLst>
                                    <p:cond delay="0"/>
                                  </p:stCondLst>
                                  <p:childTnLst>
                                    <p:animEffect transition="out" filter="wipe(left)">
                                      <p:cBhvr>
                                        <p:cTn id="86" dur="500"/>
                                        <p:tgtEl>
                                          <p:spTgt spid="28"/>
                                        </p:tgtEl>
                                      </p:cBhvr>
                                    </p:animEffect>
                                    <p:set>
                                      <p:cBhvr>
                                        <p:cTn id="87" dur="1" fill="hold">
                                          <p:stCondLst>
                                            <p:cond delay="499"/>
                                          </p:stCondLst>
                                        </p:cTn>
                                        <p:tgtEl>
                                          <p:spTgt spid="28"/>
                                        </p:tgtEl>
                                        <p:attrNameLst>
                                          <p:attrName>style.visibility</p:attrName>
                                        </p:attrNameLst>
                                      </p:cBhvr>
                                      <p:to>
                                        <p:strVal val="hidden"/>
                                      </p:to>
                                    </p:set>
                                  </p:childTnLst>
                                </p:cTn>
                              </p:par>
                            </p:childTnLst>
                          </p:cTn>
                        </p:par>
                        <p:par>
                          <p:cTn id="88" fill="hold" nodeType="afterGroup">
                            <p:stCondLst>
                              <p:cond delay="1500"/>
                            </p:stCondLst>
                            <p:childTnLst>
                              <p:par>
                                <p:cTn id="89" presetID="22" presetClass="entr" presetSubtype="2" fill="hold" grpId="0" nodeType="afterEffect">
                                  <p:stCondLst>
                                    <p:cond delay="0"/>
                                  </p:stCondLst>
                                  <p:childTnLst>
                                    <p:set>
                                      <p:cBhvr>
                                        <p:cTn id="90" dur="1" fill="hold">
                                          <p:stCondLst>
                                            <p:cond delay="0"/>
                                          </p:stCondLst>
                                        </p:cTn>
                                        <p:tgtEl>
                                          <p:spTgt spid="412699"/>
                                        </p:tgtEl>
                                        <p:attrNameLst>
                                          <p:attrName>style.visibility</p:attrName>
                                        </p:attrNameLst>
                                      </p:cBhvr>
                                      <p:to>
                                        <p:strVal val="visible"/>
                                      </p:to>
                                    </p:set>
                                    <p:animEffect transition="in" filter="wipe(right)">
                                      <p:cBhvr>
                                        <p:cTn id="91" dur="500"/>
                                        <p:tgtEl>
                                          <p:spTgt spid="412699"/>
                                        </p:tgtEl>
                                      </p:cBhvr>
                                    </p:animEffect>
                                  </p:childTnLst>
                                  <p:subTnLst>
                                    <p:audio>
                                      <p:cMediaNode>
                                        <p:cTn display="0" masterRel="sameClick">
                                          <p:stCondLst>
                                            <p:cond evt="begin" delay="0">
                                              <p:tn val="89"/>
                                            </p:cond>
                                          </p:stCondLst>
                                          <p:endCondLst>
                                            <p:cond evt="onStopAudio" delay="0">
                                              <p:tgtEl>
                                                <p:sldTgt/>
                                              </p:tgtEl>
                                            </p:cond>
                                          </p:endCondLst>
                                        </p:cTn>
                                        <p:tgtEl>
                                          <p:sndTgt r:embed="rId3" name="Arrow"/>
                                        </p:tgtEl>
                                      </p:cMediaNode>
                                    </p:audio>
                                  </p:subTnLst>
                                </p:cTn>
                              </p:par>
                            </p:childTnLst>
                          </p:cTn>
                        </p:par>
                        <p:par>
                          <p:cTn id="92" fill="hold" nodeType="afterGroup">
                            <p:stCondLst>
                              <p:cond delay="2000"/>
                            </p:stCondLst>
                            <p:childTnLst>
                              <p:par>
                                <p:cTn id="93" presetID="22" presetClass="entr" presetSubtype="8"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left)">
                                      <p:cBhvr>
                                        <p:cTn id="95" dur="500"/>
                                        <p:tgtEl>
                                          <p:spTgt spid="15"/>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2" fill="hold" nodeType="clickEffect">
                                  <p:stCondLst>
                                    <p:cond delay="0"/>
                                  </p:stCondLst>
                                  <p:childTnLst>
                                    <p:set>
                                      <p:cBhvr>
                                        <p:cTn id="99" dur="1" fill="hold">
                                          <p:stCondLst>
                                            <p:cond delay="0"/>
                                          </p:stCondLst>
                                        </p:cTn>
                                        <p:tgtEl>
                                          <p:spTgt spid="412772"/>
                                        </p:tgtEl>
                                        <p:attrNameLst>
                                          <p:attrName>style.visibility</p:attrName>
                                        </p:attrNameLst>
                                      </p:cBhvr>
                                      <p:to>
                                        <p:strVal val="visible"/>
                                      </p:to>
                                    </p:set>
                                    <p:animEffect transition="in" filter="wipe(right)">
                                      <p:cBhvr>
                                        <p:cTn id="100" dur="500"/>
                                        <p:tgtEl>
                                          <p:spTgt spid="412772"/>
                                        </p:tgtEl>
                                      </p:cBhvr>
                                    </p:animEffect>
                                  </p:childTnLst>
                                  <p:subTnLst>
                                    <p:audio>
                                      <p:cMediaNode>
                                        <p:cTn display="0" masterRel="sameClick">
                                          <p:stCondLst>
                                            <p:cond evt="begin" delay="0">
                                              <p:tn val="98"/>
                                            </p:cond>
                                          </p:stCondLst>
                                          <p:endCondLst>
                                            <p:cond evt="onStopAudio" delay="0">
                                              <p:tgtEl>
                                                <p:sldTgt/>
                                              </p:tgtEl>
                                            </p:cond>
                                          </p:endCondLst>
                                        </p:cTn>
                                        <p:tgtEl>
                                          <p:sndTgt r:embed="rId3" name="Arrow"/>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wipe(left)">
                                      <p:cBhvr>
                                        <p:cTn id="105" dur="500"/>
                                        <p:tgtEl>
                                          <p:spTgt spid="24"/>
                                        </p:tgtEl>
                                      </p:cBhvr>
                                    </p:animEffect>
                                  </p:childTnLst>
                                  <p:subTnLst>
                                    <p:audio>
                                      <p:cMediaNode>
                                        <p:cTn display="0" masterRel="sameClick">
                                          <p:stCondLst>
                                            <p:cond evt="begin" delay="0">
                                              <p:tn val="103"/>
                                            </p:cond>
                                          </p:stCondLst>
                                          <p:endCondLst>
                                            <p:cond evt="onStopAudio" delay="0">
                                              <p:tgtEl>
                                                <p:sldTgt/>
                                              </p:tgtEl>
                                            </p:cond>
                                          </p:endCondLst>
                                        </p:cTn>
                                        <p:tgtEl>
                                          <p:sndTgt r:embed="rId2" name="Vibro Up"/>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wipe(left)">
                                      <p:cBhvr>
                                        <p:cTn id="110" dur="500"/>
                                        <p:tgtEl>
                                          <p:spTgt spid="29"/>
                                        </p:tgtEl>
                                      </p:cBhvr>
                                    </p:animEffect>
                                  </p:childTnLst>
                                  <p:subTnLst>
                                    <p:audio>
                                      <p:cMediaNode>
                                        <p:cTn display="0" masterRel="sameClick">
                                          <p:stCondLst>
                                            <p:cond evt="begin" delay="0">
                                              <p:tn val="108"/>
                                            </p:cond>
                                          </p:stCondLst>
                                          <p:endCondLst>
                                            <p:cond evt="onStopAudio" delay="0">
                                              <p:tgtEl>
                                                <p:sldTgt/>
                                              </p:tgtEl>
                                            </p:cond>
                                          </p:endCondLst>
                                        </p:cTn>
                                        <p:tgtEl>
                                          <p:sndTgt r:embed="rId2" name="Vibro Up"/>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412774"/>
                                        </p:tgtEl>
                                        <p:attrNameLst>
                                          <p:attrName>style.visibility</p:attrName>
                                        </p:attrNameLst>
                                      </p:cBhvr>
                                      <p:to>
                                        <p:strVal val="visible"/>
                                      </p:to>
                                    </p:set>
                                    <p:animEffect transition="in" filter="wipe(left)">
                                      <p:cBhvr>
                                        <p:cTn id="115" dur="500"/>
                                        <p:tgtEl>
                                          <p:spTgt spid="412774"/>
                                        </p:tgtEl>
                                      </p:cBhvr>
                                    </p:animEffect>
                                  </p:childTnLst>
                                  <p:subTnLst>
                                    <p:audio>
                                      <p:cMediaNode>
                                        <p:cTn display="0" masterRel="sameClick">
                                          <p:stCondLst>
                                            <p:cond evt="begin" delay="0">
                                              <p:tn val="113"/>
                                            </p:cond>
                                          </p:stCondLst>
                                          <p:endCondLst>
                                            <p:cond evt="onStopAudio" delay="0">
                                              <p:tgtEl>
                                                <p:sldTgt/>
                                              </p:tgtEl>
                                            </p:cond>
                                          </p:endCondLst>
                                        </p:cTn>
                                        <p:tgtEl>
                                          <p:sndTgt r:embed="rId7" name="String"/>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xit" presetSubtype="8" fill="hold" grpId="1" nodeType="clickEffect">
                                  <p:stCondLst>
                                    <p:cond delay="0"/>
                                  </p:stCondLst>
                                  <p:childTnLst>
                                    <p:animEffect transition="out" filter="wipe(left)">
                                      <p:cBhvr>
                                        <p:cTn id="119" dur="500"/>
                                        <p:tgtEl>
                                          <p:spTgt spid="412774"/>
                                        </p:tgtEl>
                                      </p:cBhvr>
                                    </p:animEffect>
                                    <p:set>
                                      <p:cBhvr>
                                        <p:cTn id="120" dur="1" fill="hold">
                                          <p:stCondLst>
                                            <p:cond delay="499"/>
                                          </p:stCondLst>
                                        </p:cTn>
                                        <p:tgtEl>
                                          <p:spTgt spid="412774"/>
                                        </p:tgtEl>
                                        <p:attrNameLst>
                                          <p:attrName>style.visibility</p:attrName>
                                        </p:attrNameLst>
                                      </p:cBhvr>
                                      <p:to>
                                        <p:strVal val="hidden"/>
                                      </p:to>
                                    </p:set>
                                  </p:childTnLst>
                                  <p:subTnLst>
                                    <p:audio>
                                      <p:cMediaNode>
                                        <p:cTn display="0" masterRel="sameClick">
                                          <p:stCondLst>
                                            <p:cond evt="begin" delay="0">
                                              <p:tn val="118"/>
                                            </p:cond>
                                          </p:stCondLst>
                                          <p:endCondLst>
                                            <p:cond evt="onStopAudio" delay="0">
                                              <p:tgtEl>
                                                <p:sldTgt/>
                                              </p:tgtEl>
                                            </p:cond>
                                          </p:endCondLst>
                                        </p:cTn>
                                        <p:tgtEl>
                                          <p:sndTgt r:embed="rId6" name="Whoosh"/>
                                        </p:tgtEl>
                                      </p:cMediaNode>
                                    </p:audio>
                                  </p:subTnLst>
                                </p:cTn>
                              </p:par>
                              <p:par>
                                <p:cTn id="121" presetID="22" presetClass="exit" presetSubtype="8" fill="hold" nodeType="withEffect">
                                  <p:stCondLst>
                                    <p:cond delay="0"/>
                                  </p:stCondLst>
                                  <p:childTnLst>
                                    <p:animEffect transition="out" filter="wipe(left)">
                                      <p:cBhvr>
                                        <p:cTn id="122" dur="500"/>
                                        <p:tgtEl>
                                          <p:spTgt spid="412772"/>
                                        </p:tgtEl>
                                      </p:cBhvr>
                                    </p:animEffect>
                                    <p:set>
                                      <p:cBhvr>
                                        <p:cTn id="123" dur="1" fill="hold">
                                          <p:stCondLst>
                                            <p:cond delay="499"/>
                                          </p:stCondLst>
                                        </p:cTn>
                                        <p:tgtEl>
                                          <p:spTgt spid="412772"/>
                                        </p:tgtEl>
                                        <p:attrNameLst>
                                          <p:attrName>style.visibility</p:attrName>
                                        </p:attrNameLst>
                                      </p:cBhvr>
                                      <p:to>
                                        <p:strVal val="hidden"/>
                                      </p:to>
                                    </p:set>
                                  </p:childTnLst>
                                </p:cTn>
                              </p:par>
                            </p:childTnLst>
                          </p:cTn>
                        </p:par>
                        <p:par>
                          <p:cTn id="124" fill="hold" nodeType="afterGroup">
                            <p:stCondLst>
                              <p:cond delay="500"/>
                            </p:stCondLst>
                            <p:childTnLst>
                              <p:par>
                                <p:cTn id="125" presetID="22" presetClass="exit" presetSubtype="8" fill="hold" nodeType="afterEffect">
                                  <p:stCondLst>
                                    <p:cond delay="0"/>
                                  </p:stCondLst>
                                  <p:childTnLst>
                                    <p:animEffect transition="out" filter="wipe(left)">
                                      <p:cBhvr>
                                        <p:cTn id="126" dur="500"/>
                                        <p:tgtEl>
                                          <p:spTgt spid="29"/>
                                        </p:tgtEl>
                                      </p:cBhvr>
                                    </p:animEffect>
                                    <p:set>
                                      <p:cBhvr>
                                        <p:cTn id="127" dur="1" fill="hold">
                                          <p:stCondLst>
                                            <p:cond delay="499"/>
                                          </p:stCondLst>
                                        </p:cTn>
                                        <p:tgtEl>
                                          <p:spTgt spid="29"/>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wipe(left)">
                                      <p:cBhvr>
                                        <p:cTn id="132" dur="500"/>
                                        <p:tgtEl>
                                          <p:spTgt spid="13"/>
                                        </p:tgtEl>
                                      </p:cBhvr>
                                    </p:animEffect>
                                  </p:childTnLst>
                                  <p:subTnLst>
                                    <p:audio>
                                      <p:cMediaNode>
                                        <p:cTn display="0" masterRel="sameClick">
                                          <p:stCondLst>
                                            <p:cond evt="begin" delay="0">
                                              <p:tn val="130"/>
                                            </p:cond>
                                          </p:stCondLst>
                                          <p:endCondLst>
                                            <p:cond evt="onStopAudio" delay="0">
                                              <p:tgtEl>
                                                <p:sldTgt/>
                                              </p:tgtEl>
                                            </p:cond>
                                          </p:endCondLst>
                                        </p:cTn>
                                        <p:tgtEl>
                                          <p:sndTgt r:embed="rId3" name="Arrow"/>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wipe(left)">
                                      <p:cBhvr>
                                        <p:cTn id="137" dur="500"/>
                                        <p:tgtEl>
                                          <p:spTgt spid="21"/>
                                        </p:tgtEl>
                                      </p:cBhvr>
                                    </p:animEffect>
                                  </p:childTnLst>
                                  <p:subTnLst>
                                    <p:audio>
                                      <p:cMediaNode>
                                        <p:cTn display="0" masterRel="sameClick">
                                          <p:stCondLst>
                                            <p:cond evt="begin" delay="0">
                                              <p:tn val="135"/>
                                            </p:cond>
                                          </p:stCondLst>
                                          <p:endCondLst>
                                            <p:cond evt="onStopAudio" delay="0">
                                              <p:tgtEl>
                                                <p:sldTgt/>
                                              </p:tgtEl>
                                            </p:cond>
                                          </p:endCondLst>
                                        </p:cTn>
                                        <p:tgtEl>
                                          <p:sndTgt r:embed="rId3" name="Arrow"/>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18"/>
                                        </p:tgtEl>
                                        <p:attrNameLst>
                                          <p:attrName>style.visibility</p:attrName>
                                        </p:attrNameLst>
                                      </p:cBhvr>
                                      <p:to>
                                        <p:strVal val="visible"/>
                                      </p:to>
                                    </p:set>
                                    <p:animEffect transition="in" filter="wipe(left)">
                                      <p:cBhvr>
                                        <p:cTn id="142" dur="500"/>
                                        <p:tgtEl>
                                          <p:spTgt spid="18"/>
                                        </p:tgtEl>
                                      </p:cBhvr>
                                    </p:animEffect>
                                  </p:childTnLst>
                                  <p:subTnLst>
                                    <p:audio>
                                      <p:cMediaNode>
                                        <p:cTn display="0" masterRel="sameClick">
                                          <p:stCondLst>
                                            <p:cond evt="begin" delay="0">
                                              <p:tn val="140"/>
                                            </p:cond>
                                          </p:stCondLst>
                                          <p:endCondLst>
                                            <p:cond evt="onStopAudio" delay="0">
                                              <p:tgtEl>
                                                <p:sldTgt/>
                                              </p:tgtEl>
                                            </p:cond>
                                          </p:endCondLst>
                                        </p:cTn>
                                        <p:tgtEl>
                                          <p:sndTgt r:embed="rId3" name="Arrow"/>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412694"/>
                                        </p:tgtEl>
                                        <p:attrNameLst>
                                          <p:attrName>style.visibility</p:attrName>
                                        </p:attrNameLst>
                                      </p:cBhvr>
                                      <p:to>
                                        <p:strVal val="visible"/>
                                      </p:to>
                                    </p:set>
                                    <p:animEffect transition="in" filter="wipe(left)">
                                      <p:cBhvr>
                                        <p:cTn id="147" dur="500"/>
                                        <p:tgtEl>
                                          <p:spTgt spid="412694"/>
                                        </p:tgtEl>
                                      </p:cBhvr>
                                    </p:animEffect>
                                  </p:childTnLst>
                                  <p:subTnLst>
                                    <p:audio>
                                      <p:cMediaNode>
                                        <p:cTn display="0" masterRel="sameClick">
                                          <p:stCondLst>
                                            <p:cond evt="begin" delay="0">
                                              <p:tn val="145"/>
                                            </p:cond>
                                          </p:stCondLst>
                                          <p:endCondLst>
                                            <p:cond evt="onStopAudio" delay="0">
                                              <p:tgtEl>
                                                <p:sldTgt/>
                                              </p:tgtEl>
                                            </p:cond>
                                          </p:endCondLst>
                                        </p:cTn>
                                        <p:tgtEl>
                                          <p:sndTgt r:embed="rId6" name="Whoosh"/>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412757"/>
                                        </p:tgtEl>
                                        <p:attrNameLst>
                                          <p:attrName>style.visibility</p:attrName>
                                        </p:attrNameLst>
                                      </p:cBhvr>
                                      <p:to>
                                        <p:strVal val="visible"/>
                                      </p:to>
                                    </p:set>
                                    <p:animEffect transition="in" filter="wipe(left)">
                                      <p:cBhvr>
                                        <p:cTn id="152" dur="500"/>
                                        <p:tgtEl>
                                          <p:spTgt spid="412757"/>
                                        </p:tgtEl>
                                      </p:cBhvr>
                                    </p:animEffect>
                                  </p:childTnLst>
                                  <p:subTnLst>
                                    <p:audio>
                                      <p:cMediaNode>
                                        <p:cTn display="0" masterRel="sameClick">
                                          <p:stCondLst>
                                            <p:cond evt="begin" delay="0">
                                              <p:tn val="150"/>
                                            </p:cond>
                                          </p:stCondLst>
                                          <p:endCondLst>
                                            <p:cond evt="onStopAudio" delay="0">
                                              <p:tgtEl>
                                                <p:sldTgt/>
                                              </p:tgtEl>
                                            </p:cond>
                                          </p:endCondLst>
                                        </p:cTn>
                                        <p:tgtEl>
                                          <p:sndTgt r:embed="rId2" name="Vibro Up"/>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8" fill="hold" nodeType="clickEffect">
                                  <p:stCondLst>
                                    <p:cond delay="0"/>
                                  </p:stCondLst>
                                  <p:childTnLst>
                                    <p:set>
                                      <p:cBhvr>
                                        <p:cTn id="156" dur="1" fill="hold">
                                          <p:stCondLst>
                                            <p:cond delay="0"/>
                                          </p:stCondLst>
                                        </p:cTn>
                                        <p:tgtEl>
                                          <p:spTgt spid="27"/>
                                        </p:tgtEl>
                                        <p:attrNameLst>
                                          <p:attrName>style.visibility</p:attrName>
                                        </p:attrNameLst>
                                      </p:cBhvr>
                                      <p:to>
                                        <p:strVal val="visible"/>
                                      </p:to>
                                    </p:set>
                                    <p:animEffect transition="in" filter="wipe(left)">
                                      <p:cBhvr>
                                        <p:cTn id="157" dur="500"/>
                                        <p:tgtEl>
                                          <p:spTgt spid="27"/>
                                        </p:tgtEl>
                                      </p:cBhvr>
                                    </p:animEffect>
                                  </p:childTnLst>
                                  <p:subTnLst>
                                    <p:audio>
                                      <p:cMediaNode>
                                        <p:cTn display="0" masterRel="sameClick">
                                          <p:stCondLst>
                                            <p:cond evt="begin" delay="0">
                                              <p:tn val="155"/>
                                            </p:cond>
                                          </p:stCondLst>
                                          <p:endCondLst>
                                            <p:cond evt="onStopAudio" delay="0">
                                              <p:tgtEl>
                                                <p:sldTgt/>
                                              </p:tgtEl>
                                            </p:cond>
                                          </p:endCondLst>
                                        </p:cTn>
                                        <p:tgtEl>
                                          <p:sndTgt r:embed="rId8" name="Chimes"/>
                                        </p:tgtEl>
                                      </p:cMediaNode>
                                    </p:audio>
                                  </p:sub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2" fill="hold" nodeType="clickEffect">
                                  <p:stCondLst>
                                    <p:cond delay="0"/>
                                  </p:stCondLst>
                                  <p:childTnLst>
                                    <p:set>
                                      <p:cBhvr>
                                        <p:cTn id="161" dur="1" fill="hold">
                                          <p:stCondLst>
                                            <p:cond delay="0"/>
                                          </p:stCondLst>
                                        </p:cTn>
                                        <p:tgtEl>
                                          <p:spTgt spid="25"/>
                                        </p:tgtEl>
                                        <p:attrNameLst>
                                          <p:attrName>style.visibility</p:attrName>
                                        </p:attrNameLst>
                                      </p:cBhvr>
                                      <p:to>
                                        <p:strVal val="visible"/>
                                      </p:to>
                                    </p:set>
                                    <p:animEffect transition="in" filter="wipe(right)">
                                      <p:cBhvr>
                                        <p:cTn id="162" dur="500"/>
                                        <p:tgtEl>
                                          <p:spTgt spid="25"/>
                                        </p:tgtEl>
                                      </p:cBhvr>
                                    </p:animEffect>
                                  </p:childTnLst>
                                  <p:subTnLst>
                                    <p:audio>
                                      <p:cMediaNode>
                                        <p:cTn display="0" masterRel="sameClick">
                                          <p:stCondLst>
                                            <p:cond evt="begin" delay="0">
                                              <p:tn val="160"/>
                                            </p:cond>
                                          </p:stCondLst>
                                          <p:endCondLst>
                                            <p:cond evt="onStopAudio" delay="0">
                                              <p:tgtEl>
                                                <p:sldTgt/>
                                              </p:tgtEl>
                                            </p:cond>
                                          </p:endCondLst>
                                        </p:cTn>
                                        <p:tgtEl>
                                          <p:sndTgt r:embed="rId4" name="Pong"/>
                                        </p:tgtEl>
                                      </p:cMediaNode>
                                    </p:audio>
                                  </p:sub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12755"/>
                                        </p:tgtEl>
                                        <p:attrNameLst>
                                          <p:attrName>style.visibility</p:attrName>
                                        </p:attrNameLst>
                                      </p:cBhvr>
                                      <p:to>
                                        <p:strVal val="visible"/>
                                      </p:to>
                                    </p:set>
                                    <p:animEffect transition="in" filter="wipe(left)">
                                      <p:cBhvr>
                                        <p:cTn id="167" dur="500"/>
                                        <p:tgtEl>
                                          <p:spTgt spid="412755"/>
                                        </p:tgtEl>
                                      </p:cBhvr>
                                    </p:animEffect>
                                  </p:childTnLst>
                                  <p:subTnLst>
                                    <p:audio>
                                      <p:cMediaNode>
                                        <p:cTn display="0" masterRel="sameClick">
                                          <p:stCondLst>
                                            <p:cond evt="begin" delay="0">
                                              <p:tn val="165"/>
                                            </p:cond>
                                          </p:stCondLst>
                                          <p:endCondLst>
                                            <p:cond evt="onStopAudio" delay="0">
                                              <p:tgtEl>
                                                <p:sldTgt/>
                                              </p:tgtEl>
                                            </p:cond>
                                          </p:endCondLst>
                                        </p:cTn>
                                        <p:tgtEl>
                                          <p:sndTgt r:embed="rId2" name="Vibro Up"/>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412767"/>
                                        </p:tgtEl>
                                        <p:attrNameLst>
                                          <p:attrName>style.visibility</p:attrName>
                                        </p:attrNameLst>
                                      </p:cBhvr>
                                      <p:to>
                                        <p:strVal val="visible"/>
                                      </p:to>
                                    </p:set>
                                    <p:animEffect transition="in" filter="wipe(left)">
                                      <p:cBhvr>
                                        <p:cTn id="172" dur="500"/>
                                        <p:tgtEl>
                                          <p:spTgt spid="412767"/>
                                        </p:tgtEl>
                                      </p:cBhvr>
                                    </p:animEffect>
                                  </p:childTnLst>
                                  <p:subTnLst>
                                    <p:audio>
                                      <p:cMediaNode>
                                        <p:cTn display="0" masterRel="sameClick">
                                          <p:stCondLst>
                                            <p:cond evt="begin" delay="0">
                                              <p:tn val="170"/>
                                            </p:cond>
                                          </p:stCondLst>
                                          <p:endCondLst>
                                            <p:cond evt="onStopAudio" delay="0">
                                              <p:tgtEl>
                                                <p:sldTgt/>
                                              </p:tgtEl>
                                            </p:cond>
                                          </p:endCondLst>
                                        </p:cTn>
                                        <p:tgtEl>
                                          <p:sndTgt r:embed="rId6" name="Whoosh"/>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412756"/>
                                        </p:tgtEl>
                                        <p:attrNameLst>
                                          <p:attrName>style.visibility</p:attrName>
                                        </p:attrNameLst>
                                      </p:cBhvr>
                                      <p:to>
                                        <p:strVal val="visible"/>
                                      </p:to>
                                    </p:set>
                                    <p:animEffect transition="in" filter="wipe(left)">
                                      <p:cBhvr>
                                        <p:cTn id="177" dur="500"/>
                                        <p:tgtEl>
                                          <p:spTgt spid="412756"/>
                                        </p:tgtEl>
                                      </p:cBhvr>
                                    </p:animEffect>
                                  </p:childTnLst>
                                  <p:subTnLst>
                                    <p:audio>
                                      <p:cMediaNode>
                                        <p:cTn display="0" masterRel="sameClick">
                                          <p:stCondLst>
                                            <p:cond evt="begin" delay="0">
                                              <p:tn val="175"/>
                                            </p:cond>
                                          </p:stCondLst>
                                          <p:endCondLst>
                                            <p:cond evt="onStopAudio" delay="0">
                                              <p:tgtEl>
                                                <p:sldTgt/>
                                              </p:tgtEl>
                                            </p:cond>
                                          </p:endCondLst>
                                        </p:cTn>
                                        <p:tgtEl>
                                          <p:sndTgt r:embed="rId2" name="Vibro Up"/>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412768"/>
                                        </p:tgtEl>
                                        <p:attrNameLst>
                                          <p:attrName>style.visibility</p:attrName>
                                        </p:attrNameLst>
                                      </p:cBhvr>
                                      <p:to>
                                        <p:strVal val="visible"/>
                                      </p:to>
                                    </p:set>
                                    <p:animEffect transition="in" filter="wipe(left)">
                                      <p:cBhvr>
                                        <p:cTn id="182" dur="500"/>
                                        <p:tgtEl>
                                          <p:spTgt spid="412768"/>
                                        </p:tgtEl>
                                      </p:cBhvr>
                                    </p:animEffect>
                                  </p:childTnLst>
                                  <p:subTnLst>
                                    <p:audio>
                                      <p:cMediaNode>
                                        <p:cTn display="0" masterRel="sameClick">
                                          <p:stCondLst>
                                            <p:cond evt="begin" delay="0">
                                              <p:tn val="180"/>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94" grpId="0" animBg="1" autoUpdateAnimBg="0"/>
      <p:bldP spid="412695" grpId="0" animBg="1"/>
      <p:bldP spid="412699" grpId="0" animBg="1"/>
      <p:bldP spid="412755" grpId="0" animBg="1" autoUpdateAnimBg="0"/>
      <p:bldP spid="412756" grpId="0" animBg="1" autoUpdateAnimBg="0"/>
      <p:bldP spid="412757" grpId="0" animBg="1" autoUpdateAnimBg="0"/>
      <p:bldP spid="412767" grpId="0" animBg="1" autoUpdateAnimBg="0"/>
      <p:bldP spid="412768" grpId="0" animBg="1" autoUpdateAnimBg="0"/>
      <p:bldP spid="412769" grpId="0" animBg="1" autoUpdateAnimBg="0"/>
      <p:bldP spid="412771" grpId="0" animBg="1"/>
      <p:bldP spid="412773" grpId="0" build="p" autoUpdateAnimBg="0"/>
      <p:bldP spid="412773" grpId="1" build="allAtOnce"/>
      <p:bldP spid="412774" grpId="0"/>
      <p:bldP spid="412774" grpId="1"/>
      <p:bldP spid="41278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E30200B-65FA-8E45-A339-267504E8C2D6}"/>
              </a:ext>
            </a:extLst>
          </p:cNvPr>
          <p:cNvSpPr>
            <a:spLocks noGrp="1" noChangeArrowheads="1"/>
          </p:cNvSpPr>
          <p:nvPr>
            <p:ph type="title"/>
          </p:nvPr>
        </p:nvSpPr>
        <p:spPr/>
        <p:txBody>
          <a:bodyPr/>
          <a:lstStyle/>
          <a:p>
            <a:pPr eaLnBrk="1" hangingPunct="1"/>
            <a:r>
              <a:rPr lang="en-US" altLang="en-US" dirty="0"/>
              <a:t>The “Transforming Factor” </a:t>
            </a:r>
          </a:p>
        </p:txBody>
      </p:sp>
      <p:sp>
        <p:nvSpPr>
          <p:cNvPr id="21507" name="Rectangle 4">
            <a:extLst>
              <a:ext uri="{FF2B5EF4-FFF2-40B4-BE49-F238E27FC236}">
                <a16:creationId xmlns:a16="http://schemas.microsoft.com/office/drawing/2014/main" id="{2C397621-43E8-9A4E-A342-04CE2AF29D21}"/>
              </a:ext>
            </a:extLst>
          </p:cNvPr>
          <p:cNvSpPr>
            <a:spLocks noChangeArrowheads="1"/>
          </p:cNvSpPr>
          <p:nvPr/>
        </p:nvSpPr>
        <p:spPr bwMode="auto">
          <a:xfrm>
            <a:off x="7923213" y="381000"/>
            <a:ext cx="11445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400" b="1">
                <a:solidFill>
                  <a:srgbClr val="0F116A"/>
                </a:solidFill>
              </a:rPr>
              <a:t>1928</a:t>
            </a:r>
            <a:endParaRPr lang="en-US" altLang="en-US" sz="3000" b="1">
              <a:solidFill>
                <a:srgbClr val="0F116A"/>
              </a:solidFill>
            </a:endParaRPr>
          </a:p>
        </p:txBody>
      </p:sp>
      <p:pic>
        <p:nvPicPr>
          <p:cNvPr id="21508" name="Picture 5" descr="14_04a">
            <a:extLst>
              <a:ext uri="{FF2B5EF4-FFF2-40B4-BE49-F238E27FC236}">
                <a16:creationId xmlns:a16="http://schemas.microsoft.com/office/drawing/2014/main" id="{573A07F7-2DE0-3648-8998-26DD609530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750" t="2251" r="32625" b="10500"/>
          <a:stretch>
            <a:fillRect/>
          </a:stretch>
        </p:blipFill>
        <p:spPr bwMode="auto">
          <a:xfrm>
            <a:off x="6592888" y="2944813"/>
            <a:ext cx="2551112"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811" name="Rectangle 3" descr="Rectangle: Click to edit Master text styles&#13;&#10;Second level&#13;&#10;Third level&#13;&#10;Fourth level&#13;&#10;Fifth level">
            <a:extLst>
              <a:ext uri="{FF2B5EF4-FFF2-40B4-BE49-F238E27FC236}">
                <a16:creationId xmlns:a16="http://schemas.microsoft.com/office/drawing/2014/main" id="{084264C1-922C-6844-B97C-0A397EFB2C21}"/>
              </a:ext>
            </a:extLst>
          </p:cNvPr>
          <p:cNvSpPr>
            <a:spLocks noGrp="1" noChangeArrowheads="1"/>
          </p:cNvSpPr>
          <p:nvPr>
            <p:ph type="body" idx="1"/>
          </p:nvPr>
        </p:nvSpPr>
        <p:spPr>
          <a:xfrm>
            <a:off x="762000" y="1371600"/>
            <a:ext cx="6324600" cy="4953000"/>
          </a:xfrm>
        </p:spPr>
        <p:txBody>
          <a:bodyPr/>
          <a:lstStyle/>
          <a:p>
            <a:pPr eaLnBrk="1" hangingPunct="1">
              <a:lnSpc>
                <a:spcPct val="90000"/>
              </a:lnSpc>
            </a:pPr>
            <a:r>
              <a:rPr lang="en-US" altLang="en-US" dirty="0">
                <a:solidFill>
                  <a:schemeClr val="accent4"/>
                </a:solidFill>
              </a:rPr>
              <a:t>Frederick Griffith  </a:t>
            </a:r>
          </a:p>
          <a:p>
            <a:pPr lvl="1" eaLnBrk="1" hangingPunct="1">
              <a:lnSpc>
                <a:spcPct val="90000"/>
              </a:lnSpc>
            </a:pPr>
            <a:r>
              <a:rPr lang="en-US" altLang="en-US" i="1" dirty="0">
                <a:solidFill>
                  <a:schemeClr val="accent4"/>
                </a:solidFill>
                <a:ea typeface="ＭＳ Ｐゴシック" panose="020B0600070205080204" pitchFamily="34" charset="-128"/>
              </a:rPr>
              <a:t>Streptococcus</a:t>
            </a:r>
            <a:r>
              <a:rPr lang="en-US" altLang="en-US" dirty="0">
                <a:solidFill>
                  <a:schemeClr val="accent4"/>
                </a:solidFill>
                <a:ea typeface="ＭＳ Ｐゴシック" panose="020B0600070205080204" pitchFamily="34" charset="-128"/>
              </a:rPr>
              <a:t> pneumonia bacteria</a:t>
            </a:r>
          </a:p>
          <a:p>
            <a:pPr lvl="2" eaLnBrk="1" hangingPunct="1">
              <a:lnSpc>
                <a:spcPct val="90000"/>
              </a:lnSpc>
            </a:pPr>
            <a:r>
              <a:rPr lang="en-US" altLang="en-US" dirty="0">
                <a:solidFill>
                  <a:schemeClr val="accent4"/>
                </a:solidFill>
                <a:ea typeface="ＭＳ Ｐゴシック" panose="020B0600070205080204" pitchFamily="34" charset="-128"/>
              </a:rPr>
              <a:t>was working to find cure for pneumonia</a:t>
            </a:r>
          </a:p>
          <a:p>
            <a:pPr lvl="1" eaLnBrk="1" hangingPunct="1">
              <a:lnSpc>
                <a:spcPct val="90000"/>
              </a:lnSpc>
            </a:pPr>
            <a:r>
              <a:rPr lang="en-US" altLang="en-US" u="sng" dirty="0">
                <a:solidFill>
                  <a:schemeClr val="accent4"/>
                </a:solidFill>
                <a:ea typeface="ＭＳ Ｐゴシック" panose="020B0600070205080204" pitchFamily="34" charset="-128"/>
              </a:rPr>
              <a:t>harmless live</a:t>
            </a:r>
            <a:r>
              <a:rPr lang="en-US" altLang="en-US" dirty="0">
                <a:solidFill>
                  <a:schemeClr val="accent4"/>
                </a:solidFill>
                <a:ea typeface="ＭＳ Ｐゴシック" panose="020B0600070205080204" pitchFamily="34" charset="-128"/>
              </a:rPr>
              <a:t> bacteria mixed with </a:t>
            </a:r>
            <a:r>
              <a:rPr lang="en-US" altLang="en-US" u="sng" dirty="0">
                <a:solidFill>
                  <a:schemeClr val="accent4"/>
                </a:solidFill>
                <a:ea typeface="ＭＳ Ｐゴシック" panose="020B0600070205080204" pitchFamily="34" charset="-128"/>
              </a:rPr>
              <a:t>heat-killed infectious</a:t>
            </a:r>
            <a:r>
              <a:rPr lang="en-US" altLang="en-US" dirty="0">
                <a:solidFill>
                  <a:schemeClr val="accent4"/>
                </a:solidFill>
                <a:ea typeface="ＭＳ Ｐゴシック" panose="020B0600070205080204" pitchFamily="34" charset="-128"/>
              </a:rPr>
              <a:t> bacteria causes disease in mice</a:t>
            </a:r>
          </a:p>
          <a:p>
            <a:pPr lvl="1" eaLnBrk="1" hangingPunct="1">
              <a:lnSpc>
                <a:spcPct val="90000"/>
              </a:lnSpc>
            </a:pPr>
            <a:r>
              <a:rPr lang="en-US" altLang="en-US" dirty="0">
                <a:solidFill>
                  <a:schemeClr val="accent4"/>
                </a:solidFill>
                <a:ea typeface="ＭＳ Ｐゴシック" panose="020B0600070205080204" pitchFamily="34" charset="-128"/>
              </a:rPr>
              <a:t>substance passed from dead bacteria to live bacteria =</a:t>
            </a:r>
            <a:r>
              <a:rPr lang="en-US" altLang="en-US" dirty="0">
                <a:ea typeface="ＭＳ Ｐゴシック" panose="020B0600070205080204" pitchFamily="34" charset="-128"/>
              </a:rPr>
              <a:t> “</a:t>
            </a:r>
            <a:r>
              <a:rPr lang="en-US" altLang="en-US" u="sng" dirty="0">
                <a:solidFill>
                  <a:srgbClr val="CC0000"/>
                </a:solidFill>
                <a:ea typeface="ＭＳ Ｐゴシック" panose="020B0600070205080204" pitchFamily="34" charset="-128"/>
              </a:rPr>
              <a:t>Transforming Factor</a:t>
            </a:r>
            <a:r>
              <a:rPr lang="en-US" altLang="en-US" dirty="0">
                <a:ea typeface="ＭＳ Ｐゴシック" panose="020B0600070205080204" pitchFamily="34" charset="-128"/>
              </a:rPr>
              <a:t>”</a:t>
            </a:r>
          </a:p>
        </p:txBody>
      </p:sp>
      <p:pic>
        <p:nvPicPr>
          <p:cNvPr id="21510" name="Picture 6" descr="ccaabn">
            <a:extLst>
              <a:ext uri="{FF2B5EF4-FFF2-40B4-BE49-F238E27FC236}">
                <a16:creationId xmlns:a16="http://schemas.microsoft.com/office/drawing/2014/main" id="{40601C70-DF7D-1549-9B6A-8D5652C4BA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914400"/>
            <a:ext cx="180022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5811">
                                            <p:txEl>
                                              <p:pRg st="1" end="1"/>
                                            </p:txEl>
                                          </p:spTgt>
                                        </p:tgtEl>
                                        <p:attrNameLst>
                                          <p:attrName>style.visibility</p:attrName>
                                        </p:attrNameLst>
                                      </p:cBhvr>
                                      <p:to>
                                        <p:strVal val="visible"/>
                                      </p:to>
                                    </p:set>
                                    <p:anim calcmode="lin" valueType="num">
                                      <p:cBhvr additive="base">
                                        <p:cTn id="7" dur="500" fill="hold"/>
                                        <p:tgtEl>
                                          <p:spTgt spid="3758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58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5811">
                                            <p:txEl>
                                              <p:pRg st="2" end="2"/>
                                            </p:txEl>
                                          </p:spTgt>
                                        </p:tgtEl>
                                        <p:attrNameLst>
                                          <p:attrName>style.visibility</p:attrName>
                                        </p:attrNameLst>
                                      </p:cBhvr>
                                      <p:to>
                                        <p:strVal val="visible"/>
                                      </p:to>
                                    </p:set>
                                    <p:anim calcmode="lin" valueType="num">
                                      <p:cBhvr additive="base">
                                        <p:cTn id="13" dur="500" fill="hold"/>
                                        <p:tgtEl>
                                          <p:spTgt spid="3758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58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5811">
                                            <p:txEl>
                                              <p:pRg st="3" end="3"/>
                                            </p:txEl>
                                          </p:spTgt>
                                        </p:tgtEl>
                                        <p:attrNameLst>
                                          <p:attrName>style.visibility</p:attrName>
                                        </p:attrNameLst>
                                      </p:cBhvr>
                                      <p:to>
                                        <p:strVal val="visible"/>
                                      </p:to>
                                    </p:set>
                                    <p:anim calcmode="lin" valueType="num">
                                      <p:cBhvr additive="base">
                                        <p:cTn id="19" dur="500" fill="hold"/>
                                        <p:tgtEl>
                                          <p:spTgt spid="3758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58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5811">
                                            <p:txEl>
                                              <p:pRg st="4" end="4"/>
                                            </p:txEl>
                                          </p:spTgt>
                                        </p:tgtEl>
                                        <p:attrNameLst>
                                          <p:attrName>style.visibility</p:attrName>
                                        </p:attrNameLst>
                                      </p:cBhvr>
                                      <p:to>
                                        <p:strVal val="visible"/>
                                      </p:to>
                                    </p:set>
                                    <p:anim calcmode="lin" valueType="num">
                                      <p:cBhvr additive="base">
                                        <p:cTn id="25" dur="500" fill="hold"/>
                                        <p:tgtEl>
                                          <p:spTgt spid="3758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58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BB4BDE0-5342-644C-9FA1-FD7D90E98800}"/>
              </a:ext>
            </a:extLst>
          </p:cNvPr>
          <p:cNvGrpSpPr>
            <a:grpSpLocks/>
          </p:cNvGrpSpPr>
          <p:nvPr/>
        </p:nvGrpSpPr>
        <p:grpSpPr bwMode="auto">
          <a:xfrm>
            <a:off x="2771775" y="2162175"/>
            <a:ext cx="2717800" cy="925513"/>
            <a:chOff x="1746" y="1362"/>
            <a:chExt cx="1712" cy="583"/>
          </a:xfrm>
        </p:grpSpPr>
        <p:sp>
          <p:nvSpPr>
            <p:cNvPr id="48358" name="AutoShape 3">
              <a:extLst>
                <a:ext uri="{FF2B5EF4-FFF2-40B4-BE49-F238E27FC236}">
                  <a16:creationId xmlns:a16="http://schemas.microsoft.com/office/drawing/2014/main" id="{1ABD4BA3-44E7-634E-9CBD-7554F0CDD688}"/>
                </a:ext>
              </a:extLst>
            </p:cNvPr>
            <p:cNvSpPr>
              <a:spLocks noChangeArrowheads="1"/>
            </p:cNvSpPr>
            <p:nvPr/>
          </p:nvSpPr>
          <p:spPr bwMode="auto">
            <a:xfrm>
              <a:off x="3147" y="1425"/>
              <a:ext cx="311" cy="520"/>
            </a:xfrm>
            <a:custGeom>
              <a:avLst/>
              <a:gdLst>
                <a:gd name="T0" fmla="*/ 2 w 21600"/>
                <a:gd name="T1" fmla="*/ 0 h 21600"/>
                <a:gd name="T2" fmla="*/ 1 w 21600"/>
                <a:gd name="T3" fmla="*/ 2 h 21600"/>
                <a:gd name="T4" fmla="*/ 0 w 21600"/>
                <a:gd name="T5" fmla="*/ 6 h 21600"/>
                <a:gd name="T6" fmla="*/ 1 w 21600"/>
                <a:gd name="T7" fmla="*/ 11 h 21600"/>
                <a:gd name="T8" fmla="*/ 2 w 21600"/>
                <a:gd name="T9" fmla="*/ 13 h 21600"/>
                <a:gd name="T10" fmla="*/ 4 w 21600"/>
                <a:gd name="T11" fmla="*/ 11 h 21600"/>
                <a:gd name="T12" fmla="*/ 4 w 21600"/>
                <a:gd name="T13" fmla="*/ 6 h 21600"/>
                <a:gd name="T14" fmla="*/ 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95 w 21600"/>
                <a:gd name="T25" fmla="*/ 3157 h 21600"/>
                <a:gd name="T26" fmla="*/ 18405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99"/>
            </a:solidFill>
            <a:ln w="25400">
              <a:solidFill>
                <a:srgbClr val="00006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59" name="AutoShape 4">
              <a:extLst>
                <a:ext uri="{FF2B5EF4-FFF2-40B4-BE49-F238E27FC236}">
                  <a16:creationId xmlns:a16="http://schemas.microsoft.com/office/drawing/2014/main" id="{77AE2AFC-7B23-FF4F-B7AC-E7FD5EC64311}"/>
                </a:ext>
              </a:extLst>
            </p:cNvPr>
            <p:cNvSpPr>
              <a:spLocks noChangeArrowheads="1"/>
            </p:cNvSpPr>
            <p:nvPr/>
          </p:nvSpPr>
          <p:spPr bwMode="auto">
            <a:xfrm>
              <a:off x="1746" y="1362"/>
              <a:ext cx="1390" cy="193"/>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rPr>
                <a:t>DNA polymerase III</a:t>
              </a:r>
            </a:p>
          </p:txBody>
        </p:sp>
      </p:grpSp>
      <p:sp>
        <p:nvSpPr>
          <p:cNvPr id="413701" name="AutoShape 5">
            <a:extLst>
              <a:ext uri="{FF2B5EF4-FFF2-40B4-BE49-F238E27FC236}">
                <a16:creationId xmlns:a16="http://schemas.microsoft.com/office/drawing/2014/main" id="{0077C031-53DA-1D48-83A8-D1A1E3A2FC15}"/>
              </a:ext>
            </a:extLst>
          </p:cNvPr>
          <p:cNvSpPr>
            <a:spLocks noChangeArrowheads="1"/>
          </p:cNvSpPr>
          <p:nvPr/>
        </p:nvSpPr>
        <p:spPr bwMode="auto">
          <a:xfrm>
            <a:off x="2598738" y="4330700"/>
            <a:ext cx="493712" cy="947738"/>
          </a:xfrm>
          <a:custGeom>
            <a:avLst/>
            <a:gdLst>
              <a:gd name="T0" fmla="*/ 5642397 w 21600"/>
              <a:gd name="T1" fmla="*/ 0 h 21600"/>
              <a:gd name="T2" fmla="*/ 1652495 w 21600"/>
              <a:gd name="T3" fmla="*/ 6089304 h 21600"/>
              <a:gd name="T4" fmla="*/ 0 w 21600"/>
              <a:gd name="T5" fmla="*/ 20791836 h 21600"/>
              <a:gd name="T6" fmla="*/ 1652495 w 21600"/>
              <a:gd name="T7" fmla="*/ 35494368 h 21600"/>
              <a:gd name="T8" fmla="*/ 5642397 w 21600"/>
              <a:gd name="T9" fmla="*/ 41583672 h 21600"/>
              <a:gd name="T10" fmla="*/ 9632298 w 21600"/>
              <a:gd name="T11" fmla="*/ 35494368 h 21600"/>
              <a:gd name="T12" fmla="*/ 11284793 w 21600"/>
              <a:gd name="T13" fmla="*/ 20791836 h 21600"/>
              <a:gd name="T14" fmla="*/ 9632298 w 21600"/>
              <a:gd name="T15" fmla="*/ 608930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99"/>
          </a:solidFill>
          <a:ln w="25400">
            <a:solidFill>
              <a:srgbClr val="00006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3702" name="AutoShape 6">
            <a:extLst>
              <a:ext uri="{FF2B5EF4-FFF2-40B4-BE49-F238E27FC236}">
                <a16:creationId xmlns:a16="http://schemas.microsoft.com/office/drawing/2014/main" id="{33417942-A97D-E144-A769-1B4E4005096B}"/>
              </a:ext>
            </a:extLst>
          </p:cNvPr>
          <p:cNvSpPr>
            <a:spLocks noChangeArrowheads="1"/>
          </p:cNvSpPr>
          <p:nvPr/>
        </p:nvSpPr>
        <p:spPr bwMode="auto">
          <a:xfrm>
            <a:off x="3597275" y="5738813"/>
            <a:ext cx="493713" cy="947737"/>
          </a:xfrm>
          <a:custGeom>
            <a:avLst/>
            <a:gdLst>
              <a:gd name="T0" fmla="*/ 5642431 w 21600"/>
              <a:gd name="T1" fmla="*/ 0 h 21600"/>
              <a:gd name="T2" fmla="*/ 1652499 w 21600"/>
              <a:gd name="T3" fmla="*/ 6089298 h 21600"/>
              <a:gd name="T4" fmla="*/ 0 w 21600"/>
              <a:gd name="T5" fmla="*/ 20791814 h 21600"/>
              <a:gd name="T6" fmla="*/ 1652499 w 21600"/>
              <a:gd name="T7" fmla="*/ 35494286 h 21600"/>
              <a:gd name="T8" fmla="*/ 5642431 w 21600"/>
              <a:gd name="T9" fmla="*/ 41583584 h 21600"/>
              <a:gd name="T10" fmla="*/ 9632341 w 21600"/>
              <a:gd name="T11" fmla="*/ 35494286 h 21600"/>
              <a:gd name="T12" fmla="*/ 11284839 w 21600"/>
              <a:gd name="T13" fmla="*/ 20791814 h 21600"/>
              <a:gd name="T14" fmla="*/ 9632341 w 21600"/>
              <a:gd name="T15" fmla="*/ 608929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99"/>
          </a:solidFill>
          <a:ln w="25400">
            <a:solidFill>
              <a:srgbClr val="00006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3703" name="AutoShape 7">
            <a:extLst>
              <a:ext uri="{FF2B5EF4-FFF2-40B4-BE49-F238E27FC236}">
                <a16:creationId xmlns:a16="http://schemas.microsoft.com/office/drawing/2014/main" id="{6C833D2B-C5CF-E047-9B21-F995EAC3F887}"/>
              </a:ext>
            </a:extLst>
          </p:cNvPr>
          <p:cNvSpPr>
            <a:spLocks noChangeArrowheads="1"/>
          </p:cNvSpPr>
          <p:nvPr/>
        </p:nvSpPr>
        <p:spPr bwMode="auto">
          <a:xfrm>
            <a:off x="6402388" y="4230688"/>
            <a:ext cx="493712" cy="825500"/>
          </a:xfrm>
          <a:custGeom>
            <a:avLst/>
            <a:gdLst>
              <a:gd name="T0" fmla="*/ 5642397 w 21600"/>
              <a:gd name="T1" fmla="*/ 0 h 21600"/>
              <a:gd name="T2" fmla="*/ 1652495 w 21600"/>
              <a:gd name="T3" fmla="*/ 4619819 h 21600"/>
              <a:gd name="T4" fmla="*/ 0 w 21600"/>
              <a:gd name="T5" fmla="*/ 15774311 h 21600"/>
              <a:gd name="T6" fmla="*/ 1652495 w 21600"/>
              <a:gd name="T7" fmla="*/ 26928804 h 21600"/>
              <a:gd name="T8" fmla="*/ 5642397 w 21600"/>
              <a:gd name="T9" fmla="*/ 31548623 h 21600"/>
              <a:gd name="T10" fmla="*/ 9632298 w 21600"/>
              <a:gd name="T11" fmla="*/ 26928804 h 21600"/>
              <a:gd name="T12" fmla="*/ 11284793 w 21600"/>
              <a:gd name="T13" fmla="*/ 15774311 h 21600"/>
              <a:gd name="T14" fmla="*/ 9632298 w 21600"/>
              <a:gd name="T15" fmla="*/ 461981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99"/>
          </a:solidFill>
          <a:ln w="25400">
            <a:solidFill>
              <a:srgbClr val="00006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3704" name="AutoShape 8">
            <a:extLst>
              <a:ext uri="{FF2B5EF4-FFF2-40B4-BE49-F238E27FC236}">
                <a16:creationId xmlns:a16="http://schemas.microsoft.com/office/drawing/2014/main" id="{5937213F-B1D8-7748-AE1B-B4A08A63185C}"/>
              </a:ext>
            </a:extLst>
          </p:cNvPr>
          <p:cNvSpPr>
            <a:spLocks noChangeArrowheads="1"/>
          </p:cNvSpPr>
          <p:nvPr/>
        </p:nvSpPr>
        <p:spPr bwMode="auto">
          <a:xfrm>
            <a:off x="6604000" y="5632450"/>
            <a:ext cx="493713" cy="947738"/>
          </a:xfrm>
          <a:custGeom>
            <a:avLst/>
            <a:gdLst>
              <a:gd name="T0" fmla="*/ 5642431 w 21600"/>
              <a:gd name="T1" fmla="*/ 0 h 21600"/>
              <a:gd name="T2" fmla="*/ 1652499 w 21600"/>
              <a:gd name="T3" fmla="*/ 6089304 h 21600"/>
              <a:gd name="T4" fmla="*/ 0 w 21600"/>
              <a:gd name="T5" fmla="*/ 20791836 h 21600"/>
              <a:gd name="T6" fmla="*/ 1652499 w 21600"/>
              <a:gd name="T7" fmla="*/ 35494368 h 21600"/>
              <a:gd name="T8" fmla="*/ 5642431 w 21600"/>
              <a:gd name="T9" fmla="*/ 41583672 h 21600"/>
              <a:gd name="T10" fmla="*/ 9632341 w 21600"/>
              <a:gd name="T11" fmla="*/ 35494368 h 21600"/>
              <a:gd name="T12" fmla="*/ 11284839 w 21600"/>
              <a:gd name="T13" fmla="*/ 20791836 h 21600"/>
              <a:gd name="T14" fmla="*/ 9632341 w 21600"/>
              <a:gd name="T15" fmla="*/ 608930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99"/>
          </a:solidFill>
          <a:ln w="25400">
            <a:solidFill>
              <a:srgbClr val="00006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3705" name="AutoShape 9">
            <a:extLst>
              <a:ext uri="{FF2B5EF4-FFF2-40B4-BE49-F238E27FC236}">
                <a16:creationId xmlns:a16="http://schemas.microsoft.com/office/drawing/2014/main" id="{0F9CADAB-9794-F04A-910C-55692733925B}"/>
              </a:ext>
            </a:extLst>
          </p:cNvPr>
          <p:cNvSpPr>
            <a:spLocks noChangeArrowheads="1"/>
          </p:cNvSpPr>
          <p:nvPr/>
        </p:nvSpPr>
        <p:spPr bwMode="auto">
          <a:xfrm>
            <a:off x="5284788" y="3144838"/>
            <a:ext cx="493712" cy="825500"/>
          </a:xfrm>
          <a:custGeom>
            <a:avLst/>
            <a:gdLst>
              <a:gd name="T0" fmla="*/ 5642397 w 21600"/>
              <a:gd name="T1" fmla="*/ 0 h 21600"/>
              <a:gd name="T2" fmla="*/ 1652495 w 21600"/>
              <a:gd name="T3" fmla="*/ 4619819 h 21600"/>
              <a:gd name="T4" fmla="*/ 0 w 21600"/>
              <a:gd name="T5" fmla="*/ 15774311 h 21600"/>
              <a:gd name="T6" fmla="*/ 1652495 w 21600"/>
              <a:gd name="T7" fmla="*/ 26928804 h 21600"/>
              <a:gd name="T8" fmla="*/ 5642397 w 21600"/>
              <a:gd name="T9" fmla="*/ 31548623 h 21600"/>
              <a:gd name="T10" fmla="*/ 9632298 w 21600"/>
              <a:gd name="T11" fmla="*/ 26928804 h 21600"/>
              <a:gd name="T12" fmla="*/ 11284793 w 21600"/>
              <a:gd name="T13" fmla="*/ 15774311 h 21600"/>
              <a:gd name="T14" fmla="*/ 9632298 w 21600"/>
              <a:gd name="T15" fmla="*/ 461981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99"/>
          </a:solidFill>
          <a:ln w="25400">
            <a:solidFill>
              <a:srgbClr val="00006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36" name="Rectangle 10">
            <a:extLst>
              <a:ext uri="{FF2B5EF4-FFF2-40B4-BE49-F238E27FC236}">
                <a16:creationId xmlns:a16="http://schemas.microsoft.com/office/drawing/2014/main" id="{8CA5D728-CD1A-6341-B8A7-C2D1E71D760B}"/>
              </a:ext>
            </a:extLst>
          </p:cNvPr>
          <p:cNvSpPr>
            <a:spLocks noGrp="1" noChangeArrowheads="1"/>
          </p:cNvSpPr>
          <p:nvPr>
            <p:ph type="title"/>
          </p:nvPr>
        </p:nvSpPr>
        <p:spPr>
          <a:xfrm>
            <a:off x="609600" y="685800"/>
            <a:ext cx="8534400" cy="762000"/>
          </a:xfrm>
        </p:spPr>
        <p:txBody>
          <a:bodyPr/>
          <a:lstStyle/>
          <a:p>
            <a:pPr eaLnBrk="1" hangingPunct="1"/>
            <a:r>
              <a:rPr lang="en-US" altLang="en-US"/>
              <a:t>Replication fork / Replication bubble</a:t>
            </a:r>
          </a:p>
        </p:txBody>
      </p:sp>
      <p:grpSp>
        <p:nvGrpSpPr>
          <p:cNvPr id="3" name="Group 11">
            <a:extLst>
              <a:ext uri="{FF2B5EF4-FFF2-40B4-BE49-F238E27FC236}">
                <a16:creationId xmlns:a16="http://schemas.microsoft.com/office/drawing/2014/main" id="{0129FEEC-5BE1-4149-8347-4FA360FD9205}"/>
              </a:ext>
            </a:extLst>
          </p:cNvPr>
          <p:cNvGrpSpPr>
            <a:grpSpLocks/>
          </p:cNvGrpSpPr>
          <p:nvPr/>
        </p:nvGrpSpPr>
        <p:grpSpPr bwMode="auto">
          <a:xfrm>
            <a:off x="782638" y="1474788"/>
            <a:ext cx="7956550" cy="573087"/>
            <a:chOff x="493" y="999"/>
            <a:chExt cx="5012" cy="361"/>
          </a:xfrm>
        </p:grpSpPr>
        <p:sp>
          <p:nvSpPr>
            <p:cNvPr id="48316" name="AutoShape 12">
              <a:extLst>
                <a:ext uri="{FF2B5EF4-FFF2-40B4-BE49-F238E27FC236}">
                  <a16:creationId xmlns:a16="http://schemas.microsoft.com/office/drawing/2014/main" id="{090A0B15-EDB8-AD46-A5F8-55E4654C67D6}"/>
                </a:ext>
              </a:extLst>
            </p:cNvPr>
            <p:cNvSpPr>
              <a:spLocks noChangeArrowheads="1"/>
            </p:cNvSpPr>
            <p:nvPr/>
          </p:nvSpPr>
          <p:spPr bwMode="auto">
            <a:xfrm>
              <a:off x="531"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17" name="AutoShape 13">
              <a:extLst>
                <a:ext uri="{FF2B5EF4-FFF2-40B4-BE49-F238E27FC236}">
                  <a16:creationId xmlns:a16="http://schemas.microsoft.com/office/drawing/2014/main" id="{2FDFA794-3805-6749-8523-528D3B2A0B87}"/>
                </a:ext>
              </a:extLst>
            </p:cNvPr>
            <p:cNvSpPr>
              <a:spLocks noChangeArrowheads="1"/>
            </p:cNvSpPr>
            <p:nvPr/>
          </p:nvSpPr>
          <p:spPr bwMode="auto">
            <a:xfrm>
              <a:off x="659"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18" name="AutoShape 14">
              <a:extLst>
                <a:ext uri="{FF2B5EF4-FFF2-40B4-BE49-F238E27FC236}">
                  <a16:creationId xmlns:a16="http://schemas.microsoft.com/office/drawing/2014/main" id="{F6DA2893-E6FF-EF4B-BB64-82C1BC5146B4}"/>
                </a:ext>
              </a:extLst>
            </p:cNvPr>
            <p:cNvSpPr>
              <a:spLocks noChangeArrowheads="1"/>
            </p:cNvSpPr>
            <p:nvPr/>
          </p:nvSpPr>
          <p:spPr bwMode="auto">
            <a:xfrm>
              <a:off x="787"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19" name="AutoShape 15">
              <a:extLst>
                <a:ext uri="{FF2B5EF4-FFF2-40B4-BE49-F238E27FC236}">
                  <a16:creationId xmlns:a16="http://schemas.microsoft.com/office/drawing/2014/main" id="{91E62870-823A-F348-8D98-A211E85DF3A1}"/>
                </a:ext>
              </a:extLst>
            </p:cNvPr>
            <p:cNvSpPr>
              <a:spLocks noChangeArrowheads="1"/>
            </p:cNvSpPr>
            <p:nvPr/>
          </p:nvSpPr>
          <p:spPr bwMode="auto">
            <a:xfrm>
              <a:off x="915"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20" name="AutoShape 16">
              <a:extLst>
                <a:ext uri="{FF2B5EF4-FFF2-40B4-BE49-F238E27FC236}">
                  <a16:creationId xmlns:a16="http://schemas.microsoft.com/office/drawing/2014/main" id="{E6A9D26C-65AA-7644-ADE0-38CC81040324}"/>
                </a:ext>
              </a:extLst>
            </p:cNvPr>
            <p:cNvSpPr>
              <a:spLocks noChangeArrowheads="1"/>
            </p:cNvSpPr>
            <p:nvPr/>
          </p:nvSpPr>
          <p:spPr bwMode="auto">
            <a:xfrm>
              <a:off x="1043"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21" name="AutoShape 17">
              <a:extLst>
                <a:ext uri="{FF2B5EF4-FFF2-40B4-BE49-F238E27FC236}">
                  <a16:creationId xmlns:a16="http://schemas.microsoft.com/office/drawing/2014/main" id="{10557717-848C-344B-88AA-8C265E47954F}"/>
                </a:ext>
              </a:extLst>
            </p:cNvPr>
            <p:cNvSpPr>
              <a:spLocks noChangeArrowheads="1"/>
            </p:cNvSpPr>
            <p:nvPr/>
          </p:nvSpPr>
          <p:spPr bwMode="auto">
            <a:xfrm>
              <a:off x="1171"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22" name="AutoShape 18">
              <a:extLst>
                <a:ext uri="{FF2B5EF4-FFF2-40B4-BE49-F238E27FC236}">
                  <a16:creationId xmlns:a16="http://schemas.microsoft.com/office/drawing/2014/main" id="{D0BD444C-5208-4049-B2A2-8E9E4048D238}"/>
                </a:ext>
              </a:extLst>
            </p:cNvPr>
            <p:cNvSpPr>
              <a:spLocks noChangeArrowheads="1"/>
            </p:cNvSpPr>
            <p:nvPr/>
          </p:nvSpPr>
          <p:spPr bwMode="auto">
            <a:xfrm>
              <a:off x="1299"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23" name="AutoShape 19">
              <a:extLst>
                <a:ext uri="{FF2B5EF4-FFF2-40B4-BE49-F238E27FC236}">
                  <a16:creationId xmlns:a16="http://schemas.microsoft.com/office/drawing/2014/main" id="{DD7F0A6D-78B8-804A-BC37-8C3F3CE6D797}"/>
                </a:ext>
              </a:extLst>
            </p:cNvPr>
            <p:cNvSpPr>
              <a:spLocks noChangeArrowheads="1"/>
            </p:cNvSpPr>
            <p:nvPr/>
          </p:nvSpPr>
          <p:spPr bwMode="auto">
            <a:xfrm>
              <a:off x="1427"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24" name="AutoShape 20">
              <a:extLst>
                <a:ext uri="{FF2B5EF4-FFF2-40B4-BE49-F238E27FC236}">
                  <a16:creationId xmlns:a16="http://schemas.microsoft.com/office/drawing/2014/main" id="{2AA4059B-1C04-B043-810E-508848800AF9}"/>
                </a:ext>
              </a:extLst>
            </p:cNvPr>
            <p:cNvSpPr>
              <a:spLocks noChangeArrowheads="1"/>
            </p:cNvSpPr>
            <p:nvPr/>
          </p:nvSpPr>
          <p:spPr bwMode="auto">
            <a:xfrm>
              <a:off x="1556"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25" name="AutoShape 21">
              <a:extLst>
                <a:ext uri="{FF2B5EF4-FFF2-40B4-BE49-F238E27FC236}">
                  <a16:creationId xmlns:a16="http://schemas.microsoft.com/office/drawing/2014/main" id="{33553C76-6752-BD43-89D4-775BC37909E5}"/>
                </a:ext>
              </a:extLst>
            </p:cNvPr>
            <p:cNvSpPr>
              <a:spLocks noChangeArrowheads="1"/>
            </p:cNvSpPr>
            <p:nvPr/>
          </p:nvSpPr>
          <p:spPr bwMode="auto">
            <a:xfrm>
              <a:off x="1684"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26" name="AutoShape 22">
              <a:extLst>
                <a:ext uri="{FF2B5EF4-FFF2-40B4-BE49-F238E27FC236}">
                  <a16:creationId xmlns:a16="http://schemas.microsoft.com/office/drawing/2014/main" id="{99F0A162-6A1D-CE47-A4CE-861F82B09187}"/>
                </a:ext>
              </a:extLst>
            </p:cNvPr>
            <p:cNvSpPr>
              <a:spLocks noChangeArrowheads="1"/>
            </p:cNvSpPr>
            <p:nvPr/>
          </p:nvSpPr>
          <p:spPr bwMode="auto">
            <a:xfrm>
              <a:off x="1812"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27" name="AutoShape 23">
              <a:extLst>
                <a:ext uri="{FF2B5EF4-FFF2-40B4-BE49-F238E27FC236}">
                  <a16:creationId xmlns:a16="http://schemas.microsoft.com/office/drawing/2014/main" id="{9C603149-D5DB-FB43-BC77-56973AC4E3C7}"/>
                </a:ext>
              </a:extLst>
            </p:cNvPr>
            <p:cNvSpPr>
              <a:spLocks noChangeArrowheads="1"/>
            </p:cNvSpPr>
            <p:nvPr/>
          </p:nvSpPr>
          <p:spPr bwMode="auto">
            <a:xfrm>
              <a:off x="1940"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28" name="AutoShape 24">
              <a:extLst>
                <a:ext uri="{FF2B5EF4-FFF2-40B4-BE49-F238E27FC236}">
                  <a16:creationId xmlns:a16="http://schemas.microsoft.com/office/drawing/2014/main" id="{EE2D9B55-D974-EE4A-B86C-6ADE90ADA805}"/>
                </a:ext>
              </a:extLst>
            </p:cNvPr>
            <p:cNvSpPr>
              <a:spLocks noChangeArrowheads="1"/>
            </p:cNvSpPr>
            <p:nvPr/>
          </p:nvSpPr>
          <p:spPr bwMode="auto">
            <a:xfrm>
              <a:off x="2068"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29" name="AutoShape 25">
              <a:extLst>
                <a:ext uri="{FF2B5EF4-FFF2-40B4-BE49-F238E27FC236}">
                  <a16:creationId xmlns:a16="http://schemas.microsoft.com/office/drawing/2014/main" id="{7E5C3566-38F3-9046-B2D6-16BDFC168C70}"/>
                </a:ext>
              </a:extLst>
            </p:cNvPr>
            <p:cNvSpPr>
              <a:spLocks noChangeArrowheads="1"/>
            </p:cNvSpPr>
            <p:nvPr/>
          </p:nvSpPr>
          <p:spPr bwMode="auto">
            <a:xfrm>
              <a:off x="2196"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30" name="AutoShape 26">
              <a:extLst>
                <a:ext uri="{FF2B5EF4-FFF2-40B4-BE49-F238E27FC236}">
                  <a16:creationId xmlns:a16="http://schemas.microsoft.com/office/drawing/2014/main" id="{8F86314E-774D-1F42-9894-D334580A5459}"/>
                </a:ext>
              </a:extLst>
            </p:cNvPr>
            <p:cNvSpPr>
              <a:spLocks noChangeArrowheads="1"/>
            </p:cNvSpPr>
            <p:nvPr/>
          </p:nvSpPr>
          <p:spPr bwMode="auto">
            <a:xfrm>
              <a:off x="2324"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31" name="AutoShape 27">
              <a:extLst>
                <a:ext uri="{FF2B5EF4-FFF2-40B4-BE49-F238E27FC236}">
                  <a16:creationId xmlns:a16="http://schemas.microsoft.com/office/drawing/2014/main" id="{1CCB6FFA-D8BD-4047-8BA0-DADE59D0A04A}"/>
                </a:ext>
              </a:extLst>
            </p:cNvPr>
            <p:cNvSpPr>
              <a:spLocks noChangeArrowheads="1"/>
            </p:cNvSpPr>
            <p:nvPr/>
          </p:nvSpPr>
          <p:spPr bwMode="auto">
            <a:xfrm>
              <a:off x="2452"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32" name="AutoShape 28">
              <a:extLst>
                <a:ext uri="{FF2B5EF4-FFF2-40B4-BE49-F238E27FC236}">
                  <a16:creationId xmlns:a16="http://schemas.microsoft.com/office/drawing/2014/main" id="{1D88F00D-4923-A049-AFE1-44C7A97ED91F}"/>
                </a:ext>
              </a:extLst>
            </p:cNvPr>
            <p:cNvSpPr>
              <a:spLocks noChangeArrowheads="1"/>
            </p:cNvSpPr>
            <p:nvPr/>
          </p:nvSpPr>
          <p:spPr bwMode="auto">
            <a:xfrm>
              <a:off x="2581"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33" name="AutoShape 29">
              <a:extLst>
                <a:ext uri="{FF2B5EF4-FFF2-40B4-BE49-F238E27FC236}">
                  <a16:creationId xmlns:a16="http://schemas.microsoft.com/office/drawing/2014/main" id="{AF95B170-A72E-ED49-A626-FE8736ABE77C}"/>
                </a:ext>
              </a:extLst>
            </p:cNvPr>
            <p:cNvSpPr>
              <a:spLocks noChangeArrowheads="1"/>
            </p:cNvSpPr>
            <p:nvPr/>
          </p:nvSpPr>
          <p:spPr bwMode="auto">
            <a:xfrm>
              <a:off x="2709"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34" name="AutoShape 30">
              <a:extLst>
                <a:ext uri="{FF2B5EF4-FFF2-40B4-BE49-F238E27FC236}">
                  <a16:creationId xmlns:a16="http://schemas.microsoft.com/office/drawing/2014/main" id="{F55876A8-BB66-AD4B-A77C-12873200A287}"/>
                </a:ext>
              </a:extLst>
            </p:cNvPr>
            <p:cNvSpPr>
              <a:spLocks noChangeArrowheads="1"/>
            </p:cNvSpPr>
            <p:nvPr/>
          </p:nvSpPr>
          <p:spPr bwMode="auto">
            <a:xfrm>
              <a:off x="2837"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35" name="AutoShape 31">
              <a:extLst>
                <a:ext uri="{FF2B5EF4-FFF2-40B4-BE49-F238E27FC236}">
                  <a16:creationId xmlns:a16="http://schemas.microsoft.com/office/drawing/2014/main" id="{7F39503A-B9C1-A34E-A1A2-D32FD4D9D6F7}"/>
                </a:ext>
              </a:extLst>
            </p:cNvPr>
            <p:cNvSpPr>
              <a:spLocks noChangeArrowheads="1"/>
            </p:cNvSpPr>
            <p:nvPr/>
          </p:nvSpPr>
          <p:spPr bwMode="auto">
            <a:xfrm>
              <a:off x="2965"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36" name="AutoShape 32">
              <a:extLst>
                <a:ext uri="{FF2B5EF4-FFF2-40B4-BE49-F238E27FC236}">
                  <a16:creationId xmlns:a16="http://schemas.microsoft.com/office/drawing/2014/main" id="{B5DE2D01-A863-8F43-90C9-6F01E7EC6AFB}"/>
                </a:ext>
              </a:extLst>
            </p:cNvPr>
            <p:cNvSpPr>
              <a:spLocks noChangeArrowheads="1"/>
            </p:cNvSpPr>
            <p:nvPr/>
          </p:nvSpPr>
          <p:spPr bwMode="auto">
            <a:xfrm>
              <a:off x="3093"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37" name="AutoShape 33">
              <a:extLst>
                <a:ext uri="{FF2B5EF4-FFF2-40B4-BE49-F238E27FC236}">
                  <a16:creationId xmlns:a16="http://schemas.microsoft.com/office/drawing/2014/main" id="{34C52A80-280C-2C49-B8C0-79D8F8B127E9}"/>
                </a:ext>
              </a:extLst>
            </p:cNvPr>
            <p:cNvSpPr>
              <a:spLocks noChangeArrowheads="1"/>
            </p:cNvSpPr>
            <p:nvPr/>
          </p:nvSpPr>
          <p:spPr bwMode="auto">
            <a:xfrm>
              <a:off x="3221" y="99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38" name="AutoShape 34">
              <a:extLst>
                <a:ext uri="{FF2B5EF4-FFF2-40B4-BE49-F238E27FC236}">
                  <a16:creationId xmlns:a16="http://schemas.microsoft.com/office/drawing/2014/main" id="{44DC2CE6-C545-F34A-98BE-A11E677D7A4F}"/>
                </a:ext>
              </a:extLst>
            </p:cNvPr>
            <p:cNvSpPr>
              <a:spLocks noChangeArrowheads="1"/>
            </p:cNvSpPr>
            <p:nvPr/>
          </p:nvSpPr>
          <p:spPr bwMode="auto">
            <a:xfrm>
              <a:off x="3349" y="1014"/>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39" name="AutoShape 35">
              <a:extLst>
                <a:ext uri="{FF2B5EF4-FFF2-40B4-BE49-F238E27FC236}">
                  <a16:creationId xmlns:a16="http://schemas.microsoft.com/office/drawing/2014/main" id="{C791A23E-BDB1-4C4E-93F9-994D406F8473}"/>
                </a:ext>
              </a:extLst>
            </p:cNvPr>
            <p:cNvSpPr>
              <a:spLocks noChangeArrowheads="1"/>
            </p:cNvSpPr>
            <p:nvPr/>
          </p:nvSpPr>
          <p:spPr bwMode="auto">
            <a:xfrm>
              <a:off x="3478" y="101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40" name="AutoShape 36">
              <a:extLst>
                <a:ext uri="{FF2B5EF4-FFF2-40B4-BE49-F238E27FC236}">
                  <a16:creationId xmlns:a16="http://schemas.microsoft.com/office/drawing/2014/main" id="{BF7840DC-B177-1B43-A8E8-969F62C91DC2}"/>
                </a:ext>
              </a:extLst>
            </p:cNvPr>
            <p:cNvSpPr>
              <a:spLocks noChangeArrowheads="1"/>
            </p:cNvSpPr>
            <p:nvPr/>
          </p:nvSpPr>
          <p:spPr bwMode="auto">
            <a:xfrm>
              <a:off x="3606" y="1024"/>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41" name="AutoShape 37">
              <a:extLst>
                <a:ext uri="{FF2B5EF4-FFF2-40B4-BE49-F238E27FC236}">
                  <a16:creationId xmlns:a16="http://schemas.microsoft.com/office/drawing/2014/main" id="{0B9B723F-D45B-4E4E-BDDF-E9F8ABFC2AED}"/>
                </a:ext>
              </a:extLst>
            </p:cNvPr>
            <p:cNvSpPr>
              <a:spLocks noChangeArrowheads="1"/>
            </p:cNvSpPr>
            <p:nvPr/>
          </p:nvSpPr>
          <p:spPr bwMode="auto">
            <a:xfrm>
              <a:off x="3734" y="103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42" name="AutoShape 38">
              <a:extLst>
                <a:ext uri="{FF2B5EF4-FFF2-40B4-BE49-F238E27FC236}">
                  <a16:creationId xmlns:a16="http://schemas.microsoft.com/office/drawing/2014/main" id="{60C73505-BDA1-6247-B8A8-736C1A662DF5}"/>
                </a:ext>
              </a:extLst>
            </p:cNvPr>
            <p:cNvSpPr>
              <a:spLocks noChangeArrowheads="1"/>
            </p:cNvSpPr>
            <p:nvPr/>
          </p:nvSpPr>
          <p:spPr bwMode="auto">
            <a:xfrm>
              <a:off x="3862" y="103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43" name="AutoShape 39">
              <a:extLst>
                <a:ext uri="{FF2B5EF4-FFF2-40B4-BE49-F238E27FC236}">
                  <a16:creationId xmlns:a16="http://schemas.microsoft.com/office/drawing/2014/main" id="{CA09AE9C-0C97-BE45-8EAB-983F77527897}"/>
                </a:ext>
              </a:extLst>
            </p:cNvPr>
            <p:cNvSpPr>
              <a:spLocks noChangeArrowheads="1"/>
            </p:cNvSpPr>
            <p:nvPr/>
          </p:nvSpPr>
          <p:spPr bwMode="auto">
            <a:xfrm>
              <a:off x="3990" y="105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44" name="AutoShape 40">
              <a:extLst>
                <a:ext uri="{FF2B5EF4-FFF2-40B4-BE49-F238E27FC236}">
                  <a16:creationId xmlns:a16="http://schemas.microsoft.com/office/drawing/2014/main" id="{13470484-8273-3B43-A668-40C4038CDECB}"/>
                </a:ext>
              </a:extLst>
            </p:cNvPr>
            <p:cNvSpPr>
              <a:spLocks noChangeArrowheads="1"/>
            </p:cNvSpPr>
            <p:nvPr/>
          </p:nvSpPr>
          <p:spPr bwMode="auto">
            <a:xfrm>
              <a:off x="4118" y="105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45" name="AutoShape 41">
              <a:extLst>
                <a:ext uri="{FF2B5EF4-FFF2-40B4-BE49-F238E27FC236}">
                  <a16:creationId xmlns:a16="http://schemas.microsoft.com/office/drawing/2014/main" id="{3E486806-D0B3-0F43-883E-4513EFF35B42}"/>
                </a:ext>
              </a:extLst>
            </p:cNvPr>
            <p:cNvSpPr>
              <a:spLocks noChangeArrowheads="1"/>
            </p:cNvSpPr>
            <p:nvPr/>
          </p:nvSpPr>
          <p:spPr bwMode="auto">
            <a:xfrm>
              <a:off x="4246" y="105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46" name="AutoShape 42">
              <a:extLst>
                <a:ext uri="{FF2B5EF4-FFF2-40B4-BE49-F238E27FC236}">
                  <a16:creationId xmlns:a16="http://schemas.microsoft.com/office/drawing/2014/main" id="{1748FDA1-B3DE-9C44-89ED-3E6D0D7C6E5F}"/>
                </a:ext>
              </a:extLst>
            </p:cNvPr>
            <p:cNvSpPr>
              <a:spLocks noChangeArrowheads="1"/>
            </p:cNvSpPr>
            <p:nvPr/>
          </p:nvSpPr>
          <p:spPr bwMode="auto">
            <a:xfrm>
              <a:off x="4374" y="105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47" name="AutoShape 43">
              <a:extLst>
                <a:ext uri="{FF2B5EF4-FFF2-40B4-BE49-F238E27FC236}">
                  <a16:creationId xmlns:a16="http://schemas.microsoft.com/office/drawing/2014/main" id="{692A32AE-3CEB-674D-AB5D-CA2458E82380}"/>
                </a:ext>
              </a:extLst>
            </p:cNvPr>
            <p:cNvSpPr>
              <a:spLocks noChangeArrowheads="1"/>
            </p:cNvSpPr>
            <p:nvPr/>
          </p:nvSpPr>
          <p:spPr bwMode="auto">
            <a:xfrm>
              <a:off x="4503" y="105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48" name="AutoShape 44">
              <a:extLst>
                <a:ext uri="{FF2B5EF4-FFF2-40B4-BE49-F238E27FC236}">
                  <a16:creationId xmlns:a16="http://schemas.microsoft.com/office/drawing/2014/main" id="{237381DE-0E18-744D-9C70-52FA4B5F935D}"/>
                </a:ext>
              </a:extLst>
            </p:cNvPr>
            <p:cNvSpPr>
              <a:spLocks noChangeArrowheads="1"/>
            </p:cNvSpPr>
            <p:nvPr/>
          </p:nvSpPr>
          <p:spPr bwMode="auto">
            <a:xfrm>
              <a:off x="4631" y="105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49" name="AutoShape 45">
              <a:extLst>
                <a:ext uri="{FF2B5EF4-FFF2-40B4-BE49-F238E27FC236}">
                  <a16:creationId xmlns:a16="http://schemas.microsoft.com/office/drawing/2014/main" id="{93B0136E-DCA7-AB4F-90D2-75D3FAEEBD65}"/>
                </a:ext>
              </a:extLst>
            </p:cNvPr>
            <p:cNvSpPr>
              <a:spLocks noChangeArrowheads="1"/>
            </p:cNvSpPr>
            <p:nvPr/>
          </p:nvSpPr>
          <p:spPr bwMode="auto">
            <a:xfrm>
              <a:off x="4759" y="105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50" name="AutoShape 46">
              <a:extLst>
                <a:ext uri="{FF2B5EF4-FFF2-40B4-BE49-F238E27FC236}">
                  <a16:creationId xmlns:a16="http://schemas.microsoft.com/office/drawing/2014/main" id="{312A7EEE-CBB0-8B44-BA6C-44C1D25CF8BE}"/>
                </a:ext>
              </a:extLst>
            </p:cNvPr>
            <p:cNvSpPr>
              <a:spLocks noChangeArrowheads="1"/>
            </p:cNvSpPr>
            <p:nvPr/>
          </p:nvSpPr>
          <p:spPr bwMode="auto">
            <a:xfrm>
              <a:off x="4887" y="105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51" name="AutoShape 47">
              <a:extLst>
                <a:ext uri="{FF2B5EF4-FFF2-40B4-BE49-F238E27FC236}">
                  <a16:creationId xmlns:a16="http://schemas.microsoft.com/office/drawing/2014/main" id="{620D3783-7A96-CF44-B057-C84B1230784D}"/>
                </a:ext>
              </a:extLst>
            </p:cNvPr>
            <p:cNvSpPr>
              <a:spLocks noChangeArrowheads="1"/>
            </p:cNvSpPr>
            <p:nvPr/>
          </p:nvSpPr>
          <p:spPr bwMode="auto">
            <a:xfrm>
              <a:off x="5015" y="1034"/>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52" name="AutoShape 48">
              <a:extLst>
                <a:ext uri="{FF2B5EF4-FFF2-40B4-BE49-F238E27FC236}">
                  <a16:creationId xmlns:a16="http://schemas.microsoft.com/office/drawing/2014/main" id="{3ECFDDBD-740E-9347-A8AC-75A8599FED1B}"/>
                </a:ext>
              </a:extLst>
            </p:cNvPr>
            <p:cNvSpPr>
              <a:spLocks noChangeArrowheads="1"/>
            </p:cNvSpPr>
            <p:nvPr/>
          </p:nvSpPr>
          <p:spPr bwMode="auto">
            <a:xfrm>
              <a:off x="5143" y="1034"/>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53" name="AutoShape 49">
              <a:extLst>
                <a:ext uri="{FF2B5EF4-FFF2-40B4-BE49-F238E27FC236}">
                  <a16:creationId xmlns:a16="http://schemas.microsoft.com/office/drawing/2014/main" id="{73974E95-0BF0-F34F-938D-118C2A064461}"/>
                </a:ext>
              </a:extLst>
            </p:cNvPr>
            <p:cNvSpPr>
              <a:spLocks noChangeArrowheads="1"/>
            </p:cNvSpPr>
            <p:nvPr/>
          </p:nvSpPr>
          <p:spPr bwMode="auto">
            <a:xfrm>
              <a:off x="5271" y="1020"/>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54" name="AutoShape 50">
              <a:extLst>
                <a:ext uri="{FF2B5EF4-FFF2-40B4-BE49-F238E27FC236}">
                  <a16:creationId xmlns:a16="http://schemas.microsoft.com/office/drawing/2014/main" id="{CBF6956B-5143-7A49-AA2A-B2BD7E561EAB}"/>
                </a:ext>
              </a:extLst>
            </p:cNvPr>
            <p:cNvSpPr>
              <a:spLocks noChangeArrowheads="1"/>
            </p:cNvSpPr>
            <p:nvPr/>
          </p:nvSpPr>
          <p:spPr bwMode="auto">
            <a:xfrm>
              <a:off x="5400" y="1016"/>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55" name="Freeform 51">
              <a:extLst>
                <a:ext uri="{FF2B5EF4-FFF2-40B4-BE49-F238E27FC236}">
                  <a16:creationId xmlns:a16="http://schemas.microsoft.com/office/drawing/2014/main" id="{D401762C-DBB7-F24C-96F8-091C305401C7}"/>
                </a:ext>
              </a:extLst>
            </p:cNvPr>
            <p:cNvSpPr>
              <a:spLocks/>
            </p:cNvSpPr>
            <p:nvPr/>
          </p:nvSpPr>
          <p:spPr bwMode="auto">
            <a:xfrm>
              <a:off x="493" y="1002"/>
              <a:ext cx="5007" cy="101"/>
            </a:xfrm>
            <a:custGeom>
              <a:avLst/>
              <a:gdLst>
                <a:gd name="T0" fmla="*/ 0 w 5007"/>
                <a:gd name="T1" fmla="*/ 47 h 101"/>
                <a:gd name="T2" fmla="*/ 2142 w 5007"/>
                <a:gd name="T3" fmla="*/ 9 h 101"/>
                <a:gd name="T4" fmla="*/ 3727 w 5007"/>
                <a:gd name="T5" fmla="*/ 100 h 101"/>
                <a:gd name="T6" fmla="*/ 5007 w 5007"/>
                <a:gd name="T7" fmla="*/ 18 h 101"/>
                <a:gd name="T8" fmla="*/ 0 60000 65536"/>
                <a:gd name="T9" fmla="*/ 0 60000 65536"/>
                <a:gd name="T10" fmla="*/ 0 60000 65536"/>
                <a:gd name="T11" fmla="*/ 0 60000 65536"/>
                <a:gd name="T12" fmla="*/ 0 w 5007"/>
                <a:gd name="T13" fmla="*/ 0 h 101"/>
                <a:gd name="T14" fmla="*/ 5007 w 5007"/>
                <a:gd name="T15" fmla="*/ 101 h 101"/>
              </a:gdLst>
              <a:ahLst/>
              <a:cxnLst>
                <a:cxn ang="T8">
                  <a:pos x="T0" y="T1"/>
                </a:cxn>
                <a:cxn ang="T9">
                  <a:pos x="T2" y="T3"/>
                </a:cxn>
                <a:cxn ang="T10">
                  <a:pos x="T4" y="T5"/>
                </a:cxn>
                <a:cxn ang="T11">
                  <a:pos x="T6" y="T7"/>
                </a:cxn>
              </a:cxnLst>
              <a:rect l="T12" t="T13" r="T14" b="T15"/>
              <a:pathLst>
                <a:path w="5007" h="101">
                  <a:moveTo>
                    <a:pt x="0" y="47"/>
                  </a:moveTo>
                  <a:cubicBezTo>
                    <a:pt x="760" y="23"/>
                    <a:pt x="1521" y="0"/>
                    <a:pt x="2142" y="9"/>
                  </a:cubicBezTo>
                  <a:cubicBezTo>
                    <a:pt x="2763" y="18"/>
                    <a:pt x="3250" y="99"/>
                    <a:pt x="3727" y="100"/>
                  </a:cubicBezTo>
                  <a:cubicBezTo>
                    <a:pt x="4204" y="101"/>
                    <a:pt x="4605" y="59"/>
                    <a:pt x="5007" y="18"/>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56" name="Freeform 52">
              <a:extLst>
                <a:ext uri="{FF2B5EF4-FFF2-40B4-BE49-F238E27FC236}">
                  <a16:creationId xmlns:a16="http://schemas.microsoft.com/office/drawing/2014/main" id="{D374001B-F95D-3342-B599-06669F2AC617}"/>
                </a:ext>
              </a:extLst>
            </p:cNvPr>
            <p:cNvSpPr>
              <a:spLocks/>
            </p:cNvSpPr>
            <p:nvPr/>
          </p:nvSpPr>
          <p:spPr bwMode="auto">
            <a:xfrm>
              <a:off x="493" y="1251"/>
              <a:ext cx="5007" cy="101"/>
            </a:xfrm>
            <a:custGeom>
              <a:avLst/>
              <a:gdLst>
                <a:gd name="T0" fmla="*/ 0 w 5007"/>
                <a:gd name="T1" fmla="*/ 47 h 101"/>
                <a:gd name="T2" fmla="*/ 2142 w 5007"/>
                <a:gd name="T3" fmla="*/ 9 h 101"/>
                <a:gd name="T4" fmla="*/ 3727 w 5007"/>
                <a:gd name="T5" fmla="*/ 100 h 101"/>
                <a:gd name="T6" fmla="*/ 5007 w 5007"/>
                <a:gd name="T7" fmla="*/ 18 h 101"/>
                <a:gd name="T8" fmla="*/ 0 60000 65536"/>
                <a:gd name="T9" fmla="*/ 0 60000 65536"/>
                <a:gd name="T10" fmla="*/ 0 60000 65536"/>
                <a:gd name="T11" fmla="*/ 0 60000 65536"/>
                <a:gd name="T12" fmla="*/ 0 w 5007"/>
                <a:gd name="T13" fmla="*/ 0 h 101"/>
                <a:gd name="T14" fmla="*/ 5007 w 5007"/>
                <a:gd name="T15" fmla="*/ 101 h 101"/>
              </a:gdLst>
              <a:ahLst/>
              <a:cxnLst>
                <a:cxn ang="T8">
                  <a:pos x="T0" y="T1"/>
                </a:cxn>
                <a:cxn ang="T9">
                  <a:pos x="T2" y="T3"/>
                </a:cxn>
                <a:cxn ang="T10">
                  <a:pos x="T4" y="T5"/>
                </a:cxn>
                <a:cxn ang="T11">
                  <a:pos x="T6" y="T7"/>
                </a:cxn>
              </a:cxnLst>
              <a:rect l="T12" t="T13" r="T14" b="T15"/>
              <a:pathLst>
                <a:path w="5007" h="101">
                  <a:moveTo>
                    <a:pt x="0" y="47"/>
                  </a:moveTo>
                  <a:cubicBezTo>
                    <a:pt x="760" y="23"/>
                    <a:pt x="1521" y="0"/>
                    <a:pt x="2142" y="9"/>
                  </a:cubicBezTo>
                  <a:cubicBezTo>
                    <a:pt x="2763" y="18"/>
                    <a:pt x="3250" y="99"/>
                    <a:pt x="3727" y="100"/>
                  </a:cubicBezTo>
                  <a:cubicBezTo>
                    <a:pt x="4204" y="101"/>
                    <a:pt x="4605" y="59"/>
                    <a:pt x="5007" y="18"/>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57" name="Freeform 53">
              <a:extLst>
                <a:ext uri="{FF2B5EF4-FFF2-40B4-BE49-F238E27FC236}">
                  <a16:creationId xmlns:a16="http://schemas.microsoft.com/office/drawing/2014/main" id="{21E67F15-59C6-284A-B64C-E43DA0E72605}"/>
                </a:ext>
              </a:extLst>
            </p:cNvPr>
            <p:cNvSpPr>
              <a:spLocks/>
            </p:cNvSpPr>
            <p:nvPr/>
          </p:nvSpPr>
          <p:spPr bwMode="auto">
            <a:xfrm>
              <a:off x="498" y="1127"/>
              <a:ext cx="5007" cy="101"/>
            </a:xfrm>
            <a:custGeom>
              <a:avLst/>
              <a:gdLst>
                <a:gd name="T0" fmla="*/ 0 w 5007"/>
                <a:gd name="T1" fmla="*/ 47 h 101"/>
                <a:gd name="T2" fmla="*/ 2142 w 5007"/>
                <a:gd name="T3" fmla="*/ 9 h 101"/>
                <a:gd name="T4" fmla="*/ 3727 w 5007"/>
                <a:gd name="T5" fmla="*/ 100 h 101"/>
                <a:gd name="T6" fmla="*/ 5007 w 5007"/>
                <a:gd name="T7" fmla="*/ 18 h 101"/>
                <a:gd name="T8" fmla="*/ 0 60000 65536"/>
                <a:gd name="T9" fmla="*/ 0 60000 65536"/>
                <a:gd name="T10" fmla="*/ 0 60000 65536"/>
                <a:gd name="T11" fmla="*/ 0 60000 65536"/>
                <a:gd name="T12" fmla="*/ 0 w 5007"/>
                <a:gd name="T13" fmla="*/ 0 h 101"/>
                <a:gd name="T14" fmla="*/ 5007 w 5007"/>
                <a:gd name="T15" fmla="*/ 101 h 101"/>
              </a:gdLst>
              <a:ahLst/>
              <a:cxnLst>
                <a:cxn ang="T8">
                  <a:pos x="T0" y="T1"/>
                </a:cxn>
                <a:cxn ang="T9">
                  <a:pos x="T2" y="T3"/>
                </a:cxn>
                <a:cxn ang="T10">
                  <a:pos x="T4" y="T5"/>
                </a:cxn>
                <a:cxn ang="T11">
                  <a:pos x="T6" y="T7"/>
                </a:cxn>
              </a:cxnLst>
              <a:rect l="T12" t="T13" r="T14" b="T15"/>
              <a:pathLst>
                <a:path w="5007" h="101">
                  <a:moveTo>
                    <a:pt x="0" y="47"/>
                  </a:moveTo>
                  <a:cubicBezTo>
                    <a:pt x="760" y="23"/>
                    <a:pt x="1521" y="0"/>
                    <a:pt x="2142" y="9"/>
                  </a:cubicBezTo>
                  <a:cubicBezTo>
                    <a:pt x="2763" y="18"/>
                    <a:pt x="3250" y="99"/>
                    <a:pt x="3727" y="100"/>
                  </a:cubicBezTo>
                  <a:cubicBezTo>
                    <a:pt x="4204" y="101"/>
                    <a:pt x="4605" y="59"/>
                    <a:pt x="5007" y="18"/>
                  </a:cubicBez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 name="Group 54">
            <a:extLst>
              <a:ext uri="{FF2B5EF4-FFF2-40B4-BE49-F238E27FC236}">
                <a16:creationId xmlns:a16="http://schemas.microsoft.com/office/drawing/2014/main" id="{B4C3CA0A-1A49-234A-8C2F-3F057EBAB07A}"/>
              </a:ext>
            </a:extLst>
          </p:cNvPr>
          <p:cNvGrpSpPr>
            <a:grpSpLocks/>
          </p:cNvGrpSpPr>
          <p:nvPr/>
        </p:nvGrpSpPr>
        <p:grpSpPr bwMode="auto">
          <a:xfrm>
            <a:off x="434975" y="2613025"/>
            <a:ext cx="8728075" cy="971550"/>
            <a:chOff x="274" y="1646"/>
            <a:chExt cx="5498" cy="612"/>
          </a:xfrm>
        </p:grpSpPr>
        <p:grpSp>
          <p:nvGrpSpPr>
            <p:cNvPr id="48265" name="Group 55">
              <a:extLst>
                <a:ext uri="{FF2B5EF4-FFF2-40B4-BE49-F238E27FC236}">
                  <a16:creationId xmlns:a16="http://schemas.microsoft.com/office/drawing/2014/main" id="{1D4B349F-BE11-C94A-B1F2-7BF6032B3EDA}"/>
                </a:ext>
              </a:extLst>
            </p:cNvPr>
            <p:cNvGrpSpPr>
              <a:grpSpLocks/>
            </p:cNvGrpSpPr>
            <p:nvPr/>
          </p:nvGrpSpPr>
          <p:grpSpPr bwMode="auto">
            <a:xfrm>
              <a:off x="485" y="1646"/>
              <a:ext cx="5050" cy="612"/>
              <a:chOff x="541" y="1646"/>
              <a:chExt cx="5050" cy="612"/>
            </a:xfrm>
          </p:grpSpPr>
          <p:sp>
            <p:nvSpPr>
              <p:cNvPr id="48278" name="Freeform 56">
                <a:extLst>
                  <a:ext uri="{FF2B5EF4-FFF2-40B4-BE49-F238E27FC236}">
                    <a16:creationId xmlns:a16="http://schemas.microsoft.com/office/drawing/2014/main" id="{294CFB73-AA08-C144-8237-D322B945612D}"/>
                  </a:ext>
                </a:extLst>
              </p:cNvPr>
              <p:cNvSpPr>
                <a:spLocks/>
              </p:cNvSpPr>
              <p:nvPr/>
            </p:nvSpPr>
            <p:spPr bwMode="auto">
              <a:xfrm>
                <a:off x="541" y="1646"/>
                <a:ext cx="5026" cy="332"/>
              </a:xfrm>
              <a:custGeom>
                <a:avLst/>
                <a:gdLst>
                  <a:gd name="T0" fmla="*/ 0 w 5026"/>
                  <a:gd name="T1" fmla="*/ 208 h 332"/>
                  <a:gd name="T2" fmla="*/ 1136 w 5026"/>
                  <a:gd name="T3" fmla="*/ 141 h 332"/>
                  <a:gd name="T4" fmla="*/ 1773 w 5026"/>
                  <a:gd name="T5" fmla="*/ 146 h 332"/>
                  <a:gd name="T6" fmla="*/ 2424 w 5026"/>
                  <a:gd name="T7" fmla="*/ 55 h 332"/>
                  <a:gd name="T8" fmla="*/ 2851 w 5026"/>
                  <a:gd name="T9" fmla="*/ 21 h 332"/>
                  <a:gd name="T10" fmla="*/ 3296 w 5026"/>
                  <a:gd name="T11" fmla="*/ 179 h 332"/>
                  <a:gd name="T12" fmla="*/ 3737 w 5026"/>
                  <a:gd name="T13" fmla="*/ 309 h 332"/>
                  <a:gd name="T14" fmla="*/ 4542 w 5026"/>
                  <a:gd name="T15" fmla="*/ 318 h 332"/>
                  <a:gd name="T16" fmla="*/ 5026 w 5026"/>
                  <a:gd name="T17" fmla="*/ 275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26"/>
                  <a:gd name="T28" fmla="*/ 0 h 332"/>
                  <a:gd name="T29" fmla="*/ 5026 w 5026"/>
                  <a:gd name="T30" fmla="*/ 332 h 3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26" h="332">
                    <a:moveTo>
                      <a:pt x="0" y="208"/>
                    </a:moveTo>
                    <a:cubicBezTo>
                      <a:pt x="420" y="179"/>
                      <a:pt x="841" y="151"/>
                      <a:pt x="1136" y="141"/>
                    </a:cubicBezTo>
                    <a:cubicBezTo>
                      <a:pt x="1431" y="131"/>
                      <a:pt x="1558" y="160"/>
                      <a:pt x="1773" y="146"/>
                    </a:cubicBezTo>
                    <a:cubicBezTo>
                      <a:pt x="1988" y="132"/>
                      <a:pt x="2244" y="76"/>
                      <a:pt x="2424" y="55"/>
                    </a:cubicBezTo>
                    <a:cubicBezTo>
                      <a:pt x="2604" y="34"/>
                      <a:pt x="2706" y="0"/>
                      <a:pt x="2851" y="21"/>
                    </a:cubicBezTo>
                    <a:cubicBezTo>
                      <a:pt x="2996" y="42"/>
                      <a:pt x="3149" y="131"/>
                      <a:pt x="3296" y="179"/>
                    </a:cubicBezTo>
                    <a:cubicBezTo>
                      <a:pt x="3443" y="227"/>
                      <a:pt x="3529" y="286"/>
                      <a:pt x="3737" y="309"/>
                    </a:cubicBezTo>
                    <a:cubicBezTo>
                      <a:pt x="3945" y="332"/>
                      <a:pt x="4327" y="324"/>
                      <a:pt x="4542" y="318"/>
                    </a:cubicBezTo>
                    <a:cubicBezTo>
                      <a:pt x="4757" y="312"/>
                      <a:pt x="4891" y="293"/>
                      <a:pt x="5026" y="275"/>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79" name="Freeform 57">
                <a:extLst>
                  <a:ext uri="{FF2B5EF4-FFF2-40B4-BE49-F238E27FC236}">
                    <a16:creationId xmlns:a16="http://schemas.microsoft.com/office/drawing/2014/main" id="{15A0E211-766C-9347-89FA-7A60945D875E}"/>
                  </a:ext>
                </a:extLst>
              </p:cNvPr>
              <p:cNvSpPr>
                <a:spLocks/>
              </p:cNvSpPr>
              <p:nvPr/>
            </p:nvSpPr>
            <p:spPr bwMode="auto">
              <a:xfrm>
                <a:off x="560" y="2017"/>
                <a:ext cx="5031" cy="241"/>
              </a:xfrm>
              <a:custGeom>
                <a:avLst/>
                <a:gdLst>
                  <a:gd name="T0" fmla="*/ 0 w 5031"/>
                  <a:gd name="T1" fmla="*/ 62 h 241"/>
                  <a:gd name="T2" fmla="*/ 604 w 5031"/>
                  <a:gd name="T3" fmla="*/ 24 h 241"/>
                  <a:gd name="T4" fmla="*/ 1198 w 5031"/>
                  <a:gd name="T5" fmla="*/ 5 h 241"/>
                  <a:gd name="T6" fmla="*/ 1648 w 5031"/>
                  <a:gd name="T7" fmla="*/ 24 h 241"/>
                  <a:gd name="T8" fmla="*/ 2113 w 5031"/>
                  <a:gd name="T9" fmla="*/ 33 h 241"/>
                  <a:gd name="T10" fmla="*/ 2621 w 5031"/>
                  <a:gd name="T11" fmla="*/ 220 h 241"/>
                  <a:gd name="T12" fmla="*/ 3133 w 5031"/>
                  <a:gd name="T13" fmla="*/ 158 h 241"/>
                  <a:gd name="T14" fmla="*/ 3411 w 5031"/>
                  <a:gd name="T15" fmla="*/ 100 h 241"/>
                  <a:gd name="T16" fmla="*/ 3804 w 5031"/>
                  <a:gd name="T17" fmla="*/ 172 h 241"/>
                  <a:gd name="T18" fmla="*/ 4350 w 5031"/>
                  <a:gd name="T19" fmla="*/ 177 h 241"/>
                  <a:gd name="T20" fmla="*/ 5031 w 5031"/>
                  <a:gd name="T21" fmla="*/ 105 h 2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31"/>
                  <a:gd name="T34" fmla="*/ 0 h 241"/>
                  <a:gd name="T35" fmla="*/ 5031 w 5031"/>
                  <a:gd name="T36" fmla="*/ 241 h 2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31" h="241">
                    <a:moveTo>
                      <a:pt x="0" y="62"/>
                    </a:moveTo>
                    <a:cubicBezTo>
                      <a:pt x="202" y="47"/>
                      <a:pt x="404" y="33"/>
                      <a:pt x="604" y="24"/>
                    </a:cubicBezTo>
                    <a:cubicBezTo>
                      <a:pt x="804" y="15"/>
                      <a:pt x="1024" y="5"/>
                      <a:pt x="1198" y="5"/>
                    </a:cubicBezTo>
                    <a:cubicBezTo>
                      <a:pt x="1372" y="5"/>
                      <a:pt x="1496" y="19"/>
                      <a:pt x="1648" y="24"/>
                    </a:cubicBezTo>
                    <a:cubicBezTo>
                      <a:pt x="1800" y="29"/>
                      <a:pt x="1951" y="0"/>
                      <a:pt x="2113" y="33"/>
                    </a:cubicBezTo>
                    <a:cubicBezTo>
                      <a:pt x="2275" y="66"/>
                      <a:pt x="2451" y="199"/>
                      <a:pt x="2621" y="220"/>
                    </a:cubicBezTo>
                    <a:cubicBezTo>
                      <a:pt x="2791" y="241"/>
                      <a:pt x="3001" y="178"/>
                      <a:pt x="3133" y="158"/>
                    </a:cubicBezTo>
                    <a:cubicBezTo>
                      <a:pt x="3265" y="138"/>
                      <a:pt x="3299" y="98"/>
                      <a:pt x="3411" y="100"/>
                    </a:cubicBezTo>
                    <a:cubicBezTo>
                      <a:pt x="3523" y="102"/>
                      <a:pt x="3648" y="159"/>
                      <a:pt x="3804" y="172"/>
                    </a:cubicBezTo>
                    <a:cubicBezTo>
                      <a:pt x="3960" y="185"/>
                      <a:pt x="4146" y="188"/>
                      <a:pt x="4350" y="177"/>
                    </a:cubicBezTo>
                    <a:cubicBezTo>
                      <a:pt x="4554" y="166"/>
                      <a:pt x="4792" y="135"/>
                      <a:pt x="5031" y="105"/>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80" name="AutoShape 58">
                <a:extLst>
                  <a:ext uri="{FF2B5EF4-FFF2-40B4-BE49-F238E27FC236}">
                    <a16:creationId xmlns:a16="http://schemas.microsoft.com/office/drawing/2014/main" id="{CED2E9FE-1BDE-F543-92F5-2A3A7098D9E8}"/>
                  </a:ext>
                </a:extLst>
              </p:cNvPr>
              <p:cNvSpPr>
                <a:spLocks noChangeArrowheads="1"/>
              </p:cNvSpPr>
              <p:nvPr/>
            </p:nvSpPr>
            <p:spPr bwMode="auto">
              <a:xfrm>
                <a:off x="574" y="1804"/>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81" name="AutoShape 59">
                <a:extLst>
                  <a:ext uri="{FF2B5EF4-FFF2-40B4-BE49-F238E27FC236}">
                    <a16:creationId xmlns:a16="http://schemas.microsoft.com/office/drawing/2014/main" id="{3F92FB77-DAF8-4A44-B9C9-3FC91BACFF55}"/>
                  </a:ext>
                </a:extLst>
              </p:cNvPr>
              <p:cNvSpPr>
                <a:spLocks noChangeArrowheads="1"/>
              </p:cNvSpPr>
              <p:nvPr/>
            </p:nvSpPr>
            <p:spPr bwMode="auto">
              <a:xfrm>
                <a:off x="702" y="1804"/>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82" name="AutoShape 60">
                <a:extLst>
                  <a:ext uri="{FF2B5EF4-FFF2-40B4-BE49-F238E27FC236}">
                    <a16:creationId xmlns:a16="http://schemas.microsoft.com/office/drawing/2014/main" id="{74CC2CBE-D124-DB41-B6C7-ACE3126F4FB3}"/>
                  </a:ext>
                </a:extLst>
              </p:cNvPr>
              <p:cNvSpPr>
                <a:spLocks noChangeArrowheads="1"/>
              </p:cNvSpPr>
              <p:nvPr/>
            </p:nvSpPr>
            <p:spPr bwMode="auto">
              <a:xfrm>
                <a:off x="830" y="1804"/>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83" name="AutoShape 61">
                <a:extLst>
                  <a:ext uri="{FF2B5EF4-FFF2-40B4-BE49-F238E27FC236}">
                    <a16:creationId xmlns:a16="http://schemas.microsoft.com/office/drawing/2014/main" id="{F5E7E793-827B-BB48-B29D-942AF9AB4D36}"/>
                  </a:ext>
                </a:extLst>
              </p:cNvPr>
              <p:cNvSpPr>
                <a:spLocks noChangeArrowheads="1"/>
              </p:cNvSpPr>
              <p:nvPr/>
            </p:nvSpPr>
            <p:spPr bwMode="auto">
              <a:xfrm>
                <a:off x="958" y="1804"/>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84" name="AutoShape 62">
                <a:extLst>
                  <a:ext uri="{FF2B5EF4-FFF2-40B4-BE49-F238E27FC236}">
                    <a16:creationId xmlns:a16="http://schemas.microsoft.com/office/drawing/2014/main" id="{506337FB-4CAA-1A43-98BC-F894AF90A246}"/>
                  </a:ext>
                </a:extLst>
              </p:cNvPr>
              <p:cNvSpPr>
                <a:spLocks noChangeArrowheads="1"/>
              </p:cNvSpPr>
              <p:nvPr/>
            </p:nvSpPr>
            <p:spPr bwMode="auto">
              <a:xfrm>
                <a:off x="1081" y="177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85" name="AutoShape 63">
                <a:extLst>
                  <a:ext uri="{FF2B5EF4-FFF2-40B4-BE49-F238E27FC236}">
                    <a16:creationId xmlns:a16="http://schemas.microsoft.com/office/drawing/2014/main" id="{5FE13773-33EB-E048-8CDA-F3010F8E9717}"/>
                  </a:ext>
                </a:extLst>
              </p:cNvPr>
              <p:cNvSpPr>
                <a:spLocks noChangeArrowheads="1"/>
              </p:cNvSpPr>
              <p:nvPr/>
            </p:nvSpPr>
            <p:spPr bwMode="auto">
              <a:xfrm>
                <a:off x="1214" y="175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86" name="AutoShape 64">
                <a:extLst>
                  <a:ext uri="{FF2B5EF4-FFF2-40B4-BE49-F238E27FC236}">
                    <a16:creationId xmlns:a16="http://schemas.microsoft.com/office/drawing/2014/main" id="{E57ED41F-0A00-7040-8DAD-38912D05EE59}"/>
                  </a:ext>
                </a:extLst>
              </p:cNvPr>
              <p:cNvSpPr>
                <a:spLocks noChangeArrowheads="1"/>
              </p:cNvSpPr>
              <p:nvPr/>
            </p:nvSpPr>
            <p:spPr bwMode="auto">
              <a:xfrm>
                <a:off x="1342" y="175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87" name="AutoShape 65">
                <a:extLst>
                  <a:ext uri="{FF2B5EF4-FFF2-40B4-BE49-F238E27FC236}">
                    <a16:creationId xmlns:a16="http://schemas.microsoft.com/office/drawing/2014/main" id="{0D9390C5-1CEC-304C-A06A-F94325659815}"/>
                  </a:ext>
                </a:extLst>
              </p:cNvPr>
              <p:cNvSpPr>
                <a:spLocks noChangeArrowheads="1"/>
              </p:cNvSpPr>
              <p:nvPr/>
            </p:nvSpPr>
            <p:spPr bwMode="auto">
              <a:xfrm>
                <a:off x="1470" y="175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88" name="AutoShape 66">
                <a:extLst>
                  <a:ext uri="{FF2B5EF4-FFF2-40B4-BE49-F238E27FC236}">
                    <a16:creationId xmlns:a16="http://schemas.microsoft.com/office/drawing/2014/main" id="{BF828E27-E582-5245-91DE-265AF1B5BFC3}"/>
                  </a:ext>
                </a:extLst>
              </p:cNvPr>
              <p:cNvSpPr>
                <a:spLocks noChangeArrowheads="1"/>
              </p:cNvSpPr>
              <p:nvPr/>
            </p:nvSpPr>
            <p:spPr bwMode="auto">
              <a:xfrm>
                <a:off x="1599" y="175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89" name="AutoShape 67">
                <a:extLst>
                  <a:ext uri="{FF2B5EF4-FFF2-40B4-BE49-F238E27FC236}">
                    <a16:creationId xmlns:a16="http://schemas.microsoft.com/office/drawing/2014/main" id="{E09CD8C1-7AAB-DA4F-8921-0E8F584926B9}"/>
                  </a:ext>
                </a:extLst>
              </p:cNvPr>
              <p:cNvSpPr>
                <a:spLocks noChangeArrowheads="1"/>
              </p:cNvSpPr>
              <p:nvPr/>
            </p:nvSpPr>
            <p:spPr bwMode="auto">
              <a:xfrm>
                <a:off x="1727" y="175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90" name="AutoShape 68">
                <a:extLst>
                  <a:ext uri="{FF2B5EF4-FFF2-40B4-BE49-F238E27FC236}">
                    <a16:creationId xmlns:a16="http://schemas.microsoft.com/office/drawing/2014/main" id="{88D8D748-C07A-3840-A204-934E56364413}"/>
                  </a:ext>
                </a:extLst>
              </p:cNvPr>
              <p:cNvSpPr>
                <a:spLocks noChangeArrowheads="1"/>
              </p:cNvSpPr>
              <p:nvPr/>
            </p:nvSpPr>
            <p:spPr bwMode="auto">
              <a:xfrm>
                <a:off x="1855" y="175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91" name="AutoShape 69">
                <a:extLst>
                  <a:ext uri="{FF2B5EF4-FFF2-40B4-BE49-F238E27FC236}">
                    <a16:creationId xmlns:a16="http://schemas.microsoft.com/office/drawing/2014/main" id="{96D0C599-0E34-3549-8644-0AC9C18DC36D}"/>
                  </a:ext>
                </a:extLst>
              </p:cNvPr>
              <p:cNvSpPr>
                <a:spLocks noChangeArrowheads="1"/>
              </p:cNvSpPr>
              <p:nvPr/>
            </p:nvSpPr>
            <p:spPr bwMode="auto">
              <a:xfrm>
                <a:off x="1983" y="175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92" name="AutoShape 70">
                <a:extLst>
                  <a:ext uri="{FF2B5EF4-FFF2-40B4-BE49-F238E27FC236}">
                    <a16:creationId xmlns:a16="http://schemas.microsoft.com/office/drawing/2014/main" id="{2E973B81-CD31-5540-B83F-32CC35F93293}"/>
                  </a:ext>
                </a:extLst>
              </p:cNvPr>
              <p:cNvSpPr>
                <a:spLocks noChangeArrowheads="1"/>
              </p:cNvSpPr>
              <p:nvPr/>
            </p:nvSpPr>
            <p:spPr bwMode="auto">
              <a:xfrm>
                <a:off x="2111" y="176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93" name="AutoShape 71">
                <a:extLst>
                  <a:ext uri="{FF2B5EF4-FFF2-40B4-BE49-F238E27FC236}">
                    <a16:creationId xmlns:a16="http://schemas.microsoft.com/office/drawing/2014/main" id="{6DDB0C48-0C52-CB4F-B633-C5CD738F2981}"/>
                  </a:ext>
                </a:extLst>
              </p:cNvPr>
              <p:cNvSpPr>
                <a:spLocks noChangeArrowheads="1"/>
              </p:cNvSpPr>
              <p:nvPr/>
            </p:nvSpPr>
            <p:spPr bwMode="auto">
              <a:xfrm>
                <a:off x="2239" y="1779"/>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94" name="Freeform 72">
                <a:extLst>
                  <a:ext uri="{FF2B5EF4-FFF2-40B4-BE49-F238E27FC236}">
                    <a16:creationId xmlns:a16="http://schemas.microsoft.com/office/drawing/2014/main" id="{0B3C6B5C-8F75-AD47-BB6A-5295692ED78A}"/>
                  </a:ext>
                </a:extLst>
              </p:cNvPr>
              <p:cNvSpPr>
                <a:spLocks/>
              </p:cNvSpPr>
              <p:nvPr/>
            </p:nvSpPr>
            <p:spPr bwMode="auto">
              <a:xfrm>
                <a:off x="556" y="1896"/>
                <a:ext cx="1849" cy="68"/>
              </a:xfrm>
              <a:custGeom>
                <a:avLst/>
                <a:gdLst>
                  <a:gd name="T0" fmla="*/ 0 w 1849"/>
                  <a:gd name="T1" fmla="*/ 68 h 68"/>
                  <a:gd name="T2" fmla="*/ 364 w 1849"/>
                  <a:gd name="T3" fmla="*/ 49 h 68"/>
                  <a:gd name="T4" fmla="*/ 733 w 1849"/>
                  <a:gd name="T5" fmla="*/ 25 h 68"/>
                  <a:gd name="T6" fmla="*/ 1058 w 1849"/>
                  <a:gd name="T7" fmla="*/ 11 h 68"/>
                  <a:gd name="T8" fmla="*/ 1298 w 1849"/>
                  <a:gd name="T9" fmla="*/ 1 h 68"/>
                  <a:gd name="T10" fmla="*/ 1547 w 1849"/>
                  <a:gd name="T11" fmla="*/ 20 h 68"/>
                  <a:gd name="T12" fmla="*/ 1849 w 1849"/>
                  <a:gd name="T13" fmla="*/ 25 h 68"/>
                  <a:gd name="T14" fmla="*/ 0 60000 65536"/>
                  <a:gd name="T15" fmla="*/ 0 60000 65536"/>
                  <a:gd name="T16" fmla="*/ 0 60000 65536"/>
                  <a:gd name="T17" fmla="*/ 0 60000 65536"/>
                  <a:gd name="T18" fmla="*/ 0 60000 65536"/>
                  <a:gd name="T19" fmla="*/ 0 60000 65536"/>
                  <a:gd name="T20" fmla="*/ 0 60000 65536"/>
                  <a:gd name="T21" fmla="*/ 0 w 1849"/>
                  <a:gd name="T22" fmla="*/ 0 h 68"/>
                  <a:gd name="T23" fmla="*/ 1849 w 1849"/>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9" h="68">
                    <a:moveTo>
                      <a:pt x="0" y="68"/>
                    </a:moveTo>
                    <a:cubicBezTo>
                      <a:pt x="121" y="62"/>
                      <a:pt x="242" y="56"/>
                      <a:pt x="364" y="49"/>
                    </a:cubicBezTo>
                    <a:cubicBezTo>
                      <a:pt x="486" y="42"/>
                      <a:pt x="617" y="31"/>
                      <a:pt x="733" y="25"/>
                    </a:cubicBezTo>
                    <a:cubicBezTo>
                      <a:pt x="849" y="19"/>
                      <a:pt x="964" y="15"/>
                      <a:pt x="1058" y="11"/>
                    </a:cubicBezTo>
                    <a:cubicBezTo>
                      <a:pt x="1152" y="7"/>
                      <a:pt x="1217" y="0"/>
                      <a:pt x="1298" y="1"/>
                    </a:cubicBezTo>
                    <a:cubicBezTo>
                      <a:pt x="1379" y="2"/>
                      <a:pt x="1455" y="16"/>
                      <a:pt x="1547" y="20"/>
                    </a:cubicBezTo>
                    <a:cubicBezTo>
                      <a:pt x="1639" y="24"/>
                      <a:pt x="1744" y="24"/>
                      <a:pt x="1849" y="25"/>
                    </a:cubicBez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95" name="AutoShape 73">
                <a:extLst>
                  <a:ext uri="{FF2B5EF4-FFF2-40B4-BE49-F238E27FC236}">
                    <a16:creationId xmlns:a16="http://schemas.microsoft.com/office/drawing/2014/main" id="{4248B641-F4FE-4C4C-81D4-580AD5F90264}"/>
                  </a:ext>
                </a:extLst>
              </p:cNvPr>
              <p:cNvSpPr>
                <a:spLocks noChangeArrowheads="1"/>
              </p:cNvSpPr>
              <p:nvPr/>
            </p:nvSpPr>
            <p:spPr bwMode="auto">
              <a:xfrm>
                <a:off x="2359" y="1775"/>
                <a:ext cx="63" cy="13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96" name="AutoShape 74">
                <a:extLst>
                  <a:ext uri="{FF2B5EF4-FFF2-40B4-BE49-F238E27FC236}">
                    <a16:creationId xmlns:a16="http://schemas.microsoft.com/office/drawing/2014/main" id="{76D40FFD-1CF9-F949-9259-6E95805C10F8}"/>
                  </a:ext>
                </a:extLst>
              </p:cNvPr>
              <p:cNvSpPr>
                <a:spLocks noChangeArrowheads="1"/>
              </p:cNvSpPr>
              <p:nvPr/>
            </p:nvSpPr>
            <p:spPr bwMode="auto">
              <a:xfrm>
                <a:off x="2359" y="1948"/>
                <a:ext cx="63" cy="13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97" name="AutoShape 75">
                <a:extLst>
                  <a:ext uri="{FF2B5EF4-FFF2-40B4-BE49-F238E27FC236}">
                    <a16:creationId xmlns:a16="http://schemas.microsoft.com/office/drawing/2014/main" id="{5248D387-05D9-E045-B928-FD006E093D52}"/>
                  </a:ext>
                </a:extLst>
              </p:cNvPr>
              <p:cNvSpPr>
                <a:spLocks noChangeArrowheads="1"/>
              </p:cNvSpPr>
              <p:nvPr/>
            </p:nvSpPr>
            <p:spPr bwMode="auto">
              <a:xfrm>
                <a:off x="4066" y="1926"/>
                <a:ext cx="78" cy="248"/>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98" name="AutoShape 76">
                <a:extLst>
                  <a:ext uri="{FF2B5EF4-FFF2-40B4-BE49-F238E27FC236}">
                    <a16:creationId xmlns:a16="http://schemas.microsoft.com/office/drawing/2014/main" id="{FE45B820-9BDA-4B45-A7EA-5B1C0B9611F5}"/>
                  </a:ext>
                </a:extLst>
              </p:cNvPr>
              <p:cNvSpPr>
                <a:spLocks noChangeArrowheads="1"/>
              </p:cNvSpPr>
              <p:nvPr/>
            </p:nvSpPr>
            <p:spPr bwMode="auto">
              <a:xfrm>
                <a:off x="4203" y="1926"/>
                <a:ext cx="69" cy="258"/>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99" name="AutoShape 77">
                <a:extLst>
                  <a:ext uri="{FF2B5EF4-FFF2-40B4-BE49-F238E27FC236}">
                    <a16:creationId xmlns:a16="http://schemas.microsoft.com/office/drawing/2014/main" id="{DA5BFC14-857D-2340-BF94-3023F1BF0FDD}"/>
                  </a:ext>
                </a:extLst>
              </p:cNvPr>
              <p:cNvSpPr>
                <a:spLocks noChangeArrowheads="1"/>
              </p:cNvSpPr>
              <p:nvPr/>
            </p:nvSpPr>
            <p:spPr bwMode="auto">
              <a:xfrm>
                <a:off x="4327" y="1926"/>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00" name="AutoShape 78">
                <a:extLst>
                  <a:ext uri="{FF2B5EF4-FFF2-40B4-BE49-F238E27FC236}">
                    <a16:creationId xmlns:a16="http://schemas.microsoft.com/office/drawing/2014/main" id="{F9718337-7502-6B4D-ABA6-F4ECFD40C274}"/>
                  </a:ext>
                </a:extLst>
              </p:cNvPr>
              <p:cNvSpPr>
                <a:spLocks noChangeArrowheads="1"/>
              </p:cNvSpPr>
              <p:nvPr/>
            </p:nvSpPr>
            <p:spPr bwMode="auto">
              <a:xfrm>
                <a:off x="4455" y="1926"/>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01" name="AutoShape 79">
                <a:extLst>
                  <a:ext uri="{FF2B5EF4-FFF2-40B4-BE49-F238E27FC236}">
                    <a16:creationId xmlns:a16="http://schemas.microsoft.com/office/drawing/2014/main" id="{E616F27F-C2D3-974E-949E-9D8E63A3F41E}"/>
                  </a:ext>
                </a:extLst>
              </p:cNvPr>
              <p:cNvSpPr>
                <a:spLocks noChangeArrowheads="1"/>
              </p:cNvSpPr>
              <p:nvPr/>
            </p:nvSpPr>
            <p:spPr bwMode="auto">
              <a:xfrm>
                <a:off x="4584" y="1926"/>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02" name="AutoShape 80">
                <a:extLst>
                  <a:ext uri="{FF2B5EF4-FFF2-40B4-BE49-F238E27FC236}">
                    <a16:creationId xmlns:a16="http://schemas.microsoft.com/office/drawing/2014/main" id="{D53411B9-4BAB-4B40-B4A8-F405B1AD90D7}"/>
                  </a:ext>
                </a:extLst>
              </p:cNvPr>
              <p:cNvSpPr>
                <a:spLocks noChangeArrowheads="1"/>
              </p:cNvSpPr>
              <p:nvPr/>
            </p:nvSpPr>
            <p:spPr bwMode="auto">
              <a:xfrm>
                <a:off x="4712" y="1926"/>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03" name="AutoShape 81">
                <a:extLst>
                  <a:ext uri="{FF2B5EF4-FFF2-40B4-BE49-F238E27FC236}">
                    <a16:creationId xmlns:a16="http://schemas.microsoft.com/office/drawing/2014/main" id="{3F6E7AC0-7407-AD44-9EA0-BF070C856C49}"/>
                  </a:ext>
                </a:extLst>
              </p:cNvPr>
              <p:cNvSpPr>
                <a:spLocks noChangeArrowheads="1"/>
              </p:cNvSpPr>
              <p:nvPr/>
            </p:nvSpPr>
            <p:spPr bwMode="auto">
              <a:xfrm>
                <a:off x="4840" y="1926"/>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04" name="AutoShape 82">
                <a:extLst>
                  <a:ext uri="{FF2B5EF4-FFF2-40B4-BE49-F238E27FC236}">
                    <a16:creationId xmlns:a16="http://schemas.microsoft.com/office/drawing/2014/main" id="{08CFEAB1-B0FC-4A49-8D1C-AEEA1075B46C}"/>
                  </a:ext>
                </a:extLst>
              </p:cNvPr>
              <p:cNvSpPr>
                <a:spLocks noChangeArrowheads="1"/>
              </p:cNvSpPr>
              <p:nvPr/>
            </p:nvSpPr>
            <p:spPr bwMode="auto">
              <a:xfrm>
                <a:off x="4968" y="1926"/>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05" name="AutoShape 83">
                <a:extLst>
                  <a:ext uri="{FF2B5EF4-FFF2-40B4-BE49-F238E27FC236}">
                    <a16:creationId xmlns:a16="http://schemas.microsoft.com/office/drawing/2014/main" id="{4FCD900B-3306-7B42-90A2-B5F2CEC650D5}"/>
                  </a:ext>
                </a:extLst>
              </p:cNvPr>
              <p:cNvSpPr>
                <a:spLocks noChangeArrowheads="1"/>
              </p:cNvSpPr>
              <p:nvPr/>
            </p:nvSpPr>
            <p:spPr bwMode="auto">
              <a:xfrm>
                <a:off x="5096" y="1916"/>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06" name="AutoShape 84">
                <a:extLst>
                  <a:ext uri="{FF2B5EF4-FFF2-40B4-BE49-F238E27FC236}">
                    <a16:creationId xmlns:a16="http://schemas.microsoft.com/office/drawing/2014/main" id="{59589EF5-1AA6-E948-BCDD-5A2E79F60F9E}"/>
                  </a:ext>
                </a:extLst>
              </p:cNvPr>
              <p:cNvSpPr>
                <a:spLocks noChangeArrowheads="1"/>
              </p:cNvSpPr>
              <p:nvPr/>
            </p:nvSpPr>
            <p:spPr bwMode="auto">
              <a:xfrm>
                <a:off x="5224" y="1916"/>
                <a:ext cx="77" cy="277"/>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07" name="AutoShape 85">
                <a:extLst>
                  <a:ext uri="{FF2B5EF4-FFF2-40B4-BE49-F238E27FC236}">
                    <a16:creationId xmlns:a16="http://schemas.microsoft.com/office/drawing/2014/main" id="{1724C815-A751-8241-BCD3-8502A3E5FA9A}"/>
                  </a:ext>
                </a:extLst>
              </p:cNvPr>
              <p:cNvSpPr>
                <a:spLocks noChangeArrowheads="1"/>
              </p:cNvSpPr>
              <p:nvPr/>
            </p:nvSpPr>
            <p:spPr bwMode="auto">
              <a:xfrm>
                <a:off x="5352" y="1897"/>
                <a:ext cx="73" cy="277"/>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08" name="AutoShape 86">
                <a:extLst>
                  <a:ext uri="{FF2B5EF4-FFF2-40B4-BE49-F238E27FC236}">
                    <a16:creationId xmlns:a16="http://schemas.microsoft.com/office/drawing/2014/main" id="{9502E8BF-C21F-3740-8DCF-F01D5A3D011F}"/>
                  </a:ext>
                </a:extLst>
              </p:cNvPr>
              <p:cNvSpPr>
                <a:spLocks noChangeArrowheads="1"/>
              </p:cNvSpPr>
              <p:nvPr/>
            </p:nvSpPr>
            <p:spPr bwMode="auto">
              <a:xfrm>
                <a:off x="5481" y="1883"/>
                <a:ext cx="73" cy="272"/>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09" name="Freeform 87">
                <a:extLst>
                  <a:ext uri="{FF2B5EF4-FFF2-40B4-BE49-F238E27FC236}">
                    <a16:creationId xmlns:a16="http://schemas.microsoft.com/office/drawing/2014/main" id="{3664976C-C516-B64B-9752-354BB64474C4}"/>
                  </a:ext>
                </a:extLst>
              </p:cNvPr>
              <p:cNvSpPr>
                <a:spLocks/>
              </p:cNvSpPr>
              <p:nvPr/>
            </p:nvSpPr>
            <p:spPr bwMode="auto">
              <a:xfrm>
                <a:off x="4006" y="2007"/>
                <a:ext cx="1585" cy="98"/>
              </a:xfrm>
              <a:custGeom>
                <a:avLst/>
                <a:gdLst>
                  <a:gd name="T0" fmla="*/ 4 w 1585"/>
                  <a:gd name="T1" fmla="*/ 0 h 98"/>
                  <a:gd name="T2" fmla="*/ 61 w 1585"/>
                  <a:gd name="T3" fmla="*/ 15 h 98"/>
                  <a:gd name="T4" fmla="*/ 368 w 1585"/>
                  <a:gd name="T5" fmla="*/ 87 h 98"/>
                  <a:gd name="T6" fmla="*/ 713 w 1585"/>
                  <a:gd name="T7" fmla="*/ 82 h 98"/>
                  <a:gd name="T8" fmla="*/ 1053 w 1585"/>
                  <a:gd name="T9" fmla="*/ 72 h 98"/>
                  <a:gd name="T10" fmla="*/ 1340 w 1585"/>
                  <a:gd name="T11" fmla="*/ 43 h 98"/>
                  <a:gd name="T12" fmla="*/ 1585 w 1585"/>
                  <a:gd name="T13" fmla="*/ 19 h 98"/>
                  <a:gd name="T14" fmla="*/ 0 60000 65536"/>
                  <a:gd name="T15" fmla="*/ 0 60000 65536"/>
                  <a:gd name="T16" fmla="*/ 0 60000 65536"/>
                  <a:gd name="T17" fmla="*/ 0 60000 65536"/>
                  <a:gd name="T18" fmla="*/ 0 60000 65536"/>
                  <a:gd name="T19" fmla="*/ 0 60000 65536"/>
                  <a:gd name="T20" fmla="*/ 0 60000 65536"/>
                  <a:gd name="T21" fmla="*/ 0 w 1585"/>
                  <a:gd name="T22" fmla="*/ 0 h 98"/>
                  <a:gd name="T23" fmla="*/ 1585 w 1585"/>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5" h="98">
                    <a:moveTo>
                      <a:pt x="4" y="0"/>
                    </a:moveTo>
                    <a:cubicBezTo>
                      <a:pt x="2" y="0"/>
                      <a:pt x="0" y="1"/>
                      <a:pt x="61" y="15"/>
                    </a:cubicBezTo>
                    <a:cubicBezTo>
                      <a:pt x="122" y="29"/>
                      <a:pt x="259" y="76"/>
                      <a:pt x="368" y="87"/>
                    </a:cubicBezTo>
                    <a:cubicBezTo>
                      <a:pt x="477" y="98"/>
                      <a:pt x="599" y="84"/>
                      <a:pt x="713" y="82"/>
                    </a:cubicBezTo>
                    <a:cubicBezTo>
                      <a:pt x="827" y="80"/>
                      <a:pt x="949" y="78"/>
                      <a:pt x="1053" y="72"/>
                    </a:cubicBezTo>
                    <a:cubicBezTo>
                      <a:pt x="1157" y="66"/>
                      <a:pt x="1251" y="52"/>
                      <a:pt x="1340" y="43"/>
                    </a:cubicBezTo>
                    <a:cubicBezTo>
                      <a:pt x="1429" y="34"/>
                      <a:pt x="1507" y="26"/>
                      <a:pt x="1585" y="19"/>
                    </a:cubicBez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10" name="AutoShape 88">
                <a:extLst>
                  <a:ext uri="{FF2B5EF4-FFF2-40B4-BE49-F238E27FC236}">
                    <a16:creationId xmlns:a16="http://schemas.microsoft.com/office/drawing/2014/main" id="{F5AE7375-DDAB-F04C-B13F-6EFC337568E9}"/>
                  </a:ext>
                </a:extLst>
              </p:cNvPr>
              <p:cNvSpPr>
                <a:spLocks noChangeArrowheads="1"/>
              </p:cNvSpPr>
              <p:nvPr/>
            </p:nvSpPr>
            <p:spPr bwMode="auto">
              <a:xfrm>
                <a:off x="3930" y="1852"/>
                <a:ext cx="63" cy="13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11" name="AutoShape 89">
                <a:extLst>
                  <a:ext uri="{FF2B5EF4-FFF2-40B4-BE49-F238E27FC236}">
                    <a16:creationId xmlns:a16="http://schemas.microsoft.com/office/drawing/2014/main" id="{76918808-3FBC-8344-81E9-C02D01D54D0D}"/>
                  </a:ext>
                </a:extLst>
              </p:cNvPr>
              <p:cNvSpPr>
                <a:spLocks noChangeArrowheads="1"/>
              </p:cNvSpPr>
              <p:nvPr/>
            </p:nvSpPr>
            <p:spPr bwMode="auto">
              <a:xfrm>
                <a:off x="3926" y="2024"/>
                <a:ext cx="63" cy="13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12" name="AutoShape 90">
                <a:extLst>
                  <a:ext uri="{FF2B5EF4-FFF2-40B4-BE49-F238E27FC236}">
                    <a16:creationId xmlns:a16="http://schemas.microsoft.com/office/drawing/2014/main" id="{53B32165-EBC3-AD41-B520-5EDE9D4083D6}"/>
                  </a:ext>
                </a:extLst>
              </p:cNvPr>
              <p:cNvSpPr>
                <a:spLocks noChangeArrowheads="1"/>
              </p:cNvSpPr>
              <p:nvPr/>
            </p:nvSpPr>
            <p:spPr bwMode="auto">
              <a:xfrm>
                <a:off x="3815" y="2039"/>
                <a:ext cx="63" cy="13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13" name="AutoShape 91">
                <a:extLst>
                  <a:ext uri="{FF2B5EF4-FFF2-40B4-BE49-F238E27FC236}">
                    <a16:creationId xmlns:a16="http://schemas.microsoft.com/office/drawing/2014/main" id="{8F91F061-9D53-FF43-8D92-64B5411755B3}"/>
                  </a:ext>
                </a:extLst>
              </p:cNvPr>
              <p:cNvSpPr>
                <a:spLocks noChangeArrowheads="1"/>
              </p:cNvSpPr>
              <p:nvPr/>
            </p:nvSpPr>
            <p:spPr bwMode="auto">
              <a:xfrm>
                <a:off x="3815" y="1824"/>
                <a:ext cx="63" cy="13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14" name="AutoShape 92">
                <a:extLst>
                  <a:ext uri="{FF2B5EF4-FFF2-40B4-BE49-F238E27FC236}">
                    <a16:creationId xmlns:a16="http://schemas.microsoft.com/office/drawing/2014/main" id="{350BC209-7031-7142-A1D7-7B62926D7298}"/>
                  </a:ext>
                </a:extLst>
              </p:cNvPr>
              <p:cNvSpPr>
                <a:spLocks noChangeArrowheads="1"/>
              </p:cNvSpPr>
              <p:nvPr/>
            </p:nvSpPr>
            <p:spPr bwMode="auto">
              <a:xfrm>
                <a:off x="2465" y="1755"/>
                <a:ext cx="63" cy="13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15" name="AutoShape 93">
                <a:extLst>
                  <a:ext uri="{FF2B5EF4-FFF2-40B4-BE49-F238E27FC236}">
                    <a16:creationId xmlns:a16="http://schemas.microsoft.com/office/drawing/2014/main" id="{94DAC059-31F4-5441-ABE5-183CA3B18C6A}"/>
                  </a:ext>
                </a:extLst>
              </p:cNvPr>
              <p:cNvSpPr>
                <a:spLocks noChangeArrowheads="1"/>
              </p:cNvSpPr>
              <p:nvPr/>
            </p:nvSpPr>
            <p:spPr bwMode="auto">
              <a:xfrm>
                <a:off x="2465" y="1947"/>
                <a:ext cx="63" cy="13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8266" name="Group 94">
              <a:extLst>
                <a:ext uri="{FF2B5EF4-FFF2-40B4-BE49-F238E27FC236}">
                  <a16:creationId xmlns:a16="http://schemas.microsoft.com/office/drawing/2014/main" id="{E6D70658-2F1E-054B-966C-7F408CC8B764}"/>
                </a:ext>
              </a:extLst>
            </p:cNvPr>
            <p:cNvGrpSpPr>
              <a:grpSpLocks/>
            </p:cNvGrpSpPr>
            <p:nvPr/>
          </p:nvGrpSpPr>
          <p:grpSpPr bwMode="auto">
            <a:xfrm>
              <a:off x="274" y="2027"/>
              <a:ext cx="206" cy="192"/>
              <a:chOff x="1768" y="3755"/>
              <a:chExt cx="206" cy="192"/>
            </a:xfrm>
          </p:grpSpPr>
          <p:sp>
            <p:nvSpPr>
              <p:cNvPr id="48276" name="Oval 95">
                <a:extLst>
                  <a:ext uri="{FF2B5EF4-FFF2-40B4-BE49-F238E27FC236}">
                    <a16:creationId xmlns:a16="http://schemas.microsoft.com/office/drawing/2014/main" id="{B77C54DB-1B95-C64B-8AB0-EC750B212984}"/>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77" name="Rectangle 96">
                <a:extLst>
                  <a:ext uri="{FF2B5EF4-FFF2-40B4-BE49-F238E27FC236}">
                    <a16:creationId xmlns:a16="http://schemas.microsoft.com/office/drawing/2014/main" id="{8ABD98F0-EF1C-BA40-A836-4A1521FE5FA4}"/>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48267" name="Group 97">
              <a:extLst>
                <a:ext uri="{FF2B5EF4-FFF2-40B4-BE49-F238E27FC236}">
                  <a16:creationId xmlns:a16="http://schemas.microsoft.com/office/drawing/2014/main" id="{1A4BC4C2-D6DA-C341-AC06-75F48C7895FB}"/>
                </a:ext>
              </a:extLst>
            </p:cNvPr>
            <p:cNvGrpSpPr>
              <a:grpSpLocks/>
            </p:cNvGrpSpPr>
            <p:nvPr/>
          </p:nvGrpSpPr>
          <p:grpSpPr bwMode="auto">
            <a:xfrm>
              <a:off x="274" y="1765"/>
              <a:ext cx="206" cy="192"/>
              <a:chOff x="2621" y="2303"/>
              <a:chExt cx="206" cy="192"/>
            </a:xfrm>
          </p:grpSpPr>
          <p:sp>
            <p:nvSpPr>
              <p:cNvPr id="48274" name="Oval 98">
                <a:extLst>
                  <a:ext uri="{FF2B5EF4-FFF2-40B4-BE49-F238E27FC236}">
                    <a16:creationId xmlns:a16="http://schemas.microsoft.com/office/drawing/2014/main" id="{7CB29483-2B50-BA49-BF03-B7AF7B5FFE8A}"/>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75" name="Rectangle 99">
                <a:extLst>
                  <a:ext uri="{FF2B5EF4-FFF2-40B4-BE49-F238E27FC236}">
                    <a16:creationId xmlns:a16="http://schemas.microsoft.com/office/drawing/2014/main" id="{16197848-0A9D-8B4B-9083-818CDE003302}"/>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48268" name="Group 100">
              <a:extLst>
                <a:ext uri="{FF2B5EF4-FFF2-40B4-BE49-F238E27FC236}">
                  <a16:creationId xmlns:a16="http://schemas.microsoft.com/office/drawing/2014/main" id="{3A305790-B6B2-6D40-ABB5-0B9627F87576}"/>
                </a:ext>
              </a:extLst>
            </p:cNvPr>
            <p:cNvGrpSpPr>
              <a:grpSpLocks/>
            </p:cNvGrpSpPr>
            <p:nvPr/>
          </p:nvGrpSpPr>
          <p:grpSpPr bwMode="auto">
            <a:xfrm>
              <a:off x="5566" y="1825"/>
              <a:ext cx="206" cy="192"/>
              <a:chOff x="1768" y="3755"/>
              <a:chExt cx="206" cy="192"/>
            </a:xfrm>
          </p:grpSpPr>
          <p:sp>
            <p:nvSpPr>
              <p:cNvPr id="48272" name="Oval 101">
                <a:extLst>
                  <a:ext uri="{FF2B5EF4-FFF2-40B4-BE49-F238E27FC236}">
                    <a16:creationId xmlns:a16="http://schemas.microsoft.com/office/drawing/2014/main" id="{42F471C8-C813-824C-B3CA-1473117CBEAC}"/>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73" name="Rectangle 102">
                <a:extLst>
                  <a:ext uri="{FF2B5EF4-FFF2-40B4-BE49-F238E27FC236}">
                    <a16:creationId xmlns:a16="http://schemas.microsoft.com/office/drawing/2014/main" id="{D0CD3E1A-D643-9A4A-9542-3CC5DD41F3B0}"/>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48269" name="Group 103">
              <a:extLst>
                <a:ext uri="{FF2B5EF4-FFF2-40B4-BE49-F238E27FC236}">
                  <a16:creationId xmlns:a16="http://schemas.microsoft.com/office/drawing/2014/main" id="{17E73570-C26B-C84D-A7AD-674C5585B53B}"/>
                </a:ext>
              </a:extLst>
            </p:cNvPr>
            <p:cNvGrpSpPr>
              <a:grpSpLocks/>
            </p:cNvGrpSpPr>
            <p:nvPr/>
          </p:nvGrpSpPr>
          <p:grpSpPr bwMode="auto">
            <a:xfrm>
              <a:off x="5566" y="2061"/>
              <a:ext cx="206" cy="192"/>
              <a:chOff x="2621" y="2303"/>
              <a:chExt cx="206" cy="192"/>
            </a:xfrm>
          </p:grpSpPr>
          <p:sp>
            <p:nvSpPr>
              <p:cNvPr id="48270" name="Oval 104">
                <a:extLst>
                  <a:ext uri="{FF2B5EF4-FFF2-40B4-BE49-F238E27FC236}">
                    <a16:creationId xmlns:a16="http://schemas.microsoft.com/office/drawing/2014/main" id="{902901CA-6963-3245-8C18-D47AF7F87272}"/>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71" name="Rectangle 105">
                <a:extLst>
                  <a:ext uri="{FF2B5EF4-FFF2-40B4-BE49-F238E27FC236}">
                    <a16:creationId xmlns:a16="http://schemas.microsoft.com/office/drawing/2014/main" id="{9635645B-D85C-1A43-8228-B3F65A049CEB}"/>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sp>
        <p:nvSpPr>
          <p:cNvPr id="413802" name="Freeform 106">
            <a:extLst>
              <a:ext uri="{FF2B5EF4-FFF2-40B4-BE49-F238E27FC236}">
                <a16:creationId xmlns:a16="http://schemas.microsoft.com/office/drawing/2014/main" id="{208667AE-59A4-1D42-84B5-B0F581414C1F}"/>
              </a:ext>
            </a:extLst>
          </p:cNvPr>
          <p:cNvSpPr>
            <a:spLocks/>
          </p:cNvSpPr>
          <p:nvPr/>
        </p:nvSpPr>
        <p:spPr bwMode="auto">
          <a:xfrm>
            <a:off x="2946400" y="5589588"/>
            <a:ext cx="2682875" cy="542925"/>
          </a:xfrm>
          <a:custGeom>
            <a:avLst/>
            <a:gdLst>
              <a:gd name="T0" fmla="*/ 2682875 w 1705"/>
              <a:gd name="T1" fmla="*/ 535132 h 418"/>
              <a:gd name="T2" fmla="*/ 2066050 w 1705"/>
              <a:gd name="T3" fmla="*/ 535132 h 418"/>
              <a:gd name="T4" fmla="*/ 1575107 w 1705"/>
              <a:gd name="T5" fmla="*/ 485775 h 418"/>
              <a:gd name="T6" fmla="*/ 934679 w 1705"/>
              <a:gd name="T7" fmla="*/ 429924 h 418"/>
              <a:gd name="T8" fmla="*/ 505104 w 1705"/>
              <a:gd name="T9" fmla="*/ 336406 h 418"/>
              <a:gd name="T10" fmla="*/ 165221 w 1705"/>
              <a:gd name="T11" fmla="*/ 155864 h 418"/>
              <a:gd name="T12" fmla="*/ 0 w 1705"/>
              <a:gd name="T13" fmla="*/ 0 h 418"/>
              <a:gd name="T14" fmla="*/ 0 60000 65536"/>
              <a:gd name="T15" fmla="*/ 0 60000 65536"/>
              <a:gd name="T16" fmla="*/ 0 60000 65536"/>
              <a:gd name="T17" fmla="*/ 0 60000 65536"/>
              <a:gd name="T18" fmla="*/ 0 60000 65536"/>
              <a:gd name="T19" fmla="*/ 0 60000 65536"/>
              <a:gd name="T20" fmla="*/ 0 60000 65536"/>
              <a:gd name="T21" fmla="*/ 0 w 1705"/>
              <a:gd name="T22" fmla="*/ 0 h 418"/>
              <a:gd name="T23" fmla="*/ 1705 w 1705"/>
              <a:gd name="T24" fmla="*/ 418 h 4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5" h="418">
                <a:moveTo>
                  <a:pt x="1705" y="412"/>
                </a:moveTo>
                <a:cubicBezTo>
                  <a:pt x="1567" y="415"/>
                  <a:pt x="1430" y="418"/>
                  <a:pt x="1313" y="412"/>
                </a:cubicBezTo>
                <a:cubicBezTo>
                  <a:pt x="1196" y="406"/>
                  <a:pt x="1121" y="387"/>
                  <a:pt x="1001" y="374"/>
                </a:cubicBezTo>
                <a:cubicBezTo>
                  <a:pt x="881" y="361"/>
                  <a:pt x="707" y="350"/>
                  <a:pt x="594" y="331"/>
                </a:cubicBezTo>
                <a:cubicBezTo>
                  <a:pt x="481" y="312"/>
                  <a:pt x="402" y="294"/>
                  <a:pt x="321" y="259"/>
                </a:cubicBezTo>
                <a:cubicBezTo>
                  <a:pt x="240" y="224"/>
                  <a:pt x="158" y="163"/>
                  <a:pt x="105" y="120"/>
                </a:cubicBezTo>
                <a:cubicBezTo>
                  <a:pt x="52" y="77"/>
                  <a:pt x="26" y="38"/>
                  <a:pt x="0" y="0"/>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3803" name="Line 107">
            <a:extLst>
              <a:ext uri="{FF2B5EF4-FFF2-40B4-BE49-F238E27FC236}">
                <a16:creationId xmlns:a16="http://schemas.microsoft.com/office/drawing/2014/main" id="{B0BF6552-D4EF-4B46-93BB-0BA02BBAD9A6}"/>
              </a:ext>
            </a:extLst>
          </p:cNvPr>
          <p:cNvSpPr>
            <a:spLocks noChangeShapeType="1"/>
          </p:cNvSpPr>
          <p:nvPr/>
        </p:nvSpPr>
        <p:spPr bwMode="auto">
          <a:xfrm flipH="1">
            <a:off x="3227388" y="3046413"/>
            <a:ext cx="1055687" cy="0"/>
          </a:xfrm>
          <a:prstGeom prst="line">
            <a:avLst/>
          </a:prstGeom>
          <a:noFill/>
          <a:ln w="101600">
            <a:solidFill>
              <a:srgbClr val="CC0000"/>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13804" name="AutoShape 108">
            <a:extLst>
              <a:ext uri="{FF2B5EF4-FFF2-40B4-BE49-F238E27FC236}">
                <a16:creationId xmlns:a16="http://schemas.microsoft.com/office/drawing/2014/main" id="{BE8382A3-B40D-FC4B-A175-C543DC2DC2BA}"/>
              </a:ext>
            </a:extLst>
          </p:cNvPr>
          <p:cNvSpPr>
            <a:spLocks noChangeArrowheads="1"/>
          </p:cNvSpPr>
          <p:nvPr/>
        </p:nvSpPr>
        <p:spPr bwMode="auto">
          <a:xfrm>
            <a:off x="5775325" y="2420938"/>
            <a:ext cx="1328738" cy="2381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F116A"/>
                </a:solidFill>
              </a:rPr>
              <a:t>leading strand</a:t>
            </a:r>
          </a:p>
        </p:txBody>
      </p:sp>
      <p:sp>
        <p:nvSpPr>
          <p:cNvPr id="413805" name="AutoShape 109">
            <a:extLst>
              <a:ext uri="{FF2B5EF4-FFF2-40B4-BE49-F238E27FC236}">
                <a16:creationId xmlns:a16="http://schemas.microsoft.com/office/drawing/2014/main" id="{95134B6B-6C70-F94F-88A1-5FB33A9CAB5A}"/>
              </a:ext>
            </a:extLst>
          </p:cNvPr>
          <p:cNvSpPr>
            <a:spLocks noChangeArrowheads="1"/>
          </p:cNvSpPr>
          <p:nvPr/>
        </p:nvSpPr>
        <p:spPr bwMode="auto">
          <a:xfrm>
            <a:off x="5891213" y="3594100"/>
            <a:ext cx="1339850" cy="2381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F116A"/>
                </a:solidFill>
              </a:rPr>
              <a:t>lagging strand</a:t>
            </a:r>
          </a:p>
        </p:txBody>
      </p:sp>
      <p:sp>
        <p:nvSpPr>
          <p:cNvPr id="413806" name="AutoShape 110">
            <a:extLst>
              <a:ext uri="{FF2B5EF4-FFF2-40B4-BE49-F238E27FC236}">
                <a16:creationId xmlns:a16="http://schemas.microsoft.com/office/drawing/2014/main" id="{2FD22679-B70F-B74D-B8EA-CBC33FB79697}"/>
              </a:ext>
            </a:extLst>
          </p:cNvPr>
          <p:cNvSpPr>
            <a:spLocks noChangeArrowheads="1"/>
          </p:cNvSpPr>
          <p:nvPr/>
        </p:nvSpPr>
        <p:spPr bwMode="auto">
          <a:xfrm>
            <a:off x="4960938" y="4702175"/>
            <a:ext cx="1328737" cy="2381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F116A"/>
                </a:solidFill>
              </a:rPr>
              <a:t>leading strand</a:t>
            </a:r>
          </a:p>
        </p:txBody>
      </p:sp>
      <p:sp>
        <p:nvSpPr>
          <p:cNvPr id="413807" name="AutoShape 111">
            <a:extLst>
              <a:ext uri="{FF2B5EF4-FFF2-40B4-BE49-F238E27FC236}">
                <a16:creationId xmlns:a16="http://schemas.microsoft.com/office/drawing/2014/main" id="{284A6594-03CA-5947-9422-22A2A4D06A4E}"/>
              </a:ext>
            </a:extLst>
          </p:cNvPr>
          <p:cNvSpPr>
            <a:spLocks noChangeArrowheads="1"/>
          </p:cNvSpPr>
          <p:nvPr/>
        </p:nvSpPr>
        <p:spPr bwMode="auto">
          <a:xfrm>
            <a:off x="5381625" y="5541963"/>
            <a:ext cx="1339850" cy="2381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F116A"/>
                </a:solidFill>
              </a:rPr>
              <a:t>lagging strand</a:t>
            </a:r>
          </a:p>
        </p:txBody>
      </p:sp>
      <p:sp>
        <p:nvSpPr>
          <p:cNvPr id="413808" name="AutoShape 112">
            <a:extLst>
              <a:ext uri="{FF2B5EF4-FFF2-40B4-BE49-F238E27FC236}">
                <a16:creationId xmlns:a16="http://schemas.microsoft.com/office/drawing/2014/main" id="{9F2F0187-71EB-1042-A58E-C8EFA4F23585}"/>
              </a:ext>
            </a:extLst>
          </p:cNvPr>
          <p:cNvSpPr>
            <a:spLocks noChangeArrowheads="1"/>
          </p:cNvSpPr>
          <p:nvPr/>
        </p:nvSpPr>
        <p:spPr bwMode="auto">
          <a:xfrm>
            <a:off x="3432175" y="5494338"/>
            <a:ext cx="1328738" cy="2381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F116A"/>
                </a:solidFill>
              </a:rPr>
              <a:t>leading strand</a:t>
            </a:r>
          </a:p>
        </p:txBody>
      </p:sp>
      <p:grpSp>
        <p:nvGrpSpPr>
          <p:cNvPr id="10" name="Group 113">
            <a:extLst>
              <a:ext uri="{FF2B5EF4-FFF2-40B4-BE49-F238E27FC236}">
                <a16:creationId xmlns:a16="http://schemas.microsoft.com/office/drawing/2014/main" id="{4BEC29FC-7CFF-F84E-99E8-32BFF47DF732}"/>
              </a:ext>
            </a:extLst>
          </p:cNvPr>
          <p:cNvGrpSpPr>
            <a:grpSpLocks/>
          </p:cNvGrpSpPr>
          <p:nvPr/>
        </p:nvGrpSpPr>
        <p:grpSpPr bwMode="auto">
          <a:xfrm>
            <a:off x="4938713" y="4310063"/>
            <a:ext cx="2362200" cy="963612"/>
            <a:chOff x="3111" y="2715"/>
            <a:chExt cx="1488" cy="607"/>
          </a:xfrm>
        </p:grpSpPr>
        <p:sp>
          <p:nvSpPr>
            <p:cNvPr id="48258" name="Freeform 114">
              <a:extLst>
                <a:ext uri="{FF2B5EF4-FFF2-40B4-BE49-F238E27FC236}">
                  <a16:creationId xmlns:a16="http://schemas.microsoft.com/office/drawing/2014/main" id="{DE27BD32-8C5F-C540-A140-892F2A02B982}"/>
                </a:ext>
              </a:extLst>
            </p:cNvPr>
            <p:cNvSpPr>
              <a:spLocks/>
            </p:cNvSpPr>
            <p:nvPr/>
          </p:nvSpPr>
          <p:spPr bwMode="auto">
            <a:xfrm>
              <a:off x="3133" y="2800"/>
              <a:ext cx="1466" cy="510"/>
            </a:xfrm>
            <a:custGeom>
              <a:avLst/>
              <a:gdLst>
                <a:gd name="T0" fmla="*/ 0 w 1466"/>
                <a:gd name="T1" fmla="*/ 3 h 510"/>
                <a:gd name="T2" fmla="*/ 326 w 1466"/>
                <a:gd name="T3" fmla="*/ 7 h 510"/>
                <a:gd name="T4" fmla="*/ 618 w 1466"/>
                <a:gd name="T5" fmla="*/ 46 h 510"/>
                <a:gd name="T6" fmla="*/ 901 w 1466"/>
                <a:gd name="T7" fmla="*/ 141 h 510"/>
                <a:gd name="T8" fmla="*/ 1145 w 1466"/>
                <a:gd name="T9" fmla="*/ 324 h 510"/>
                <a:gd name="T10" fmla="*/ 1327 w 1466"/>
                <a:gd name="T11" fmla="*/ 434 h 510"/>
                <a:gd name="T12" fmla="*/ 1466 w 1466"/>
                <a:gd name="T13" fmla="*/ 510 h 510"/>
                <a:gd name="T14" fmla="*/ 0 60000 65536"/>
                <a:gd name="T15" fmla="*/ 0 60000 65536"/>
                <a:gd name="T16" fmla="*/ 0 60000 65536"/>
                <a:gd name="T17" fmla="*/ 0 60000 65536"/>
                <a:gd name="T18" fmla="*/ 0 60000 65536"/>
                <a:gd name="T19" fmla="*/ 0 60000 65536"/>
                <a:gd name="T20" fmla="*/ 0 60000 65536"/>
                <a:gd name="T21" fmla="*/ 0 w 1466"/>
                <a:gd name="T22" fmla="*/ 0 h 510"/>
                <a:gd name="T23" fmla="*/ 1466 w 1466"/>
                <a:gd name="T24" fmla="*/ 510 h 5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6" h="510">
                  <a:moveTo>
                    <a:pt x="0" y="3"/>
                  </a:moveTo>
                  <a:cubicBezTo>
                    <a:pt x="111" y="1"/>
                    <a:pt x="223" y="0"/>
                    <a:pt x="326" y="7"/>
                  </a:cubicBezTo>
                  <a:cubicBezTo>
                    <a:pt x="429" y="14"/>
                    <a:pt x="522" y="24"/>
                    <a:pt x="618" y="46"/>
                  </a:cubicBezTo>
                  <a:cubicBezTo>
                    <a:pt x="714" y="68"/>
                    <a:pt x="813" y="95"/>
                    <a:pt x="901" y="141"/>
                  </a:cubicBezTo>
                  <a:cubicBezTo>
                    <a:pt x="989" y="187"/>
                    <a:pt x="1074" y="275"/>
                    <a:pt x="1145" y="324"/>
                  </a:cubicBezTo>
                  <a:cubicBezTo>
                    <a:pt x="1216" y="373"/>
                    <a:pt x="1273" y="403"/>
                    <a:pt x="1327" y="434"/>
                  </a:cubicBezTo>
                  <a:cubicBezTo>
                    <a:pt x="1381" y="465"/>
                    <a:pt x="1423" y="487"/>
                    <a:pt x="1466" y="510"/>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8259" name="Group 115">
              <a:extLst>
                <a:ext uri="{FF2B5EF4-FFF2-40B4-BE49-F238E27FC236}">
                  <a16:creationId xmlns:a16="http://schemas.microsoft.com/office/drawing/2014/main" id="{526930EF-20CD-774C-98BE-30BFA83F531E}"/>
                </a:ext>
              </a:extLst>
            </p:cNvPr>
            <p:cNvGrpSpPr>
              <a:grpSpLocks/>
            </p:cNvGrpSpPr>
            <p:nvPr/>
          </p:nvGrpSpPr>
          <p:grpSpPr bwMode="auto">
            <a:xfrm>
              <a:off x="3111" y="2715"/>
              <a:ext cx="206" cy="192"/>
              <a:chOff x="1768" y="3755"/>
              <a:chExt cx="206" cy="192"/>
            </a:xfrm>
          </p:grpSpPr>
          <p:sp>
            <p:nvSpPr>
              <p:cNvPr id="48263" name="Oval 116">
                <a:extLst>
                  <a:ext uri="{FF2B5EF4-FFF2-40B4-BE49-F238E27FC236}">
                    <a16:creationId xmlns:a16="http://schemas.microsoft.com/office/drawing/2014/main" id="{048EDAC0-CF4A-1A49-9051-957E6BFCA905}"/>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64" name="Rectangle 117">
                <a:extLst>
                  <a:ext uri="{FF2B5EF4-FFF2-40B4-BE49-F238E27FC236}">
                    <a16:creationId xmlns:a16="http://schemas.microsoft.com/office/drawing/2014/main" id="{B392C0C5-84CD-5F40-8DB7-486879839934}"/>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48260" name="Group 118">
              <a:extLst>
                <a:ext uri="{FF2B5EF4-FFF2-40B4-BE49-F238E27FC236}">
                  <a16:creationId xmlns:a16="http://schemas.microsoft.com/office/drawing/2014/main" id="{A834134D-8866-CD46-97EA-5A137ED12A53}"/>
                </a:ext>
              </a:extLst>
            </p:cNvPr>
            <p:cNvGrpSpPr>
              <a:grpSpLocks/>
            </p:cNvGrpSpPr>
            <p:nvPr/>
          </p:nvGrpSpPr>
          <p:grpSpPr bwMode="auto">
            <a:xfrm>
              <a:off x="4329" y="3130"/>
              <a:ext cx="206" cy="192"/>
              <a:chOff x="2621" y="2303"/>
              <a:chExt cx="206" cy="192"/>
            </a:xfrm>
          </p:grpSpPr>
          <p:sp>
            <p:nvSpPr>
              <p:cNvPr id="48261" name="Oval 119">
                <a:extLst>
                  <a:ext uri="{FF2B5EF4-FFF2-40B4-BE49-F238E27FC236}">
                    <a16:creationId xmlns:a16="http://schemas.microsoft.com/office/drawing/2014/main" id="{56FCBDE1-97B2-1945-9F8E-ED9490CC8BE5}"/>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62" name="Rectangle 120">
                <a:extLst>
                  <a:ext uri="{FF2B5EF4-FFF2-40B4-BE49-F238E27FC236}">
                    <a16:creationId xmlns:a16="http://schemas.microsoft.com/office/drawing/2014/main" id="{CA2328D4-D568-CE41-8951-34A909FD1012}"/>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grpSp>
        <p:nvGrpSpPr>
          <p:cNvPr id="13" name="Group 121">
            <a:extLst>
              <a:ext uri="{FF2B5EF4-FFF2-40B4-BE49-F238E27FC236}">
                <a16:creationId xmlns:a16="http://schemas.microsoft.com/office/drawing/2014/main" id="{ABED7D20-038A-DB49-9AEF-AAA50080D908}"/>
              </a:ext>
            </a:extLst>
          </p:cNvPr>
          <p:cNvGrpSpPr>
            <a:grpSpLocks/>
          </p:cNvGrpSpPr>
          <p:nvPr/>
        </p:nvGrpSpPr>
        <p:grpSpPr bwMode="auto">
          <a:xfrm>
            <a:off x="2994025" y="5629275"/>
            <a:ext cx="327025" cy="304800"/>
            <a:chOff x="2621" y="2303"/>
            <a:chExt cx="206" cy="192"/>
          </a:xfrm>
        </p:grpSpPr>
        <p:sp>
          <p:nvSpPr>
            <p:cNvPr id="48256" name="Oval 122">
              <a:extLst>
                <a:ext uri="{FF2B5EF4-FFF2-40B4-BE49-F238E27FC236}">
                  <a16:creationId xmlns:a16="http://schemas.microsoft.com/office/drawing/2014/main" id="{5AECC8E9-7FA9-BA44-9026-C0B8019C8E59}"/>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57" name="Rectangle 123">
              <a:extLst>
                <a:ext uri="{FF2B5EF4-FFF2-40B4-BE49-F238E27FC236}">
                  <a16:creationId xmlns:a16="http://schemas.microsoft.com/office/drawing/2014/main" id="{98BF3D30-5659-084D-BA49-FB6CACE58BB9}"/>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14" name="Group 124">
            <a:extLst>
              <a:ext uri="{FF2B5EF4-FFF2-40B4-BE49-F238E27FC236}">
                <a16:creationId xmlns:a16="http://schemas.microsoft.com/office/drawing/2014/main" id="{4942C4D7-DCEC-294A-9C18-924AEBBC93E9}"/>
              </a:ext>
            </a:extLst>
          </p:cNvPr>
          <p:cNvGrpSpPr>
            <a:grpSpLocks/>
          </p:cNvGrpSpPr>
          <p:nvPr/>
        </p:nvGrpSpPr>
        <p:grpSpPr bwMode="auto">
          <a:xfrm>
            <a:off x="5356225" y="5975350"/>
            <a:ext cx="327025" cy="304800"/>
            <a:chOff x="1768" y="3755"/>
            <a:chExt cx="206" cy="192"/>
          </a:xfrm>
        </p:grpSpPr>
        <p:sp>
          <p:nvSpPr>
            <p:cNvPr id="48254" name="Oval 125">
              <a:extLst>
                <a:ext uri="{FF2B5EF4-FFF2-40B4-BE49-F238E27FC236}">
                  <a16:creationId xmlns:a16="http://schemas.microsoft.com/office/drawing/2014/main" id="{7233A2F1-00C8-DC42-8264-D3C99B2E0653}"/>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55" name="Rectangle 126">
              <a:extLst>
                <a:ext uri="{FF2B5EF4-FFF2-40B4-BE49-F238E27FC236}">
                  <a16:creationId xmlns:a16="http://schemas.microsoft.com/office/drawing/2014/main" id="{212D7ED7-FBC0-E44E-8CAA-856F525F53E9}"/>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15" name="Group 127">
            <a:extLst>
              <a:ext uri="{FF2B5EF4-FFF2-40B4-BE49-F238E27FC236}">
                <a16:creationId xmlns:a16="http://schemas.microsoft.com/office/drawing/2014/main" id="{AA2AD2F8-C92D-8B4F-B92A-0A5F82160B36}"/>
              </a:ext>
            </a:extLst>
          </p:cNvPr>
          <p:cNvGrpSpPr>
            <a:grpSpLocks/>
          </p:cNvGrpSpPr>
          <p:nvPr/>
        </p:nvGrpSpPr>
        <p:grpSpPr bwMode="auto">
          <a:xfrm>
            <a:off x="147638" y="4089400"/>
            <a:ext cx="9015412" cy="2427288"/>
            <a:chOff x="93" y="2576"/>
            <a:chExt cx="5679" cy="1529"/>
          </a:xfrm>
        </p:grpSpPr>
        <p:sp>
          <p:nvSpPr>
            <p:cNvPr id="48223" name="Freeform 128">
              <a:extLst>
                <a:ext uri="{FF2B5EF4-FFF2-40B4-BE49-F238E27FC236}">
                  <a16:creationId xmlns:a16="http://schemas.microsoft.com/office/drawing/2014/main" id="{225B4C8F-5C8B-894C-BF44-8C1927545234}"/>
                </a:ext>
              </a:extLst>
            </p:cNvPr>
            <p:cNvSpPr>
              <a:spLocks/>
            </p:cNvSpPr>
            <p:nvPr/>
          </p:nvSpPr>
          <p:spPr bwMode="auto">
            <a:xfrm>
              <a:off x="292" y="2576"/>
              <a:ext cx="5260" cy="687"/>
            </a:xfrm>
            <a:custGeom>
              <a:avLst/>
              <a:gdLst>
                <a:gd name="T0" fmla="*/ 0 w 5260"/>
                <a:gd name="T1" fmla="*/ 526 h 687"/>
                <a:gd name="T2" fmla="*/ 891 w 5260"/>
                <a:gd name="T3" fmla="*/ 541 h 687"/>
                <a:gd name="T4" fmla="*/ 1265 w 5260"/>
                <a:gd name="T5" fmla="*/ 431 h 687"/>
                <a:gd name="T6" fmla="*/ 2171 w 5260"/>
                <a:gd name="T7" fmla="*/ 100 h 687"/>
                <a:gd name="T8" fmla="*/ 3565 w 5260"/>
                <a:gd name="T9" fmla="*/ 81 h 687"/>
                <a:gd name="T10" fmla="*/ 4456 w 5260"/>
                <a:gd name="T11" fmla="*/ 589 h 687"/>
                <a:gd name="T12" fmla="*/ 5030 w 5260"/>
                <a:gd name="T13" fmla="*/ 670 h 687"/>
                <a:gd name="T14" fmla="*/ 5260 w 5260"/>
                <a:gd name="T15" fmla="*/ 670 h 687"/>
                <a:gd name="T16" fmla="*/ 0 60000 65536"/>
                <a:gd name="T17" fmla="*/ 0 60000 65536"/>
                <a:gd name="T18" fmla="*/ 0 60000 65536"/>
                <a:gd name="T19" fmla="*/ 0 60000 65536"/>
                <a:gd name="T20" fmla="*/ 0 60000 65536"/>
                <a:gd name="T21" fmla="*/ 0 60000 65536"/>
                <a:gd name="T22" fmla="*/ 0 60000 65536"/>
                <a:gd name="T23" fmla="*/ 0 60000 65536"/>
                <a:gd name="T24" fmla="*/ 0 w 5260"/>
                <a:gd name="T25" fmla="*/ 0 h 687"/>
                <a:gd name="T26" fmla="*/ 5260 w 5260"/>
                <a:gd name="T27" fmla="*/ 687 h 6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0" h="687">
                  <a:moveTo>
                    <a:pt x="0" y="526"/>
                  </a:moveTo>
                  <a:cubicBezTo>
                    <a:pt x="340" y="541"/>
                    <a:pt x="680" y="557"/>
                    <a:pt x="891" y="541"/>
                  </a:cubicBezTo>
                  <a:cubicBezTo>
                    <a:pt x="1102" y="525"/>
                    <a:pt x="1052" y="504"/>
                    <a:pt x="1265" y="431"/>
                  </a:cubicBezTo>
                  <a:cubicBezTo>
                    <a:pt x="1478" y="358"/>
                    <a:pt x="1788" y="158"/>
                    <a:pt x="2171" y="100"/>
                  </a:cubicBezTo>
                  <a:cubicBezTo>
                    <a:pt x="2554" y="42"/>
                    <a:pt x="3184" y="0"/>
                    <a:pt x="3565" y="81"/>
                  </a:cubicBezTo>
                  <a:cubicBezTo>
                    <a:pt x="3946" y="162"/>
                    <a:pt x="4212" y="491"/>
                    <a:pt x="4456" y="589"/>
                  </a:cubicBezTo>
                  <a:cubicBezTo>
                    <a:pt x="4700" y="687"/>
                    <a:pt x="4896" y="656"/>
                    <a:pt x="5030" y="670"/>
                  </a:cubicBezTo>
                  <a:cubicBezTo>
                    <a:pt x="5164" y="684"/>
                    <a:pt x="5212" y="677"/>
                    <a:pt x="5260" y="670"/>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24" name="Freeform 129">
              <a:extLst>
                <a:ext uri="{FF2B5EF4-FFF2-40B4-BE49-F238E27FC236}">
                  <a16:creationId xmlns:a16="http://schemas.microsoft.com/office/drawing/2014/main" id="{FB53F357-5BAD-4D4F-85C9-A00944512317}"/>
                </a:ext>
              </a:extLst>
            </p:cNvPr>
            <p:cNvSpPr>
              <a:spLocks/>
            </p:cNvSpPr>
            <p:nvPr/>
          </p:nvSpPr>
          <p:spPr bwMode="auto">
            <a:xfrm>
              <a:off x="282" y="3313"/>
              <a:ext cx="5265" cy="792"/>
            </a:xfrm>
            <a:custGeom>
              <a:avLst/>
              <a:gdLst>
                <a:gd name="T0" fmla="*/ 0 w 5265"/>
                <a:gd name="T1" fmla="*/ 0 h 792"/>
                <a:gd name="T2" fmla="*/ 810 w 5265"/>
                <a:gd name="T3" fmla="*/ 38 h 792"/>
                <a:gd name="T4" fmla="*/ 1035 w 5265"/>
                <a:gd name="T5" fmla="*/ 58 h 792"/>
                <a:gd name="T6" fmla="*/ 1284 w 5265"/>
                <a:gd name="T7" fmla="*/ 192 h 792"/>
                <a:gd name="T8" fmla="*/ 1787 w 5265"/>
                <a:gd name="T9" fmla="*/ 632 h 792"/>
                <a:gd name="T10" fmla="*/ 3612 w 5265"/>
                <a:gd name="T11" fmla="*/ 743 h 792"/>
                <a:gd name="T12" fmla="*/ 4422 w 5265"/>
                <a:gd name="T13" fmla="*/ 340 h 792"/>
                <a:gd name="T14" fmla="*/ 4723 w 5265"/>
                <a:gd name="T15" fmla="*/ 153 h 792"/>
                <a:gd name="T16" fmla="*/ 5265 w 5265"/>
                <a:gd name="T17" fmla="*/ 134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65"/>
                <a:gd name="T28" fmla="*/ 0 h 792"/>
                <a:gd name="T29" fmla="*/ 5265 w 5265"/>
                <a:gd name="T30" fmla="*/ 792 h 7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65" h="792">
                  <a:moveTo>
                    <a:pt x="0" y="0"/>
                  </a:moveTo>
                  <a:cubicBezTo>
                    <a:pt x="319" y="14"/>
                    <a:pt x="638" y="28"/>
                    <a:pt x="810" y="38"/>
                  </a:cubicBezTo>
                  <a:cubicBezTo>
                    <a:pt x="982" y="48"/>
                    <a:pt x="956" y="32"/>
                    <a:pt x="1035" y="58"/>
                  </a:cubicBezTo>
                  <a:cubicBezTo>
                    <a:pt x="1114" y="84"/>
                    <a:pt x="1159" y="96"/>
                    <a:pt x="1284" y="192"/>
                  </a:cubicBezTo>
                  <a:cubicBezTo>
                    <a:pt x="1409" y="288"/>
                    <a:pt x="1399" y="540"/>
                    <a:pt x="1787" y="632"/>
                  </a:cubicBezTo>
                  <a:cubicBezTo>
                    <a:pt x="2175" y="724"/>
                    <a:pt x="3173" y="792"/>
                    <a:pt x="3612" y="743"/>
                  </a:cubicBezTo>
                  <a:cubicBezTo>
                    <a:pt x="4051" y="694"/>
                    <a:pt x="4237" y="438"/>
                    <a:pt x="4422" y="340"/>
                  </a:cubicBezTo>
                  <a:cubicBezTo>
                    <a:pt x="4607" y="242"/>
                    <a:pt x="4583" y="187"/>
                    <a:pt x="4723" y="153"/>
                  </a:cubicBezTo>
                  <a:cubicBezTo>
                    <a:pt x="4863" y="119"/>
                    <a:pt x="5064" y="126"/>
                    <a:pt x="5265" y="134"/>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8225" name="Group 130">
              <a:extLst>
                <a:ext uri="{FF2B5EF4-FFF2-40B4-BE49-F238E27FC236}">
                  <a16:creationId xmlns:a16="http://schemas.microsoft.com/office/drawing/2014/main" id="{2EB687C4-A102-0D4F-BE6D-A9FB81BF7BD3}"/>
                </a:ext>
              </a:extLst>
            </p:cNvPr>
            <p:cNvGrpSpPr>
              <a:grpSpLocks/>
            </p:cNvGrpSpPr>
            <p:nvPr/>
          </p:nvGrpSpPr>
          <p:grpSpPr bwMode="auto">
            <a:xfrm>
              <a:off x="93" y="3242"/>
              <a:ext cx="206" cy="192"/>
              <a:chOff x="1768" y="3755"/>
              <a:chExt cx="206" cy="192"/>
            </a:xfrm>
          </p:grpSpPr>
          <p:sp>
            <p:nvSpPr>
              <p:cNvPr id="48252" name="Oval 131">
                <a:extLst>
                  <a:ext uri="{FF2B5EF4-FFF2-40B4-BE49-F238E27FC236}">
                    <a16:creationId xmlns:a16="http://schemas.microsoft.com/office/drawing/2014/main" id="{A97547CD-CD9F-EC49-B3C5-358F083FEE08}"/>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53" name="Rectangle 132">
                <a:extLst>
                  <a:ext uri="{FF2B5EF4-FFF2-40B4-BE49-F238E27FC236}">
                    <a16:creationId xmlns:a16="http://schemas.microsoft.com/office/drawing/2014/main" id="{16CE1ECE-4864-2748-91DC-436483447E15}"/>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48226" name="Group 133">
              <a:extLst>
                <a:ext uri="{FF2B5EF4-FFF2-40B4-BE49-F238E27FC236}">
                  <a16:creationId xmlns:a16="http://schemas.microsoft.com/office/drawing/2014/main" id="{FDFB8B0E-4B17-D44D-A91C-1F4E265C35FA}"/>
                </a:ext>
              </a:extLst>
            </p:cNvPr>
            <p:cNvGrpSpPr>
              <a:grpSpLocks/>
            </p:cNvGrpSpPr>
            <p:nvPr/>
          </p:nvGrpSpPr>
          <p:grpSpPr bwMode="auto">
            <a:xfrm>
              <a:off x="93" y="2980"/>
              <a:ext cx="206" cy="192"/>
              <a:chOff x="2621" y="2303"/>
              <a:chExt cx="206" cy="192"/>
            </a:xfrm>
          </p:grpSpPr>
          <p:sp>
            <p:nvSpPr>
              <p:cNvPr id="48250" name="Oval 134">
                <a:extLst>
                  <a:ext uri="{FF2B5EF4-FFF2-40B4-BE49-F238E27FC236}">
                    <a16:creationId xmlns:a16="http://schemas.microsoft.com/office/drawing/2014/main" id="{43C6D4F0-BDD5-E84F-B306-EC2BDFC1E4C4}"/>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51" name="Rectangle 135">
                <a:extLst>
                  <a:ext uri="{FF2B5EF4-FFF2-40B4-BE49-F238E27FC236}">
                    <a16:creationId xmlns:a16="http://schemas.microsoft.com/office/drawing/2014/main" id="{9ECD14BD-CBBA-3C4C-A673-E2A035D5ED90}"/>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48227" name="Group 136">
              <a:extLst>
                <a:ext uri="{FF2B5EF4-FFF2-40B4-BE49-F238E27FC236}">
                  <a16:creationId xmlns:a16="http://schemas.microsoft.com/office/drawing/2014/main" id="{889734B1-0CD7-9740-B039-0AB5D5BD7629}"/>
                </a:ext>
              </a:extLst>
            </p:cNvPr>
            <p:cNvGrpSpPr>
              <a:grpSpLocks/>
            </p:cNvGrpSpPr>
            <p:nvPr/>
          </p:nvGrpSpPr>
          <p:grpSpPr bwMode="auto">
            <a:xfrm>
              <a:off x="310" y="3065"/>
              <a:ext cx="1098" cy="321"/>
              <a:chOff x="310" y="3065"/>
              <a:chExt cx="1098" cy="321"/>
            </a:xfrm>
          </p:grpSpPr>
          <p:sp>
            <p:nvSpPr>
              <p:cNvPr id="48241" name="AutoShape 137">
                <a:extLst>
                  <a:ext uri="{FF2B5EF4-FFF2-40B4-BE49-F238E27FC236}">
                    <a16:creationId xmlns:a16="http://schemas.microsoft.com/office/drawing/2014/main" id="{BAE930B4-A143-7245-96F6-3E7BA59B59B6}"/>
                  </a:ext>
                </a:extLst>
              </p:cNvPr>
              <p:cNvSpPr>
                <a:spLocks noChangeArrowheads="1"/>
              </p:cNvSpPr>
              <p:nvPr/>
            </p:nvSpPr>
            <p:spPr bwMode="auto">
              <a:xfrm>
                <a:off x="310" y="3110"/>
                <a:ext cx="73" cy="239"/>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42" name="AutoShape 138">
                <a:extLst>
                  <a:ext uri="{FF2B5EF4-FFF2-40B4-BE49-F238E27FC236}">
                    <a16:creationId xmlns:a16="http://schemas.microsoft.com/office/drawing/2014/main" id="{7A9ABBD0-1503-D843-95A6-EB473E9AA67C}"/>
                  </a:ext>
                </a:extLst>
              </p:cNvPr>
              <p:cNvSpPr>
                <a:spLocks noChangeArrowheads="1"/>
              </p:cNvSpPr>
              <p:nvPr/>
            </p:nvSpPr>
            <p:spPr bwMode="auto">
              <a:xfrm>
                <a:off x="438" y="3110"/>
                <a:ext cx="73" cy="239"/>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43" name="AutoShape 139">
                <a:extLst>
                  <a:ext uri="{FF2B5EF4-FFF2-40B4-BE49-F238E27FC236}">
                    <a16:creationId xmlns:a16="http://schemas.microsoft.com/office/drawing/2014/main" id="{AB1D0BDE-3D4F-C54F-9334-9DADA000DF06}"/>
                  </a:ext>
                </a:extLst>
              </p:cNvPr>
              <p:cNvSpPr>
                <a:spLocks noChangeArrowheads="1"/>
              </p:cNvSpPr>
              <p:nvPr/>
            </p:nvSpPr>
            <p:spPr bwMode="auto">
              <a:xfrm>
                <a:off x="566" y="3110"/>
                <a:ext cx="73" cy="239"/>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44" name="AutoShape 140">
                <a:extLst>
                  <a:ext uri="{FF2B5EF4-FFF2-40B4-BE49-F238E27FC236}">
                    <a16:creationId xmlns:a16="http://schemas.microsoft.com/office/drawing/2014/main" id="{9B8B7F92-7B93-6F4B-AC91-077929A82229}"/>
                  </a:ext>
                </a:extLst>
              </p:cNvPr>
              <p:cNvSpPr>
                <a:spLocks noChangeArrowheads="1"/>
              </p:cNvSpPr>
              <p:nvPr/>
            </p:nvSpPr>
            <p:spPr bwMode="auto">
              <a:xfrm>
                <a:off x="694" y="3110"/>
                <a:ext cx="78" cy="258"/>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45" name="AutoShape 141">
                <a:extLst>
                  <a:ext uri="{FF2B5EF4-FFF2-40B4-BE49-F238E27FC236}">
                    <a16:creationId xmlns:a16="http://schemas.microsoft.com/office/drawing/2014/main" id="{B29661F1-42E1-BD4D-BF96-68AFB7E97DD1}"/>
                  </a:ext>
                </a:extLst>
              </p:cNvPr>
              <p:cNvSpPr>
                <a:spLocks noChangeArrowheads="1"/>
              </p:cNvSpPr>
              <p:nvPr/>
            </p:nvSpPr>
            <p:spPr bwMode="auto">
              <a:xfrm>
                <a:off x="817" y="3085"/>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46" name="AutoShape 142">
                <a:extLst>
                  <a:ext uri="{FF2B5EF4-FFF2-40B4-BE49-F238E27FC236}">
                    <a16:creationId xmlns:a16="http://schemas.microsoft.com/office/drawing/2014/main" id="{B9CDD2FC-AA47-3C46-B872-E6F8791CDFF3}"/>
                  </a:ext>
                </a:extLst>
              </p:cNvPr>
              <p:cNvSpPr>
                <a:spLocks noChangeArrowheads="1"/>
              </p:cNvSpPr>
              <p:nvPr/>
            </p:nvSpPr>
            <p:spPr bwMode="auto">
              <a:xfrm>
                <a:off x="950" y="3118"/>
                <a:ext cx="77" cy="248"/>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47" name="AutoShape 143">
                <a:extLst>
                  <a:ext uri="{FF2B5EF4-FFF2-40B4-BE49-F238E27FC236}">
                    <a16:creationId xmlns:a16="http://schemas.microsoft.com/office/drawing/2014/main" id="{A65E6C14-3D8A-6C44-9EB6-157DEE96A37C}"/>
                  </a:ext>
                </a:extLst>
              </p:cNvPr>
              <p:cNvSpPr>
                <a:spLocks noChangeArrowheads="1"/>
              </p:cNvSpPr>
              <p:nvPr/>
            </p:nvSpPr>
            <p:spPr bwMode="auto">
              <a:xfrm>
                <a:off x="1078" y="3118"/>
                <a:ext cx="77" cy="248"/>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48" name="AutoShape 144">
                <a:extLst>
                  <a:ext uri="{FF2B5EF4-FFF2-40B4-BE49-F238E27FC236}">
                    <a16:creationId xmlns:a16="http://schemas.microsoft.com/office/drawing/2014/main" id="{1250E3C2-9C45-B849-A1E2-0991EE05CE10}"/>
                  </a:ext>
                </a:extLst>
              </p:cNvPr>
              <p:cNvSpPr>
                <a:spLocks noChangeArrowheads="1"/>
              </p:cNvSpPr>
              <p:nvPr/>
            </p:nvSpPr>
            <p:spPr bwMode="auto">
              <a:xfrm>
                <a:off x="1206" y="3118"/>
                <a:ext cx="77" cy="248"/>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49" name="AutoShape 145">
                <a:extLst>
                  <a:ext uri="{FF2B5EF4-FFF2-40B4-BE49-F238E27FC236}">
                    <a16:creationId xmlns:a16="http://schemas.microsoft.com/office/drawing/2014/main" id="{372F1FB5-AB32-1B4F-A287-C11629E38E95}"/>
                  </a:ext>
                </a:extLst>
              </p:cNvPr>
              <p:cNvSpPr>
                <a:spLocks noChangeArrowheads="1"/>
              </p:cNvSpPr>
              <p:nvPr/>
            </p:nvSpPr>
            <p:spPr bwMode="auto">
              <a:xfrm>
                <a:off x="1335" y="3065"/>
                <a:ext cx="73" cy="301"/>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48228" name="AutoShape 146">
              <a:extLst>
                <a:ext uri="{FF2B5EF4-FFF2-40B4-BE49-F238E27FC236}">
                  <a16:creationId xmlns:a16="http://schemas.microsoft.com/office/drawing/2014/main" id="{A7C5F100-71A1-B64E-84E6-D063699BE148}"/>
                </a:ext>
              </a:extLst>
            </p:cNvPr>
            <p:cNvSpPr>
              <a:spLocks noChangeArrowheads="1"/>
            </p:cNvSpPr>
            <p:nvPr/>
          </p:nvSpPr>
          <p:spPr bwMode="auto">
            <a:xfrm>
              <a:off x="4916" y="3229"/>
              <a:ext cx="73" cy="258"/>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29" name="AutoShape 147">
              <a:extLst>
                <a:ext uri="{FF2B5EF4-FFF2-40B4-BE49-F238E27FC236}">
                  <a16:creationId xmlns:a16="http://schemas.microsoft.com/office/drawing/2014/main" id="{9159DB35-9730-F141-ABE5-DBEE043951F0}"/>
                </a:ext>
              </a:extLst>
            </p:cNvPr>
            <p:cNvSpPr>
              <a:spLocks noChangeArrowheads="1"/>
            </p:cNvSpPr>
            <p:nvPr/>
          </p:nvSpPr>
          <p:spPr bwMode="auto">
            <a:xfrm>
              <a:off x="5049" y="3262"/>
              <a:ext cx="77" cy="21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30" name="AutoShape 148">
              <a:extLst>
                <a:ext uri="{FF2B5EF4-FFF2-40B4-BE49-F238E27FC236}">
                  <a16:creationId xmlns:a16="http://schemas.microsoft.com/office/drawing/2014/main" id="{CC905B40-9BCF-B047-A314-7D67D3030292}"/>
                </a:ext>
              </a:extLst>
            </p:cNvPr>
            <p:cNvSpPr>
              <a:spLocks noChangeArrowheads="1"/>
            </p:cNvSpPr>
            <p:nvPr/>
          </p:nvSpPr>
          <p:spPr bwMode="auto">
            <a:xfrm>
              <a:off x="5177" y="3262"/>
              <a:ext cx="77" cy="21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31" name="AutoShape 149">
              <a:extLst>
                <a:ext uri="{FF2B5EF4-FFF2-40B4-BE49-F238E27FC236}">
                  <a16:creationId xmlns:a16="http://schemas.microsoft.com/office/drawing/2014/main" id="{6A7889CE-262B-914B-8A5C-D02D85AAF006}"/>
                </a:ext>
              </a:extLst>
            </p:cNvPr>
            <p:cNvSpPr>
              <a:spLocks noChangeArrowheads="1"/>
            </p:cNvSpPr>
            <p:nvPr/>
          </p:nvSpPr>
          <p:spPr bwMode="auto">
            <a:xfrm>
              <a:off x="5305" y="3262"/>
              <a:ext cx="77" cy="21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32" name="AutoShape 150">
              <a:extLst>
                <a:ext uri="{FF2B5EF4-FFF2-40B4-BE49-F238E27FC236}">
                  <a16:creationId xmlns:a16="http://schemas.microsoft.com/office/drawing/2014/main" id="{59118C2A-35A8-3741-AD49-67916A573D4E}"/>
                </a:ext>
              </a:extLst>
            </p:cNvPr>
            <p:cNvSpPr>
              <a:spLocks noChangeArrowheads="1"/>
            </p:cNvSpPr>
            <p:nvPr/>
          </p:nvSpPr>
          <p:spPr bwMode="auto">
            <a:xfrm>
              <a:off x="5434" y="3209"/>
              <a:ext cx="73" cy="258"/>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33" name="Freeform 151">
              <a:extLst>
                <a:ext uri="{FF2B5EF4-FFF2-40B4-BE49-F238E27FC236}">
                  <a16:creationId xmlns:a16="http://schemas.microsoft.com/office/drawing/2014/main" id="{CE13204C-1EBE-434F-B043-7466A9A3FFDF}"/>
                </a:ext>
              </a:extLst>
            </p:cNvPr>
            <p:cNvSpPr>
              <a:spLocks/>
            </p:cNvSpPr>
            <p:nvPr/>
          </p:nvSpPr>
          <p:spPr bwMode="auto">
            <a:xfrm>
              <a:off x="287" y="3208"/>
              <a:ext cx="1188" cy="38"/>
            </a:xfrm>
            <a:custGeom>
              <a:avLst/>
              <a:gdLst>
                <a:gd name="T0" fmla="*/ 0 w 1188"/>
                <a:gd name="T1" fmla="*/ 0 h 38"/>
                <a:gd name="T2" fmla="*/ 460 w 1188"/>
                <a:gd name="T3" fmla="*/ 24 h 38"/>
                <a:gd name="T4" fmla="*/ 776 w 1188"/>
                <a:gd name="T5" fmla="*/ 38 h 38"/>
                <a:gd name="T6" fmla="*/ 1188 w 1188"/>
                <a:gd name="T7" fmla="*/ 24 h 38"/>
                <a:gd name="T8" fmla="*/ 0 60000 65536"/>
                <a:gd name="T9" fmla="*/ 0 60000 65536"/>
                <a:gd name="T10" fmla="*/ 0 60000 65536"/>
                <a:gd name="T11" fmla="*/ 0 60000 65536"/>
                <a:gd name="T12" fmla="*/ 0 w 1188"/>
                <a:gd name="T13" fmla="*/ 0 h 38"/>
                <a:gd name="T14" fmla="*/ 1188 w 1188"/>
                <a:gd name="T15" fmla="*/ 38 h 38"/>
              </a:gdLst>
              <a:ahLst/>
              <a:cxnLst>
                <a:cxn ang="T8">
                  <a:pos x="T0" y="T1"/>
                </a:cxn>
                <a:cxn ang="T9">
                  <a:pos x="T2" y="T3"/>
                </a:cxn>
                <a:cxn ang="T10">
                  <a:pos x="T4" y="T5"/>
                </a:cxn>
                <a:cxn ang="T11">
                  <a:pos x="T6" y="T7"/>
                </a:cxn>
              </a:cxnLst>
              <a:rect l="T12" t="T13" r="T14" b="T15"/>
              <a:pathLst>
                <a:path w="1188" h="38">
                  <a:moveTo>
                    <a:pt x="0" y="0"/>
                  </a:moveTo>
                  <a:cubicBezTo>
                    <a:pt x="165" y="9"/>
                    <a:pt x="331" y="18"/>
                    <a:pt x="460" y="24"/>
                  </a:cubicBezTo>
                  <a:cubicBezTo>
                    <a:pt x="589" y="30"/>
                    <a:pt x="655" y="38"/>
                    <a:pt x="776" y="38"/>
                  </a:cubicBezTo>
                  <a:cubicBezTo>
                    <a:pt x="897" y="38"/>
                    <a:pt x="1042" y="31"/>
                    <a:pt x="1188" y="24"/>
                  </a:cubicBez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34" name="Freeform 152">
              <a:extLst>
                <a:ext uri="{FF2B5EF4-FFF2-40B4-BE49-F238E27FC236}">
                  <a16:creationId xmlns:a16="http://schemas.microsoft.com/office/drawing/2014/main" id="{A52E57A8-17B8-A14C-A541-FF59C3D81A8F}"/>
                </a:ext>
              </a:extLst>
            </p:cNvPr>
            <p:cNvSpPr>
              <a:spLocks/>
            </p:cNvSpPr>
            <p:nvPr/>
          </p:nvSpPr>
          <p:spPr bwMode="auto">
            <a:xfrm>
              <a:off x="4877" y="3339"/>
              <a:ext cx="728" cy="27"/>
            </a:xfrm>
            <a:custGeom>
              <a:avLst/>
              <a:gdLst>
                <a:gd name="T0" fmla="*/ 0 w 728"/>
                <a:gd name="T1" fmla="*/ 22 h 27"/>
                <a:gd name="T2" fmla="*/ 230 w 728"/>
                <a:gd name="T3" fmla="*/ 12 h 27"/>
                <a:gd name="T4" fmla="*/ 417 w 728"/>
                <a:gd name="T5" fmla="*/ 8 h 27"/>
                <a:gd name="T6" fmla="*/ 551 w 728"/>
                <a:gd name="T7" fmla="*/ 3 h 27"/>
                <a:gd name="T8" fmla="*/ 728 w 728"/>
                <a:gd name="T9" fmla="*/ 27 h 27"/>
                <a:gd name="T10" fmla="*/ 0 60000 65536"/>
                <a:gd name="T11" fmla="*/ 0 60000 65536"/>
                <a:gd name="T12" fmla="*/ 0 60000 65536"/>
                <a:gd name="T13" fmla="*/ 0 60000 65536"/>
                <a:gd name="T14" fmla="*/ 0 60000 65536"/>
                <a:gd name="T15" fmla="*/ 0 w 728"/>
                <a:gd name="T16" fmla="*/ 0 h 27"/>
                <a:gd name="T17" fmla="*/ 728 w 728"/>
                <a:gd name="T18" fmla="*/ 27 h 27"/>
              </a:gdLst>
              <a:ahLst/>
              <a:cxnLst>
                <a:cxn ang="T10">
                  <a:pos x="T0" y="T1"/>
                </a:cxn>
                <a:cxn ang="T11">
                  <a:pos x="T2" y="T3"/>
                </a:cxn>
                <a:cxn ang="T12">
                  <a:pos x="T4" y="T5"/>
                </a:cxn>
                <a:cxn ang="T13">
                  <a:pos x="T6" y="T7"/>
                </a:cxn>
                <a:cxn ang="T14">
                  <a:pos x="T8" y="T9"/>
                </a:cxn>
              </a:cxnLst>
              <a:rect l="T15" t="T16" r="T17" b="T18"/>
              <a:pathLst>
                <a:path w="728" h="27">
                  <a:moveTo>
                    <a:pt x="0" y="22"/>
                  </a:moveTo>
                  <a:cubicBezTo>
                    <a:pt x="80" y="18"/>
                    <a:pt x="161" y="14"/>
                    <a:pt x="230" y="12"/>
                  </a:cubicBezTo>
                  <a:cubicBezTo>
                    <a:pt x="299" y="10"/>
                    <a:pt x="364" y="9"/>
                    <a:pt x="417" y="8"/>
                  </a:cubicBezTo>
                  <a:cubicBezTo>
                    <a:pt x="470" y="7"/>
                    <a:pt x="499" y="0"/>
                    <a:pt x="551" y="3"/>
                  </a:cubicBezTo>
                  <a:cubicBezTo>
                    <a:pt x="603" y="6"/>
                    <a:pt x="665" y="16"/>
                    <a:pt x="728" y="27"/>
                  </a:cubicBez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8235" name="Group 153">
              <a:extLst>
                <a:ext uri="{FF2B5EF4-FFF2-40B4-BE49-F238E27FC236}">
                  <a16:creationId xmlns:a16="http://schemas.microsoft.com/office/drawing/2014/main" id="{B01ED85F-D6CF-C043-859A-F3A5DAE8A259}"/>
                </a:ext>
              </a:extLst>
            </p:cNvPr>
            <p:cNvGrpSpPr>
              <a:grpSpLocks/>
            </p:cNvGrpSpPr>
            <p:nvPr/>
          </p:nvGrpSpPr>
          <p:grpSpPr bwMode="auto">
            <a:xfrm>
              <a:off x="5566" y="3161"/>
              <a:ext cx="206" cy="192"/>
              <a:chOff x="1768" y="3755"/>
              <a:chExt cx="206" cy="192"/>
            </a:xfrm>
          </p:grpSpPr>
          <p:sp>
            <p:nvSpPr>
              <p:cNvPr id="48239" name="Oval 154">
                <a:extLst>
                  <a:ext uri="{FF2B5EF4-FFF2-40B4-BE49-F238E27FC236}">
                    <a16:creationId xmlns:a16="http://schemas.microsoft.com/office/drawing/2014/main" id="{A4037198-19CC-204F-AC50-9C24340E3435}"/>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40" name="Rectangle 155">
                <a:extLst>
                  <a:ext uri="{FF2B5EF4-FFF2-40B4-BE49-F238E27FC236}">
                    <a16:creationId xmlns:a16="http://schemas.microsoft.com/office/drawing/2014/main" id="{03719C55-C674-1947-A8FB-9FD251DA11AE}"/>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48236" name="Group 156">
              <a:extLst>
                <a:ext uri="{FF2B5EF4-FFF2-40B4-BE49-F238E27FC236}">
                  <a16:creationId xmlns:a16="http://schemas.microsoft.com/office/drawing/2014/main" id="{79763FF6-E29A-1F4C-996C-3D3FF491EE1F}"/>
                </a:ext>
              </a:extLst>
            </p:cNvPr>
            <p:cNvGrpSpPr>
              <a:grpSpLocks/>
            </p:cNvGrpSpPr>
            <p:nvPr/>
          </p:nvGrpSpPr>
          <p:grpSpPr bwMode="auto">
            <a:xfrm>
              <a:off x="5566" y="3397"/>
              <a:ext cx="206" cy="192"/>
              <a:chOff x="2621" y="2303"/>
              <a:chExt cx="206" cy="192"/>
            </a:xfrm>
          </p:grpSpPr>
          <p:sp>
            <p:nvSpPr>
              <p:cNvPr id="48237" name="Oval 157">
                <a:extLst>
                  <a:ext uri="{FF2B5EF4-FFF2-40B4-BE49-F238E27FC236}">
                    <a16:creationId xmlns:a16="http://schemas.microsoft.com/office/drawing/2014/main" id="{1D4E64D3-02A6-0641-BD6D-C7960FD63EFF}"/>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38" name="Rectangle 158">
                <a:extLst>
                  <a:ext uri="{FF2B5EF4-FFF2-40B4-BE49-F238E27FC236}">
                    <a16:creationId xmlns:a16="http://schemas.microsoft.com/office/drawing/2014/main" id="{F49741DD-DBE0-EE49-829F-F21D65B47466}"/>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grpSp>
        <p:nvGrpSpPr>
          <p:cNvPr id="21" name="Group 159">
            <a:extLst>
              <a:ext uri="{FF2B5EF4-FFF2-40B4-BE49-F238E27FC236}">
                <a16:creationId xmlns:a16="http://schemas.microsoft.com/office/drawing/2014/main" id="{6B19D7AF-A4FD-224B-816C-01AA44550996}"/>
              </a:ext>
            </a:extLst>
          </p:cNvPr>
          <p:cNvGrpSpPr>
            <a:grpSpLocks/>
          </p:cNvGrpSpPr>
          <p:nvPr/>
        </p:nvGrpSpPr>
        <p:grpSpPr bwMode="auto">
          <a:xfrm>
            <a:off x="434975" y="1808163"/>
            <a:ext cx="327025" cy="304800"/>
            <a:chOff x="1768" y="3755"/>
            <a:chExt cx="206" cy="192"/>
          </a:xfrm>
        </p:grpSpPr>
        <p:sp>
          <p:nvSpPr>
            <p:cNvPr id="48221" name="Oval 160">
              <a:extLst>
                <a:ext uri="{FF2B5EF4-FFF2-40B4-BE49-F238E27FC236}">
                  <a16:creationId xmlns:a16="http://schemas.microsoft.com/office/drawing/2014/main" id="{AD3ECD8A-5327-1E47-82E3-6C5BF7D0C56C}"/>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22" name="Rectangle 161">
              <a:extLst>
                <a:ext uri="{FF2B5EF4-FFF2-40B4-BE49-F238E27FC236}">
                  <a16:creationId xmlns:a16="http://schemas.microsoft.com/office/drawing/2014/main" id="{048E7779-824B-234B-B672-D83DD967FE50}"/>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22" name="Group 162">
            <a:extLst>
              <a:ext uri="{FF2B5EF4-FFF2-40B4-BE49-F238E27FC236}">
                <a16:creationId xmlns:a16="http://schemas.microsoft.com/office/drawing/2014/main" id="{C05C276B-B390-4B4B-A804-6D225FF8272B}"/>
              </a:ext>
            </a:extLst>
          </p:cNvPr>
          <p:cNvGrpSpPr>
            <a:grpSpLocks/>
          </p:cNvGrpSpPr>
          <p:nvPr/>
        </p:nvGrpSpPr>
        <p:grpSpPr bwMode="auto">
          <a:xfrm>
            <a:off x="434975" y="1420813"/>
            <a:ext cx="327025" cy="304800"/>
            <a:chOff x="2621" y="2303"/>
            <a:chExt cx="206" cy="192"/>
          </a:xfrm>
        </p:grpSpPr>
        <p:sp>
          <p:nvSpPr>
            <p:cNvPr id="48219" name="Oval 163">
              <a:extLst>
                <a:ext uri="{FF2B5EF4-FFF2-40B4-BE49-F238E27FC236}">
                  <a16:creationId xmlns:a16="http://schemas.microsoft.com/office/drawing/2014/main" id="{02D9C949-A46D-F44D-83DC-F7CF932851E4}"/>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20" name="Rectangle 164">
              <a:extLst>
                <a:ext uri="{FF2B5EF4-FFF2-40B4-BE49-F238E27FC236}">
                  <a16:creationId xmlns:a16="http://schemas.microsoft.com/office/drawing/2014/main" id="{0AE0CE37-94D4-054D-99D7-F0A90C7CD964}"/>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23" name="Group 165">
            <a:extLst>
              <a:ext uri="{FF2B5EF4-FFF2-40B4-BE49-F238E27FC236}">
                <a16:creationId xmlns:a16="http://schemas.microsoft.com/office/drawing/2014/main" id="{C3AD7A66-4298-1E47-A522-90B53A7C55E3}"/>
              </a:ext>
            </a:extLst>
          </p:cNvPr>
          <p:cNvGrpSpPr>
            <a:grpSpLocks/>
          </p:cNvGrpSpPr>
          <p:nvPr/>
        </p:nvGrpSpPr>
        <p:grpSpPr bwMode="auto">
          <a:xfrm>
            <a:off x="8836025" y="1362075"/>
            <a:ext cx="327025" cy="304800"/>
            <a:chOff x="1768" y="3755"/>
            <a:chExt cx="206" cy="192"/>
          </a:xfrm>
        </p:grpSpPr>
        <p:sp>
          <p:nvSpPr>
            <p:cNvPr id="48217" name="Oval 166">
              <a:extLst>
                <a:ext uri="{FF2B5EF4-FFF2-40B4-BE49-F238E27FC236}">
                  <a16:creationId xmlns:a16="http://schemas.microsoft.com/office/drawing/2014/main" id="{EF06FB29-DCDE-0841-9B2B-EC6D19AD829A}"/>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18" name="Rectangle 167">
              <a:extLst>
                <a:ext uri="{FF2B5EF4-FFF2-40B4-BE49-F238E27FC236}">
                  <a16:creationId xmlns:a16="http://schemas.microsoft.com/office/drawing/2014/main" id="{70B9E2B9-8D25-1045-86A5-F8E04C92E9BE}"/>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24" name="Group 168">
            <a:extLst>
              <a:ext uri="{FF2B5EF4-FFF2-40B4-BE49-F238E27FC236}">
                <a16:creationId xmlns:a16="http://schemas.microsoft.com/office/drawing/2014/main" id="{E2DDFFCF-E029-1D4B-8485-6A8737C18411}"/>
              </a:ext>
            </a:extLst>
          </p:cNvPr>
          <p:cNvGrpSpPr>
            <a:grpSpLocks/>
          </p:cNvGrpSpPr>
          <p:nvPr/>
        </p:nvGrpSpPr>
        <p:grpSpPr bwMode="auto">
          <a:xfrm>
            <a:off x="8836025" y="1738313"/>
            <a:ext cx="327025" cy="304800"/>
            <a:chOff x="2621" y="2303"/>
            <a:chExt cx="206" cy="192"/>
          </a:xfrm>
        </p:grpSpPr>
        <p:sp>
          <p:nvSpPr>
            <p:cNvPr id="48215" name="Oval 169">
              <a:extLst>
                <a:ext uri="{FF2B5EF4-FFF2-40B4-BE49-F238E27FC236}">
                  <a16:creationId xmlns:a16="http://schemas.microsoft.com/office/drawing/2014/main" id="{386BF8D1-88DC-0444-AD83-AA34CA631D1F}"/>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16" name="Rectangle 170">
              <a:extLst>
                <a:ext uri="{FF2B5EF4-FFF2-40B4-BE49-F238E27FC236}">
                  <a16:creationId xmlns:a16="http://schemas.microsoft.com/office/drawing/2014/main" id="{911CDFBC-296F-4546-BCBF-AAF94B9646E9}"/>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25" name="Group 171">
            <a:extLst>
              <a:ext uri="{FF2B5EF4-FFF2-40B4-BE49-F238E27FC236}">
                <a16:creationId xmlns:a16="http://schemas.microsoft.com/office/drawing/2014/main" id="{1700D799-FDB4-9D45-B050-F182514E861D}"/>
              </a:ext>
            </a:extLst>
          </p:cNvPr>
          <p:cNvGrpSpPr>
            <a:grpSpLocks/>
          </p:cNvGrpSpPr>
          <p:nvPr/>
        </p:nvGrpSpPr>
        <p:grpSpPr bwMode="auto">
          <a:xfrm>
            <a:off x="7521575" y="4805363"/>
            <a:ext cx="1328738" cy="479425"/>
            <a:chOff x="4738" y="3027"/>
            <a:chExt cx="837" cy="302"/>
          </a:xfrm>
        </p:grpSpPr>
        <p:sp>
          <p:nvSpPr>
            <p:cNvPr id="48213" name="AutoShape 172">
              <a:extLst>
                <a:ext uri="{FF2B5EF4-FFF2-40B4-BE49-F238E27FC236}">
                  <a16:creationId xmlns:a16="http://schemas.microsoft.com/office/drawing/2014/main" id="{0D605E10-BD1D-7A47-B7E8-A9DDB87BF8EB}"/>
                </a:ext>
              </a:extLst>
            </p:cNvPr>
            <p:cNvSpPr>
              <a:spLocks noChangeArrowheads="1"/>
            </p:cNvSpPr>
            <p:nvPr/>
          </p:nvSpPr>
          <p:spPr bwMode="auto">
            <a:xfrm>
              <a:off x="4738" y="3027"/>
              <a:ext cx="837" cy="270"/>
            </a:xfrm>
            <a:prstGeom prst="roundRect">
              <a:avLst>
                <a:gd name="adj" fmla="val 16667"/>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400" b="1">
                  <a:solidFill>
                    <a:srgbClr val="CC0000"/>
                  </a:solidFill>
                </a:rPr>
                <a:t>growing </a:t>
              </a:r>
            </a:p>
            <a:p>
              <a:pPr>
                <a:lnSpc>
                  <a:spcPct val="90000"/>
                </a:lnSpc>
              </a:pPr>
              <a:r>
                <a:rPr lang="en-US" altLang="en-US" sz="1400" b="1">
                  <a:solidFill>
                    <a:srgbClr val="CC0000"/>
                  </a:solidFill>
                </a:rPr>
                <a:t>replication fork</a:t>
              </a:r>
              <a:endParaRPr lang="en-US" altLang="en-US" sz="1800" b="1">
                <a:solidFill>
                  <a:srgbClr val="CC0000"/>
                </a:solidFill>
              </a:endParaRPr>
            </a:p>
          </p:txBody>
        </p:sp>
        <p:sp>
          <p:nvSpPr>
            <p:cNvPr id="48214" name="Line 173">
              <a:extLst>
                <a:ext uri="{FF2B5EF4-FFF2-40B4-BE49-F238E27FC236}">
                  <a16:creationId xmlns:a16="http://schemas.microsoft.com/office/drawing/2014/main" id="{DFDA0928-806C-C748-AD88-810DDE9D2F1A}"/>
                </a:ext>
              </a:extLst>
            </p:cNvPr>
            <p:cNvSpPr>
              <a:spLocks noChangeShapeType="1"/>
            </p:cNvSpPr>
            <p:nvPr/>
          </p:nvSpPr>
          <p:spPr bwMode="auto">
            <a:xfrm>
              <a:off x="4749" y="3329"/>
              <a:ext cx="665" cy="0"/>
            </a:xfrm>
            <a:prstGeom prst="line">
              <a:avLst/>
            </a:prstGeom>
            <a:noFill/>
            <a:ln w="101600">
              <a:solidFill>
                <a:srgbClr val="CC0000"/>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6" name="Group 174">
            <a:extLst>
              <a:ext uri="{FF2B5EF4-FFF2-40B4-BE49-F238E27FC236}">
                <a16:creationId xmlns:a16="http://schemas.microsoft.com/office/drawing/2014/main" id="{E0A9376D-EF5E-2349-9815-6735649CC823}"/>
              </a:ext>
            </a:extLst>
          </p:cNvPr>
          <p:cNvGrpSpPr>
            <a:grpSpLocks/>
          </p:cNvGrpSpPr>
          <p:nvPr/>
        </p:nvGrpSpPr>
        <p:grpSpPr bwMode="auto">
          <a:xfrm>
            <a:off x="1622425" y="5130800"/>
            <a:ext cx="1393825" cy="447675"/>
            <a:chOff x="1022" y="3232"/>
            <a:chExt cx="878" cy="282"/>
          </a:xfrm>
        </p:grpSpPr>
        <p:sp>
          <p:nvSpPr>
            <p:cNvPr id="48211" name="AutoShape 175">
              <a:extLst>
                <a:ext uri="{FF2B5EF4-FFF2-40B4-BE49-F238E27FC236}">
                  <a16:creationId xmlns:a16="http://schemas.microsoft.com/office/drawing/2014/main" id="{1E55D2DB-071A-CF4A-91BA-A00BBD3D1087}"/>
                </a:ext>
              </a:extLst>
            </p:cNvPr>
            <p:cNvSpPr>
              <a:spLocks noChangeArrowheads="1"/>
            </p:cNvSpPr>
            <p:nvPr/>
          </p:nvSpPr>
          <p:spPr bwMode="auto">
            <a:xfrm>
              <a:off x="1063" y="3244"/>
              <a:ext cx="837" cy="270"/>
            </a:xfrm>
            <a:prstGeom prst="roundRect">
              <a:avLst>
                <a:gd name="adj" fmla="val 16667"/>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400" b="1">
                  <a:solidFill>
                    <a:srgbClr val="CC0000"/>
                  </a:solidFill>
                </a:rPr>
                <a:t>growing </a:t>
              </a:r>
            </a:p>
            <a:p>
              <a:pPr>
                <a:lnSpc>
                  <a:spcPct val="90000"/>
                </a:lnSpc>
              </a:pPr>
              <a:r>
                <a:rPr lang="en-US" altLang="en-US" sz="1400" b="1">
                  <a:solidFill>
                    <a:srgbClr val="CC0000"/>
                  </a:solidFill>
                </a:rPr>
                <a:t>replication fork</a:t>
              </a:r>
              <a:endParaRPr lang="en-US" altLang="en-US" sz="1800" b="1">
                <a:solidFill>
                  <a:srgbClr val="CC0000"/>
                </a:solidFill>
              </a:endParaRPr>
            </a:p>
          </p:txBody>
        </p:sp>
        <p:sp>
          <p:nvSpPr>
            <p:cNvPr id="48212" name="Line 176">
              <a:extLst>
                <a:ext uri="{FF2B5EF4-FFF2-40B4-BE49-F238E27FC236}">
                  <a16:creationId xmlns:a16="http://schemas.microsoft.com/office/drawing/2014/main" id="{A3CAB13C-CE3D-2947-A697-62D59C93F54B}"/>
                </a:ext>
              </a:extLst>
            </p:cNvPr>
            <p:cNvSpPr>
              <a:spLocks noChangeShapeType="1"/>
            </p:cNvSpPr>
            <p:nvPr/>
          </p:nvSpPr>
          <p:spPr bwMode="auto">
            <a:xfrm flipH="1">
              <a:off x="1022" y="3232"/>
              <a:ext cx="665" cy="0"/>
            </a:xfrm>
            <a:prstGeom prst="line">
              <a:avLst/>
            </a:prstGeom>
            <a:noFill/>
            <a:ln w="101600">
              <a:solidFill>
                <a:srgbClr val="CC0000"/>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13873" name="Freeform 177">
            <a:extLst>
              <a:ext uri="{FF2B5EF4-FFF2-40B4-BE49-F238E27FC236}">
                <a16:creationId xmlns:a16="http://schemas.microsoft.com/office/drawing/2014/main" id="{742815BB-1156-6942-B536-7FD00F858330}"/>
              </a:ext>
            </a:extLst>
          </p:cNvPr>
          <p:cNvSpPr>
            <a:spLocks/>
          </p:cNvSpPr>
          <p:nvPr/>
        </p:nvSpPr>
        <p:spPr bwMode="auto">
          <a:xfrm>
            <a:off x="5226050" y="2820988"/>
            <a:ext cx="760413" cy="266700"/>
          </a:xfrm>
          <a:custGeom>
            <a:avLst/>
            <a:gdLst>
              <a:gd name="T0" fmla="*/ 0 w 479"/>
              <a:gd name="T1" fmla="*/ 0 h 168"/>
              <a:gd name="T2" fmla="*/ 196850 w 479"/>
              <a:gd name="T3" fmla="*/ 53975 h 168"/>
              <a:gd name="T4" fmla="*/ 463550 w 479"/>
              <a:gd name="T5" fmla="*/ 174625 h 168"/>
              <a:gd name="T6" fmla="*/ 760413 w 479"/>
              <a:gd name="T7" fmla="*/ 266700 h 168"/>
              <a:gd name="T8" fmla="*/ 0 60000 65536"/>
              <a:gd name="T9" fmla="*/ 0 60000 65536"/>
              <a:gd name="T10" fmla="*/ 0 60000 65536"/>
              <a:gd name="T11" fmla="*/ 0 60000 65536"/>
              <a:gd name="T12" fmla="*/ 0 w 479"/>
              <a:gd name="T13" fmla="*/ 0 h 168"/>
              <a:gd name="T14" fmla="*/ 479 w 479"/>
              <a:gd name="T15" fmla="*/ 168 h 168"/>
            </a:gdLst>
            <a:ahLst/>
            <a:cxnLst>
              <a:cxn ang="T8">
                <a:pos x="T0" y="T1"/>
              </a:cxn>
              <a:cxn ang="T9">
                <a:pos x="T2" y="T3"/>
              </a:cxn>
              <a:cxn ang="T10">
                <a:pos x="T4" y="T5"/>
              </a:cxn>
              <a:cxn ang="T11">
                <a:pos x="T6" y="T7"/>
              </a:cxn>
            </a:cxnLst>
            <a:rect l="T12" t="T13" r="T14" b="T15"/>
            <a:pathLst>
              <a:path w="479" h="168">
                <a:moveTo>
                  <a:pt x="0" y="0"/>
                </a:moveTo>
                <a:cubicBezTo>
                  <a:pt x="37" y="8"/>
                  <a:pt x="75" y="16"/>
                  <a:pt x="124" y="34"/>
                </a:cubicBezTo>
                <a:cubicBezTo>
                  <a:pt x="173" y="52"/>
                  <a:pt x="233" y="88"/>
                  <a:pt x="292" y="110"/>
                </a:cubicBezTo>
                <a:cubicBezTo>
                  <a:pt x="351" y="132"/>
                  <a:pt x="415" y="150"/>
                  <a:pt x="479" y="168"/>
                </a:cubicBezTo>
              </a:path>
            </a:pathLst>
          </a:custGeom>
          <a:noFill/>
          <a:ln w="177800">
            <a:solidFill>
              <a:schemeClr val="hlink"/>
            </a:solidFill>
            <a:round/>
            <a:headEnd/>
            <a:tailEnd type="stealth"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7" name="Group 178">
            <a:extLst>
              <a:ext uri="{FF2B5EF4-FFF2-40B4-BE49-F238E27FC236}">
                <a16:creationId xmlns:a16="http://schemas.microsoft.com/office/drawing/2014/main" id="{3EDEA51F-A7F6-C74B-837C-9099A99B5A24}"/>
              </a:ext>
            </a:extLst>
          </p:cNvPr>
          <p:cNvGrpSpPr>
            <a:grpSpLocks/>
          </p:cNvGrpSpPr>
          <p:nvPr/>
        </p:nvGrpSpPr>
        <p:grpSpPr bwMode="auto">
          <a:xfrm>
            <a:off x="5151438" y="2695575"/>
            <a:ext cx="327025" cy="304800"/>
            <a:chOff x="1768" y="3755"/>
            <a:chExt cx="206" cy="192"/>
          </a:xfrm>
        </p:grpSpPr>
        <p:sp>
          <p:nvSpPr>
            <p:cNvPr id="48209" name="Oval 179">
              <a:extLst>
                <a:ext uri="{FF2B5EF4-FFF2-40B4-BE49-F238E27FC236}">
                  <a16:creationId xmlns:a16="http://schemas.microsoft.com/office/drawing/2014/main" id="{3D748970-CE97-CB4A-B422-C2DF3BE268E6}"/>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10" name="Rectangle 180">
              <a:extLst>
                <a:ext uri="{FF2B5EF4-FFF2-40B4-BE49-F238E27FC236}">
                  <a16:creationId xmlns:a16="http://schemas.microsoft.com/office/drawing/2014/main" id="{4877F5B8-57D7-EE46-929B-64A98CAD1B67}"/>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sp>
        <p:nvSpPr>
          <p:cNvPr id="413877" name="Line 181">
            <a:extLst>
              <a:ext uri="{FF2B5EF4-FFF2-40B4-BE49-F238E27FC236}">
                <a16:creationId xmlns:a16="http://schemas.microsoft.com/office/drawing/2014/main" id="{10164443-2B38-C34A-A01F-11A2F69510E9}"/>
              </a:ext>
            </a:extLst>
          </p:cNvPr>
          <p:cNvSpPr>
            <a:spLocks noChangeShapeType="1"/>
          </p:cNvSpPr>
          <p:nvPr/>
        </p:nvSpPr>
        <p:spPr bwMode="auto">
          <a:xfrm>
            <a:off x="5911850" y="3114675"/>
            <a:ext cx="989013" cy="212725"/>
          </a:xfrm>
          <a:prstGeom prst="line">
            <a:avLst/>
          </a:prstGeom>
          <a:noFill/>
          <a:ln w="101600">
            <a:solidFill>
              <a:srgbClr val="CC0000"/>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8" name="Group 182">
            <a:extLst>
              <a:ext uri="{FF2B5EF4-FFF2-40B4-BE49-F238E27FC236}">
                <a16:creationId xmlns:a16="http://schemas.microsoft.com/office/drawing/2014/main" id="{0D89E1E9-0B83-3442-8605-548BE48DA531}"/>
              </a:ext>
            </a:extLst>
          </p:cNvPr>
          <p:cNvGrpSpPr>
            <a:grpSpLocks/>
          </p:cNvGrpSpPr>
          <p:nvPr/>
        </p:nvGrpSpPr>
        <p:grpSpPr bwMode="auto">
          <a:xfrm>
            <a:off x="5635625" y="3079750"/>
            <a:ext cx="595313" cy="304800"/>
            <a:chOff x="3550" y="1940"/>
            <a:chExt cx="375" cy="192"/>
          </a:xfrm>
        </p:grpSpPr>
        <p:sp>
          <p:nvSpPr>
            <p:cNvPr id="48205" name="Freeform 183">
              <a:extLst>
                <a:ext uri="{FF2B5EF4-FFF2-40B4-BE49-F238E27FC236}">
                  <a16:creationId xmlns:a16="http://schemas.microsoft.com/office/drawing/2014/main" id="{D9A1235E-12C5-FB42-A194-231394B36054}"/>
                </a:ext>
              </a:extLst>
            </p:cNvPr>
            <p:cNvSpPr>
              <a:spLocks/>
            </p:cNvSpPr>
            <p:nvPr/>
          </p:nvSpPr>
          <p:spPr bwMode="auto">
            <a:xfrm>
              <a:off x="3550" y="2026"/>
              <a:ext cx="254" cy="53"/>
            </a:xfrm>
            <a:custGeom>
              <a:avLst/>
              <a:gdLst>
                <a:gd name="T0" fmla="*/ 254 w 254"/>
                <a:gd name="T1" fmla="*/ 0 h 53"/>
                <a:gd name="T2" fmla="*/ 0 w 254"/>
                <a:gd name="T3" fmla="*/ 53 h 53"/>
                <a:gd name="T4" fmla="*/ 0 60000 65536"/>
                <a:gd name="T5" fmla="*/ 0 60000 65536"/>
                <a:gd name="T6" fmla="*/ 0 w 254"/>
                <a:gd name="T7" fmla="*/ 0 h 53"/>
                <a:gd name="T8" fmla="*/ 254 w 254"/>
                <a:gd name="T9" fmla="*/ 53 h 53"/>
              </a:gdLst>
              <a:ahLst/>
              <a:cxnLst>
                <a:cxn ang="T4">
                  <a:pos x="T0" y="T1"/>
                </a:cxn>
                <a:cxn ang="T5">
                  <a:pos x="T2" y="T3"/>
                </a:cxn>
              </a:cxnLst>
              <a:rect l="T6" t="T7" r="T8" b="T9"/>
              <a:pathLst>
                <a:path w="254" h="53">
                  <a:moveTo>
                    <a:pt x="254" y="0"/>
                  </a:moveTo>
                  <a:cubicBezTo>
                    <a:pt x="254" y="0"/>
                    <a:pt x="127" y="26"/>
                    <a:pt x="0" y="53"/>
                  </a:cubicBezTo>
                </a:path>
              </a:pathLst>
            </a:custGeom>
            <a:noFill/>
            <a:ln w="177800">
              <a:solidFill>
                <a:schemeClr val="hlink"/>
              </a:solidFill>
              <a:round/>
              <a:headEnd/>
              <a:tailEnd type="stealth"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8206" name="Group 184">
              <a:extLst>
                <a:ext uri="{FF2B5EF4-FFF2-40B4-BE49-F238E27FC236}">
                  <a16:creationId xmlns:a16="http://schemas.microsoft.com/office/drawing/2014/main" id="{58FE9E6F-E5E1-A241-980A-4ACE66327A00}"/>
                </a:ext>
              </a:extLst>
            </p:cNvPr>
            <p:cNvGrpSpPr>
              <a:grpSpLocks/>
            </p:cNvGrpSpPr>
            <p:nvPr/>
          </p:nvGrpSpPr>
          <p:grpSpPr bwMode="auto">
            <a:xfrm>
              <a:off x="3719" y="1940"/>
              <a:ext cx="206" cy="192"/>
              <a:chOff x="1768" y="3755"/>
              <a:chExt cx="206" cy="192"/>
            </a:xfrm>
          </p:grpSpPr>
          <p:sp>
            <p:nvSpPr>
              <p:cNvPr id="48207" name="Oval 185">
                <a:extLst>
                  <a:ext uri="{FF2B5EF4-FFF2-40B4-BE49-F238E27FC236}">
                    <a16:creationId xmlns:a16="http://schemas.microsoft.com/office/drawing/2014/main" id="{78D55452-AE5D-9240-8B36-B81948819816}"/>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08" name="Rectangle 186">
                <a:extLst>
                  <a:ext uri="{FF2B5EF4-FFF2-40B4-BE49-F238E27FC236}">
                    <a16:creationId xmlns:a16="http://schemas.microsoft.com/office/drawing/2014/main" id="{1FF356A2-8F78-2247-B460-7EFDD4B2EA1E}"/>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grpSp>
        <p:nvGrpSpPr>
          <p:cNvPr id="30" name="Group 187">
            <a:extLst>
              <a:ext uri="{FF2B5EF4-FFF2-40B4-BE49-F238E27FC236}">
                <a16:creationId xmlns:a16="http://schemas.microsoft.com/office/drawing/2014/main" id="{183FA8ED-4EF8-CA4E-BE5E-1A314B21E049}"/>
              </a:ext>
            </a:extLst>
          </p:cNvPr>
          <p:cNvGrpSpPr>
            <a:grpSpLocks/>
          </p:cNvGrpSpPr>
          <p:nvPr/>
        </p:nvGrpSpPr>
        <p:grpSpPr bwMode="auto">
          <a:xfrm>
            <a:off x="5832475" y="5854700"/>
            <a:ext cx="869950" cy="304800"/>
            <a:chOff x="3674" y="3688"/>
            <a:chExt cx="548" cy="192"/>
          </a:xfrm>
        </p:grpSpPr>
        <p:sp>
          <p:nvSpPr>
            <p:cNvPr id="48201" name="Freeform 188">
              <a:extLst>
                <a:ext uri="{FF2B5EF4-FFF2-40B4-BE49-F238E27FC236}">
                  <a16:creationId xmlns:a16="http://schemas.microsoft.com/office/drawing/2014/main" id="{3C15FBA6-FD59-4440-9D1C-6ED660EC195D}"/>
                </a:ext>
              </a:extLst>
            </p:cNvPr>
            <p:cNvSpPr>
              <a:spLocks/>
            </p:cNvSpPr>
            <p:nvPr/>
          </p:nvSpPr>
          <p:spPr bwMode="auto">
            <a:xfrm>
              <a:off x="3674" y="3761"/>
              <a:ext cx="513" cy="96"/>
            </a:xfrm>
            <a:custGeom>
              <a:avLst/>
              <a:gdLst>
                <a:gd name="T0" fmla="*/ 513 w 513"/>
                <a:gd name="T1" fmla="*/ 0 h 96"/>
                <a:gd name="T2" fmla="*/ 221 w 513"/>
                <a:gd name="T3" fmla="*/ 72 h 96"/>
                <a:gd name="T4" fmla="*/ 0 w 513"/>
                <a:gd name="T5" fmla="*/ 96 h 96"/>
                <a:gd name="T6" fmla="*/ 0 60000 65536"/>
                <a:gd name="T7" fmla="*/ 0 60000 65536"/>
                <a:gd name="T8" fmla="*/ 0 60000 65536"/>
                <a:gd name="T9" fmla="*/ 0 w 513"/>
                <a:gd name="T10" fmla="*/ 0 h 96"/>
                <a:gd name="T11" fmla="*/ 513 w 513"/>
                <a:gd name="T12" fmla="*/ 96 h 96"/>
              </a:gdLst>
              <a:ahLst/>
              <a:cxnLst>
                <a:cxn ang="T6">
                  <a:pos x="T0" y="T1"/>
                </a:cxn>
                <a:cxn ang="T7">
                  <a:pos x="T2" y="T3"/>
                </a:cxn>
                <a:cxn ang="T8">
                  <a:pos x="T4" y="T5"/>
                </a:cxn>
              </a:cxnLst>
              <a:rect l="T9" t="T10" r="T11" b="T12"/>
              <a:pathLst>
                <a:path w="513" h="96">
                  <a:moveTo>
                    <a:pt x="513" y="0"/>
                  </a:moveTo>
                  <a:cubicBezTo>
                    <a:pt x="409" y="28"/>
                    <a:pt x="306" y="56"/>
                    <a:pt x="221" y="72"/>
                  </a:cubicBezTo>
                  <a:cubicBezTo>
                    <a:pt x="136" y="88"/>
                    <a:pt x="68" y="92"/>
                    <a:pt x="0" y="96"/>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8202" name="Group 189">
              <a:extLst>
                <a:ext uri="{FF2B5EF4-FFF2-40B4-BE49-F238E27FC236}">
                  <a16:creationId xmlns:a16="http://schemas.microsoft.com/office/drawing/2014/main" id="{C61BCE9E-EBBA-2B4C-A765-F6EE6A7BF406}"/>
                </a:ext>
              </a:extLst>
            </p:cNvPr>
            <p:cNvGrpSpPr>
              <a:grpSpLocks/>
            </p:cNvGrpSpPr>
            <p:nvPr/>
          </p:nvGrpSpPr>
          <p:grpSpPr bwMode="auto">
            <a:xfrm>
              <a:off x="4016" y="3688"/>
              <a:ext cx="206" cy="192"/>
              <a:chOff x="1768" y="3755"/>
              <a:chExt cx="206" cy="192"/>
            </a:xfrm>
          </p:grpSpPr>
          <p:sp>
            <p:nvSpPr>
              <p:cNvPr id="48203" name="Oval 190">
                <a:extLst>
                  <a:ext uri="{FF2B5EF4-FFF2-40B4-BE49-F238E27FC236}">
                    <a16:creationId xmlns:a16="http://schemas.microsoft.com/office/drawing/2014/main" id="{03F53C7D-AFBB-7D48-877E-A2C7E3A1A38E}"/>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04" name="Rectangle 191">
                <a:extLst>
                  <a:ext uri="{FF2B5EF4-FFF2-40B4-BE49-F238E27FC236}">
                    <a16:creationId xmlns:a16="http://schemas.microsoft.com/office/drawing/2014/main" id="{5163E503-E564-8646-B9CF-1F0A8AF20232}"/>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grpSp>
        <p:nvGrpSpPr>
          <p:cNvPr id="20611" name="Group 192">
            <a:extLst>
              <a:ext uri="{FF2B5EF4-FFF2-40B4-BE49-F238E27FC236}">
                <a16:creationId xmlns:a16="http://schemas.microsoft.com/office/drawing/2014/main" id="{5577392F-3367-FF46-8905-F59A3F77583E}"/>
              </a:ext>
            </a:extLst>
          </p:cNvPr>
          <p:cNvGrpSpPr>
            <a:grpSpLocks/>
          </p:cNvGrpSpPr>
          <p:nvPr/>
        </p:nvGrpSpPr>
        <p:grpSpPr bwMode="auto">
          <a:xfrm>
            <a:off x="6653213" y="5378450"/>
            <a:ext cx="882650" cy="357188"/>
            <a:chOff x="4191" y="3388"/>
            <a:chExt cx="556" cy="225"/>
          </a:xfrm>
        </p:grpSpPr>
        <p:sp>
          <p:nvSpPr>
            <p:cNvPr id="48197" name="Freeform 193">
              <a:extLst>
                <a:ext uri="{FF2B5EF4-FFF2-40B4-BE49-F238E27FC236}">
                  <a16:creationId xmlns:a16="http://schemas.microsoft.com/office/drawing/2014/main" id="{FA016FA5-6DE9-924C-85D0-B4047724F371}"/>
                </a:ext>
              </a:extLst>
            </p:cNvPr>
            <p:cNvSpPr>
              <a:spLocks/>
            </p:cNvSpPr>
            <p:nvPr/>
          </p:nvSpPr>
          <p:spPr bwMode="auto">
            <a:xfrm rot="-891758">
              <a:off x="4191" y="3517"/>
              <a:ext cx="513" cy="96"/>
            </a:xfrm>
            <a:custGeom>
              <a:avLst/>
              <a:gdLst>
                <a:gd name="T0" fmla="*/ 513 w 513"/>
                <a:gd name="T1" fmla="*/ 0 h 96"/>
                <a:gd name="T2" fmla="*/ 221 w 513"/>
                <a:gd name="T3" fmla="*/ 72 h 96"/>
                <a:gd name="T4" fmla="*/ 0 w 513"/>
                <a:gd name="T5" fmla="*/ 96 h 96"/>
                <a:gd name="T6" fmla="*/ 0 60000 65536"/>
                <a:gd name="T7" fmla="*/ 0 60000 65536"/>
                <a:gd name="T8" fmla="*/ 0 60000 65536"/>
                <a:gd name="T9" fmla="*/ 0 w 513"/>
                <a:gd name="T10" fmla="*/ 0 h 96"/>
                <a:gd name="T11" fmla="*/ 513 w 513"/>
                <a:gd name="T12" fmla="*/ 96 h 96"/>
              </a:gdLst>
              <a:ahLst/>
              <a:cxnLst>
                <a:cxn ang="T6">
                  <a:pos x="T0" y="T1"/>
                </a:cxn>
                <a:cxn ang="T7">
                  <a:pos x="T2" y="T3"/>
                </a:cxn>
                <a:cxn ang="T8">
                  <a:pos x="T4" y="T5"/>
                </a:cxn>
              </a:cxnLst>
              <a:rect l="T9" t="T10" r="T11" b="T12"/>
              <a:pathLst>
                <a:path w="513" h="96">
                  <a:moveTo>
                    <a:pt x="513" y="0"/>
                  </a:moveTo>
                  <a:cubicBezTo>
                    <a:pt x="409" y="28"/>
                    <a:pt x="306" y="56"/>
                    <a:pt x="221" y="72"/>
                  </a:cubicBezTo>
                  <a:cubicBezTo>
                    <a:pt x="136" y="88"/>
                    <a:pt x="68" y="92"/>
                    <a:pt x="0" y="96"/>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8198" name="Group 194">
              <a:extLst>
                <a:ext uri="{FF2B5EF4-FFF2-40B4-BE49-F238E27FC236}">
                  <a16:creationId xmlns:a16="http://schemas.microsoft.com/office/drawing/2014/main" id="{5D51FB3E-3DFB-A64B-8E95-14A4ACD29660}"/>
                </a:ext>
              </a:extLst>
            </p:cNvPr>
            <p:cNvGrpSpPr>
              <a:grpSpLocks/>
            </p:cNvGrpSpPr>
            <p:nvPr/>
          </p:nvGrpSpPr>
          <p:grpSpPr bwMode="auto">
            <a:xfrm>
              <a:off x="4541" y="3388"/>
              <a:ext cx="206" cy="192"/>
              <a:chOff x="1768" y="3755"/>
              <a:chExt cx="206" cy="192"/>
            </a:xfrm>
          </p:grpSpPr>
          <p:sp>
            <p:nvSpPr>
              <p:cNvPr id="48199" name="Oval 195">
                <a:extLst>
                  <a:ext uri="{FF2B5EF4-FFF2-40B4-BE49-F238E27FC236}">
                    <a16:creationId xmlns:a16="http://schemas.microsoft.com/office/drawing/2014/main" id="{929ECAB0-092D-BA46-8E9C-D40FA4627B89}"/>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00" name="Rectangle 196">
                <a:extLst>
                  <a:ext uri="{FF2B5EF4-FFF2-40B4-BE49-F238E27FC236}">
                    <a16:creationId xmlns:a16="http://schemas.microsoft.com/office/drawing/2014/main" id="{8BAE063B-9CF1-744D-871C-C90464CCAFD1}"/>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grpSp>
        <p:nvGrpSpPr>
          <p:cNvPr id="20617" name="Group 197">
            <a:extLst>
              <a:ext uri="{FF2B5EF4-FFF2-40B4-BE49-F238E27FC236}">
                <a16:creationId xmlns:a16="http://schemas.microsoft.com/office/drawing/2014/main" id="{85E44BFF-3588-6C41-9026-6C2B9C38F837}"/>
              </a:ext>
            </a:extLst>
          </p:cNvPr>
          <p:cNvGrpSpPr>
            <a:grpSpLocks/>
          </p:cNvGrpSpPr>
          <p:nvPr/>
        </p:nvGrpSpPr>
        <p:grpSpPr bwMode="auto">
          <a:xfrm>
            <a:off x="5151438" y="3151188"/>
            <a:ext cx="617537" cy="304800"/>
            <a:chOff x="3245" y="1985"/>
            <a:chExt cx="389" cy="192"/>
          </a:xfrm>
        </p:grpSpPr>
        <p:sp>
          <p:nvSpPr>
            <p:cNvPr id="48193" name="Freeform 198">
              <a:extLst>
                <a:ext uri="{FF2B5EF4-FFF2-40B4-BE49-F238E27FC236}">
                  <a16:creationId xmlns:a16="http://schemas.microsoft.com/office/drawing/2014/main" id="{40D74112-A90C-BE49-98B2-561FA7FA2C62}"/>
                </a:ext>
              </a:extLst>
            </p:cNvPr>
            <p:cNvSpPr>
              <a:spLocks/>
            </p:cNvSpPr>
            <p:nvPr/>
          </p:nvSpPr>
          <p:spPr bwMode="auto">
            <a:xfrm>
              <a:off x="3245" y="2074"/>
              <a:ext cx="254" cy="53"/>
            </a:xfrm>
            <a:custGeom>
              <a:avLst/>
              <a:gdLst>
                <a:gd name="T0" fmla="*/ 254 w 254"/>
                <a:gd name="T1" fmla="*/ 0 h 53"/>
                <a:gd name="T2" fmla="*/ 0 w 254"/>
                <a:gd name="T3" fmla="*/ 53 h 53"/>
                <a:gd name="T4" fmla="*/ 0 60000 65536"/>
                <a:gd name="T5" fmla="*/ 0 60000 65536"/>
                <a:gd name="T6" fmla="*/ 0 w 254"/>
                <a:gd name="T7" fmla="*/ 0 h 53"/>
                <a:gd name="T8" fmla="*/ 254 w 254"/>
                <a:gd name="T9" fmla="*/ 53 h 53"/>
              </a:gdLst>
              <a:ahLst/>
              <a:cxnLst>
                <a:cxn ang="T4">
                  <a:pos x="T0" y="T1"/>
                </a:cxn>
                <a:cxn ang="T5">
                  <a:pos x="T2" y="T3"/>
                </a:cxn>
              </a:cxnLst>
              <a:rect l="T6" t="T7" r="T8" b="T9"/>
              <a:pathLst>
                <a:path w="254" h="53">
                  <a:moveTo>
                    <a:pt x="254" y="0"/>
                  </a:moveTo>
                  <a:cubicBezTo>
                    <a:pt x="254" y="0"/>
                    <a:pt x="127" y="26"/>
                    <a:pt x="0" y="53"/>
                  </a:cubicBezTo>
                </a:path>
              </a:pathLst>
            </a:custGeom>
            <a:noFill/>
            <a:ln w="177800">
              <a:solidFill>
                <a:schemeClr val="hlink"/>
              </a:solidFill>
              <a:round/>
              <a:headEnd/>
              <a:tailEnd type="stealth"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8194" name="Group 199">
              <a:extLst>
                <a:ext uri="{FF2B5EF4-FFF2-40B4-BE49-F238E27FC236}">
                  <a16:creationId xmlns:a16="http://schemas.microsoft.com/office/drawing/2014/main" id="{0A4A25EB-8880-934F-A0BD-EA44716BCA17}"/>
                </a:ext>
              </a:extLst>
            </p:cNvPr>
            <p:cNvGrpSpPr>
              <a:grpSpLocks/>
            </p:cNvGrpSpPr>
            <p:nvPr/>
          </p:nvGrpSpPr>
          <p:grpSpPr bwMode="auto">
            <a:xfrm>
              <a:off x="3428" y="1985"/>
              <a:ext cx="206" cy="192"/>
              <a:chOff x="1768" y="3755"/>
              <a:chExt cx="206" cy="192"/>
            </a:xfrm>
          </p:grpSpPr>
          <p:sp>
            <p:nvSpPr>
              <p:cNvPr id="48195" name="Oval 200">
                <a:extLst>
                  <a:ext uri="{FF2B5EF4-FFF2-40B4-BE49-F238E27FC236}">
                    <a16:creationId xmlns:a16="http://schemas.microsoft.com/office/drawing/2014/main" id="{7119B41E-3F24-BB44-8B59-8B702D48B5ED}"/>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96" name="Rectangle 201">
                <a:extLst>
                  <a:ext uri="{FF2B5EF4-FFF2-40B4-BE49-F238E27FC236}">
                    <a16:creationId xmlns:a16="http://schemas.microsoft.com/office/drawing/2014/main" id="{A910FE90-C22D-D94C-9B10-E1B4661DCE62}"/>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grpSp>
        <p:nvGrpSpPr>
          <p:cNvPr id="20619" name="Group 202">
            <a:extLst>
              <a:ext uri="{FF2B5EF4-FFF2-40B4-BE49-F238E27FC236}">
                <a16:creationId xmlns:a16="http://schemas.microsoft.com/office/drawing/2014/main" id="{35404A14-267F-FA4D-98F3-67A462F1828F}"/>
              </a:ext>
            </a:extLst>
          </p:cNvPr>
          <p:cNvGrpSpPr>
            <a:grpSpLocks/>
          </p:cNvGrpSpPr>
          <p:nvPr/>
        </p:nvGrpSpPr>
        <p:grpSpPr bwMode="auto">
          <a:xfrm>
            <a:off x="5646738" y="2890838"/>
            <a:ext cx="327025" cy="304800"/>
            <a:chOff x="2621" y="2303"/>
            <a:chExt cx="206" cy="192"/>
          </a:xfrm>
        </p:grpSpPr>
        <p:sp>
          <p:nvSpPr>
            <p:cNvPr id="48191" name="Oval 203">
              <a:extLst>
                <a:ext uri="{FF2B5EF4-FFF2-40B4-BE49-F238E27FC236}">
                  <a16:creationId xmlns:a16="http://schemas.microsoft.com/office/drawing/2014/main" id="{F2D07ABF-71C2-F748-8D49-01364B2D926D}"/>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92" name="Rectangle 204">
              <a:extLst>
                <a:ext uri="{FF2B5EF4-FFF2-40B4-BE49-F238E27FC236}">
                  <a16:creationId xmlns:a16="http://schemas.microsoft.com/office/drawing/2014/main" id="{853E0493-2183-2141-99F7-FE39A0138B21}"/>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20620" name="Group 205">
            <a:extLst>
              <a:ext uri="{FF2B5EF4-FFF2-40B4-BE49-F238E27FC236}">
                <a16:creationId xmlns:a16="http://schemas.microsoft.com/office/drawing/2014/main" id="{5BCC895C-DF5B-DC42-B420-9F7F7DF0A3D2}"/>
              </a:ext>
            </a:extLst>
          </p:cNvPr>
          <p:cNvGrpSpPr>
            <a:grpSpLocks/>
          </p:cNvGrpSpPr>
          <p:nvPr/>
        </p:nvGrpSpPr>
        <p:grpSpPr bwMode="auto">
          <a:xfrm>
            <a:off x="4886325" y="3221038"/>
            <a:ext cx="327025" cy="304800"/>
            <a:chOff x="2621" y="2303"/>
            <a:chExt cx="206" cy="192"/>
          </a:xfrm>
        </p:grpSpPr>
        <p:sp>
          <p:nvSpPr>
            <p:cNvPr id="48189" name="Oval 206">
              <a:extLst>
                <a:ext uri="{FF2B5EF4-FFF2-40B4-BE49-F238E27FC236}">
                  <a16:creationId xmlns:a16="http://schemas.microsoft.com/office/drawing/2014/main" id="{CD123C18-334C-4340-A1A2-0DFBDF3CAEE0}"/>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90" name="Rectangle 207">
              <a:extLst>
                <a:ext uri="{FF2B5EF4-FFF2-40B4-BE49-F238E27FC236}">
                  <a16:creationId xmlns:a16="http://schemas.microsoft.com/office/drawing/2014/main" id="{C044619F-8FA7-1B44-8FC8-30BB81F23247}"/>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20621" name="Group 208">
            <a:extLst>
              <a:ext uri="{FF2B5EF4-FFF2-40B4-BE49-F238E27FC236}">
                <a16:creationId xmlns:a16="http://schemas.microsoft.com/office/drawing/2014/main" id="{1E3D466D-39FB-AD49-B57E-3243A644C77D}"/>
              </a:ext>
            </a:extLst>
          </p:cNvPr>
          <p:cNvGrpSpPr>
            <a:grpSpLocks/>
          </p:cNvGrpSpPr>
          <p:nvPr/>
        </p:nvGrpSpPr>
        <p:grpSpPr bwMode="auto">
          <a:xfrm>
            <a:off x="4835525" y="5986463"/>
            <a:ext cx="1035050" cy="304800"/>
            <a:chOff x="2980" y="3771"/>
            <a:chExt cx="652" cy="192"/>
          </a:xfrm>
        </p:grpSpPr>
        <p:sp>
          <p:nvSpPr>
            <p:cNvPr id="48185" name="Freeform 209">
              <a:extLst>
                <a:ext uri="{FF2B5EF4-FFF2-40B4-BE49-F238E27FC236}">
                  <a16:creationId xmlns:a16="http://schemas.microsoft.com/office/drawing/2014/main" id="{548A7FC4-AE08-F745-8D9E-44DD9EE95880}"/>
                </a:ext>
              </a:extLst>
            </p:cNvPr>
            <p:cNvSpPr>
              <a:spLocks/>
            </p:cNvSpPr>
            <p:nvPr/>
          </p:nvSpPr>
          <p:spPr bwMode="auto">
            <a:xfrm>
              <a:off x="2980" y="3835"/>
              <a:ext cx="614" cy="30"/>
            </a:xfrm>
            <a:custGeom>
              <a:avLst/>
              <a:gdLst>
                <a:gd name="T0" fmla="*/ 614 w 614"/>
                <a:gd name="T1" fmla="*/ 28 h 30"/>
                <a:gd name="T2" fmla="*/ 361 w 614"/>
                <a:gd name="T3" fmla="*/ 28 h 30"/>
                <a:gd name="T4" fmla="*/ 198 w 614"/>
                <a:gd name="T5" fmla="*/ 17 h 30"/>
                <a:gd name="T6" fmla="*/ 0 w 614"/>
                <a:gd name="T7" fmla="*/ 0 h 30"/>
                <a:gd name="T8" fmla="*/ 0 60000 65536"/>
                <a:gd name="T9" fmla="*/ 0 60000 65536"/>
                <a:gd name="T10" fmla="*/ 0 60000 65536"/>
                <a:gd name="T11" fmla="*/ 0 60000 65536"/>
                <a:gd name="T12" fmla="*/ 0 w 614"/>
                <a:gd name="T13" fmla="*/ 0 h 30"/>
                <a:gd name="T14" fmla="*/ 614 w 614"/>
                <a:gd name="T15" fmla="*/ 30 h 30"/>
              </a:gdLst>
              <a:ahLst/>
              <a:cxnLst>
                <a:cxn ang="T8">
                  <a:pos x="T0" y="T1"/>
                </a:cxn>
                <a:cxn ang="T9">
                  <a:pos x="T2" y="T3"/>
                </a:cxn>
                <a:cxn ang="T10">
                  <a:pos x="T4" y="T5"/>
                </a:cxn>
                <a:cxn ang="T11">
                  <a:pos x="T6" y="T7"/>
                </a:cxn>
              </a:cxnLst>
              <a:rect l="T12" t="T13" r="T14" b="T15"/>
              <a:pathLst>
                <a:path w="614" h="30">
                  <a:moveTo>
                    <a:pt x="614" y="28"/>
                  </a:moveTo>
                  <a:cubicBezTo>
                    <a:pt x="522" y="29"/>
                    <a:pt x="430" y="30"/>
                    <a:pt x="361" y="28"/>
                  </a:cubicBezTo>
                  <a:cubicBezTo>
                    <a:pt x="292" y="26"/>
                    <a:pt x="258" y="22"/>
                    <a:pt x="198" y="17"/>
                  </a:cubicBezTo>
                  <a:cubicBezTo>
                    <a:pt x="138" y="12"/>
                    <a:pt x="33" y="3"/>
                    <a:pt x="0" y="0"/>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8186" name="Group 210">
              <a:extLst>
                <a:ext uri="{FF2B5EF4-FFF2-40B4-BE49-F238E27FC236}">
                  <a16:creationId xmlns:a16="http://schemas.microsoft.com/office/drawing/2014/main" id="{1B2ACF49-1863-9846-90DE-889F6F8B4752}"/>
                </a:ext>
              </a:extLst>
            </p:cNvPr>
            <p:cNvGrpSpPr>
              <a:grpSpLocks/>
            </p:cNvGrpSpPr>
            <p:nvPr/>
          </p:nvGrpSpPr>
          <p:grpSpPr bwMode="auto">
            <a:xfrm>
              <a:off x="3426" y="3771"/>
              <a:ext cx="206" cy="192"/>
              <a:chOff x="1768" y="3755"/>
              <a:chExt cx="206" cy="192"/>
            </a:xfrm>
          </p:grpSpPr>
          <p:sp>
            <p:nvSpPr>
              <p:cNvPr id="48187" name="Oval 211">
                <a:extLst>
                  <a:ext uri="{FF2B5EF4-FFF2-40B4-BE49-F238E27FC236}">
                    <a16:creationId xmlns:a16="http://schemas.microsoft.com/office/drawing/2014/main" id="{ACBE6B77-2015-F644-82FC-AD0892CFC009}"/>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88" name="Rectangle 212">
                <a:extLst>
                  <a:ext uri="{FF2B5EF4-FFF2-40B4-BE49-F238E27FC236}">
                    <a16:creationId xmlns:a16="http://schemas.microsoft.com/office/drawing/2014/main" id="{9D73240E-D306-F044-9D3E-0A0A03ADFC05}"/>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grpSp>
        <p:nvGrpSpPr>
          <p:cNvPr id="413697" name="Group 213">
            <a:extLst>
              <a:ext uri="{FF2B5EF4-FFF2-40B4-BE49-F238E27FC236}">
                <a16:creationId xmlns:a16="http://schemas.microsoft.com/office/drawing/2014/main" id="{948913DD-AC15-F645-BD0F-DD66EEBD2839}"/>
              </a:ext>
            </a:extLst>
          </p:cNvPr>
          <p:cNvGrpSpPr>
            <a:grpSpLocks/>
          </p:cNvGrpSpPr>
          <p:nvPr/>
        </p:nvGrpSpPr>
        <p:grpSpPr bwMode="auto">
          <a:xfrm>
            <a:off x="2684463" y="4646613"/>
            <a:ext cx="1003300" cy="473075"/>
            <a:chOff x="1691" y="2927"/>
            <a:chExt cx="632" cy="298"/>
          </a:xfrm>
        </p:grpSpPr>
        <p:sp>
          <p:nvSpPr>
            <p:cNvPr id="48181" name="Freeform 214">
              <a:extLst>
                <a:ext uri="{FF2B5EF4-FFF2-40B4-BE49-F238E27FC236}">
                  <a16:creationId xmlns:a16="http://schemas.microsoft.com/office/drawing/2014/main" id="{BA38E75F-39E4-DC44-B8A9-F8DCB345BA89}"/>
                </a:ext>
              </a:extLst>
            </p:cNvPr>
            <p:cNvSpPr>
              <a:spLocks/>
            </p:cNvSpPr>
            <p:nvPr/>
          </p:nvSpPr>
          <p:spPr bwMode="auto">
            <a:xfrm>
              <a:off x="1739" y="2927"/>
              <a:ext cx="584" cy="206"/>
            </a:xfrm>
            <a:custGeom>
              <a:avLst/>
              <a:gdLst>
                <a:gd name="T0" fmla="*/ 0 w 584"/>
                <a:gd name="T1" fmla="*/ 206 h 206"/>
                <a:gd name="T2" fmla="*/ 311 w 584"/>
                <a:gd name="T3" fmla="*/ 82 h 206"/>
                <a:gd name="T4" fmla="*/ 584 w 584"/>
                <a:gd name="T5" fmla="*/ 0 h 206"/>
                <a:gd name="T6" fmla="*/ 0 60000 65536"/>
                <a:gd name="T7" fmla="*/ 0 60000 65536"/>
                <a:gd name="T8" fmla="*/ 0 60000 65536"/>
                <a:gd name="T9" fmla="*/ 0 w 584"/>
                <a:gd name="T10" fmla="*/ 0 h 206"/>
                <a:gd name="T11" fmla="*/ 584 w 584"/>
                <a:gd name="T12" fmla="*/ 206 h 206"/>
              </a:gdLst>
              <a:ahLst/>
              <a:cxnLst>
                <a:cxn ang="T6">
                  <a:pos x="T0" y="T1"/>
                </a:cxn>
                <a:cxn ang="T7">
                  <a:pos x="T2" y="T3"/>
                </a:cxn>
                <a:cxn ang="T8">
                  <a:pos x="T4" y="T5"/>
                </a:cxn>
              </a:cxnLst>
              <a:rect l="T9" t="T10" r="T11" b="T12"/>
              <a:pathLst>
                <a:path w="584" h="206">
                  <a:moveTo>
                    <a:pt x="0" y="206"/>
                  </a:moveTo>
                  <a:cubicBezTo>
                    <a:pt x="107" y="161"/>
                    <a:pt x="214" y="116"/>
                    <a:pt x="311" y="82"/>
                  </a:cubicBezTo>
                  <a:cubicBezTo>
                    <a:pt x="408" y="48"/>
                    <a:pt x="496" y="24"/>
                    <a:pt x="584" y="0"/>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8182" name="Group 215">
              <a:extLst>
                <a:ext uri="{FF2B5EF4-FFF2-40B4-BE49-F238E27FC236}">
                  <a16:creationId xmlns:a16="http://schemas.microsoft.com/office/drawing/2014/main" id="{C9B883A1-8B72-0643-9D5B-D95B5DAE3540}"/>
                </a:ext>
              </a:extLst>
            </p:cNvPr>
            <p:cNvGrpSpPr>
              <a:grpSpLocks/>
            </p:cNvGrpSpPr>
            <p:nvPr/>
          </p:nvGrpSpPr>
          <p:grpSpPr bwMode="auto">
            <a:xfrm>
              <a:off x="1691" y="3033"/>
              <a:ext cx="206" cy="192"/>
              <a:chOff x="1768" y="3755"/>
              <a:chExt cx="206" cy="192"/>
            </a:xfrm>
          </p:grpSpPr>
          <p:sp>
            <p:nvSpPr>
              <p:cNvPr id="48183" name="Oval 216">
                <a:extLst>
                  <a:ext uri="{FF2B5EF4-FFF2-40B4-BE49-F238E27FC236}">
                    <a16:creationId xmlns:a16="http://schemas.microsoft.com/office/drawing/2014/main" id="{F4352EC3-60ED-564A-A0D3-83F0471831B7}"/>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84" name="Rectangle 217">
                <a:extLst>
                  <a:ext uri="{FF2B5EF4-FFF2-40B4-BE49-F238E27FC236}">
                    <a16:creationId xmlns:a16="http://schemas.microsoft.com/office/drawing/2014/main" id="{384D0680-E056-0E49-A944-F2AC0B1AC68D}"/>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sp>
        <p:nvSpPr>
          <p:cNvPr id="413914" name="AutoShape 218">
            <a:extLst>
              <a:ext uri="{FF2B5EF4-FFF2-40B4-BE49-F238E27FC236}">
                <a16:creationId xmlns:a16="http://schemas.microsoft.com/office/drawing/2014/main" id="{E0A480A6-9476-CC45-8DDD-1DADDBDFFCD1}"/>
              </a:ext>
            </a:extLst>
          </p:cNvPr>
          <p:cNvSpPr>
            <a:spLocks noChangeArrowheads="1"/>
          </p:cNvSpPr>
          <p:nvPr/>
        </p:nvSpPr>
        <p:spPr bwMode="auto">
          <a:xfrm>
            <a:off x="3451225" y="4719638"/>
            <a:ext cx="1339850" cy="2381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F116A"/>
                </a:solidFill>
              </a:rPr>
              <a:t>lagging strand</a:t>
            </a:r>
          </a:p>
        </p:txBody>
      </p:sp>
      <p:grpSp>
        <p:nvGrpSpPr>
          <p:cNvPr id="413699" name="Group 219">
            <a:extLst>
              <a:ext uri="{FF2B5EF4-FFF2-40B4-BE49-F238E27FC236}">
                <a16:creationId xmlns:a16="http://schemas.microsoft.com/office/drawing/2014/main" id="{7CB8F37C-E10F-8749-B60C-AFA578660FA2}"/>
              </a:ext>
            </a:extLst>
          </p:cNvPr>
          <p:cNvGrpSpPr>
            <a:grpSpLocks/>
          </p:cNvGrpSpPr>
          <p:nvPr/>
        </p:nvGrpSpPr>
        <p:grpSpPr bwMode="auto">
          <a:xfrm>
            <a:off x="3757613" y="4395788"/>
            <a:ext cx="1163637" cy="384175"/>
            <a:chOff x="2367" y="2769"/>
            <a:chExt cx="733" cy="242"/>
          </a:xfrm>
        </p:grpSpPr>
        <p:grpSp>
          <p:nvGrpSpPr>
            <p:cNvPr id="48171" name="Group 220">
              <a:extLst>
                <a:ext uri="{FF2B5EF4-FFF2-40B4-BE49-F238E27FC236}">
                  <a16:creationId xmlns:a16="http://schemas.microsoft.com/office/drawing/2014/main" id="{50103FDB-520D-C546-8535-A632DB1D187B}"/>
                </a:ext>
              </a:extLst>
            </p:cNvPr>
            <p:cNvGrpSpPr>
              <a:grpSpLocks/>
            </p:cNvGrpSpPr>
            <p:nvPr/>
          </p:nvGrpSpPr>
          <p:grpSpPr bwMode="auto">
            <a:xfrm>
              <a:off x="2367" y="2819"/>
              <a:ext cx="733" cy="192"/>
              <a:chOff x="2367" y="2819"/>
              <a:chExt cx="733" cy="192"/>
            </a:xfrm>
          </p:grpSpPr>
          <p:grpSp>
            <p:nvGrpSpPr>
              <p:cNvPr id="48175" name="Group 221">
                <a:extLst>
                  <a:ext uri="{FF2B5EF4-FFF2-40B4-BE49-F238E27FC236}">
                    <a16:creationId xmlns:a16="http://schemas.microsoft.com/office/drawing/2014/main" id="{FD9C7B57-EAE6-A74C-93E7-3246C593B41E}"/>
                  </a:ext>
                </a:extLst>
              </p:cNvPr>
              <p:cNvGrpSpPr>
                <a:grpSpLocks/>
              </p:cNvGrpSpPr>
              <p:nvPr/>
            </p:nvGrpSpPr>
            <p:grpSpPr bwMode="auto">
              <a:xfrm>
                <a:off x="2410" y="2825"/>
                <a:ext cx="690" cy="107"/>
                <a:chOff x="2410" y="2825"/>
                <a:chExt cx="690" cy="107"/>
              </a:xfrm>
            </p:grpSpPr>
            <p:sp>
              <p:nvSpPr>
                <p:cNvPr id="48179" name="Freeform 222">
                  <a:extLst>
                    <a:ext uri="{FF2B5EF4-FFF2-40B4-BE49-F238E27FC236}">
                      <a16:creationId xmlns:a16="http://schemas.microsoft.com/office/drawing/2014/main" id="{BD9D0515-F518-1548-B9E7-BC7A2A495737}"/>
                    </a:ext>
                  </a:extLst>
                </p:cNvPr>
                <p:cNvSpPr>
                  <a:spLocks/>
                </p:cNvSpPr>
                <p:nvPr/>
              </p:nvSpPr>
              <p:spPr bwMode="auto">
                <a:xfrm>
                  <a:off x="2410" y="2851"/>
                  <a:ext cx="690" cy="81"/>
                </a:xfrm>
                <a:custGeom>
                  <a:avLst/>
                  <a:gdLst>
                    <a:gd name="T0" fmla="*/ 0 w 690"/>
                    <a:gd name="T1" fmla="*/ 81 h 81"/>
                    <a:gd name="T2" fmla="*/ 297 w 690"/>
                    <a:gd name="T3" fmla="*/ 19 h 81"/>
                    <a:gd name="T4" fmla="*/ 690 w 690"/>
                    <a:gd name="T5" fmla="*/ 0 h 81"/>
                    <a:gd name="T6" fmla="*/ 0 60000 65536"/>
                    <a:gd name="T7" fmla="*/ 0 60000 65536"/>
                    <a:gd name="T8" fmla="*/ 0 60000 65536"/>
                    <a:gd name="T9" fmla="*/ 0 w 690"/>
                    <a:gd name="T10" fmla="*/ 0 h 81"/>
                    <a:gd name="T11" fmla="*/ 690 w 690"/>
                    <a:gd name="T12" fmla="*/ 81 h 81"/>
                  </a:gdLst>
                  <a:ahLst/>
                  <a:cxnLst>
                    <a:cxn ang="T6">
                      <a:pos x="T0" y="T1"/>
                    </a:cxn>
                    <a:cxn ang="T7">
                      <a:pos x="T2" y="T3"/>
                    </a:cxn>
                    <a:cxn ang="T8">
                      <a:pos x="T4" y="T5"/>
                    </a:cxn>
                  </a:cxnLst>
                  <a:rect l="T9" t="T10" r="T11" b="T12"/>
                  <a:pathLst>
                    <a:path w="690" h="81">
                      <a:moveTo>
                        <a:pt x="0" y="81"/>
                      </a:moveTo>
                      <a:cubicBezTo>
                        <a:pt x="91" y="56"/>
                        <a:pt x="182" y="32"/>
                        <a:pt x="297" y="19"/>
                      </a:cubicBezTo>
                      <a:cubicBezTo>
                        <a:pt x="412" y="6"/>
                        <a:pt x="551" y="3"/>
                        <a:pt x="690" y="0"/>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80" name="Rectangle 223">
                  <a:extLst>
                    <a:ext uri="{FF2B5EF4-FFF2-40B4-BE49-F238E27FC236}">
                      <a16:creationId xmlns:a16="http://schemas.microsoft.com/office/drawing/2014/main" id="{350D0855-FCCA-924C-860A-46D4C8B59915}"/>
                    </a:ext>
                  </a:extLst>
                </p:cNvPr>
                <p:cNvSpPr>
                  <a:spLocks noChangeArrowheads="1"/>
                </p:cNvSpPr>
                <p:nvPr/>
              </p:nvSpPr>
              <p:spPr bwMode="auto">
                <a:xfrm>
                  <a:off x="2858" y="2825"/>
                  <a:ext cx="83" cy="6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8176" name="Group 224">
                <a:extLst>
                  <a:ext uri="{FF2B5EF4-FFF2-40B4-BE49-F238E27FC236}">
                    <a16:creationId xmlns:a16="http://schemas.microsoft.com/office/drawing/2014/main" id="{F4651824-81D1-C54E-9A56-A02117D9B550}"/>
                  </a:ext>
                </a:extLst>
              </p:cNvPr>
              <p:cNvGrpSpPr>
                <a:grpSpLocks/>
              </p:cNvGrpSpPr>
              <p:nvPr/>
            </p:nvGrpSpPr>
            <p:grpSpPr bwMode="auto">
              <a:xfrm>
                <a:off x="2367" y="2819"/>
                <a:ext cx="206" cy="192"/>
                <a:chOff x="1768" y="3755"/>
                <a:chExt cx="206" cy="192"/>
              </a:xfrm>
            </p:grpSpPr>
            <p:sp>
              <p:nvSpPr>
                <p:cNvPr id="48177" name="Oval 225">
                  <a:extLst>
                    <a:ext uri="{FF2B5EF4-FFF2-40B4-BE49-F238E27FC236}">
                      <a16:creationId xmlns:a16="http://schemas.microsoft.com/office/drawing/2014/main" id="{3F1DE9EB-E2ED-5741-A7F9-4A3D04F9C362}"/>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78" name="Rectangle 226">
                  <a:extLst>
                    <a:ext uri="{FF2B5EF4-FFF2-40B4-BE49-F238E27FC236}">
                      <a16:creationId xmlns:a16="http://schemas.microsoft.com/office/drawing/2014/main" id="{1941F052-5CE7-C042-8F93-B2A3662B577B}"/>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grpSp>
          <p:nvGrpSpPr>
            <p:cNvPr id="48172" name="Group 227">
              <a:extLst>
                <a:ext uri="{FF2B5EF4-FFF2-40B4-BE49-F238E27FC236}">
                  <a16:creationId xmlns:a16="http://schemas.microsoft.com/office/drawing/2014/main" id="{91057E58-33FF-A646-862B-DC593FB8283F}"/>
                </a:ext>
              </a:extLst>
            </p:cNvPr>
            <p:cNvGrpSpPr>
              <a:grpSpLocks/>
            </p:cNvGrpSpPr>
            <p:nvPr/>
          </p:nvGrpSpPr>
          <p:grpSpPr bwMode="auto">
            <a:xfrm>
              <a:off x="2824" y="2769"/>
              <a:ext cx="206" cy="192"/>
              <a:chOff x="2621" y="2303"/>
              <a:chExt cx="206" cy="192"/>
            </a:xfrm>
          </p:grpSpPr>
          <p:sp>
            <p:nvSpPr>
              <p:cNvPr id="48173" name="Oval 228">
                <a:extLst>
                  <a:ext uri="{FF2B5EF4-FFF2-40B4-BE49-F238E27FC236}">
                    <a16:creationId xmlns:a16="http://schemas.microsoft.com/office/drawing/2014/main" id="{E6F8355D-5A7A-F246-811B-5CAD4866F383}"/>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74" name="Rectangle 229">
                <a:extLst>
                  <a:ext uri="{FF2B5EF4-FFF2-40B4-BE49-F238E27FC236}">
                    <a16:creationId xmlns:a16="http://schemas.microsoft.com/office/drawing/2014/main" id="{7BA3459B-D0AF-2543-96B0-E01358E71AA1}"/>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sp>
        <p:nvSpPr>
          <p:cNvPr id="413926" name="AutoShape 230">
            <a:extLst>
              <a:ext uri="{FF2B5EF4-FFF2-40B4-BE49-F238E27FC236}">
                <a16:creationId xmlns:a16="http://schemas.microsoft.com/office/drawing/2014/main" id="{7C24FF52-CA9B-1640-835F-188C31434AB1}"/>
              </a:ext>
            </a:extLst>
          </p:cNvPr>
          <p:cNvSpPr>
            <a:spLocks noChangeArrowheads="1"/>
          </p:cNvSpPr>
          <p:nvPr/>
        </p:nvSpPr>
        <p:spPr bwMode="auto">
          <a:xfrm rot="5400000">
            <a:off x="405606" y="2142332"/>
            <a:ext cx="484187" cy="546100"/>
          </a:xfrm>
          <a:custGeom>
            <a:avLst/>
            <a:gdLst>
              <a:gd name="T0" fmla="*/ 5942319 w 21600"/>
              <a:gd name="T1" fmla="*/ 0 h 21600"/>
              <a:gd name="T2" fmla="*/ 0 w 21600"/>
              <a:gd name="T3" fmla="*/ 6903361 h 21600"/>
              <a:gd name="T4" fmla="*/ 5942319 w 21600"/>
              <a:gd name="T5" fmla="*/ 13806723 h 21600"/>
              <a:gd name="T6" fmla="*/ 10853567 w 21600"/>
              <a:gd name="T7" fmla="*/ 6903361 h 21600"/>
              <a:gd name="T8" fmla="*/ 3 60000 65536"/>
              <a:gd name="T9" fmla="*/ 2 60000 65536"/>
              <a:gd name="T10" fmla="*/ 1 60000 65536"/>
              <a:gd name="T11" fmla="*/ 0 60000 65536"/>
              <a:gd name="T12" fmla="*/ 3375 w 21600"/>
              <a:gd name="T13" fmla="*/ 4772 h 21600"/>
              <a:gd name="T14" fmla="*/ 16145 w 21600"/>
              <a:gd name="T15" fmla="*/ 16828 h 21600"/>
            </a:gdLst>
            <a:ahLst/>
            <a:cxnLst>
              <a:cxn ang="T8">
                <a:pos x="T0" y="T1"/>
              </a:cxn>
              <a:cxn ang="T9">
                <a:pos x="T2" y="T3"/>
              </a:cxn>
              <a:cxn ang="T10">
                <a:pos x="T4" y="T5"/>
              </a:cxn>
              <a:cxn ang="T11">
                <a:pos x="T6" y="T7"/>
              </a:cxn>
            </a:cxnLst>
            <a:rect l="T12" t="T13" r="T14" b="T15"/>
            <a:pathLst>
              <a:path w="21600" h="21600">
                <a:moveTo>
                  <a:pt x="11826" y="0"/>
                </a:moveTo>
                <a:lnTo>
                  <a:pt x="11826" y="4772"/>
                </a:lnTo>
                <a:lnTo>
                  <a:pt x="3375" y="4772"/>
                </a:lnTo>
                <a:lnTo>
                  <a:pt x="3375" y="16828"/>
                </a:lnTo>
                <a:lnTo>
                  <a:pt x="11826" y="16828"/>
                </a:lnTo>
                <a:lnTo>
                  <a:pt x="11826" y="21600"/>
                </a:lnTo>
                <a:lnTo>
                  <a:pt x="21600" y="10800"/>
                </a:lnTo>
                <a:close/>
              </a:path>
              <a:path w="21600" h="21600">
                <a:moveTo>
                  <a:pt x="1350" y="4772"/>
                </a:moveTo>
                <a:lnTo>
                  <a:pt x="1350" y="16828"/>
                </a:lnTo>
                <a:lnTo>
                  <a:pt x="2700" y="16828"/>
                </a:lnTo>
                <a:lnTo>
                  <a:pt x="2700" y="4772"/>
                </a:lnTo>
                <a:close/>
              </a:path>
              <a:path w="21600" h="21600">
                <a:moveTo>
                  <a:pt x="0" y="4772"/>
                </a:moveTo>
                <a:lnTo>
                  <a:pt x="0" y="16828"/>
                </a:lnTo>
                <a:lnTo>
                  <a:pt x="675" y="16828"/>
                </a:lnTo>
                <a:lnTo>
                  <a:pt x="675" y="4772"/>
                </a:lnTo>
                <a:close/>
              </a:path>
            </a:pathLst>
          </a:custGeom>
          <a:solidFill>
            <a:srgbClr val="00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3927" name="AutoShape 231">
            <a:extLst>
              <a:ext uri="{FF2B5EF4-FFF2-40B4-BE49-F238E27FC236}">
                <a16:creationId xmlns:a16="http://schemas.microsoft.com/office/drawing/2014/main" id="{A3841AAC-6D9A-5849-80BE-F53CF54DD425}"/>
              </a:ext>
            </a:extLst>
          </p:cNvPr>
          <p:cNvSpPr>
            <a:spLocks noChangeArrowheads="1"/>
          </p:cNvSpPr>
          <p:nvPr/>
        </p:nvSpPr>
        <p:spPr bwMode="auto">
          <a:xfrm rot="5400000">
            <a:off x="240506" y="3818732"/>
            <a:ext cx="814387" cy="546100"/>
          </a:xfrm>
          <a:custGeom>
            <a:avLst/>
            <a:gdLst>
              <a:gd name="T0" fmla="*/ 16810946 w 21600"/>
              <a:gd name="T1" fmla="*/ 0 h 21600"/>
              <a:gd name="T2" fmla="*/ 0 w 21600"/>
              <a:gd name="T3" fmla="*/ 6903361 h 21600"/>
              <a:gd name="T4" fmla="*/ 16810946 w 21600"/>
              <a:gd name="T5" fmla="*/ 13806723 h 21600"/>
              <a:gd name="T6" fmla="*/ 30704916 w 21600"/>
              <a:gd name="T7" fmla="*/ 6903361 h 21600"/>
              <a:gd name="T8" fmla="*/ 3 60000 65536"/>
              <a:gd name="T9" fmla="*/ 2 60000 65536"/>
              <a:gd name="T10" fmla="*/ 1 60000 65536"/>
              <a:gd name="T11" fmla="*/ 0 60000 65536"/>
              <a:gd name="T12" fmla="*/ 3375 w 21600"/>
              <a:gd name="T13" fmla="*/ 4772 h 21600"/>
              <a:gd name="T14" fmla="*/ 16145 w 21600"/>
              <a:gd name="T15" fmla="*/ 16828 h 21600"/>
            </a:gdLst>
            <a:ahLst/>
            <a:cxnLst>
              <a:cxn ang="T8">
                <a:pos x="T0" y="T1"/>
              </a:cxn>
              <a:cxn ang="T9">
                <a:pos x="T2" y="T3"/>
              </a:cxn>
              <a:cxn ang="T10">
                <a:pos x="T4" y="T5"/>
              </a:cxn>
              <a:cxn ang="T11">
                <a:pos x="T6" y="T7"/>
              </a:cxn>
            </a:cxnLst>
            <a:rect l="T12" t="T13" r="T14" b="T15"/>
            <a:pathLst>
              <a:path w="21600" h="21600">
                <a:moveTo>
                  <a:pt x="11826" y="0"/>
                </a:moveTo>
                <a:lnTo>
                  <a:pt x="11826" y="4772"/>
                </a:lnTo>
                <a:lnTo>
                  <a:pt x="3375" y="4772"/>
                </a:lnTo>
                <a:lnTo>
                  <a:pt x="3375" y="16828"/>
                </a:lnTo>
                <a:lnTo>
                  <a:pt x="11826" y="16828"/>
                </a:lnTo>
                <a:lnTo>
                  <a:pt x="11826" y="21600"/>
                </a:lnTo>
                <a:lnTo>
                  <a:pt x="21600" y="10800"/>
                </a:lnTo>
                <a:close/>
              </a:path>
              <a:path w="21600" h="21600">
                <a:moveTo>
                  <a:pt x="1350" y="4772"/>
                </a:moveTo>
                <a:lnTo>
                  <a:pt x="1350" y="16828"/>
                </a:lnTo>
                <a:lnTo>
                  <a:pt x="2700" y="16828"/>
                </a:lnTo>
                <a:lnTo>
                  <a:pt x="2700" y="4772"/>
                </a:lnTo>
                <a:close/>
              </a:path>
              <a:path w="21600" h="21600">
                <a:moveTo>
                  <a:pt x="0" y="4772"/>
                </a:moveTo>
                <a:lnTo>
                  <a:pt x="0" y="16828"/>
                </a:lnTo>
                <a:lnTo>
                  <a:pt x="675" y="16828"/>
                </a:lnTo>
                <a:lnTo>
                  <a:pt x="675" y="4772"/>
                </a:lnTo>
                <a:close/>
              </a:path>
            </a:pathLst>
          </a:custGeom>
          <a:solidFill>
            <a:srgbClr val="00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3980834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subTnLst>
                                    <p:audio>
                                      <p:cMediaNode>
                                        <p:cTn display="0" masterRel="sameClick">
                                          <p:stCondLst>
                                            <p:cond evt="begin" delay="0">
                                              <p:tn val="10"/>
                                            </p:cond>
                                          </p:stCondLst>
                                          <p:endCondLst>
                                            <p:cond evt="onStopAudio" delay="0">
                                              <p:tgtEl>
                                                <p:sldTgt/>
                                              </p:tgtEl>
                                            </p:cond>
                                          </p:endCondLst>
                                        </p:cTn>
                                        <p:tgtEl>
                                          <p:sndTgt r:embed="rId3"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subTnLst>
                                    <p:audio>
                                      <p:cMediaNode>
                                        <p:cTn display="0" masterRel="sameClick">
                                          <p:stCondLst>
                                            <p:cond evt="begin" delay="0">
                                              <p:tn val="15"/>
                                            </p:cond>
                                          </p:stCondLst>
                                          <p:endCondLst>
                                            <p:cond evt="onStopAudio" delay="0">
                                              <p:tgtEl>
                                                <p:sldTgt/>
                                              </p:tgtEl>
                                            </p:cond>
                                          </p:endCondLst>
                                        </p:cTn>
                                        <p:tgtEl>
                                          <p:sndTgt r:embed="rId3" name="Vibro Up"/>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subTnLst>
                                    <p:audio>
                                      <p:cMediaNode>
                                        <p:cTn display="0" masterRel="sameClick">
                                          <p:stCondLst>
                                            <p:cond evt="begin" delay="0">
                                              <p:tn val="20"/>
                                            </p:cond>
                                          </p:stCondLst>
                                          <p:endCondLst>
                                            <p:cond evt="onStopAudio" delay="0">
                                              <p:tgtEl>
                                                <p:sldTgt/>
                                              </p:tgtEl>
                                            </p:cond>
                                          </p:endCondLst>
                                        </p:cTn>
                                        <p:tgtEl>
                                          <p:sndTgt r:embed="rId3" name="Vibro Up"/>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subTnLst>
                                    <p:audio>
                                      <p:cMediaNode>
                                        <p:cTn display="0" masterRel="sameClick">
                                          <p:stCondLst>
                                            <p:cond evt="begin" delay="0">
                                              <p:tn val="25"/>
                                            </p:cond>
                                          </p:stCondLst>
                                          <p:endCondLst>
                                            <p:cond evt="onStopAudio" delay="0">
                                              <p:tgtEl>
                                                <p:sldTgt/>
                                              </p:tgtEl>
                                            </p:cond>
                                          </p:endCondLst>
                                        </p:cTn>
                                        <p:tgtEl>
                                          <p:sndTgt r:embed="rId3" name="Vibro Up"/>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13926"/>
                                        </p:tgtEl>
                                        <p:attrNameLst>
                                          <p:attrName>style.visibility</p:attrName>
                                        </p:attrNameLst>
                                      </p:cBhvr>
                                      <p:to>
                                        <p:strVal val="visible"/>
                                      </p:to>
                                    </p:set>
                                    <p:animEffect transition="in" filter="wipe(up)">
                                      <p:cBhvr>
                                        <p:cTn id="32" dur="500"/>
                                        <p:tgtEl>
                                          <p:spTgt spid="413926"/>
                                        </p:tgtEl>
                                      </p:cBhvr>
                                    </p:animEffect>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subTnLst>
                                    <p:audio>
                                      <p:cMediaNode>
                                        <p:cTn display="0" masterRel="sameClick">
                                          <p:stCondLst>
                                            <p:cond evt="begin" delay="0">
                                              <p:tn val="34"/>
                                            </p:cond>
                                          </p:stCondLst>
                                          <p:endCondLst>
                                            <p:cond evt="onStopAudio" delay="0">
                                              <p:tgtEl>
                                                <p:sldTgt/>
                                              </p:tgtEl>
                                            </p:cond>
                                          </p:endCondLst>
                                        </p:cTn>
                                        <p:tgtEl>
                                          <p:sndTgt r:embed="rId2" name="Chimes"/>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2" fill="hold" nodeType="clickEffect">
                                  <p:stCondLst>
                                    <p:cond delay="0"/>
                                  </p:stCondLst>
                                  <p:childTnLst>
                                    <p:set>
                                      <p:cBhvr>
                                        <p:cTn id="40" dur="1" fill="hold">
                                          <p:stCondLst>
                                            <p:cond delay="0"/>
                                          </p:stCondLst>
                                        </p:cTn>
                                        <p:tgtEl>
                                          <p:spTgt spid="413803"/>
                                        </p:tgtEl>
                                        <p:attrNameLst>
                                          <p:attrName>style.visibility</p:attrName>
                                        </p:attrNameLst>
                                      </p:cBhvr>
                                      <p:to>
                                        <p:strVal val="visible"/>
                                      </p:to>
                                    </p:set>
                                    <p:animEffect transition="in" filter="wipe(right)">
                                      <p:cBhvr>
                                        <p:cTn id="41" dur="500"/>
                                        <p:tgtEl>
                                          <p:spTgt spid="413803"/>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413877"/>
                                        </p:tgtEl>
                                        <p:attrNameLst>
                                          <p:attrName>style.visibility</p:attrName>
                                        </p:attrNameLst>
                                      </p:cBhvr>
                                      <p:to>
                                        <p:strVal val="visible"/>
                                      </p:to>
                                    </p:set>
                                    <p:animEffect transition="in" filter="wipe(left)">
                                      <p:cBhvr>
                                        <p:cTn id="46" dur="500"/>
                                        <p:tgtEl>
                                          <p:spTgt spid="413877"/>
                                        </p:tgtEl>
                                      </p:cBhvr>
                                    </p:animEffect>
                                  </p:childTnLst>
                                  <p:subTnLst>
                                    <p:audio>
                                      <p:cMediaNode>
                                        <p:cTn display="0" masterRel="sameClick">
                                          <p:stCondLst>
                                            <p:cond evt="begin" delay="0">
                                              <p:tn val="44"/>
                                            </p:cond>
                                          </p:stCondLst>
                                          <p:endCondLst>
                                            <p:cond evt="onStopAudio" delay="0">
                                              <p:tgtEl>
                                                <p:sldTgt/>
                                              </p:tgtEl>
                                            </p:cond>
                                          </p:endCondLst>
                                        </p:cTn>
                                        <p:tgtEl>
                                          <p:sndTgt r:embed="rId4" name="Arrow"/>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subTnLst>
                                    <p:audio>
                                      <p:cMediaNode>
                                        <p:cTn display="0" masterRel="sameClick">
                                          <p:stCondLst>
                                            <p:cond evt="begin" delay="0">
                                              <p:tn val="49"/>
                                            </p:cond>
                                          </p:stCondLst>
                                          <p:endCondLst>
                                            <p:cond evt="onStopAudio" delay="0">
                                              <p:tgtEl>
                                                <p:sldTgt/>
                                              </p:tgtEl>
                                            </p:cond>
                                          </p:endCondLst>
                                        </p:cTn>
                                        <p:tgtEl>
                                          <p:sndTgt r:embed="rId5" name="Pong"/>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13873"/>
                                        </p:tgtEl>
                                        <p:attrNameLst>
                                          <p:attrName>style.visibility</p:attrName>
                                        </p:attrNameLst>
                                      </p:cBhvr>
                                      <p:to>
                                        <p:strVal val="visible"/>
                                      </p:to>
                                    </p:set>
                                    <p:animEffect transition="in" filter="wipe(left)">
                                      <p:cBhvr>
                                        <p:cTn id="56" dur="500"/>
                                        <p:tgtEl>
                                          <p:spTgt spid="41387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subTnLst>
                                    <p:audio>
                                      <p:cMediaNode>
                                        <p:cTn display="0" masterRel="sameClick">
                                          <p:stCondLst>
                                            <p:cond evt="begin" delay="0">
                                              <p:tn val="59"/>
                                            </p:cond>
                                          </p:stCondLst>
                                          <p:endCondLst>
                                            <p:cond evt="onStopAudio" delay="0">
                                              <p:tgtEl>
                                                <p:sldTgt/>
                                              </p:tgtEl>
                                            </p:cond>
                                          </p:endCondLst>
                                        </p:cTn>
                                        <p:tgtEl>
                                          <p:sndTgt r:embed="rId3" name="Vibro Up"/>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20619"/>
                                        </p:tgtEl>
                                        <p:attrNameLst>
                                          <p:attrName>style.visibility</p:attrName>
                                        </p:attrNameLst>
                                      </p:cBhvr>
                                      <p:to>
                                        <p:strVal val="visible"/>
                                      </p:to>
                                    </p:set>
                                    <p:animEffect transition="in" filter="wipe(left)">
                                      <p:cBhvr>
                                        <p:cTn id="66" dur="500"/>
                                        <p:tgtEl>
                                          <p:spTgt spid="20619"/>
                                        </p:tgtEl>
                                      </p:cBhvr>
                                    </p:animEffect>
                                  </p:childTnLst>
                                  <p:subTnLst>
                                    <p:audio>
                                      <p:cMediaNode>
                                        <p:cTn display="0" masterRel="sameClick">
                                          <p:stCondLst>
                                            <p:cond evt="begin" delay="0">
                                              <p:tn val="64"/>
                                            </p:cond>
                                          </p:stCondLst>
                                          <p:endCondLst>
                                            <p:cond evt="onStopAudio" delay="0">
                                              <p:tgtEl>
                                                <p:sldTgt/>
                                              </p:tgtEl>
                                            </p:cond>
                                          </p:endCondLst>
                                        </p:cTn>
                                        <p:tgtEl>
                                          <p:sndTgt r:embed="rId3" name="Vibro Up"/>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13804"/>
                                        </p:tgtEl>
                                        <p:attrNameLst>
                                          <p:attrName>style.visibility</p:attrName>
                                        </p:attrNameLst>
                                      </p:cBhvr>
                                      <p:to>
                                        <p:strVal val="visible"/>
                                      </p:to>
                                    </p:set>
                                    <p:animEffect transition="in" filter="wipe(left)">
                                      <p:cBhvr>
                                        <p:cTn id="71" dur="500"/>
                                        <p:tgtEl>
                                          <p:spTgt spid="413804"/>
                                        </p:tgtEl>
                                      </p:cBhvr>
                                    </p:animEffect>
                                  </p:childTnLst>
                                  <p:subTnLst>
                                    <p:audio>
                                      <p:cMediaNode>
                                        <p:cTn display="0" masterRel="sameClick">
                                          <p:stCondLst>
                                            <p:cond evt="begin" delay="0">
                                              <p:tn val="69"/>
                                            </p:cond>
                                          </p:stCondLst>
                                          <p:endCondLst>
                                            <p:cond evt="onStopAudio" delay="0">
                                              <p:tgtEl>
                                                <p:sldTgt/>
                                              </p:tgtEl>
                                            </p:cond>
                                          </p:endCondLst>
                                        </p:cTn>
                                        <p:tgtEl>
                                          <p:sndTgt r:embed="rId6" name="Whoosh"/>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13705"/>
                                        </p:tgtEl>
                                        <p:attrNameLst>
                                          <p:attrName>style.visibility</p:attrName>
                                        </p:attrNameLst>
                                      </p:cBhvr>
                                      <p:to>
                                        <p:strVal val="visible"/>
                                      </p:to>
                                    </p:set>
                                    <p:animEffect transition="in" filter="wipe(left)">
                                      <p:cBhvr>
                                        <p:cTn id="76" dur="500"/>
                                        <p:tgtEl>
                                          <p:spTgt spid="413705"/>
                                        </p:tgtEl>
                                      </p:cBhvr>
                                    </p:animEffect>
                                  </p:childTnLst>
                                  <p:subTnLst>
                                    <p:audio>
                                      <p:cMediaNode>
                                        <p:cTn display="0" masterRel="sameClick">
                                          <p:stCondLst>
                                            <p:cond evt="begin" delay="0">
                                              <p:tn val="74"/>
                                            </p:cond>
                                          </p:stCondLst>
                                          <p:endCondLst>
                                            <p:cond evt="onStopAudio" delay="0">
                                              <p:tgtEl>
                                                <p:sldTgt/>
                                              </p:tgtEl>
                                            </p:cond>
                                          </p:endCondLst>
                                        </p:cTn>
                                        <p:tgtEl>
                                          <p:sndTgt r:embed="rId5" name="Pong"/>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2" fill="hold" nodeType="clickEffect">
                                  <p:stCondLst>
                                    <p:cond delay="0"/>
                                  </p:stCondLst>
                                  <p:childTnLst>
                                    <p:set>
                                      <p:cBhvr>
                                        <p:cTn id="80" dur="1" fill="hold">
                                          <p:stCondLst>
                                            <p:cond delay="0"/>
                                          </p:stCondLst>
                                        </p:cTn>
                                        <p:tgtEl>
                                          <p:spTgt spid="20617"/>
                                        </p:tgtEl>
                                        <p:attrNameLst>
                                          <p:attrName>style.visibility</p:attrName>
                                        </p:attrNameLst>
                                      </p:cBhvr>
                                      <p:to>
                                        <p:strVal val="visible"/>
                                      </p:to>
                                    </p:set>
                                    <p:animEffect transition="in" filter="wipe(right)">
                                      <p:cBhvr>
                                        <p:cTn id="81" dur="500"/>
                                        <p:tgtEl>
                                          <p:spTgt spid="20617"/>
                                        </p:tgtEl>
                                      </p:cBhvr>
                                    </p:animEffect>
                                  </p:childTnLst>
                                  <p:subTnLst>
                                    <p:audio>
                                      <p:cMediaNode>
                                        <p:cTn display="0" masterRel="sameClick">
                                          <p:stCondLst>
                                            <p:cond evt="begin" delay="0">
                                              <p:tn val="79"/>
                                            </p:cond>
                                          </p:stCondLst>
                                          <p:endCondLst>
                                            <p:cond evt="onStopAudio" delay="0">
                                              <p:tgtEl>
                                                <p:sldTgt/>
                                              </p:tgtEl>
                                            </p:cond>
                                          </p:endCondLst>
                                        </p:cTn>
                                        <p:tgtEl>
                                          <p:sndTgt r:embed="rId5" name="Pong"/>
                                        </p:tgtEl>
                                      </p:cMediaNode>
                                    </p:audio>
                                  </p:subTnLst>
                                </p:cTn>
                              </p:par>
                            </p:childTnLst>
                          </p:cTn>
                        </p:par>
                        <p:par>
                          <p:cTn id="82" fill="hold" nodeType="afterGroup">
                            <p:stCondLst>
                              <p:cond delay="500"/>
                            </p:stCondLst>
                            <p:childTnLst>
                              <p:par>
                                <p:cTn id="83" presetID="22" presetClass="entr" presetSubtype="8" fill="hold" nodeType="afterEffect">
                                  <p:stCondLst>
                                    <p:cond delay="0"/>
                                  </p:stCondLst>
                                  <p:childTnLst>
                                    <p:set>
                                      <p:cBhvr>
                                        <p:cTn id="84" dur="1" fill="hold">
                                          <p:stCondLst>
                                            <p:cond delay="0"/>
                                          </p:stCondLst>
                                        </p:cTn>
                                        <p:tgtEl>
                                          <p:spTgt spid="20620"/>
                                        </p:tgtEl>
                                        <p:attrNameLst>
                                          <p:attrName>style.visibility</p:attrName>
                                        </p:attrNameLst>
                                      </p:cBhvr>
                                      <p:to>
                                        <p:strVal val="visible"/>
                                      </p:to>
                                    </p:set>
                                    <p:animEffect transition="in" filter="wipe(left)">
                                      <p:cBhvr>
                                        <p:cTn id="85" dur="500"/>
                                        <p:tgtEl>
                                          <p:spTgt spid="2062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2"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right)">
                                      <p:cBhvr>
                                        <p:cTn id="90" dur="500"/>
                                        <p:tgtEl>
                                          <p:spTgt spid="28"/>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13805"/>
                                        </p:tgtEl>
                                        <p:attrNameLst>
                                          <p:attrName>style.visibility</p:attrName>
                                        </p:attrNameLst>
                                      </p:cBhvr>
                                      <p:to>
                                        <p:strVal val="visible"/>
                                      </p:to>
                                    </p:set>
                                    <p:animEffect transition="in" filter="wipe(left)">
                                      <p:cBhvr>
                                        <p:cTn id="95" dur="500"/>
                                        <p:tgtEl>
                                          <p:spTgt spid="413805"/>
                                        </p:tgtEl>
                                      </p:cBhvr>
                                    </p:animEffect>
                                  </p:childTnLst>
                                  <p:subTnLst>
                                    <p:audio>
                                      <p:cMediaNode>
                                        <p:cTn display="0" masterRel="sameClick">
                                          <p:stCondLst>
                                            <p:cond evt="begin" delay="0">
                                              <p:tn val="93"/>
                                            </p:cond>
                                          </p:stCondLst>
                                          <p:endCondLst>
                                            <p:cond evt="onStopAudio" delay="0">
                                              <p:tgtEl>
                                                <p:sldTgt/>
                                              </p:tgtEl>
                                            </p:cond>
                                          </p:endCondLst>
                                        </p:cTn>
                                        <p:tgtEl>
                                          <p:sndTgt r:embed="rId6" name="Whoosh"/>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413927"/>
                                        </p:tgtEl>
                                        <p:attrNameLst>
                                          <p:attrName>style.visibility</p:attrName>
                                        </p:attrNameLst>
                                      </p:cBhvr>
                                      <p:to>
                                        <p:strVal val="visible"/>
                                      </p:to>
                                    </p:set>
                                    <p:animEffect transition="in" filter="wipe(up)">
                                      <p:cBhvr>
                                        <p:cTn id="100" dur="500"/>
                                        <p:tgtEl>
                                          <p:spTgt spid="413927"/>
                                        </p:tgtEl>
                                      </p:cBhvr>
                                    </p:animEffect>
                                  </p:childTnLst>
                                </p:cTn>
                              </p:par>
                            </p:childTnLst>
                          </p:cTn>
                        </p:par>
                        <p:par>
                          <p:cTn id="101" fill="hold" nodeType="afterGroup">
                            <p:stCondLst>
                              <p:cond delay="500"/>
                            </p:stCondLst>
                            <p:childTnLst>
                              <p:par>
                                <p:cTn id="102" presetID="22" presetClass="entr" presetSubtype="8"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wipe(left)">
                                      <p:cBhvr>
                                        <p:cTn id="104" dur="500"/>
                                        <p:tgtEl>
                                          <p:spTgt spid="15"/>
                                        </p:tgtEl>
                                      </p:cBhvr>
                                    </p:animEffect>
                                  </p:childTnLst>
                                  <p:subTnLst>
                                    <p:audio>
                                      <p:cMediaNode>
                                        <p:cTn display="0" masterRel="sameClick">
                                          <p:stCondLst>
                                            <p:cond evt="begin" delay="0">
                                              <p:tn val="102"/>
                                            </p:cond>
                                          </p:stCondLst>
                                          <p:endCondLst>
                                            <p:cond evt="onStopAudio" delay="0">
                                              <p:tgtEl>
                                                <p:sldTgt/>
                                              </p:tgtEl>
                                            </p:cond>
                                          </p:endCondLst>
                                        </p:cTn>
                                        <p:tgtEl>
                                          <p:sndTgt r:embed="rId2" name="Chimes"/>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2" fill="hold"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right)">
                                      <p:cBhvr>
                                        <p:cTn id="109" dur="500"/>
                                        <p:tgtEl>
                                          <p:spTgt spid="26"/>
                                        </p:tgtEl>
                                      </p:cBhvr>
                                    </p:animEffect>
                                  </p:childTnLst>
                                  <p:subTnLst>
                                    <p:audio>
                                      <p:cMediaNode>
                                        <p:cTn display="0" masterRel="sameClick">
                                          <p:stCondLst>
                                            <p:cond evt="begin" delay="0">
                                              <p:tn val="107"/>
                                            </p:cond>
                                          </p:stCondLst>
                                          <p:endCondLst>
                                            <p:cond evt="onStopAudio" delay="0">
                                              <p:tgtEl>
                                                <p:sldTgt/>
                                              </p:tgtEl>
                                            </p:cond>
                                          </p:endCondLst>
                                        </p:cTn>
                                        <p:tgtEl>
                                          <p:sndTgt r:embed="rId4" name="Arrow"/>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wipe(left)">
                                      <p:cBhvr>
                                        <p:cTn id="114" dur="500"/>
                                        <p:tgtEl>
                                          <p:spTgt spid="25"/>
                                        </p:tgtEl>
                                      </p:cBhvr>
                                    </p:animEffect>
                                  </p:childTnLst>
                                  <p:subTnLst>
                                    <p:audio>
                                      <p:cMediaNode>
                                        <p:cTn display="0" masterRel="sameClick">
                                          <p:stCondLst>
                                            <p:cond evt="begin" delay="0">
                                              <p:tn val="112"/>
                                            </p:cond>
                                          </p:stCondLst>
                                          <p:endCondLst>
                                            <p:cond evt="onStopAudio" delay="0">
                                              <p:tgtEl>
                                                <p:sldTgt/>
                                              </p:tgtEl>
                                            </p:cond>
                                          </p:endCondLst>
                                        </p:cTn>
                                        <p:tgtEl>
                                          <p:sndTgt r:embed="rId4" name="Arrow"/>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13703"/>
                                        </p:tgtEl>
                                        <p:attrNameLst>
                                          <p:attrName>style.visibility</p:attrName>
                                        </p:attrNameLst>
                                      </p:cBhvr>
                                      <p:to>
                                        <p:strVal val="visible"/>
                                      </p:to>
                                    </p:set>
                                    <p:animEffect transition="in" filter="wipe(left)">
                                      <p:cBhvr>
                                        <p:cTn id="119" dur="500"/>
                                        <p:tgtEl>
                                          <p:spTgt spid="413703"/>
                                        </p:tgtEl>
                                      </p:cBhvr>
                                    </p:animEffect>
                                  </p:childTnLst>
                                  <p:subTnLst>
                                    <p:audio>
                                      <p:cMediaNode>
                                        <p:cTn display="0" masterRel="sameClick">
                                          <p:stCondLst>
                                            <p:cond evt="begin" delay="0">
                                              <p:tn val="117"/>
                                            </p:cond>
                                          </p:stCondLst>
                                          <p:endCondLst>
                                            <p:cond evt="onStopAudio" delay="0">
                                              <p:tgtEl>
                                                <p:sldTgt/>
                                              </p:tgtEl>
                                            </p:cond>
                                          </p:endCondLst>
                                        </p:cTn>
                                        <p:tgtEl>
                                          <p:sndTgt r:embed="rId5" name="Pong"/>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nodeType="clickEffect">
                                  <p:stCondLst>
                                    <p:cond delay="0"/>
                                  </p:stCondLst>
                                  <p:childTnLst>
                                    <p:set>
                                      <p:cBhvr>
                                        <p:cTn id="123" dur="1" fill="hold">
                                          <p:stCondLst>
                                            <p:cond delay="0"/>
                                          </p:stCondLst>
                                        </p:cTn>
                                        <p:tgtEl>
                                          <p:spTgt spid="10"/>
                                        </p:tgtEl>
                                        <p:attrNameLst>
                                          <p:attrName>style.visibility</p:attrName>
                                        </p:attrNameLst>
                                      </p:cBhvr>
                                      <p:to>
                                        <p:strVal val="visible"/>
                                      </p:to>
                                    </p:set>
                                    <p:animEffect transition="in" filter="wipe(left)">
                                      <p:cBhvr>
                                        <p:cTn id="124" dur="500"/>
                                        <p:tgtEl>
                                          <p:spTgt spid="10"/>
                                        </p:tgtEl>
                                      </p:cBhvr>
                                    </p:animEffect>
                                  </p:childTnLst>
                                  <p:subTnLst>
                                    <p:audio>
                                      <p:cMediaNode>
                                        <p:cTn display="0" masterRel="sameClick">
                                          <p:stCondLst>
                                            <p:cond evt="begin" delay="0">
                                              <p:tn val="122"/>
                                            </p:cond>
                                          </p:stCondLst>
                                          <p:endCondLst>
                                            <p:cond evt="onStopAudio" delay="0">
                                              <p:tgtEl>
                                                <p:sldTgt/>
                                              </p:tgtEl>
                                            </p:cond>
                                          </p:endCondLst>
                                        </p:cTn>
                                        <p:tgtEl>
                                          <p:sndTgt r:embed="rId4" name="Arrow"/>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413806"/>
                                        </p:tgtEl>
                                        <p:attrNameLst>
                                          <p:attrName>style.visibility</p:attrName>
                                        </p:attrNameLst>
                                      </p:cBhvr>
                                      <p:to>
                                        <p:strVal val="visible"/>
                                      </p:to>
                                    </p:set>
                                    <p:animEffect transition="in" filter="wipe(left)">
                                      <p:cBhvr>
                                        <p:cTn id="129" dur="500"/>
                                        <p:tgtEl>
                                          <p:spTgt spid="413806"/>
                                        </p:tgtEl>
                                      </p:cBhvr>
                                    </p:animEffect>
                                  </p:childTnLst>
                                  <p:subTnLst>
                                    <p:audio>
                                      <p:cMediaNode>
                                        <p:cTn display="0" masterRel="sameClick">
                                          <p:stCondLst>
                                            <p:cond evt="begin" delay="0">
                                              <p:tn val="127"/>
                                            </p:cond>
                                          </p:stCondLst>
                                          <p:endCondLst>
                                            <p:cond evt="onStopAudio" delay="0">
                                              <p:tgtEl>
                                                <p:sldTgt/>
                                              </p:tgtEl>
                                            </p:cond>
                                          </p:endCondLst>
                                        </p:cTn>
                                        <p:tgtEl>
                                          <p:sndTgt r:embed="rId6" name="Whoosh"/>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2" fill="hold" nodeType="clickEffect">
                                  <p:stCondLst>
                                    <p:cond delay="0"/>
                                  </p:stCondLst>
                                  <p:childTnLst>
                                    <p:set>
                                      <p:cBhvr>
                                        <p:cTn id="133" dur="1" fill="hold">
                                          <p:stCondLst>
                                            <p:cond delay="0"/>
                                          </p:stCondLst>
                                        </p:cTn>
                                        <p:tgtEl>
                                          <p:spTgt spid="20621"/>
                                        </p:tgtEl>
                                        <p:attrNameLst>
                                          <p:attrName>style.visibility</p:attrName>
                                        </p:attrNameLst>
                                      </p:cBhvr>
                                      <p:to>
                                        <p:strVal val="visible"/>
                                      </p:to>
                                    </p:set>
                                    <p:animEffect transition="in" filter="wipe(right)">
                                      <p:cBhvr>
                                        <p:cTn id="134" dur="500"/>
                                        <p:tgtEl>
                                          <p:spTgt spid="20621"/>
                                        </p:tgtEl>
                                      </p:cBhvr>
                                    </p:animEffect>
                                  </p:childTnLst>
                                  <p:subTnLst>
                                    <p:audio>
                                      <p:cMediaNode>
                                        <p:cTn display="0" masterRel="sameClick">
                                          <p:stCondLst>
                                            <p:cond evt="begin" delay="0">
                                              <p:tn val="132"/>
                                            </p:cond>
                                          </p:stCondLst>
                                          <p:endCondLst>
                                            <p:cond evt="onStopAudio" delay="0">
                                              <p:tgtEl>
                                                <p:sldTgt/>
                                              </p:tgtEl>
                                            </p:cond>
                                          </p:endCondLst>
                                        </p:cTn>
                                        <p:tgtEl>
                                          <p:sndTgt r:embed="rId4" name="Arrow"/>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2" fill="hold" nodeType="click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subTnLst>
                                    <p:audio>
                                      <p:cMediaNode>
                                        <p:cTn display="0" masterRel="sameClick">
                                          <p:stCondLst>
                                            <p:cond evt="begin" delay="0">
                                              <p:tn val="137"/>
                                            </p:cond>
                                          </p:stCondLst>
                                          <p:endCondLst>
                                            <p:cond evt="onStopAudio" delay="0">
                                              <p:tgtEl>
                                                <p:sldTgt/>
                                              </p:tgtEl>
                                            </p:cond>
                                          </p:endCondLst>
                                        </p:cTn>
                                        <p:tgtEl>
                                          <p:sndTgt r:embed="rId4" name="Arrow"/>
                                        </p:tgtEl>
                                      </p:cMediaNode>
                                    </p:audio>
                                  </p:sub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413704"/>
                                        </p:tgtEl>
                                        <p:attrNameLst>
                                          <p:attrName>style.visibility</p:attrName>
                                        </p:attrNameLst>
                                      </p:cBhvr>
                                      <p:to>
                                        <p:strVal val="visible"/>
                                      </p:to>
                                    </p:set>
                                    <p:animEffect transition="in" filter="wipe(left)">
                                      <p:cBhvr>
                                        <p:cTn id="144" dur="500"/>
                                        <p:tgtEl>
                                          <p:spTgt spid="413704"/>
                                        </p:tgtEl>
                                      </p:cBhvr>
                                    </p:animEffect>
                                  </p:childTnLst>
                                </p:cTn>
                              </p:par>
                            </p:childTnLst>
                          </p:cTn>
                        </p:par>
                        <p:par>
                          <p:cTn id="145" fill="hold" nodeType="afterGroup">
                            <p:stCondLst>
                              <p:cond delay="500"/>
                            </p:stCondLst>
                            <p:childTnLst>
                              <p:par>
                                <p:cTn id="146" presetID="22" presetClass="entr" presetSubtype="2" fill="hold" nodeType="afterEffect">
                                  <p:stCondLst>
                                    <p:cond delay="0"/>
                                  </p:stCondLst>
                                  <p:childTnLst>
                                    <p:set>
                                      <p:cBhvr>
                                        <p:cTn id="147" dur="1" fill="hold">
                                          <p:stCondLst>
                                            <p:cond delay="0"/>
                                          </p:stCondLst>
                                        </p:cTn>
                                        <p:tgtEl>
                                          <p:spTgt spid="20611"/>
                                        </p:tgtEl>
                                        <p:attrNameLst>
                                          <p:attrName>style.visibility</p:attrName>
                                        </p:attrNameLst>
                                      </p:cBhvr>
                                      <p:to>
                                        <p:strVal val="visible"/>
                                      </p:to>
                                    </p:set>
                                    <p:animEffect transition="in" filter="wipe(right)">
                                      <p:cBhvr>
                                        <p:cTn id="148" dur="500"/>
                                        <p:tgtEl>
                                          <p:spTgt spid="20611"/>
                                        </p:tgtEl>
                                      </p:cBhvr>
                                    </p:animEffect>
                                  </p:childTnLst>
                                  <p:subTnLst>
                                    <p:audio>
                                      <p:cMediaNode>
                                        <p:cTn display="0" masterRel="sameClick">
                                          <p:stCondLst>
                                            <p:cond evt="begin" delay="0">
                                              <p:tn val="146"/>
                                            </p:cond>
                                          </p:stCondLst>
                                          <p:endCondLst>
                                            <p:cond evt="onStopAudio" delay="0">
                                              <p:tgtEl>
                                                <p:sldTgt/>
                                              </p:tgtEl>
                                            </p:cond>
                                          </p:endCondLst>
                                        </p:cTn>
                                        <p:tgtEl>
                                          <p:sndTgt r:embed="rId4" name="Arrow"/>
                                        </p:tgtEl>
                                      </p:cMediaNode>
                                    </p:audio>
                                  </p:subTnLst>
                                </p:cTn>
                              </p:par>
                            </p:childTnLst>
                          </p:cTn>
                        </p:par>
                      </p:childTnLst>
                    </p:cTn>
                  </p:par>
                  <p:par>
                    <p:cTn id="149" fill="hold" nodeType="clickPar">
                      <p:stCondLst>
                        <p:cond delay="indefinite"/>
                      </p:stCondLst>
                      <p:childTnLst>
                        <p:par>
                          <p:cTn id="150" fill="hold" nodeType="withGroup">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413807"/>
                                        </p:tgtEl>
                                        <p:attrNameLst>
                                          <p:attrName>style.visibility</p:attrName>
                                        </p:attrNameLst>
                                      </p:cBhvr>
                                      <p:to>
                                        <p:strVal val="visible"/>
                                      </p:to>
                                    </p:set>
                                    <p:animEffect transition="in" filter="wipe(left)">
                                      <p:cBhvr>
                                        <p:cTn id="153" dur="500"/>
                                        <p:tgtEl>
                                          <p:spTgt spid="413807"/>
                                        </p:tgtEl>
                                      </p:cBhvr>
                                    </p:animEffect>
                                  </p:childTnLst>
                                  <p:subTnLst>
                                    <p:audio>
                                      <p:cMediaNode>
                                        <p:cTn display="0" masterRel="sameClick">
                                          <p:stCondLst>
                                            <p:cond evt="begin" delay="0">
                                              <p:tn val="151"/>
                                            </p:cond>
                                          </p:stCondLst>
                                          <p:endCondLst>
                                            <p:cond evt="onStopAudio" delay="0">
                                              <p:tgtEl>
                                                <p:sldTgt/>
                                              </p:tgtEl>
                                            </p:cond>
                                          </p:endCondLst>
                                        </p:cTn>
                                        <p:tgtEl>
                                          <p:sndTgt r:embed="rId6" name="Whoosh"/>
                                        </p:tgtEl>
                                      </p:cMediaNode>
                                    </p:audio>
                                  </p:subTnLst>
                                </p:cTn>
                              </p:par>
                            </p:childTnLst>
                          </p:cTn>
                        </p:par>
                      </p:childTnLst>
                    </p:cTn>
                  </p:par>
                  <p:par>
                    <p:cTn id="154" fill="hold" nodeType="clickPar">
                      <p:stCondLst>
                        <p:cond delay="indefinite"/>
                      </p:stCondLst>
                      <p:childTnLst>
                        <p:par>
                          <p:cTn id="155" fill="hold" nodeType="withGroup">
                            <p:stCondLst>
                              <p:cond delay="0"/>
                            </p:stCondLst>
                            <p:childTnLst>
                              <p:par>
                                <p:cTn id="156" presetID="22" presetClass="exit" presetSubtype="8" fill="hold" nodeType="clickEffect">
                                  <p:stCondLst>
                                    <p:cond delay="0"/>
                                  </p:stCondLst>
                                  <p:childTnLst>
                                    <p:animEffect transition="out" filter="wipe(left)">
                                      <p:cBhvr>
                                        <p:cTn id="157" dur="500"/>
                                        <p:tgtEl>
                                          <p:spTgt spid="20621"/>
                                        </p:tgtEl>
                                      </p:cBhvr>
                                    </p:animEffect>
                                    <p:set>
                                      <p:cBhvr>
                                        <p:cTn id="158" dur="1" fill="hold">
                                          <p:stCondLst>
                                            <p:cond delay="499"/>
                                          </p:stCondLst>
                                        </p:cTn>
                                        <p:tgtEl>
                                          <p:spTgt spid="20621"/>
                                        </p:tgtEl>
                                        <p:attrNameLst>
                                          <p:attrName>style.visibility</p:attrName>
                                        </p:attrNameLst>
                                      </p:cBhvr>
                                      <p:to>
                                        <p:strVal val="hidden"/>
                                      </p:to>
                                    </p:set>
                                  </p:childTnLst>
                                </p:cTn>
                              </p:par>
                              <p:par>
                                <p:cTn id="159" presetID="22" presetClass="entr" presetSubtype="2" fill="hold" grpId="0" nodeType="withEffect">
                                  <p:stCondLst>
                                    <p:cond delay="0"/>
                                  </p:stCondLst>
                                  <p:childTnLst>
                                    <p:set>
                                      <p:cBhvr>
                                        <p:cTn id="160" dur="1" fill="hold">
                                          <p:stCondLst>
                                            <p:cond delay="0"/>
                                          </p:stCondLst>
                                        </p:cTn>
                                        <p:tgtEl>
                                          <p:spTgt spid="413802"/>
                                        </p:tgtEl>
                                        <p:attrNameLst>
                                          <p:attrName>style.visibility</p:attrName>
                                        </p:attrNameLst>
                                      </p:cBhvr>
                                      <p:to>
                                        <p:strVal val="visible"/>
                                      </p:to>
                                    </p:set>
                                    <p:animEffect transition="in" filter="wipe(right)">
                                      <p:cBhvr>
                                        <p:cTn id="161" dur="500"/>
                                        <p:tgtEl>
                                          <p:spTgt spid="413802"/>
                                        </p:tgtEl>
                                      </p:cBhvr>
                                    </p:animEffect>
                                  </p:childTnLst>
                                  <p:subTnLst>
                                    <p:audio>
                                      <p:cMediaNode>
                                        <p:cTn display="0" masterRel="sameClick">
                                          <p:stCondLst>
                                            <p:cond evt="begin" delay="0">
                                              <p:tn val="159"/>
                                            </p:cond>
                                          </p:stCondLst>
                                          <p:endCondLst>
                                            <p:cond evt="onStopAudio" delay="0">
                                              <p:tgtEl>
                                                <p:sldTgt/>
                                              </p:tgtEl>
                                            </p:cond>
                                          </p:endCondLst>
                                        </p:cTn>
                                        <p:tgtEl>
                                          <p:sndTgt r:embed="rId4" name="Arrow"/>
                                        </p:tgtEl>
                                      </p:cMediaNode>
                                    </p:audio>
                                  </p:subTnLst>
                                </p:cTn>
                              </p:par>
                            </p:childTnLst>
                          </p:cTn>
                        </p:par>
                        <p:par>
                          <p:cTn id="162" fill="hold" nodeType="afterGroup">
                            <p:stCondLst>
                              <p:cond delay="500"/>
                            </p:stCondLst>
                            <p:childTnLst>
                              <p:par>
                                <p:cTn id="163" presetID="22" presetClass="entr" presetSubtype="8" fill="hold" nodeType="afterEffect">
                                  <p:stCondLst>
                                    <p:cond delay="0"/>
                                  </p:stCondLst>
                                  <p:childTnLst>
                                    <p:set>
                                      <p:cBhvr>
                                        <p:cTn id="164" dur="1" fill="hold">
                                          <p:stCondLst>
                                            <p:cond delay="0"/>
                                          </p:stCondLst>
                                        </p:cTn>
                                        <p:tgtEl>
                                          <p:spTgt spid="14"/>
                                        </p:tgtEl>
                                        <p:attrNameLst>
                                          <p:attrName>style.visibility</p:attrName>
                                        </p:attrNameLst>
                                      </p:cBhvr>
                                      <p:to>
                                        <p:strVal val="visible"/>
                                      </p:to>
                                    </p:set>
                                    <p:animEffect transition="in" filter="wipe(left)">
                                      <p:cBhvr>
                                        <p:cTn id="165" dur="500"/>
                                        <p:tgtEl>
                                          <p:spTgt spid="14"/>
                                        </p:tgtEl>
                                      </p:cBhvr>
                                    </p:animEffect>
                                  </p:childTnLst>
                                </p:cTn>
                              </p:par>
                            </p:childTnLst>
                          </p:cTn>
                        </p:par>
                        <p:par>
                          <p:cTn id="166" fill="hold" nodeType="afterGroup">
                            <p:stCondLst>
                              <p:cond delay="1000"/>
                            </p:stCondLst>
                            <p:childTnLst>
                              <p:par>
                                <p:cTn id="167" presetID="22" presetClass="entr" presetSubtype="8" fill="hold" nodeType="afterEffect">
                                  <p:stCondLst>
                                    <p:cond delay="0"/>
                                  </p:stCondLst>
                                  <p:childTnLst>
                                    <p:set>
                                      <p:cBhvr>
                                        <p:cTn id="168" dur="1" fill="hold">
                                          <p:stCondLst>
                                            <p:cond delay="0"/>
                                          </p:stCondLst>
                                        </p:cTn>
                                        <p:tgtEl>
                                          <p:spTgt spid="13"/>
                                        </p:tgtEl>
                                        <p:attrNameLst>
                                          <p:attrName>style.visibility</p:attrName>
                                        </p:attrNameLst>
                                      </p:cBhvr>
                                      <p:to>
                                        <p:strVal val="visible"/>
                                      </p:to>
                                    </p:set>
                                    <p:animEffect transition="in" filter="wipe(left)">
                                      <p:cBhvr>
                                        <p:cTn id="169" dur="500"/>
                                        <p:tgtEl>
                                          <p:spTgt spid="13"/>
                                        </p:tgtEl>
                                      </p:cBhvr>
                                    </p:animEffect>
                                  </p:childTnLst>
                                </p:cTn>
                              </p:par>
                            </p:childTnLst>
                          </p:cTn>
                        </p:par>
                        <p:par>
                          <p:cTn id="170" fill="hold" nodeType="afterGroup">
                            <p:stCondLst>
                              <p:cond delay="1500"/>
                            </p:stCondLst>
                            <p:childTnLst>
                              <p:par>
                                <p:cTn id="171" presetID="22" presetClass="entr" presetSubtype="2" fill="hold" grpId="0" nodeType="afterEffect">
                                  <p:stCondLst>
                                    <p:cond delay="0"/>
                                  </p:stCondLst>
                                  <p:childTnLst>
                                    <p:set>
                                      <p:cBhvr>
                                        <p:cTn id="172" dur="1" fill="hold">
                                          <p:stCondLst>
                                            <p:cond delay="0"/>
                                          </p:stCondLst>
                                        </p:cTn>
                                        <p:tgtEl>
                                          <p:spTgt spid="413702"/>
                                        </p:tgtEl>
                                        <p:attrNameLst>
                                          <p:attrName>style.visibility</p:attrName>
                                        </p:attrNameLst>
                                      </p:cBhvr>
                                      <p:to>
                                        <p:strVal val="visible"/>
                                      </p:to>
                                    </p:set>
                                    <p:animEffect transition="in" filter="wipe(right)">
                                      <p:cBhvr>
                                        <p:cTn id="173" dur="500"/>
                                        <p:tgtEl>
                                          <p:spTgt spid="413702"/>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413808"/>
                                        </p:tgtEl>
                                        <p:attrNameLst>
                                          <p:attrName>style.visibility</p:attrName>
                                        </p:attrNameLst>
                                      </p:cBhvr>
                                      <p:to>
                                        <p:strVal val="visible"/>
                                      </p:to>
                                    </p:set>
                                    <p:animEffect transition="in" filter="wipe(left)">
                                      <p:cBhvr>
                                        <p:cTn id="178" dur="500"/>
                                        <p:tgtEl>
                                          <p:spTgt spid="413808"/>
                                        </p:tgtEl>
                                      </p:cBhvr>
                                    </p:animEffect>
                                  </p:childTnLst>
                                  <p:subTnLst>
                                    <p:audio>
                                      <p:cMediaNode>
                                        <p:cTn display="0" masterRel="sameClick">
                                          <p:stCondLst>
                                            <p:cond evt="begin" delay="0">
                                              <p:tn val="176"/>
                                            </p:cond>
                                          </p:stCondLst>
                                          <p:endCondLst>
                                            <p:cond evt="onStopAudio" delay="0">
                                              <p:tgtEl>
                                                <p:sldTgt/>
                                              </p:tgtEl>
                                            </p:cond>
                                          </p:endCondLst>
                                        </p:cTn>
                                        <p:tgtEl>
                                          <p:sndTgt r:embed="rId6" name="Whoosh"/>
                                        </p:tgtEl>
                                      </p:cMediaNode>
                                    </p:audio>
                                  </p:sub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8" fill="hold" nodeType="clickEffect">
                                  <p:stCondLst>
                                    <p:cond delay="0"/>
                                  </p:stCondLst>
                                  <p:childTnLst>
                                    <p:set>
                                      <p:cBhvr>
                                        <p:cTn id="182" dur="1" fill="hold">
                                          <p:stCondLst>
                                            <p:cond delay="0"/>
                                          </p:stCondLst>
                                        </p:cTn>
                                        <p:tgtEl>
                                          <p:spTgt spid="413699"/>
                                        </p:tgtEl>
                                        <p:attrNameLst>
                                          <p:attrName>style.visibility</p:attrName>
                                        </p:attrNameLst>
                                      </p:cBhvr>
                                      <p:to>
                                        <p:strVal val="visible"/>
                                      </p:to>
                                    </p:set>
                                    <p:animEffect transition="in" filter="wipe(left)">
                                      <p:cBhvr>
                                        <p:cTn id="183" dur="500"/>
                                        <p:tgtEl>
                                          <p:spTgt spid="413699"/>
                                        </p:tgtEl>
                                      </p:cBhvr>
                                    </p:animEffect>
                                  </p:childTnLst>
                                  <p:subTnLst>
                                    <p:audio>
                                      <p:cMediaNode>
                                        <p:cTn display="0" masterRel="sameClick">
                                          <p:stCondLst>
                                            <p:cond evt="begin" delay="0">
                                              <p:tn val="181"/>
                                            </p:cond>
                                          </p:stCondLst>
                                          <p:endCondLst>
                                            <p:cond evt="onStopAudio" delay="0">
                                              <p:tgtEl>
                                                <p:sldTgt/>
                                              </p:tgtEl>
                                            </p:cond>
                                          </p:endCondLst>
                                        </p:cTn>
                                        <p:tgtEl>
                                          <p:sndTgt r:embed="rId4" name="Arrow"/>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22" presetClass="entr" presetSubtype="8" fill="hold" grpId="0" nodeType="clickEffect">
                                  <p:stCondLst>
                                    <p:cond delay="0"/>
                                  </p:stCondLst>
                                  <p:childTnLst>
                                    <p:set>
                                      <p:cBhvr>
                                        <p:cTn id="187" dur="1" fill="hold">
                                          <p:stCondLst>
                                            <p:cond delay="0"/>
                                          </p:stCondLst>
                                        </p:cTn>
                                        <p:tgtEl>
                                          <p:spTgt spid="413701"/>
                                        </p:tgtEl>
                                        <p:attrNameLst>
                                          <p:attrName>style.visibility</p:attrName>
                                        </p:attrNameLst>
                                      </p:cBhvr>
                                      <p:to>
                                        <p:strVal val="visible"/>
                                      </p:to>
                                    </p:set>
                                    <p:animEffect transition="in" filter="wipe(left)">
                                      <p:cBhvr>
                                        <p:cTn id="188" dur="500"/>
                                        <p:tgtEl>
                                          <p:spTgt spid="413701"/>
                                        </p:tgtEl>
                                      </p:cBhvr>
                                    </p:animEffect>
                                  </p:childTnLst>
                                </p:cTn>
                              </p:par>
                            </p:childTnLst>
                          </p:cTn>
                        </p:par>
                        <p:par>
                          <p:cTn id="189" fill="hold" nodeType="afterGroup">
                            <p:stCondLst>
                              <p:cond delay="500"/>
                            </p:stCondLst>
                            <p:childTnLst>
                              <p:par>
                                <p:cTn id="190" presetID="22" presetClass="entr" presetSubtype="8" fill="hold" nodeType="afterEffect">
                                  <p:stCondLst>
                                    <p:cond delay="0"/>
                                  </p:stCondLst>
                                  <p:childTnLst>
                                    <p:set>
                                      <p:cBhvr>
                                        <p:cTn id="191" dur="1" fill="hold">
                                          <p:stCondLst>
                                            <p:cond delay="0"/>
                                          </p:stCondLst>
                                        </p:cTn>
                                        <p:tgtEl>
                                          <p:spTgt spid="413697"/>
                                        </p:tgtEl>
                                        <p:attrNameLst>
                                          <p:attrName>style.visibility</p:attrName>
                                        </p:attrNameLst>
                                      </p:cBhvr>
                                      <p:to>
                                        <p:strVal val="visible"/>
                                      </p:to>
                                    </p:set>
                                    <p:animEffect transition="in" filter="wipe(left)">
                                      <p:cBhvr>
                                        <p:cTn id="192" dur="500"/>
                                        <p:tgtEl>
                                          <p:spTgt spid="413697"/>
                                        </p:tgtEl>
                                      </p:cBhvr>
                                    </p:animEffect>
                                  </p:childTnLst>
                                  <p:subTnLst>
                                    <p:audio>
                                      <p:cMediaNode>
                                        <p:cTn display="0" masterRel="sameClick">
                                          <p:stCondLst>
                                            <p:cond evt="begin" delay="0">
                                              <p:tn val="190"/>
                                            </p:cond>
                                          </p:stCondLst>
                                          <p:endCondLst>
                                            <p:cond evt="onStopAudio" delay="0">
                                              <p:tgtEl>
                                                <p:sldTgt/>
                                              </p:tgtEl>
                                            </p:cond>
                                          </p:endCondLst>
                                        </p:cTn>
                                        <p:tgtEl>
                                          <p:sndTgt r:embed="rId4" name="Arrow"/>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413914"/>
                                        </p:tgtEl>
                                        <p:attrNameLst>
                                          <p:attrName>style.visibility</p:attrName>
                                        </p:attrNameLst>
                                      </p:cBhvr>
                                      <p:to>
                                        <p:strVal val="visible"/>
                                      </p:to>
                                    </p:set>
                                    <p:animEffect transition="in" filter="wipe(left)">
                                      <p:cBhvr>
                                        <p:cTn id="197" dur="500"/>
                                        <p:tgtEl>
                                          <p:spTgt spid="413914"/>
                                        </p:tgtEl>
                                      </p:cBhvr>
                                    </p:animEffect>
                                  </p:childTnLst>
                                  <p:subTnLst>
                                    <p:audio>
                                      <p:cMediaNode>
                                        <p:cTn display="0" masterRel="sameClick">
                                          <p:stCondLst>
                                            <p:cond evt="begin" delay="0">
                                              <p:tn val="195"/>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1" grpId="0" animBg="1"/>
      <p:bldP spid="413702" grpId="0" animBg="1"/>
      <p:bldP spid="413703" grpId="0" animBg="1"/>
      <p:bldP spid="413704" grpId="0" animBg="1"/>
      <p:bldP spid="413705" grpId="0" animBg="1"/>
      <p:bldP spid="413802" grpId="0" animBg="1"/>
      <p:bldP spid="413804" grpId="0" animBg="1" autoUpdateAnimBg="0"/>
      <p:bldP spid="413805" grpId="0" animBg="1" autoUpdateAnimBg="0"/>
      <p:bldP spid="413806" grpId="0" animBg="1" autoUpdateAnimBg="0"/>
      <p:bldP spid="413807" grpId="0" animBg="1" autoUpdateAnimBg="0"/>
      <p:bldP spid="413808" grpId="0" animBg="1"/>
      <p:bldP spid="413873" grpId="0" animBg="1"/>
      <p:bldP spid="413914" grpId="0" animBg="1" autoUpdateAnimBg="0"/>
      <p:bldP spid="413926" grpId="0" animBg="1"/>
      <p:bldP spid="41392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2E0EEE1-ADF4-C84A-95D6-7CDD3EB64C06}"/>
              </a:ext>
            </a:extLst>
          </p:cNvPr>
          <p:cNvGrpSpPr>
            <a:grpSpLocks/>
          </p:cNvGrpSpPr>
          <p:nvPr/>
        </p:nvGrpSpPr>
        <p:grpSpPr bwMode="auto">
          <a:xfrm>
            <a:off x="4714875" y="4073525"/>
            <a:ext cx="2759075" cy="1428750"/>
            <a:chOff x="2970" y="2548"/>
            <a:chExt cx="1738" cy="900"/>
          </a:xfrm>
        </p:grpSpPr>
        <p:sp>
          <p:nvSpPr>
            <p:cNvPr id="49228" name="AutoShape 3">
              <a:extLst>
                <a:ext uri="{FF2B5EF4-FFF2-40B4-BE49-F238E27FC236}">
                  <a16:creationId xmlns:a16="http://schemas.microsoft.com/office/drawing/2014/main" id="{2B2A1BAC-9436-DE42-BCB2-949E3E02BCD7}"/>
                </a:ext>
              </a:extLst>
            </p:cNvPr>
            <p:cNvSpPr>
              <a:spLocks noChangeArrowheads="1"/>
            </p:cNvSpPr>
            <p:nvPr/>
          </p:nvSpPr>
          <p:spPr bwMode="auto">
            <a:xfrm>
              <a:off x="4292" y="2650"/>
              <a:ext cx="416" cy="798"/>
            </a:xfrm>
            <a:custGeom>
              <a:avLst/>
              <a:gdLst>
                <a:gd name="T0" fmla="*/ 4 w 21600"/>
                <a:gd name="T1" fmla="*/ 0 h 21600"/>
                <a:gd name="T2" fmla="*/ 1 w 21600"/>
                <a:gd name="T3" fmla="*/ 4 h 21600"/>
                <a:gd name="T4" fmla="*/ 0 w 21600"/>
                <a:gd name="T5" fmla="*/ 15 h 21600"/>
                <a:gd name="T6" fmla="*/ 1 w 21600"/>
                <a:gd name="T7" fmla="*/ 25 h 21600"/>
                <a:gd name="T8" fmla="*/ 4 w 21600"/>
                <a:gd name="T9" fmla="*/ 29 h 21600"/>
                <a:gd name="T10" fmla="*/ 7 w 21600"/>
                <a:gd name="T11" fmla="*/ 25 h 21600"/>
                <a:gd name="T12" fmla="*/ 8 w 21600"/>
                <a:gd name="T13" fmla="*/ 15 h 21600"/>
                <a:gd name="T14" fmla="*/ 7 w 21600"/>
                <a:gd name="T15" fmla="*/ 4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99"/>
            </a:solidFill>
            <a:ln w="25400">
              <a:solidFill>
                <a:srgbClr val="00006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229" name="AutoShape 4">
              <a:extLst>
                <a:ext uri="{FF2B5EF4-FFF2-40B4-BE49-F238E27FC236}">
                  <a16:creationId xmlns:a16="http://schemas.microsoft.com/office/drawing/2014/main" id="{A9758580-26A9-914E-B408-BE876163FB62}"/>
                </a:ext>
              </a:extLst>
            </p:cNvPr>
            <p:cNvSpPr>
              <a:spLocks noChangeArrowheads="1"/>
            </p:cNvSpPr>
            <p:nvPr/>
          </p:nvSpPr>
          <p:spPr bwMode="auto">
            <a:xfrm>
              <a:off x="2970" y="2548"/>
              <a:ext cx="1390" cy="193"/>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rPr>
                <a:t>DNA polymerase III</a:t>
              </a:r>
            </a:p>
          </p:txBody>
        </p:sp>
      </p:grpSp>
      <p:sp>
        <p:nvSpPr>
          <p:cNvPr id="414725" name="Rectangle 5" descr="Rectangle: Click to edit Master text styles&#13;&#10;Second level&#13;&#10;Third level&#13;&#10;Fourth level&#13;&#10;Fifth level">
            <a:extLst>
              <a:ext uri="{FF2B5EF4-FFF2-40B4-BE49-F238E27FC236}">
                <a16:creationId xmlns:a16="http://schemas.microsoft.com/office/drawing/2014/main" id="{0606DAE8-C82D-3D4C-B3D3-441E0ECADB12}"/>
              </a:ext>
            </a:extLst>
          </p:cNvPr>
          <p:cNvSpPr>
            <a:spLocks noChangeArrowheads="1"/>
          </p:cNvSpPr>
          <p:nvPr/>
        </p:nvSpPr>
        <p:spPr bwMode="auto">
          <a:xfrm>
            <a:off x="146050" y="5091113"/>
            <a:ext cx="4918075" cy="162083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403225" indent="-2889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None/>
            </a:pPr>
            <a:r>
              <a:rPr lang="en-US" altLang="en-US" sz="2600" b="1" dirty="0">
                <a:solidFill>
                  <a:srgbClr val="0F116A"/>
                </a:solidFill>
              </a:rPr>
              <a:t>RNA primer</a:t>
            </a:r>
          </a:p>
          <a:p>
            <a:pPr lvl="1" algn="l" eaLnBrk="1" hangingPunct="1">
              <a:lnSpc>
                <a:spcPct val="90000"/>
              </a:lnSpc>
              <a:spcBef>
                <a:spcPct val="20000"/>
              </a:spcBef>
              <a:buClr>
                <a:schemeClr val="tx1"/>
              </a:buClr>
              <a:buSzPct val="60000"/>
              <a:buFont typeface="Wingdings" pitchFamily="2" charset="2"/>
              <a:buChar char="u"/>
            </a:pPr>
            <a:r>
              <a:rPr lang="en-US" altLang="en-US" b="1" dirty="0"/>
              <a:t>built by </a:t>
            </a:r>
            <a:r>
              <a:rPr lang="en-US" altLang="en-US" b="1" u="sng" dirty="0">
                <a:solidFill>
                  <a:srgbClr val="CC0000"/>
                </a:solidFill>
              </a:rPr>
              <a:t>primase</a:t>
            </a:r>
            <a:endParaRPr lang="en-US" altLang="en-US" b="1" dirty="0"/>
          </a:p>
          <a:p>
            <a:pPr lvl="1" algn="l" eaLnBrk="1" hangingPunct="1">
              <a:lnSpc>
                <a:spcPct val="90000"/>
              </a:lnSpc>
              <a:spcBef>
                <a:spcPct val="20000"/>
              </a:spcBef>
              <a:buClr>
                <a:schemeClr val="tx1"/>
              </a:buClr>
              <a:buSzPct val="60000"/>
              <a:buFont typeface="Wingdings" pitchFamily="2" charset="2"/>
              <a:buChar char="u"/>
            </a:pPr>
            <a:r>
              <a:rPr lang="en-US" altLang="en-US" b="1" dirty="0"/>
              <a:t>serves as starter sequence for DNA polymerase III</a:t>
            </a:r>
          </a:p>
        </p:txBody>
      </p:sp>
      <p:sp>
        <p:nvSpPr>
          <p:cNvPr id="414726" name="Rectangle 6" descr="Rectangle: Click to edit Master text styles&#13;&#10;Second level&#13;&#10;Third level&#13;&#10;Fourth level&#13;&#10;Fifth level">
            <a:extLst>
              <a:ext uri="{FF2B5EF4-FFF2-40B4-BE49-F238E27FC236}">
                <a16:creationId xmlns:a16="http://schemas.microsoft.com/office/drawing/2014/main" id="{F68AA255-D23E-0D4E-8D84-2D2F984E027C}"/>
              </a:ext>
            </a:extLst>
          </p:cNvPr>
          <p:cNvSpPr>
            <a:spLocks noChangeArrowheads="1"/>
          </p:cNvSpPr>
          <p:nvPr/>
        </p:nvSpPr>
        <p:spPr bwMode="auto">
          <a:xfrm>
            <a:off x="146050" y="1336675"/>
            <a:ext cx="4865688" cy="12922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403225" indent="-2889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None/>
            </a:pPr>
            <a:r>
              <a:rPr lang="en-US" altLang="en-US" sz="2600" b="1" dirty="0">
                <a:solidFill>
                  <a:srgbClr val="0F116A"/>
                </a:solidFill>
              </a:rPr>
              <a:t>Limits of DNA polymerase III</a:t>
            </a:r>
          </a:p>
          <a:p>
            <a:pPr lvl="1" algn="l" eaLnBrk="1" hangingPunct="1">
              <a:spcBef>
                <a:spcPct val="20000"/>
              </a:spcBef>
              <a:buClr>
                <a:schemeClr val="tx1"/>
              </a:buClr>
              <a:buSzPct val="60000"/>
              <a:buFont typeface="Wingdings" pitchFamily="2" charset="2"/>
              <a:buChar char="u"/>
            </a:pPr>
            <a:r>
              <a:rPr lang="en-US" altLang="en-US" b="1" dirty="0"/>
              <a:t>can only build onto 3</a:t>
            </a:r>
            <a:r>
              <a:rPr lang="en-US" altLang="en-US" b="1" dirty="0">
                <a:sym typeface="Symbol" pitchFamily="2" charset="2"/>
              </a:rPr>
              <a:t></a:t>
            </a:r>
            <a:r>
              <a:rPr lang="en-US" altLang="en-US" b="1" dirty="0"/>
              <a:t> end of an </a:t>
            </a:r>
            <a:r>
              <a:rPr lang="en-US" altLang="en-US" b="1" u="sng" dirty="0"/>
              <a:t>existing DNA strand</a:t>
            </a:r>
          </a:p>
        </p:txBody>
      </p:sp>
      <p:sp>
        <p:nvSpPr>
          <p:cNvPr id="414727" name="AutoShape 7">
            <a:extLst>
              <a:ext uri="{FF2B5EF4-FFF2-40B4-BE49-F238E27FC236}">
                <a16:creationId xmlns:a16="http://schemas.microsoft.com/office/drawing/2014/main" id="{DDBA1924-D94C-4E4D-B4CA-F1E5381DB6D6}"/>
              </a:ext>
            </a:extLst>
          </p:cNvPr>
          <p:cNvSpPr>
            <a:spLocks noChangeArrowheads="1"/>
          </p:cNvSpPr>
          <p:nvPr/>
        </p:nvSpPr>
        <p:spPr bwMode="auto">
          <a:xfrm>
            <a:off x="7824788" y="4206875"/>
            <a:ext cx="660400" cy="1266825"/>
          </a:xfrm>
          <a:custGeom>
            <a:avLst/>
            <a:gdLst>
              <a:gd name="T0" fmla="*/ 10095559 w 21600"/>
              <a:gd name="T1" fmla="*/ 0 h 21600"/>
              <a:gd name="T2" fmla="*/ 2956696 w 21600"/>
              <a:gd name="T3" fmla="*/ 10879915 h 21600"/>
              <a:gd name="T4" fmla="*/ 0 w 21600"/>
              <a:gd name="T5" fmla="*/ 37149233 h 21600"/>
              <a:gd name="T6" fmla="*/ 2956696 w 21600"/>
              <a:gd name="T7" fmla="*/ 63418491 h 21600"/>
              <a:gd name="T8" fmla="*/ 10095559 w 21600"/>
              <a:gd name="T9" fmla="*/ 74298407 h 21600"/>
              <a:gd name="T10" fmla="*/ 17234422 w 21600"/>
              <a:gd name="T11" fmla="*/ 63418491 h 21600"/>
              <a:gd name="T12" fmla="*/ 20191119 w 21600"/>
              <a:gd name="T13" fmla="*/ 37149233 h 21600"/>
              <a:gd name="T14" fmla="*/ 17234422 w 21600"/>
              <a:gd name="T15" fmla="*/ 1087991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6600"/>
          </a:solidFill>
          <a:ln w="25400">
            <a:solidFill>
              <a:srgbClr val="66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58" name="Rectangle 8">
            <a:extLst>
              <a:ext uri="{FF2B5EF4-FFF2-40B4-BE49-F238E27FC236}">
                <a16:creationId xmlns:a16="http://schemas.microsoft.com/office/drawing/2014/main" id="{4DAF953D-E58C-9140-B64D-8FB993AD2F72}"/>
              </a:ext>
            </a:extLst>
          </p:cNvPr>
          <p:cNvSpPr>
            <a:spLocks noGrp="1" noChangeArrowheads="1"/>
          </p:cNvSpPr>
          <p:nvPr>
            <p:ph type="title"/>
          </p:nvPr>
        </p:nvSpPr>
        <p:spPr>
          <a:xfrm>
            <a:off x="609600" y="685800"/>
            <a:ext cx="8534400" cy="762000"/>
          </a:xfrm>
        </p:spPr>
        <p:txBody>
          <a:bodyPr/>
          <a:lstStyle/>
          <a:p>
            <a:pPr eaLnBrk="1" hangingPunct="1"/>
            <a:r>
              <a:rPr lang="en-US" altLang="en-US"/>
              <a:t>Starting DNA synthesis: RNA primers</a:t>
            </a:r>
          </a:p>
        </p:txBody>
      </p:sp>
      <p:sp>
        <p:nvSpPr>
          <p:cNvPr id="49159" name="Freeform 9">
            <a:extLst>
              <a:ext uri="{FF2B5EF4-FFF2-40B4-BE49-F238E27FC236}">
                <a16:creationId xmlns:a16="http://schemas.microsoft.com/office/drawing/2014/main" id="{4881E10C-69B8-674C-9941-99BF10AC7CFA}"/>
              </a:ext>
            </a:extLst>
          </p:cNvPr>
          <p:cNvSpPr>
            <a:spLocks/>
          </p:cNvSpPr>
          <p:nvPr/>
        </p:nvSpPr>
        <p:spPr bwMode="auto">
          <a:xfrm>
            <a:off x="730250" y="2341563"/>
            <a:ext cx="7750175" cy="1311275"/>
          </a:xfrm>
          <a:custGeom>
            <a:avLst/>
            <a:gdLst>
              <a:gd name="T0" fmla="*/ 0 w 4882"/>
              <a:gd name="T1" fmla="*/ 1140743 h 792"/>
              <a:gd name="T2" fmla="*/ 1695450 w 4882"/>
              <a:gd name="T3" fmla="*/ 1157300 h 792"/>
              <a:gd name="T4" fmla="*/ 3856038 w 4882"/>
              <a:gd name="T5" fmla="*/ 213579 h 792"/>
              <a:gd name="T6" fmla="*/ 7750175 w 4882"/>
              <a:gd name="T7" fmla="*/ 0 h 792"/>
              <a:gd name="T8" fmla="*/ 0 60000 65536"/>
              <a:gd name="T9" fmla="*/ 0 60000 65536"/>
              <a:gd name="T10" fmla="*/ 0 60000 65536"/>
              <a:gd name="T11" fmla="*/ 0 60000 65536"/>
              <a:gd name="T12" fmla="*/ 0 w 4882"/>
              <a:gd name="T13" fmla="*/ 0 h 792"/>
              <a:gd name="T14" fmla="*/ 4882 w 4882"/>
              <a:gd name="T15" fmla="*/ 792 h 792"/>
            </a:gdLst>
            <a:ahLst/>
            <a:cxnLst>
              <a:cxn ang="T8">
                <a:pos x="T0" y="T1"/>
              </a:cxn>
              <a:cxn ang="T9">
                <a:pos x="T2" y="T3"/>
              </a:cxn>
              <a:cxn ang="T10">
                <a:pos x="T4" y="T5"/>
              </a:cxn>
              <a:cxn ang="T11">
                <a:pos x="T6" y="T7"/>
              </a:cxn>
            </a:cxnLst>
            <a:rect l="T12" t="T13" r="T14" b="T15"/>
            <a:pathLst>
              <a:path w="4882" h="792">
                <a:moveTo>
                  <a:pt x="0" y="689"/>
                </a:moveTo>
                <a:cubicBezTo>
                  <a:pt x="331" y="740"/>
                  <a:pt x="663" y="792"/>
                  <a:pt x="1068" y="699"/>
                </a:cubicBezTo>
                <a:cubicBezTo>
                  <a:pt x="1473" y="606"/>
                  <a:pt x="1793" y="245"/>
                  <a:pt x="2429" y="129"/>
                </a:cubicBezTo>
                <a:cubicBezTo>
                  <a:pt x="3065" y="13"/>
                  <a:pt x="3973" y="6"/>
                  <a:pt x="4882" y="0"/>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60" name="Freeform 10">
            <a:extLst>
              <a:ext uri="{FF2B5EF4-FFF2-40B4-BE49-F238E27FC236}">
                <a16:creationId xmlns:a16="http://schemas.microsoft.com/office/drawing/2014/main" id="{42027F62-4BF0-C149-B924-EABDFD59D608}"/>
              </a:ext>
            </a:extLst>
          </p:cNvPr>
          <p:cNvSpPr>
            <a:spLocks/>
          </p:cNvSpPr>
          <p:nvPr/>
        </p:nvSpPr>
        <p:spPr bwMode="auto">
          <a:xfrm flipV="1">
            <a:off x="708025" y="4052888"/>
            <a:ext cx="7750175" cy="1257300"/>
          </a:xfrm>
          <a:custGeom>
            <a:avLst/>
            <a:gdLst>
              <a:gd name="T0" fmla="*/ 0 w 4882"/>
              <a:gd name="T1" fmla="*/ 1093788 h 792"/>
              <a:gd name="T2" fmla="*/ 1695450 w 4882"/>
              <a:gd name="T3" fmla="*/ 1109663 h 792"/>
              <a:gd name="T4" fmla="*/ 3856038 w 4882"/>
              <a:gd name="T5" fmla="*/ 204788 h 792"/>
              <a:gd name="T6" fmla="*/ 7750175 w 4882"/>
              <a:gd name="T7" fmla="*/ 0 h 792"/>
              <a:gd name="T8" fmla="*/ 0 60000 65536"/>
              <a:gd name="T9" fmla="*/ 0 60000 65536"/>
              <a:gd name="T10" fmla="*/ 0 60000 65536"/>
              <a:gd name="T11" fmla="*/ 0 60000 65536"/>
              <a:gd name="T12" fmla="*/ 0 w 4882"/>
              <a:gd name="T13" fmla="*/ 0 h 792"/>
              <a:gd name="T14" fmla="*/ 4882 w 4882"/>
              <a:gd name="T15" fmla="*/ 792 h 792"/>
            </a:gdLst>
            <a:ahLst/>
            <a:cxnLst>
              <a:cxn ang="T8">
                <a:pos x="T0" y="T1"/>
              </a:cxn>
              <a:cxn ang="T9">
                <a:pos x="T2" y="T3"/>
              </a:cxn>
              <a:cxn ang="T10">
                <a:pos x="T4" y="T5"/>
              </a:cxn>
              <a:cxn ang="T11">
                <a:pos x="T6" y="T7"/>
              </a:cxn>
            </a:cxnLst>
            <a:rect l="T12" t="T13" r="T14" b="T15"/>
            <a:pathLst>
              <a:path w="4882" h="792">
                <a:moveTo>
                  <a:pt x="0" y="689"/>
                </a:moveTo>
                <a:cubicBezTo>
                  <a:pt x="331" y="740"/>
                  <a:pt x="663" y="792"/>
                  <a:pt x="1068" y="699"/>
                </a:cubicBezTo>
                <a:cubicBezTo>
                  <a:pt x="1473" y="606"/>
                  <a:pt x="1793" y="245"/>
                  <a:pt x="2429" y="129"/>
                </a:cubicBezTo>
                <a:cubicBezTo>
                  <a:pt x="3065" y="13"/>
                  <a:pt x="3973" y="6"/>
                  <a:pt x="4882" y="0"/>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61" name="AutoShape 11">
            <a:extLst>
              <a:ext uri="{FF2B5EF4-FFF2-40B4-BE49-F238E27FC236}">
                <a16:creationId xmlns:a16="http://schemas.microsoft.com/office/drawing/2014/main" id="{5E5E2A3F-F5DC-7B46-A537-1F379E1F13DB}"/>
              </a:ext>
            </a:extLst>
          </p:cNvPr>
          <p:cNvSpPr>
            <a:spLocks noChangeArrowheads="1"/>
          </p:cNvSpPr>
          <p:nvPr/>
        </p:nvSpPr>
        <p:spPr bwMode="auto">
          <a:xfrm>
            <a:off x="874713" y="3568700"/>
            <a:ext cx="114300" cy="2889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62" name="AutoShape 12">
            <a:extLst>
              <a:ext uri="{FF2B5EF4-FFF2-40B4-BE49-F238E27FC236}">
                <a16:creationId xmlns:a16="http://schemas.microsoft.com/office/drawing/2014/main" id="{0C492A78-9E79-9D4D-88C2-00815A61642A}"/>
              </a:ext>
            </a:extLst>
          </p:cNvPr>
          <p:cNvSpPr>
            <a:spLocks noChangeArrowheads="1"/>
          </p:cNvSpPr>
          <p:nvPr/>
        </p:nvSpPr>
        <p:spPr bwMode="auto">
          <a:xfrm>
            <a:off x="1079500" y="3852863"/>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63" name="AutoShape 13">
            <a:extLst>
              <a:ext uri="{FF2B5EF4-FFF2-40B4-BE49-F238E27FC236}">
                <a16:creationId xmlns:a16="http://schemas.microsoft.com/office/drawing/2014/main" id="{CF93A143-956E-2841-BBA2-EDE2B066DD5F}"/>
              </a:ext>
            </a:extLst>
          </p:cNvPr>
          <p:cNvSpPr>
            <a:spLocks noChangeArrowheads="1"/>
          </p:cNvSpPr>
          <p:nvPr/>
        </p:nvSpPr>
        <p:spPr bwMode="auto">
          <a:xfrm>
            <a:off x="1300163" y="386873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64" name="AutoShape 14">
            <a:extLst>
              <a:ext uri="{FF2B5EF4-FFF2-40B4-BE49-F238E27FC236}">
                <a16:creationId xmlns:a16="http://schemas.microsoft.com/office/drawing/2014/main" id="{DA2EC9DF-2854-DE40-B770-F08D30A5637B}"/>
              </a:ext>
            </a:extLst>
          </p:cNvPr>
          <p:cNvSpPr>
            <a:spLocks noChangeArrowheads="1"/>
          </p:cNvSpPr>
          <p:nvPr/>
        </p:nvSpPr>
        <p:spPr bwMode="auto">
          <a:xfrm>
            <a:off x="1519238" y="3860800"/>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65" name="AutoShape 15">
            <a:extLst>
              <a:ext uri="{FF2B5EF4-FFF2-40B4-BE49-F238E27FC236}">
                <a16:creationId xmlns:a16="http://schemas.microsoft.com/office/drawing/2014/main" id="{ED6664CC-D708-6149-8AFD-7789536F8623}"/>
              </a:ext>
            </a:extLst>
          </p:cNvPr>
          <p:cNvSpPr>
            <a:spLocks noChangeArrowheads="1"/>
          </p:cNvSpPr>
          <p:nvPr/>
        </p:nvSpPr>
        <p:spPr bwMode="auto">
          <a:xfrm>
            <a:off x="1784350" y="3892550"/>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66" name="AutoShape 16">
            <a:extLst>
              <a:ext uri="{FF2B5EF4-FFF2-40B4-BE49-F238E27FC236}">
                <a16:creationId xmlns:a16="http://schemas.microsoft.com/office/drawing/2014/main" id="{DA5405AE-1E97-B94C-BD4E-926567284BD4}"/>
              </a:ext>
            </a:extLst>
          </p:cNvPr>
          <p:cNvSpPr>
            <a:spLocks noChangeArrowheads="1"/>
          </p:cNvSpPr>
          <p:nvPr/>
        </p:nvSpPr>
        <p:spPr bwMode="auto">
          <a:xfrm>
            <a:off x="2035175" y="3948113"/>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67" name="AutoShape 17">
            <a:extLst>
              <a:ext uri="{FF2B5EF4-FFF2-40B4-BE49-F238E27FC236}">
                <a16:creationId xmlns:a16="http://schemas.microsoft.com/office/drawing/2014/main" id="{9C5D1138-9560-744B-BD24-DEB7F352C249}"/>
              </a:ext>
            </a:extLst>
          </p:cNvPr>
          <p:cNvSpPr>
            <a:spLocks noChangeArrowheads="1"/>
          </p:cNvSpPr>
          <p:nvPr/>
        </p:nvSpPr>
        <p:spPr bwMode="auto">
          <a:xfrm>
            <a:off x="2255838" y="396398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68" name="AutoShape 18">
            <a:extLst>
              <a:ext uri="{FF2B5EF4-FFF2-40B4-BE49-F238E27FC236}">
                <a16:creationId xmlns:a16="http://schemas.microsoft.com/office/drawing/2014/main" id="{DD0B217A-C39E-7B4B-BF68-B9B747551869}"/>
              </a:ext>
            </a:extLst>
          </p:cNvPr>
          <p:cNvSpPr>
            <a:spLocks noChangeArrowheads="1"/>
          </p:cNvSpPr>
          <p:nvPr/>
        </p:nvSpPr>
        <p:spPr bwMode="auto">
          <a:xfrm>
            <a:off x="1079500" y="3630613"/>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69" name="AutoShape 19">
            <a:extLst>
              <a:ext uri="{FF2B5EF4-FFF2-40B4-BE49-F238E27FC236}">
                <a16:creationId xmlns:a16="http://schemas.microsoft.com/office/drawing/2014/main" id="{E270B4F5-1AE2-6549-B227-102CD40A2505}"/>
              </a:ext>
            </a:extLst>
          </p:cNvPr>
          <p:cNvSpPr>
            <a:spLocks noChangeArrowheads="1"/>
          </p:cNvSpPr>
          <p:nvPr/>
        </p:nvSpPr>
        <p:spPr bwMode="auto">
          <a:xfrm>
            <a:off x="1300163" y="364648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70" name="AutoShape 20">
            <a:extLst>
              <a:ext uri="{FF2B5EF4-FFF2-40B4-BE49-F238E27FC236}">
                <a16:creationId xmlns:a16="http://schemas.microsoft.com/office/drawing/2014/main" id="{90762A65-46A8-974C-89ED-9D18D9AE5CCD}"/>
              </a:ext>
            </a:extLst>
          </p:cNvPr>
          <p:cNvSpPr>
            <a:spLocks noChangeArrowheads="1"/>
          </p:cNvSpPr>
          <p:nvPr/>
        </p:nvSpPr>
        <p:spPr bwMode="auto">
          <a:xfrm>
            <a:off x="1519238" y="361473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71" name="AutoShape 21">
            <a:extLst>
              <a:ext uri="{FF2B5EF4-FFF2-40B4-BE49-F238E27FC236}">
                <a16:creationId xmlns:a16="http://schemas.microsoft.com/office/drawing/2014/main" id="{4F6ACAA8-EB9E-5345-93E4-A6A29306B7D0}"/>
              </a:ext>
            </a:extLst>
          </p:cNvPr>
          <p:cNvSpPr>
            <a:spLocks noChangeArrowheads="1"/>
          </p:cNvSpPr>
          <p:nvPr/>
        </p:nvSpPr>
        <p:spPr bwMode="auto">
          <a:xfrm>
            <a:off x="1784350" y="3606800"/>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72" name="AutoShape 22">
            <a:extLst>
              <a:ext uri="{FF2B5EF4-FFF2-40B4-BE49-F238E27FC236}">
                <a16:creationId xmlns:a16="http://schemas.microsoft.com/office/drawing/2014/main" id="{3B6BD78E-12E9-6845-B4EC-A849E05A5D7F}"/>
              </a:ext>
            </a:extLst>
          </p:cNvPr>
          <p:cNvSpPr>
            <a:spLocks noChangeArrowheads="1"/>
          </p:cNvSpPr>
          <p:nvPr/>
        </p:nvSpPr>
        <p:spPr bwMode="auto">
          <a:xfrm>
            <a:off x="2041525" y="358298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73" name="AutoShape 23">
            <a:extLst>
              <a:ext uri="{FF2B5EF4-FFF2-40B4-BE49-F238E27FC236}">
                <a16:creationId xmlns:a16="http://schemas.microsoft.com/office/drawing/2014/main" id="{E6AA393B-9C8A-5A42-A28A-C8A7CCC37328}"/>
              </a:ext>
            </a:extLst>
          </p:cNvPr>
          <p:cNvSpPr>
            <a:spLocks noChangeArrowheads="1"/>
          </p:cNvSpPr>
          <p:nvPr/>
        </p:nvSpPr>
        <p:spPr bwMode="auto">
          <a:xfrm>
            <a:off x="2247900" y="3489325"/>
            <a:ext cx="130175" cy="30321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9174" name="Group 24">
            <a:extLst>
              <a:ext uri="{FF2B5EF4-FFF2-40B4-BE49-F238E27FC236}">
                <a16:creationId xmlns:a16="http://schemas.microsoft.com/office/drawing/2014/main" id="{D5148C50-65E7-3F40-9EE2-01DC7F84F9D7}"/>
              </a:ext>
            </a:extLst>
          </p:cNvPr>
          <p:cNvGrpSpPr>
            <a:grpSpLocks/>
          </p:cNvGrpSpPr>
          <p:nvPr/>
        </p:nvGrpSpPr>
        <p:grpSpPr bwMode="auto">
          <a:xfrm>
            <a:off x="449263" y="4108450"/>
            <a:ext cx="327025" cy="304800"/>
            <a:chOff x="1768" y="3755"/>
            <a:chExt cx="206" cy="192"/>
          </a:xfrm>
        </p:grpSpPr>
        <p:sp>
          <p:nvSpPr>
            <p:cNvPr id="49226" name="Oval 25">
              <a:extLst>
                <a:ext uri="{FF2B5EF4-FFF2-40B4-BE49-F238E27FC236}">
                  <a16:creationId xmlns:a16="http://schemas.microsoft.com/office/drawing/2014/main" id="{0E864608-D950-3445-91ED-880085A348BA}"/>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227" name="Rectangle 26">
              <a:extLst>
                <a:ext uri="{FF2B5EF4-FFF2-40B4-BE49-F238E27FC236}">
                  <a16:creationId xmlns:a16="http://schemas.microsoft.com/office/drawing/2014/main" id="{9CFA74F8-F580-6C4C-AEDA-3BBB49B6F485}"/>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49175" name="Group 27">
            <a:extLst>
              <a:ext uri="{FF2B5EF4-FFF2-40B4-BE49-F238E27FC236}">
                <a16:creationId xmlns:a16="http://schemas.microsoft.com/office/drawing/2014/main" id="{6E0370BD-CD32-D84A-AD7C-4D701282DDA1}"/>
              </a:ext>
            </a:extLst>
          </p:cNvPr>
          <p:cNvGrpSpPr>
            <a:grpSpLocks/>
          </p:cNvGrpSpPr>
          <p:nvPr/>
        </p:nvGrpSpPr>
        <p:grpSpPr bwMode="auto">
          <a:xfrm>
            <a:off x="8480425" y="2190750"/>
            <a:ext cx="327025" cy="304800"/>
            <a:chOff x="1768" y="3755"/>
            <a:chExt cx="206" cy="192"/>
          </a:xfrm>
        </p:grpSpPr>
        <p:sp>
          <p:nvSpPr>
            <p:cNvPr id="49224" name="Oval 28">
              <a:extLst>
                <a:ext uri="{FF2B5EF4-FFF2-40B4-BE49-F238E27FC236}">
                  <a16:creationId xmlns:a16="http://schemas.microsoft.com/office/drawing/2014/main" id="{15C74A57-3D2B-6244-AC12-BA3288456D57}"/>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225" name="Rectangle 29">
              <a:extLst>
                <a:ext uri="{FF2B5EF4-FFF2-40B4-BE49-F238E27FC236}">
                  <a16:creationId xmlns:a16="http://schemas.microsoft.com/office/drawing/2014/main" id="{E3AA2E5D-0DDB-C043-A5F3-9ABC8262396D}"/>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5" name="Group 30">
            <a:extLst>
              <a:ext uri="{FF2B5EF4-FFF2-40B4-BE49-F238E27FC236}">
                <a16:creationId xmlns:a16="http://schemas.microsoft.com/office/drawing/2014/main" id="{7F3BB70A-4C63-5F42-9941-C0A06EC43AC5}"/>
              </a:ext>
            </a:extLst>
          </p:cNvPr>
          <p:cNvGrpSpPr>
            <a:grpSpLocks/>
          </p:cNvGrpSpPr>
          <p:nvPr/>
        </p:nvGrpSpPr>
        <p:grpSpPr bwMode="auto">
          <a:xfrm>
            <a:off x="3170238" y="3903663"/>
            <a:ext cx="5637212" cy="965200"/>
            <a:chOff x="1997" y="2459"/>
            <a:chExt cx="3551" cy="608"/>
          </a:xfrm>
        </p:grpSpPr>
        <p:sp>
          <p:nvSpPr>
            <p:cNvPr id="49217" name="Freeform 31">
              <a:extLst>
                <a:ext uri="{FF2B5EF4-FFF2-40B4-BE49-F238E27FC236}">
                  <a16:creationId xmlns:a16="http://schemas.microsoft.com/office/drawing/2014/main" id="{935A24C3-DD6A-F745-AE0A-81C3304226D1}"/>
                </a:ext>
              </a:extLst>
            </p:cNvPr>
            <p:cNvSpPr>
              <a:spLocks/>
            </p:cNvSpPr>
            <p:nvPr/>
          </p:nvSpPr>
          <p:spPr bwMode="auto">
            <a:xfrm>
              <a:off x="2170" y="2563"/>
              <a:ext cx="3152" cy="403"/>
            </a:xfrm>
            <a:custGeom>
              <a:avLst/>
              <a:gdLst>
                <a:gd name="T0" fmla="*/ 0 w 3152"/>
                <a:gd name="T1" fmla="*/ 0 h 403"/>
                <a:gd name="T2" fmla="*/ 580 w 3152"/>
                <a:gd name="T3" fmla="*/ 254 h 403"/>
                <a:gd name="T4" fmla="*/ 1825 w 3152"/>
                <a:gd name="T5" fmla="*/ 378 h 403"/>
                <a:gd name="T6" fmla="*/ 3152 w 3152"/>
                <a:gd name="T7" fmla="*/ 402 h 403"/>
                <a:gd name="T8" fmla="*/ 0 60000 65536"/>
                <a:gd name="T9" fmla="*/ 0 60000 65536"/>
                <a:gd name="T10" fmla="*/ 0 60000 65536"/>
                <a:gd name="T11" fmla="*/ 0 60000 65536"/>
                <a:gd name="T12" fmla="*/ 0 w 3152"/>
                <a:gd name="T13" fmla="*/ 0 h 403"/>
                <a:gd name="T14" fmla="*/ 3152 w 3152"/>
                <a:gd name="T15" fmla="*/ 403 h 403"/>
              </a:gdLst>
              <a:ahLst/>
              <a:cxnLst>
                <a:cxn ang="T8">
                  <a:pos x="T0" y="T1"/>
                </a:cxn>
                <a:cxn ang="T9">
                  <a:pos x="T2" y="T3"/>
                </a:cxn>
                <a:cxn ang="T10">
                  <a:pos x="T4" y="T5"/>
                </a:cxn>
                <a:cxn ang="T11">
                  <a:pos x="T6" y="T7"/>
                </a:cxn>
              </a:cxnLst>
              <a:rect l="T12" t="T13" r="T14" b="T15"/>
              <a:pathLst>
                <a:path w="3152" h="403">
                  <a:moveTo>
                    <a:pt x="0" y="0"/>
                  </a:moveTo>
                  <a:cubicBezTo>
                    <a:pt x="138" y="95"/>
                    <a:pt x="276" y="191"/>
                    <a:pt x="580" y="254"/>
                  </a:cubicBezTo>
                  <a:cubicBezTo>
                    <a:pt x="884" y="317"/>
                    <a:pt x="1396" y="353"/>
                    <a:pt x="1825" y="378"/>
                  </a:cubicBezTo>
                  <a:cubicBezTo>
                    <a:pt x="2254" y="403"/>
                    <a:pt x="2703" y="402"/>
                    <a:pt x="3152" y="402"/>
                  </a:cubicBezTo>
                </a:path>
              </a:pathLst>
            </a:custGeom>
            <a:noFill/>
            <a:ln w="177800">
              <a:solidFill>
                <a:schemeClr val="hlink"/>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9218" name="Group 32">
              <a:extLst>
                <a:ext uri="{FF2B5EF4-FFF2-40B4-BE49-F238E27FC236}">
                  <a16:creationId xmlns:a16="http://schemas.microsoft.com/office/drawing/2014/main" id="{2422422A-2E0F-7845-A0CE-6E10264CF8FF}"/>
                </a:ext>
              </a:extLst>
            </p:cNvPr>
            <p:cNvGrpSpPr>
              <a:grpSpLocks/>
            </p:cNvGrpSpPr>
            <p:nvPr/>
          </p:nvGrpSpPr>
          <p:grpSpPr bwMode="auto">
            <a:xfrm>
              <a:off x="5342" y="2875"/>
              <a:ext cx="206" cy="192"/>
              <a:chOff x="1768" y="3755"/>
              <a:chExt cx="206" cy="192"/>
            </a:xfrm>
          </p:grpSpPr>
          <p:sp>
            <p:nvSpPr>
              <p:cNvPr id="49222" name="Oval 33">
                <a:extLst>
                  <a:ext uri="{FF2B5EF4-FFF2-40B4-BE49-F238E27FC236}">
                    <a16:creationId xmlns:a16="http://schemas.microsoft.com/office/drawing/2014/main" id="{68298362-1309-C441-A27E-A546F9AF9ADE}"/>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223" name="Rectangle 34">
                <a:extLst>
                  <a:ext uri="{FF2B5EF4-FFF2-40B4-BE49-F238E27FC236}">
                    <a16:creationId xmlns:a16="http://schemas.microsoft.com/office/drawing/2014/main" id="{EE38F80A-5435-B24E-AA30-A9371EC4E4EB}"/>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49219" name="Group 35">
              <a:extLst>
                <a:ext uri="{FF2B5EF4-FFF2-40B4-BE49-F238E27FC236}">
                  <a16:creationId xmlns:a16="http://schemas.microsoft.com/office/drawing/2014/main" id="{408D1E91-71C2-DC45-A2A2-BCEBBDB401CF}"/>
                </a:ext>
              </a:extLst>
            </p:cNvPr>
            <p:cNvGrpSpPr>
              <a:grpSpLocks/>
            </p:cNvGrpSpPr>
            <p:nvPr/>
          </p:nvGrpSpPr>
          <p:grpSpPr bwMode="auto">
            <a:xfrm>
              <a:off x="1997" y="2459"/>
              <a:ext cx="206" cy="192"/>
              <a:chOff x="2621" y="2303"/>
              <a:chExt cx="206" cy="192"/>
            </a:xfrm>
          </p:grpSpPr>
          <p:sp>
            <p:nvSpPr>
              <p:cNvPr id="49220" name="Oval 36">
                <a:extLst>
                  <a:ext uri="{FF2B5EF4-FFF2-40B4-BE49-F238E27FC236}">
                    <a16:creationId xmlns:a16="http://schemas.microsoft.com/office/drawing/2014/main" id="{881AA508-2A95-A242-9768-DA411F246E42}"/>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221" name="Rectangle 37">
                <a:extLst>
                  <a:ext uri="{FF2B5EF4-FFF2-40B4-BE49-F238E27FC236}">
                    <a16:creationId xmlns:a16="http://schemas.microsoft.com/office/drawing/2014/main" id="{B9F6740A-F0F2-F84D-A114-F26A59874D9C}"/>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grpSp>
        <p:nvGrpSpPr>
          <p:cNvPr id="49177" name="Group 38">
            <a:extLst>
              <a:ext uri="{FF2B5EF4-FFF2-40B4-BE49-F238E27FC236}">
                <a16:creationId xmlns:a16="http://schemas.microsoft.com/office/drawing/2014/main" id="{81BC8C66-EA2D-FE44-A24F-9B2CAB147276}"/>
              </a:ext>
            </a:extLst>
          </p:cNvPr>
          <p:cNvGrpSpPr>
            <a:grpSpLocks/>
          </p:cNvGrpSpPr>
          <p:nvPr/>
        </p:nvGrpSpPr>
        <p:grpSpPr bwMode="auto">
          <a:xfrm>
            <a:off x="449263" y="3311525"/>
            <a:ext cx="327025" cy="304800"/>
            <a:chOff x="2621" y="2303"/>
            <a:chExt cx="206" cy="192"/>
          </a:xfrm>
        </p:grpSpPr>
        <p:sp>
          <p:nvSpPr>
            <p:cNvPr id="49215" name="Oval 39">
              <a:extLst>
                <a:ext uri="{FF2B5EF4-FFF2-40B4-BE49-F238E27FC236}">
                  <a16:creationId xmlns:a16="http://schemas.microsoft.com/office/drawing/2014/main" id="{E5036CB6-FD2B-4145-B3A3-D3B7A0FB7E8E}"/>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216" name="Rectangle 40">
              <a:extLst>
                <a:ext uri="{FF2B5EF4-FFF2-40B4-BE49-F238E27FC236}">
                  <a16:creationId xmlns:a16="http://schemas.microsoft.com/office/drawing/2014/main" id="{1A5B9202-C0B7-CC4C-831A-692D41428565}"/>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49178" name="Group 41">
            <a:extLst>
              <a:ext uri="{FF2B5EF4-FFF2-40B4-BE49-F238E27FC236}">
                <a16:creationId xmlns:a16="http://schemas.microsoft.com/office/drawing/2014/main" id="{0F284263-C408-D844-A33A-43C8A3101578}"/>
              </a:ext>
            </a:extLst>
          </p:cNvPr>
          <p:cNvGrpSpPr>
            <a:grpSpLocks/>
          </p:cNvGrpSpPr>
          <p:nvPr/>
        </p:nvGrpSpPr>
        <p:grpSpPr bwMode="auto">
          <a:xfrm>
            <a:off x="8480425" y="5173663"/>
            <a:ext cx="327025" cy="304800"/>
            <a:chOff x="2621" y="2303"/>
            <a:chExt cx="206" cy="192"/>
          </a:xfrm>
        </p:grpSpPr>
        <p:sp>
          <p:nvSpPr>
            <p:cNvPr id="49213" name="Oval 42">
              <a:extLst>
                <a:ext uri="{FF2B5EF4-FFF2-40B4-BE49-F238E27FC236}">
                  <a16:creationId xmlns:a16="http://schemas.microsoft.com/office/drawing/2014/main" id="{7CC3B01A-6174-C247-A8BD-2343FD4D6614}"/>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214" name="Rectangle 43">
              <a:extLst>
                <a:ext uri="{FF2B5EF4-FFF2-40B4-BE49-F238E27FC236}">
                  <a16:creationId xmlns:a16="http://schemas.microsoft.com/office/drawing/2014/main" id="{12EDAA90-8BE3-9E4D-B064-54723CBE3E4B}"/>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10" name="Group 44">
            <a:extLst>
              <a:ext uri="{FF2B5EF4-FFF2-40B4-BE49-F238E27FC236}">
                <a16:creationId xmlns:a16="http://schemas.microsoft.com/office/drawing/2014/main" id="{C002A84D-8FBE-2244-A5E9-35811787328F}"/>
              </a:ext>
            </a:extLst>
          </p:cNvPr>
          <p:cNvGrpSpPr>
            <a:grpSpLocks/>
          </p:cNvGrpSpPr>
          <p:nvPr/>
        </p:nvGrpSpPr>
        <p:grpSpPr bwMode="auto">
          <a:xfrm>
            <a:off x="3530600" y="2998788"/>
            <a:ext cx="1676400" cy="622300"/>
            <a:chOff x="2224" y="1889"/>
            <a:chExt cx="1056" cy="392"/>
          </a:xfrm>
        </p:grpSpPr>
        <p:sp>
          <p:nvSpPr>
            <p:cNvPr id="49206" name="Freeform 45">
              <a:extLst>
                <a:ext uri="{FF2B5EF4-FFF2-40B4-BE49-F238E27FC236}">
                  <a16:creationId xmlns:a16="http://schemas.microsoft.com/office/drawing/2014/main" id="{93F09D6D-B6A9-464C-B94B-5261B31F4AB4}"/>
                </a:ext>
              </a:extLst>
            </p:cNvPr>
            <p:cNvSpPr>
              <a:spLocks/>
            </p:cNvSpPr>
            <p:nvPr/>
          </p:nvSpPr>
          <p:spPr bwMode="auto">
            <a:xfrm rot="-662540">
              <a:off x="2423" y="2036"/>
              <a:ext cx="857" cy="24"/>
            </a:xfrm>
            <a:custGeom>
              <a:avLst/>
              <a:gdLst>
                <a:gd name="T0" fmla="*/ 0 w 857"/>
                <a:gd name="T1" fmla="*/ 24 h 24"/>
                <a:gd name="T2" fmla="*/ 857 w 857"/>
                <a:gd name="T3" fmla="*/ 0 h 24"/>
                <a:gd name="T4" fmla="*/ 0 60000 65536"/>
                <a:gd name="T5" fmla="*/ 0 60000 65536"/>
                <a:gd name="T6" fmla="*/ 0 w 857"/>
                <a:gd name="T7" fmla="*/ 0 h 24"/>
                <a:gd name="T8" fmla="*/ 857 w 857"/>
                <a:gd name="T9" fmla="*/ 24 h 24"/>
              </a:gdLst>
              <a:ahLst/>
              <a:cxnLst>
                <a:cxn ang="T4">
                  <a:pos x="T0" y="T1"/>
                </a:cxn>
                <a:cxn ang="T5">
                  <a:pos x="T2" y="T3"/>
                </a:cxn>
              </a:cxnLst>
              <a:rect l="T6" t="T7" r="T8" b="T9"/>
              <a:pathLst>
                <a:path w="857" h="24">
                  <a:moveTo>
                    <a:pt x="0" y="24"/>
                  </a:moveTo>
                  <a:cubicBezTo>
                    <a:pt x="0" y="24"/>
                    <a:pt x="428" y="12"/>
                    <a:pt x="857" y="0"/>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9207" name="Group 46">
              <a:extLst>
                <a:ext uri="{FF2B5EF4-FFF2-40B4-BE49-F238E27FC236}">
                  <a16:creationId xmlns:a16="http://schemas.microsoft.com/office/drawing/2014/main" id="{66E1681B-CFAE-9C4C-9431-E87B0C13F128}"/>
                </a:ext>
              </a:extLst>
            </p:cNvPr>
            <p:cNvGrpSpPr>
              <a:grpSpLocks/>
            </p:cNvGrpSpPr>
            <p:nvPr/>
          </p:nvGrpSpPr>
          <p:grpSpPr bwMode="auto">
            <a:xfrm>
              <a:off x="2224" y="2089"/>
              <a:ext cx="206" cy="192"/>
              <a:chOff x="1768" y="3755"/>
              <a:chExt cx="206" cy="192"/>
            </a:xfrm>
          </p:grpSpPr>
          <p:sp>
            <p:nvSpPr>
              <p:cNvPr id="49211" name="Oval 47">
                <a:extLst>
                  <a:ext uri="{FF2B5EF4-FFF2-40B4-BE49-F238E27FC236}">
                    <a16:creationId xmlns:a16="http://schemas.microsoft.com/office/drawing/2014/main" id="{50C0626E-4F23-304E-8153-879A801DD9E8}"/>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212" name="Rectangle 48">
                <a:extLst>
                  <a:ext uri="{FF2B5EF4-FFF2-40B4-BE49-F238E27FC236}">
                    <a16:creationId xmlns:a16="http://schemas.microsoft.com/office/drawing/2014/main" id="{2BD694F9-AD7C-5D41-9461-654FF714AF89}"/>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49208" name="Group 49">
              <a:extLst>
                <a:ext uri="{FF2B5EF4-FFF2-40B4-BE49-F238E27FC236}">
                  <a16:creationId xmlns:a16="http://schemas.microsoft.com/office/drawing/2014/main" id="{4B4D1813-AE3D-FC40-A20E-47D646569FE0}"/>
                </a:ext>
              </a:extLst>
            </p:cNvPr>
            <p:cNvGrpSpPr>
              <a:grpSpLocks/>
            </p:cNvGrpSpPr>
            <p:nvPr/>
          </p:nvGrpSpPr>
          <p:grpSpPr bwMode="auto">
            <a:xfrm>
              <a:off x="3061" y="1889"/>
              <a:ext cx="206" cy="192"/>
              <a:chOff x="2621" y="2303"/>
              <a:chExt cx="206" cy="192"/>
            </a:xfrm>
          </p:grpSpPr>
          <p:sp>
            <p:nvSpPr>
              <p:cNvPr id="49209" name="Oval 50">
                <a:extLst>
                  <a:ext uri="{FF2B5EF4-FFF2-40B4-BE49-F238E27FC236}">
                    <a16:creationId xmlns:a16="http://schemas.microsoft.com/office/drawing/2014/main" id="{B723F826-55E8-914B-87F0-A7D5A54CAC1D}"/>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210" name="Rectangle 51">
                <a:extLst>
                  <a:ext uri="{FF2B5EF4-FFF2-40B4-BE49-F238E27FC236}">
                    <a16:creationId xmlns:a16="http://schemas.microsoft.com/office/drawing/2014/main" id="{7B6169AA-AB2D-E945-BF77-DCA3ECBEC12D}"/>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grpSp>
        <p:nvGrpSpPr>
          <p:cNvPr id="13" name="Group 52">
            <a:extLst>
              <a:ext uri="{FF2B5EF4-FFF2-40B4-BE49-F238E27FC236}">
                <a16:creationId xmlns:a16="http://schemas.microsoft.com/office/drawing/2014/main" id="{B440AE25-E804-7047-BEA9-56E5A1133BEF}"/>
              </a:ext>
            </a:extLst>
          </p:cNvPr>
          <p:cNvGrpSpPr>
            <a:grpSpLocks/>
          </p:cNvGrpSpPr>
          <p:nvPr/>
        </p:nvGrpSpPr>
        <p:grpSpPr bwMode="auto">
          <a:xfrm>
            <a:off x="5165725" y="2740025"/>
            <a:ext cx="1616075" cy="455613"/>
            <a:chOff x="3254" y="1726"/>
            <a:chExt cx="1018" cy="287"/>
          </a:xfrm>
        </p:grpSpPr>
        <p:sp>
          <p:nvSpPr>
            <p:cNvPr id="49199" name="Freeform 53">
              <a:extLst>
                <a:ext uri="{FF2B5EF4-FFF2-40B4-BE49-F238E27FC236}">
                  <a16:creationId xmlns:a16="http://schemas.microsoft.com/office/drawing/2014/main" id="{513B07D9-FF66-A343-87AD-720AE6771B33}"/>
                </a:ext>
              </a:extLst>
            </p:cNvPr>
            <p:cNvSpPr>
              <a:spLocks/>
            </p:cNvSpPr>
            <p:nvPr/>
          </p:nvSpPr>
          <p:spPr bwMode="auto">
            <a:xfrm rot="-267660">
              <a:off x="3415" y="1834"/>
              <a:ext cx="857" cy="24"/>
            </a:xfrm>
            <a:custGeom>
              <a:avLst/>
              <a:gdLst>
                <a:gd name="T0" fmla="*/ 0 w 857"/>
                <a:gd name="T1" fmla="*/ 24 h 24"/>
                <a:gd name="T2" fmla="*/ 857 w 857"/>
                <a:gd name="T3" fmla="*/ 0 h 24"/>
                <a:gd name="T4" fmla="*/ 0 60000 65536"/>
                <a:gd name="T5" fmla="*/ 0 60000 65536"/>
                <a:gd name="T6" fmla="*/ 0 w 857"/>
                <a:gd name="T7" fmla="*/ 0 h 24"/>
                <a:gd name="T8" fmla="*/ 857 w 857"/>
                <a:gd name="T9" fmla="*/ 24 h 24"/>
              </a:gdLst>
              <a:ahLst/>
              <a:cxnLst>
                <a:cxn ang="T4">
                  <a:pos x="T0" y="T1"/>
                </a:cxn>
                <a:cxn ang="T5">
                  <a:pos x="T2" y="T3"/>
                </a:cxn>
              </a:cxnLst>
              <a:rect l="T6" t="T7" r="T8" b="T9"/>
              <a:pathLst>
                <a:path w="857" h="24">
                  <a:moveTo>
                    <a:pt x="0" y="24"/>
                  </a:moveTo>
                  <a:cubicBezTo>
                    <a:pt x="0" y="24"/>
                    <a:pt x="428" y="12"/>
                    <a:pt x="857" y="0"/>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9200" name="Group 54">
              <a:extLst>
                <a:ext uri="{FF2B5EF4-FFF2-40B4-BE49-F238E27FC236}">
                  <a16:creationId xmlns:a16="http://schemas.microsoft.com/office/drawing/2014/main" id="{9619B770-3A9D-1B44-9BEB-5BA35DDA6936}"/>
                </a:ext>
              </a:extLst>
            </p:cNvPr>
            <p:cNvGrpSpPr>
              <a:grpSpLocks/>
            </p:cNvGrpSpPr>
            <p:nvPr/>
          </p:nvGrpSpPr>
          <p:grpSpPr bwMode="auto">
            <a:xfrm>
              <a:off x="3254" y="1821"/>
              <a:ext cx="206" cy="192"/>
              <a:chOff x="1768" y="3755"/>
              <a:chExt cx="206" cy="192"/>
            </a:xfrm>
          </p:grpSpPr>
          <p:sp>
            <p:nvSpPr>
              <p:cNvPr id="49204" name="Oval 55">
                <a:extLst>
                  <a:ext uri="{FF2B5EF4-FFF2-40B4-BE49-F238E27FC236}">
                    <a16:creationId xmlns:a16="http://schemas.microsoft.com/office/drawing/2014/main" id="{9CE85164-06C4-A141-A93B-9982EFBFE55C}"/>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205" name="Rectangle 56">
                <a:extLst>
                  <a:ext uri="{FF2B5EF4-FFF2-40B4-BE49-F238E27FC236}">
                    <a16:creationId xmlns:a16="http://schemas.microsoft.com/office/drawing/2014/main" id="{FD3CA883-7ACB-574A-BB47-9A9695F6864E}"/>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49201" name="Group 57">
              <a:extLst>
                <a:ext uri="{FF2B5EF4-FFF2-40B4-BE49-F238E27FC236}">
                  <a16:creationId xmlns:a16="http://schemas.microsoft.com/office/drawing/2014/main" id="{5E59CD4C-AB22-AD44-B8D6-A63742A0D04F}"/>
                </a:ext>
              </a:extLst>
            </p:cNvPr>
            <p:cNvGrpSpPr>
              <a:grpSpLocks/>
            </p:cNvGrpSpPr>
            <p:nvPr/>
          </p:nvGrpSpPr>
          <p:grpSpPr bwMode="auto">
            <a:xfrm>
              <a:off x="4038" y="1726"/>
              <a:ext cx="206" cy="192"/>
              <a:chOff x="2621" y="2303"/>
              <a:chExt cx="206" cy="192"/>
            </a:xfrm>
          </p:grpSpPr>
          <p:sp>
            <p:nvSpPr>
              <p:cNvPr id="49202" name="Oval 58">
                <a:extLst>
                  <a:ext uri="{FF2B5EF4-FFF2-40B4-BE49-F238E27FC236}">
                    <a16:creationId xmlns:a16="http://schemas.microsoft.com/office/drawing/2014/main" id="{B4471753-E1CE-554D-961D-7BA4FDD640F6}"/>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203" name="Rectangle 59">
                <a:extLst>
                  <a:ext uri="{FF2B5EF4-FFF2-40B4-BE49-F238E27FC236}">
                    <a16:creationId xmlns:a16="http://schemas.microsoft.com/office/drawing/2014/main" id="{B4165B20-9AB7-0C4B-A492-699B2F44DE13}"/>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grpSp>
        <p:nvGrpSpPr>
          <p:cNvPr id="16" name="Group 60">
            <a:extLst>
              <a:ext uri="{FF2B5EF4-FFF2-40B4-BE49-F238E27FC236}">
                <a16:creationId xmlns:a16="http://schemas.microsoft.com/office/drawing/2014/main" id="{CA8FE30F-302D-CA4E-90E7-A1C9A629AB32}"/>
              </a:ext>
            </a:extLst>
          </p:cNvPr>
          <p:cNvGrpSpPr>
            <a:grpSpLocks/>
          </p:cNvGrpSpPr>
          <p:nvPr/>
        </p:nvGrpSpPr>
        <p:grpSpPr bwMode="auto">
          <a:xfrm>
            <a:off x="6829425" y="2678113"/>
            <a:ext cx="1978025" cy="363537"/>
            <a:chOff x="4302" y="1687"/>
            <a:chExt cx="1246" cy="229"/>
          </a:xfrm>
        </p:grpSpPr>
        <p:sp>
          <p:nvSpPr>
            <p:cNvPr id="49192" name="Freeform 61">
              <a:extLst>
                <a:ext uri="{FF2B5EF4-FFF2-40B4-BE49-F238E27FC236}">
                  <a16:creationId xmlns:a16="http://schemas.microsoft.com/office/drawing/2014/main" id="{EDB1030A-943A-D041-84D3-BFC44758BB8D}"/>
                </a:ext>
              </a:extLst>
            </p:cNvPr>
            <p:cNvSpPr>
              <a:spLocks/>
            </p:cNvSpPr>
            <p:nvPr/>
          </p:nvSpPr>
          <p:spPr bwMode="auto">
            <a:xfrm>
              <a:off x="4465" y="1776"/>
              <a:ext cx="857" cy="24"/>
            </a:xfrm>
            <a:custGeom>
              <a:avLst/>
              <a:gdLst>
                <a:gd name="T0" fmla="*/ 0 w 857"/>
                <a:gd name="T1" fmla="*/ 24 h 24"/>
                <a:gd name="T2" fmla="*/ 857 w 857"/>
                <a:gd name="T3" fmla="*/ 0 h 24"/>
                <a:gd name="T4" fmla="*/ 0 60000 65536"/>
                <a:gd name="T5" fmla="*/ 0 60000 65536"/>
                <a:gd name="T6" fmla="*/ 0 w 857"/>
                <a:gd name="T7" fmla="*/ 0 h 24"/>
                <a:gd name="T8" fmla="*/ 857 w 857"/>
                <a:gd name="T9" fmla="*/ 24 h 24"/>
              </a:gdLst>
              <a:ahLst/>
              <a:cxnLst>
                <a:cxn ang="T4">
                  <a:pos x="T0" y="T1"/>
                </a:cxn>
                <a:cxn ang="T5">
                  <a:pos x="T2" y="T3"/>
                </a:cxn>
              </a:cxnLst>
              <a:rect l="T6" t="T7" r="T8" b="T9"/>
              <a:pathLst>
                <a:path w="857" h="24">
                  <a:moveTo>
                    <a:pt x="0" y="24"/>
                  </a:moveTo>
                  <a:cubicBezTo>
                    <a:pt x="0" y="24"/>
                    <a:pt x="428" y="12"/>
                    <a:pt x="857" y="0"/>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9193" name="Group 62">
              <a:extLst>
                <a:ext uri="{FF2B5EF4-FFF2-40B4-BE49-F238E27FC236}">
                  <a16:creationId xmlns:a16="http://schemas.microsoft.com/office/drawing/2014/main" id="{B9EBDDC2-2A78-AA4A-9A4A-A339016F6295}"/>
                </a:ext>
              </a:extLst>
            </p:cNvPr>
            <p:cNvGrpSpPr>
              <a:grpSpLocks/>
            </p:cNvGrpSpPr>
            <p:nvPr/>
          </p:nvGrpSpPr>
          <p:grpSpPr bwMode="auto">
            <a:xfrm>
              <a:off x="4302" y="1724"/>
              <a:ext cx="206" cy="192"/>
              <a:chOff x="1768" y="3755"/>
              <a:chExt cx="206" cy="192"/>
            </a:xfrm>
          </p:grpSpPr>
          <p:sp>
            <p:nvSpPr>
              <p:cNvPr id="49197" name="Oval 63">
                <a:extLst>
                  <a:ext uri="{FF2B5EF4-FFF2-40B4-BE49-F238E27FC236}">
                    <a16:creationId xmlns:a16="http://schemas.microsoft.com/office/drawing/2014/main" id="{F5EF27C7-6EBB-F84E-A499-3AC879BE1D36}"/>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98" name="Rectangle 64">
                <a:extLst>
                  <a:ext uri="{FF2B5EF4-FFF2-40B4-BE49-F238E27FC236}">
                    <a16:creationId xmlns:a16="http://schemas.microsoft.com/office/drawing/2014/main" id="{9B143B6C-69EC-F44F-9EE6-067C6AE0897F}"/>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49194" name="Group 65">
              <a:extLst>
                <a:ext uri="{FF2B5EF4-FFF2-40B4-BE49-F238E27FC236}">
                  <a16:creationId xmlns:a16="http://schemas.microsoft.com/office/drawing/2014/main" id="{3E7EF061-B32C-FB47-A8F5-3C47BB3B72DA}"/>
                </a:ext>
              </a:extLst>
            </p:cNvPr>
            <p:cNvGrpSpPr>
              <a:grpSpLocks/>
            </p:cNvGrpSpPr>
            <p:nvPr/>
          </p:nvGrpSpPr>
          <p:grpSpPr bwMode="auto">
            <a:xfrm>
              <a:off x="5342" y="1687"/>
              <a:ext cx="206" cy="192"/>
              <a:chOff x="2621" y="2303"/>
              <a:chExt cx="206" cy="192"/>
            </a:xfrm>
          </p:grpSpPr>
          <p:sp>
            <p:nvSpPr>
              <p:cNvPr id="49195" name="Oval 66">
                <a:extLst>
                  <a:ext uri="{FF2B5EF4-FFF2-40B4-BE49-F238E27FC236}">
                    <a16:creationId xmlns:a16="http://schemas.microsoft.com/office/drawing/2014/main" id="{8DD352EC-2811-AC49-9104-F8BB2EEA3636}"/>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96" name="Rectangle 67">
                <a:extLst>
                  <a:ext uri="{FF2B5EF4-FFF2-40B4-BE49-F238E27FC236}">
                    <a16:creationId xmlns:a16="http://schemas.microsoft.com/office/drawing/2014/main" id="{70717DA9-28D2-C84A-8335-D3A4C45C5B35}"/>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sp>
        <p:nvSpPr>
          <p:cNvPr id="49182" name="AutoShape 68">
            <a:extLst>
              <a:ext uri="{FF2B5EF4-FFF2-40B4-BE49-F238E27FC236}">
                <a16:creationId xmlns:a16="http://schemas.microsoft.com/office/drawing/2014/main" id="{BDE29521-0DCD-174C-BFBD-65BC95A579FF}"/>
              </a:ext>
            </a:extLst>
          </p:cNvPr>
          <p:cNvSpPr>
            <a:spLocks noChangeArrowheads="1"/>
          </p:cNvSpPr>
          <p:nvPr/>
        </p:nvSpPr>
        <p:spPr bwMode="auto">
          <a:xfrm>
            <a:off x="874713" y="3857625"/>
            <a:ext cx="114300" cy="2889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183" name="AutoShape 69">
            <a:extLst>
              <a:ext uri="{FF2B5EF4-FFF2-40B4-BE49-F238E27FC236}">
                <a16:creationId xmlns:a16="http://schemas.microsoft.com/office/drawing/2014/main" id="{1B33AE6E-C8B9-1642-B769-D880D43F97A5}"/>
              </a:ext>
            </a:extLst>
          </p:cNvPr>
          <p:cNvSpPr>
            <a:spLocks noChangeArrowheads="1"/>
          </p:cNvSpPr>
          <p:nvPr/>
        </p:nvSpPr>
        <p:spPr bwMode="auto">
          <a:xfrm>
            <a:off x="1831975" y="3871913"/>
            <a:ext cx="1328738" cy="428625"/>
          </a:xfrm>
          <a:prstGeom prst="roundRect">
            <a:avLst>
              <a:gd name="adj" fmla="val 16667"/>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400" b="1">
                <a:solidFill>
                  <a:srgbClr val="CC0000"/>
                </a:solidFill>
              </a:rPr>
              <a:t>growing </a:t>
            </a:r>
          </a:p>
          <a:p>
            <a:pPr>
              <a:lnSpc>
                <a:spcPct val="90000"/>
              </a:lnSpc>
            </a:pPr>
            <a:r>
              <a:rPr lang="en-US" altLang="en-US" sz="1400" b="1">
                <a:solidFill>
                  <a:srgbClr val="CC0000"/>
                </a:solidFill>
              </a:rPr>
              <a:t>replication fork</a:t>
            </a:r>
            <a:endParaRPr lang="en-US" altLang="en-US" sz="1800" b="1">
              <a:solidFill>
                <a:srgbClr val="CC0000"/>
              </a:solidFill>
            </a:endParaRPr>
          </a:p>
        </p:txBody>
      </p:sp>
      <p:sp>
        <p:nvSpPr>
          <p:cNvPr id="49184" name="Line 70">
            <a:extLst>
              <a:ext uri="{FF2B5EF4-FFF2-40B4-BE49-F238E27FC236}">
                <a16:creationId xmlns:a16="http://schemas.microsoft.com/office/drawing/2014/main" id="{A0E60C95-9A0B-E04B-87C0-821C91FF7082}"/>
              </a:ext>
            </a:extLst>
          </p:cNvPr>
          <p:cNvSpPr>
            <a:spLocks noChangeShapeType="1"/>
          </p:cNvSpPr>
          <p:nvPr/>
        </p:nvSpPr>
        <p:spPr bwMode="auto">
          <a:xfrm flipH="1">
            <a:off x="1766888" y="3852863"/>
            <a:ext cx="1055687" cy="0"/>
          </a:xfrm>
          <a:prstGeom prst="line">
            <a:avLst/>
          </a:prstGeom>
          <a:noFill/>
          <a:ln w="101600">
            <a:solidFill>
              <a:srgbClr val="CC0000"/>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14791" name="Freeform 71">
            <a:extLst>
              <a:ext uri="{FF2B5EF4-FFF2-40B4-BE49-F238E27FC236}">
                <a16:creationId xmlns:a16="http://schemas.microsoft.com/office/drawing/2014/main" id="{F0630310-6DC7-B24C-B0D5-D91009A98E67}"/>
              </a:ext>
            </a:extLst>
          </p:cNvPr>
          <p:cNvSpPr>
            <a:spLocks/>
          </p:cNvSpPr>
          <p:nvPr/>
        </p:nvSpPr>
        <p:spPr bwMode="auto">
          <a:xfrm>
            <a:off x="7961313" y="4706938"/>
            <a:ext cx="493712" cy="1587"/>
          </a:xfrm>
          <a:custGeom>
            <a:avLst/>
            <a:gdLst>
              <a:gd name="T0" fmla="*/ 493712 w 311"/>
              <a:gd name="T1" fmla="*/ 0 h 1"/>
              <a:gd name="T2" fmla="*/ 0 w 311"/>
              <a:gd name="T3" fmla="*/ 0 h 1"/>
              <a:gd name="T4" fmla="*/ 0 60000 65536"/>
              <a:gd name="T5" fmla="*/ 0 60000 65536"/>
              <a:gd name="T6" fmla="*/ 0 w 311"/>
              <a:gd name="T7" fmla="*/ 0 h 1"/>
              <a:gd name="T8" fmla="*/ 311 w 311"/>
              <a:gd name="T9" fmla="*/ 1 h 1"/>
            </a:gdLst>
            <a:ahLst/>
            <a:cxnLst>
              <a:cxn ang="T4">
                <a:pos x="T0" y="T1"/>
              </a:cxn>
              <a:cxn ang="T5">
                <a:pos x="T2" y="T3"/>
              </a:cxn>
            </a:cxnLst>
            <a:rect l="T6" t="T7" r="T8" b="T9"/>
            <a:pathLst>
              <a:path w="311" h="1">
                <a:moveTo>
                  <a:pt x="311" y="0"/>
                </a:moveTo>
                <a:cubicBezTo>
                  <a:pt x="311" y="0"/>
                  <a:pt x="155" y="0"/>
                  <a:pt x="0" y="0"/>
                </a:cubicBezTo>
              </a:path>
            </a:pathLst>
          </a:custGeom>
          <a:noFill/>
          <a:ln w="1778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4792" name="Freeform 72">
            <a:extLst>
              <a:ext uri="{FF2B5EF4-FFF2-40B4-BE49-F238E27FC236}">
                <a16:creationId xmlns:a16="http://schemas.microsoft.com/office/drawing/2014/main" id="{6495D21D-FFD9-A246-80FC-FE74AF4F9B82}"/>
              </a:ext>
            </a:extLst>
          </p:cNvPr>
          <p:cNvSpPr>
            <a:spLocks/>
          </p:cNvSpPr>
          <p:nvPr/>
        </p:nvSpPr>
        <p:spPr bwMode="auto">
          <a:xfrm>
            <a:off x="7096125" y="2844800"/>
            <a:ext cx="250825" cy="15875"/>
          </a:xfrm>
          <a:custGeom>
            <a:avLst/>
            <a:gdLst>
              <a:gd name="T0" fmla="*/ 0 w 158"/>
              <a:gd name="T1" fmla="*/ 15875 h 10"/>
              <a:gd name="T2" fmla="*/ 250825 w 158"/>
              <a:gd name="T3" fmla="*/ 0 h 10"/>
              <a:gd name="T4" fmla="*/ 0 60000 65536"/>
              <a:gd name="T5" fmla="*/ 0 60000 65536"/>
              <a:gd name="T6" fmla="*/ 0 w 158"/>
              <a:gd name="T7" fmla="*/ 0 h 10"/>
              <a:gd name="T8" fmla="*/ 158 w 158"/>
              <a:gd name="T9" fmla="*/ 10 h 10"/>
            </a:gdLst>
            <a:ahLst/>
            <a:cxnLst>
              <a:cxn ang="T4">
                <a:pos x="T0" y="T1"/>
              </a:cxn>
              <a:cxn ang="T5">
                <a:pos x="T2" y="T3"/>
              </a:cxn>
            </a:cxnLst>
            <a:rect l="T6" t="T7" r="T8" b="T9"/>
            <a:pathLst>
              <a:path w="158" h="10">
                <a:moveTo>
                  <a:pt x="0" y="10"/>
                </a:moveTo>
                <a:cubicBezTo>
                  <a:pt x="0" y="10"/>
                  <a:pt x="79" y="5"/>
                  <a:pt x="158" y="0"/>
                </a:cubicBezTo>
              </a:path>
            </a:pathLst>
          </a:custGeom>
          <a:noFill/>
          <a:ln w="1778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4793" name="Freeform 73">
            <a:extLst>
              <a:ext uri="{FF2B5EF4-FFF2-40B4-BE49-F238E27FC236}">
                <a16:creationId xmlns:a16="http://schemas.microsoft.com/office/drawing/2014/main" id="{8124DD57-4B0F-4843-B868-B53A5849E880}"/>
              </a:ext>
            </a:extLst>
          </p:cNvPr>
          <p:cNvSpPr>
            <a:spLocks/>
          </p:cNvSpPr>
          <p:nvPr/>
        </p:nvSpPr>
        <p:spPr bwMode="auto">
          <a:xfrm>
            <a:off x="3865563" y="3355975"/>
            <a:ext cx="227012" cy="42863"/>
          </a:xfrm>
          <a:custGeom>
            <a:avLst/>
            <a:gdLst>
              <a:gd name="T0" fmla="*/ 0 w 129"/>
              <a:gd name="T1" fmla="*/ 42863 h 14"/>
              <a:gd name="T2" fmla="*/ 227012 w 129"/>
              <a:gd name="T3" fmla="*/ 0 h 14"/>
              <a:gd name="T4" fmla="*/ 0 60000 65536"/>
              <a:gd name="T5" fmla="*/ 0 60000 65536"/>
              <a:gd name="T6" fmla="*/ 0 w 129"/>
              <a:gd name="T7" fmla="*/ 0 h 14"/>
              <a:gd name="T8" fmla="*/ 129 w 129"/>
              <a:gd name="T9" fmla="*/ 14 h 14"/>
            </a:gdLst>
            <a:ahLst/>
            <a:cxnLst>
              <a:cxn ang="T4">
                <a:pos x="T0" y="T1"/>
              </a:cxn>
              <a:cxn ang="T5">
                <a:pos x="T2" y="T3"/>
              </a:cxn>
            </a:cxnLst>
            <a:rect l="T6" t="T7" r="T8" b="T9"/>
            <a:pathLst>
              <a:path w="129" h="14">
                <a:moveTo>
                  <a:pt x="0" y="14"/>
                </a:moveTo>
                <a:cubicBezTo>
                  <a:pt x="53" y="8"/>
                  <a:pt x="107" y="2"/>
                  <a:pt x="129" y="0"/>
                </a:cubicBezTo>
              </a:path>
            </a:pathLst>
          </a:custGeom>
          <a:noFill/>
          <a:ln w="1778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4794" name="AutoShape 74">
            <a:extLst>
              <a:ext uri="{FF2B5EF4-FFF2-40B4-BE49-F238E27FC236}">
                <a16:creationId xmlns:a16="http://schemas.microsoft.com/office/drawing/2014/main" id="{E5DC0008-C4E5-7544-B01F-D3AC93B2A879}"/>
              </a:ext>
            </a:extLst>
          </p:cNvPr>
          <p:cNvSpPr>
            <a:spLocks noChangeArrowheads="1"/>
          </p:cNvSpPr>
          <p:nvPr/>
        </p:nvSpPr>
        <p:spPr bwMode="auto">
          <a:xfrm>
            <a:off x="8147050" y="3886200"/>
            <a:ext cx="996950" cy="306388"/>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rPr>
              <a:t>primase</a:t>
            </a:r>
          </a:p>
        </p:txBody>
      </p:sp>
      <p:sp>
        <p:nvSpPr>
          <p:cNvPr id="414795" name="Freeform 75">
            <a:extLst>
              <a:ext uri="{FF2B5EF4-FFF2-40B4-BE49-F238E27FC236}">
                <a16:creationId xmlns:a16="http://schemas.microsoft.com/office/drawing/2014/main" id="{5BD884DA-3628-624E-B529-EEAB606C2013}"/>
              </a:ext>
            </a:extLst>
          </p:cNvPr>
          <p:cNvSpPr>
            <a:spLocks/>
          </p:cNvSpPr>
          <p:nvPr/>
        </p:nvSpPr>
        <p:spPr bwMode="auto">
          <a:xfrm>
            <a:off x="5422900" y="2974975"/>
            <a:ext cx="266700" cy="30163"/>
          </a:xfrm>
          <a:custGeom>
            <a:avLst/>
            <a:gdLst>
              <a:gd name="T0" fmla="*/ 0 w 168"/>
              <a:gd name="T1" fmla="*/ 30163 h 19"/>
              <a:gd name="T2" fmla="*/ 266700 w 168"/>
              <a:gd name="T3" fmla="*/ 0 h 19"/>
              <a:gd name="T4" fmla="*/ 0 60000 65536"/>
              <a:gd name="T5" fmla="*/ 0 60000 65536"/>
              <a:gd name="T6" fmla="*/ 0 w 168"/>
              <a:gd name="T7" fmla="*/ 0 h 19"/>
              <a:gd name="T8" fmla="*/ 168 w 168"/>
              <a:gd name="T9" fmla="*/ 19 h 19"/>
            </a:gdLst>
            <a:ahLst/>
            <a:cxnLst>
              <a:cxn ang="T4">
                <a:pos x="T0" y="T1"/>
              </a:cxn>
              <a:cxn ang="T5">
                <a:pos x="T2" y="T3"/>
              </a:cxn>
            </a:cxnLst>
            <a:rect l="T6" t="T7" r="T8" b="T9"/>
            <a:pathLst>
              <a:path w="168" h="19">
                <a:moveTo>
                  <a:pt x="0" y="19"/>
                </a:moveTo>
                <a:cubicBezTo>
                  <a:pt x="70" y="11"/>
                  <a:pt x="140" y="3"/>
                  <a:pt x="168" y="0"/>
                </a:cubicBezTo>
              </a:path>
            </a:pathLst>
          </a:custGeom>
          <a:noFill/>
          <a:ln w="1778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4796" name="Rectangle 76">
            <a:extLst>
              <a:ext uri="{FF2B5EF4-FFF2-40B4-BE49-F238E27FC236}">
                <a16:creationId xmlns:a16="http://schemas.microsoft.com/office/drawing/2014/main" id="{3AAE7F8F-9A05-9242-A9FD-2749F61382B0}"/>
              </a:ext>
            </a:extLst>
          </p:cNvPr>
          <p:cNvSpPr>
            <a:spLocks noChangeArrowheads="1"/>
          </p:cNvSpPr>
          <p:nvPr/>
        </p:nvSpPr>
        <p:spPr bwMode="auto">
          <a:xfrm>
            <a:off x="7929563" y="4559300"/>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6FCF"/>
                </a:solidFill>
              </a:rPr>
              <a:t>RNA</a:t>
            </a:r>
          </a:p>
        </p:txBody>
      </p:sp>
      <p:sp>
        <p:nvSpPr>
          <p:cNvPr id="49191" name="Freeform 77">
            <a:extLst>
              <a:ext uri="{FF2B5EF4-FFF2-40B4-BE49-F238E27FC236}">
                <a16:creationId xmlns:a16="http://schemas.microsoft.com/office/drawing/2014/main" id="{C117604F-6FAE-9F4B-95E5-EA94001AF242}"/>
              </a:ext>
            </a:extLst>
          </p:cNvPr>
          <p:cNvSpPr>
            <a:spLocks/>
          </p:cNvSpPr>
          <p:nvPr/>
        </p:nvSpPr>
        <p:spPr bwMode="auto">
          <a:xfrm>
            <a:off x="733425" y="3833813"/>
            <a:ext cx="1011238" cy="23812"/>
          </a:xfrm>
          <a:custGeom>
            <a:avLst/>
            <a:gdLst>
              <a:gd name="T0" fmla="*/ 0 w 637"/>
              <a:gd name="T1" fmla="*/ 20637 h 15"/>
              <a:gd name="T2" fmla="*/ 546100 w 637"/>
              <a:gd name="T3" fmla="*/ 20637 h 15"/>
              <a:gd name="T4" fmla="*/ 885825 w 637"/>
              <a:gd name="T5" fmla="*/ 3175 h 15"/>
              <a:gd name="T6" fmla="*/ 1011238 w 637"/>
              <a:gd name="T7" fmla="*/ 3175 h 15"/>
              <a:gd name="T8" fmla="*/ 0 60000 65536"/>
              <a:gd name="T9" fmla="*/ 0 60000 65536"/>
              <a:gd name="T10" fmla="*/ 0 60000 65536"/>
              <a:gd name="T11" fmla="*/ 0 60000 65536"/>
              <a:gd name="T12" fmla="*/ 0 w 637"/>
              <a:gd name="T13" fmla="*/ 0 h 15"/>
              <a:gd name="T14" fmla="*/ 637 w 637"/>
              <a:gd name="T15" fmla="*/ 15 h 15"/>
            </a:gdLst>
            <a:ahLst/>
            <a:cxnLst>
              <a:cxn ang="T8">
                <a:pos x="T0" y="T1"/>
              </a:cxn>
              <a:cxn ang="T9">
                <a:pos x="T2" y="T3"/>
              </a:cxn>
              <a:cxn ang="T10">
                <a:pos x="T4" y="T5"/>
              </a:cxn>
              <a:cxn ang="T11">
                <a:pos x="T6" y="T7"/>
              </a:cxn>
            </a:cxnLst>
            <a:rect l="T12" t="T13" r="T14" b="T15"/>
            <a:pathLst>
              <a:path w="637" h="15">
                <a:moveTo>
                  <a:pt x="0" y="13"/>
                </a:moveTo>
                <a:cubicBezTo>
                  <a:pt x="125" y="14"/>
                  <a:pt x="251" y="15"/>
                  <a:pt x="344" y="13"/>
                </a:cubicBezTo>
                <a:cubicBezTo>
                  <a:pt x="437" y="11"/>
                  <a:pt x="509" y="4"/>
                  <a:pt x="558" y="2"/>
                </a:cubicBezTo>
                <a:cubicBezTo>
                  <a:pt x="607" y="0"/>
                  <a:pt x="622" y="1"/>
                  <a:pt x="637" y="2"/>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816896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4726"/>
                                        </p:tgtEl>
                                        <p:attrNameLst>
                                          <p:attrName>style.visibility</p:attrName>
                                        </p:attrNameLst>
                                      </p:cBhvr>
                                      <p:to>
                                        <p:strVal val="visible"/>
                                      </p:to>
                                    </p:set>
                                    <p:anim calcmode="lin" valueType="num">
                                      <p:cBhvr additive="base">
                                        <p:cTn id="7" dur="500" fill="hold"/>
                                        <p:tgtEl>
                                          <p:spTgt spid="414726"/>
                                        </p:tgtEl>
                                        <p:attrNameLst>
                                          <p:attrName>ppt_x</p:attrName>
                                        </p:attrNameLst>
                                      </p:cBhvr>
                                      <p:tavLst>
                                        <p:tav tm="0">
                                          <p:val>
                                            <p:strVal val="0-#ppt_w/2"/>
                                          </p:val>
                                        </p:tav>
                                        <p:tav tm="100000">
                                          <p:val>
                                            <p:strVal val="#ppt_x"/>
                                          </p:val>
                                        </p:tav>
                                      </p:tavLst>
                                    </p:anim>
                                    <p:anim calcmode="lin" valueType="num">
                                      <p:cBhvr additive="base">
                                        <p:cTn id="8" dur="500" fill="hold"/>
                                        <p:tgtEl>
                                          <p:spTgt spid="4147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xit" presetSubtype="0" fill="hold" nodeType="clickEffect">
                                  <p:stCondLst>
                                    <p:cond delay="0"/>
                                  </p:stCondLst>
                                  <p:childTnLst>
                                    <p:animEffect transition="out" filter="dissolv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String"/>
                                        </p:tgtEl>
                                      </p:cMediaNode>
                                    </p:audio>
                                  </p:subTnLst>
                                </p:cTn>
                              </p:par>
                            </p:childTnLst>
                          </p:cTn>
                        </p:par>
                        <p:par>
                          <p:cTn id="14" fill="hold" nodeType="afterGroup">
                            <p:stCondLst>
                              <p:cond delay="500"/>
                            </p:stCondLst>
                            <p:childTnLst>
                              <p:par>
                                <p:cTn id="15" presetID="9" presetClass="exit" presetSubtype="0" fill="hold" nodeType="after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nodeType="afterGroup">
                            <p:stCondLst>
                              <p:cond delay="1000"/>
                            </p:stCondLst>
                            <p:childTnLst>
                              <p:par>
                                <p:cTn id="19" presetID="9" presetClass="exit" presetSubtype="0" fill="hold" nodeType="afterEffect">
                                  <p:stCondLst>
                                    <p:cond delay="0"/>
                                  </p:stCondLst>
                                  <p:childTnLst>
                                    <p:animEffect transition="out" filter="dissolv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4727"/>
                                        </p:tgtEl>
                                        <p:attrNameLst>
                                          <p:attrName>style.visibility</p:attrName>
                                        </p:attrNameLst>
                                      </p:cBhvr>
                                      <p:to>
                                        <p:strVal val="visible"/>
                                      </p:to>
                                    </p:set>
                                    <p:animEffect transition="in" filter="wipe(left)">
                                      <p:cBhvr>
                                        <p:cTn id="32" dur="500"/>
                                        <p:tgtEl>
                                          <p:spTgt spid="414727"/>
                                        </p:tgtEl>
                                      </p:cBhvr>
                                    </p:animEffect>
                                  </p:childTnLst>
                                  <p:subTnLst>
                                    <p:audio>
                                      <p:cMediaNode>
                                        <p:cTn display="0" masterRel="sameClick">
                                          <p:stCondLst>
                                            <p:cond evt="begin" delay="0">
                                              <p:tn val="30"/>
                                            </p:cond>
                                          </p:stCondLst>
                                          <p:endCondLst>
                                            <p:cond evt="onStopAudio" delay="0">
                                              <p:tgtEl>
                                                <p:sldTgt/>
                                              </p:tgtEl>
                                            </p:cond>
                                          </p:endCondLst>
                                        </p:cTn>
                                        <p:tgtEl>
                                          <p:sndTgt r:embed="rId4" name="Pong"/>
                                        </p:tgtEl>
                                      </p:cMediaNode>
                                    </p:audio>
                                  </p:sub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14794"/>
                                        </p:tgtEl>
                                        <p:attrNameLst>
                                          <p:attrName>style.visibility</p:attrName>
                                        </p:attrNameLst>
                                      </p:cBhvr>
                                      <p:to>
                                        <p:strVal val="visible"/>
                                      </p:to>
                                    </p:set>
                                    <p:animEffect transition="in" filter="wipe(left)">
                                      <p:cBhvr>
                                        <p:cTn id="36" dur="500"/>
                                        <p:tgtEl>
                                          <p:spTgt spid="41479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414791"/>
                                        </p:tgtEl>
                                        <p:attrNameLst>
                                          <p:attrName>style.visibility</p:attrName>
                                        </p:attrNameLst>
                                      </p:cBhvr>
                                      <p:to>
                                        <p:strVal val="visible"/>
                                      </p:to>
                                    </p:set>
                                    <p:animEffect transition="in" filter="wipe(right)">
                                      <p:cBhvr>
                                        <p:cTn id="41" dur="500"/>
                                        <p:tgtEl>
                                          <p:spTgt spid="414791"/>
                                        </p:tgtEl>
                                      </p:cBhvr>
                                    </p:animEffect>
                                  </p:childTnLst>
                                  <p:subTnLst>
                                    <p:audio>
                                      <p:cMediaNode>
                                        <p:cTn display="0" masterRel="sameClick">
                                          <p:stCondLst>
                                            <p:cond evt="begin" delay="0">
                                              <p:tn val="39"/>
                                            </p:cond>
                                          </p:stCondLst>
                                          <p:endCondLst>
                                            <p:cond evt="onStopAudio" delay="0">
                                              <p:tgtEl>
                                                <p:sldTgt/>
                                              </p:tgtEl>
                                            </p:cond>
                                          </p:endCondLst>
                                        </p:cTn>
                                        <p:tgtEl>
                                          <p:sndTgt r:embed="rId5" name="Vibro Up"/>
                                        </p:tgtEl>
                                      </p:cMediaNode>
                                    </p:audio>
                                  </p:subTnLst>
                                </p:cTn>
                              </p:par>
                            </p:childTnLst>
                          </p:cTn>
                        </p:par>
                        <p:par>
                          <p:cTn id="42" fill="hold" nodeType="afterGroup">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414796">
                                            <p:txEl>
                                              <p:pRg st="0" end="0"/>
                                            </p:txEl>
                                          </p:spTgt>
                                        </p:tgtEl>
                                        <p:attrNameLst>
                                          <p:attrName>style.visibility</p:attrName>
                                        </p:attrNameLst>
                                      </p:cBhvr>
                                      <p:to>
                                        <p:strVal val="visible"/>
                                      </p:to>
                                    </p:set>
                                    <p:animEffect transition="in" filter="wipe(right)">
                                      <p:cBhvr>
                                        <p:cTn id="45" dur="500"/>
                                        <p:tgtEl>
                                          <p:spTgt spid="414796">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2"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right)">
                                      <p:cBhvr>
                                        <p:cTn id="50" dur="500"/>
                                        <p:tgtEl>
                                          <p:spTgt spid="2"/>
                                        </p:tgtEl>
                                      </p:cBhvr>
                                    </p:animEffect>
                                  </p:childTnLst>
                                </p:cTn>
                              </p:par>
                            </p:childTnLst>
                          </p:cTn>
                        </p:par>
                        <p:par>
                          <p:cTn id="51" fill="hold" nodeType="afterGroup">
                            <p:stCondLst>
                              <p:cond delay="500"/>
                            </p:stCondLst>
                            <p:childTnLst>
                              <p:par>
                                <p:cTn id="52" presetID="22" presetClass="entr" presetSubtype="2"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right)">
                                      <p:cBhvr>
                                        <p:cTn id="54" dur="500"/>
                                        <p:tgtEl>
                                          <p:spTgt spid="5"/>
                                        </p:tgtEl>
                                      </p:cBhvr>
                                    </p:animEffect>
                                  </p:childTnLst>
                                  <p:subTnLst>
                                    <p:audio>
                                      <p:cMediaNode>
                                        <p:cTn display="0" masterRel="sameClick">
                                          <p:stCondLst>
                                            <p:cond evt="begin" delay="0">
                                              <p:tn val="52"/>
                                            </p:cond>
                                          </p:stCondLst>
                                          <p:endCondLst>
                                            <p:cond evt="onStopAudio" delay="0">
                                              <p:tgtEl>
                                                <p:sldTgt/>
                                              </p:tgtEl>
                                            </p:cond>
                                          </p:endCondLst>
                                        </p:cTn>
                                        <p:tgtEl>
                                          <p:sndTgt r:embed="rId6" name="Arrow"/>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14792"/>
                                        </p:tgtEl>
                                        <p:attrNameLst>
                                          <p:attrName>style.visibility</p:attrName>
                                        </p:attrNameLst>
                                      </p:cBhvr>
                                      <p:to>
                                        <p:strVal val="visible"/>
                                      </p:to>
                                    </p:set>
                                    <p:animEffect transition="in" filter="wipe(left)">
                                      <p:cBhvr>
                                        <p:cTn id="59" dur="500"/>
                                        <p:tgtEl>
                                          <p:spTgt spid="414792"/>
                                        </p:tgtEl>
                                      </p:cBhvr>
                                    </p:animEffect>
                                  </p:childTnLst>
                                  <p:subTnLst>
                                    <p:audio>
                                      <p:cMediaNode>
                                        <p:cTn display="0" masterRel="sameClick">
                                          <p:stCondLst>
                                            <p:cond evt="begin" delay="0">
                                              <p:tn val="57"/>
                                            </p:cond>
                                          </p:stCondLst>
                                          <p:endCondLst>
                                            <p:cond evt="onStopAudio" delay="0">
                                              <p:tgtEl>
                                                <p:sldTgt/>
                                              </p:tgtEl>
                                            </p:cond>
                                          </p:endCondLst>
                                        </p:cTn>
                                        <p:tgtEl>
                                          <p:sndTgt r:embed="rId5" name="Vibro Up"/>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subTnLst>
                                    <p:audio>
                                      <p:cMediaNode>
                                        <p:cTn display="0" masterRel="sameClick">
                                          <p:stCondLst>
                                            <p:cond evt="begin" delay="0">
                                              <p:tn val="62"/>
                                            </p:cond>
                                          </p:stCondLst>
                                          <p:endCondLst>
                                            <p:cond evt="onStopAudio" delay="0">
                                              <p:tgtEl>
                                                <p:sldTgt/>
                                              </p:tgtEl>
                                            </p:cond>
                                          </p:endCondLst>
                                        </p:cTn>
                                        <p:tgtEl>
                                          <p:sndTgt r:embed="rId6" name="Arrow"/>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14795"/>
                                        </p:tgtEl>
                                        <p:attrNameLst>
                                          <p:attrName>style.visibility</p:attrName>
                                        </p:attrNameLst>
                                      </p:cBhvr>
                                      <p:to>
                                        <p:strVal val="visible"/>
                                      </p:to>
                                    </p:set>
                                    <p:animEffect transition="in" filter="wipe(left)">
                                      <p:cBhvr>
                                        <p:cTn id="69" dur="500"/>
                                        <p:tgtEl>
                                          <p:spTgt spid="414795"/>
                                        </p:tgtEl>
                                      </p:cBhvr>
                                    </p:animEffect>
                                  </p:childTnLst>
                                  <p:subTnLst>
                                    <p:audio>
                                      <p:cMediaNode>
                                        <p:cTn display="0" masterRel="sameClick">
                                          <p:stCondLst>
                                            <p:cond evt="begin" delay="0">
                                              <p:tn val="67"/>
                                            </p:cond>
                                          </p:stCondLst>
                                          <p:endCondLst>
                                            <p:cond evt="onStopAudio" delay="0">
                                              <p:tgtEl>
                                                <p:sldTgt/>
                                              </p:tgtEl>
                                            </p:cond>
                                          </p:endCondLst>
                                        </p:cTn>
                                        <p:tgtEl>
                                          <p:sndTgt r:embed="rId5" name="Vibro Up"/>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left)">
                                      <p:cBhvr>
                                        <p:cTn id="74" dur="500"/>
                                        <p:tgtEl>
                                          <p:spTgt spid="13"/>
                                        </p:tgtEl>
                                      </p:cBhvr>
                                    </p:animEffect>
                                  </p:childTnLst>
                                  <p:subTnLst>
                                    <p:audio>
                                      <p:cMediaNode>
                                        <p:cTn display="0" masterRel="sameClick">
                                          <p:stCondLst>
                                            <p:cond evt="begin" delay="0">
                                              <p:tn val="72"/>
                                            </p:cond>
                                          </p:stCondLst>
                                          <p:endCondLst>
                                            <p:cond evt="onStopAudio" delay="0">
                                              <p:tgtEl>
                                                <p:sldTgt/>
                                              </p:tgtEl>
                                            </p:cond>
                                          </p:endCondLst>
                                        </p:cTn>
                                        <p:tgtEl>
                                          <p:sndTgt r:embed="rId6" name="Arrow"/>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14793"/>
                                        </p:tgtEl>
                                        <p:attrNameLst>
                                          <p:attrName>style.visibility</p:attrName>
                                        </p:attrNameLst>
                                      </p:cBhvr>
                                      <p:to>
                                        <p:strVal val="visible"/>
                                      </p:to>
                                    </p:set>
                                    <p:animEffect transition="in" filter="wipe(left)">
                                      <p:cBhvr>
                                        <p:cTn id="79" dur="500"/>
                                        <p:tgtEl>
                                          <p:spTgt spid="414793"/>
                                        </p:tgtEl>
                                      </p:cBhvr>
                                    </p:animEffect>
                                  </p:childTnLst>
                                  <p:subTnLst>
                                    <p:audio>
                                      <p:cMediaNode>
                                        <p:cTn display="0" masterRel="sameClick">
                                          <p:stCondLst>
                                            <p:cond evt="begin" delay="0">
                                              <p:tn val="77"/>
                                            </p:cond>
                                          </p:stCondLst>
                                          <p:endCondLst>
                                            <p:cond evt="onStopAudio" delay="0">
                                              <p:tgtEl>
                                                <p:sldTgt/>
                                              </p:tgtEl>
                                            </p:cond>
                                          </p:endCondLst>
                                        </p:cTn>
                                        <p:tgtEl>
                                          <p:sndTgt r:embed="rId5" name="Vibro Up"/>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wipe(left)">
                                      <p:cBhvr>
                                        <p:cTn id="84" dur="500"/>
                                        <p:tgtEl>
                                          <p:spTgt spid="10"/>
                                        </p:tgtEl>
                                      </p:cBhvr>
                                    </p:animEffect>
                                  </p:childTnLst>
                                  <p:subTnLst>
                                    <p:audio>
                                      <p:cMediaNode>
                                        <p:cTn display="0" masterRel="sameClick">
                                          <p:stCondLst>
                                            <p:cond evt="begin" delay="0">
                                              <p:tn val="82"/>
                                            </p:cond>
                                          </p:stCondLst>
                                          <p:endCondLst>
                                            <p:cond evt="onStopAudio" delay="0">
                                              <p:tgtEl>
                                                <p:sldTgt/>
                                              </p:tgtEl>
                                            </p:cond>
                                          </p:endCondLst>
                                        </p:cTn>
                                        <p:tgtEl>
                                          <p:sndTgt r:embed="rId6" name="Arrow"/>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414725"/>
                                        </p:tgtEl>
                                        <p:attrNameLst>
                                          <p:attrName>style.visibility</p:attrName>
                                        </p:attrNameLst>
                                      </p:cBhvr>
                                      <p:to>
                                        <p:strVal val="visible"/>
                                      </p:to>
                                    </p:set>
                                    <p:anim calcmode="lin" valueType="num">
                                      <p:cBhvr additive="base">
                                        <p:cTn id="89" dur="500" fill="hold"/>
                                        <p:tgtEl>
                                          <p:spTgt spid="414725"/>
                                        </p:tgtEl>
                                        <p:attrNameLst>
                                          <p:attrName>ppt_x</p:attrName>
                                        </p:attrNameLst>
                                      </p:cBhvr>
                                      <p:tavLst>
                                        <p:tav tm="0">
                                          <p:val>
                                            <p:strVal val="0-#ppt_w/2"/>
                                          </p:val>
                                        </p:tav>
                                        <p:tav tm="100000">
                                          <p:val>
                                            <p:strVal val="#ppt_x"/>
                                          </p:val>
                                        </p:tav>
                                      </p:tavLst>
                                    </p:anim>
                                    <p:anim calcmode="lin" valueType="num">
                                      <p:cBhvr additive="base">
                                        <p:cTn id="90" dur="500" fill="hold"/>
                                        <p:tgtEl>
                                          <p:spTgt spid="4147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5" grpId="0" animBg="1" autoUpdateAnimBg="0"/>
      <p:bldP spid="414726" grpId="0" animBg="1" autoUpdateAnimBg="0"/>
      <p:bldP spid="414727" grpId="0" animBg="1"/>
      <p:bldP spid="414791" grpId="0" animBg="1"/>
      <p:bldP spid="414792" grpId="0" animBg="1"/>
      <p:bldP spid="414793" grpId="0" animBg="1"/>
      <p:bldP spid="414794" grpId="0" animBg="1" autoUpdateAnimBg="0"/>
      <p:bldP spid="414795" grpId="0" animBg="1"/>
      <p:bldP spid="414796"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805" name="Rectangle 61" descr="Rectangle: Click to edit Master text styles&#13;&#10;Second level&#13;&#10;Third level&#13;&#10;Fourth level&#13;&#10;Fifth level">
            <a:extLst>
              <a:ext uri="{FF2B5EF4-FFF2-40B4-BE49-F238E27FC236}">
                <a16:creationId xmlns:a16="http://schemas.microsoft.com/office/drawing/2014/main" id="{C60088B6-4E93-A746-8C1F-A4866F9AAC49}"/>
              </a:ext>
            </a:extLst>
          </p:cNvPr>
          <p:cNvSpPr>
            <a:spLocks noChangeArrowheads="1"/>
          </p:cNvSpPr>
          <p:nvPr/>
        </p:nvSpPr>
        <p:spPr bwMode="auto">
          <a:xfrm>
            <a:off x="146050" y="1281113"/>
            <a:ext cx="4865688" cy="16743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403225" indent="-2889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None/>
            </a:pPr>
            <a:r>
              <a:rPr lang="en-US" altLang="en-US" sz="2600" b="1" u="sng" dirty="0">
                <a:solidFill>
                  <a:srgbClr val="00B0F0"/>
                </a:solidFill>
              </a:rPr>
              <a:t>DNA polymerase I</a:t>
            </a:r>
            <a:endParaRPr lang="en-US" altLang="en-US" sz="2600" b="1" dirty="0">
              <a:solidFill>
                <a:srgbClr val="00B0F0"/>
              </a:solidFill>
            </a:endParaRPr>
          </a:p>
          <a:p>
            <a:pPr lvl="1" algn="l" eaLnBrk="1" hangingPunct="1">
              <a:spcBef>
                <a:spcPct val="20000"/>
              </a:spcBef>
              <a:buClr>
                <a:schemeClr val="tx1"/>
              </a:buClr>
              <a:buSzPct val="60000"/>
              <a:buFont typeface="Wingdings" pitchFamily="2" charset="2"/>
              <a:buChar char="u"/>
            </a:pPr>
            <a:r>
              <a:rPr lang="en-US" altLang="en-US" b="1" dirty="0"/>
              <a:t>removes sections of RNA primer and replaces with DNA nucleotides</a:t>
            </a:r>
            <a:endParaRPr lang="en-US" altLang="en-US" sz="2800" b="1" dirty="0"/>
          </a:p>
        </p:txBody>
      </p:sp>
      <p:sp>
        <p:nvSpPr>
          <p:cNvPr id="415746" name="AutoShape 2">
            <a:extLst>
              <a:ext uri="{FF2B5EF4-FFF2-40B4-BE49-F238E27FC236}">
                <a16:creationId xmlns:a16="http://schemas.microsoft.com/office/drawing/2014/main" id="{C1C41A7E-A1D0-A048-86CA-52C496CDCBE3}"/>
              </a:ext>
            </a:extLst>
          </p:cNvPr>
          <p:cNvSpPr>
            <a:spLocks noChangeArrowheads="1"/>
          </p:cNvSpPr>
          <p:nvPr/>
        </p:nvSpPr>
        <p:spPr bwMode="auto">
          <a:xfrm>
            <a:off x="4167188" y="2187575"/>
            <a:ext cx="660400" cy="1266825"/>
          </a:xfrm>
          <a:custGeom>
            <a:avLst/>
            <a:gdLst>
              <a:gd name="T0" fmla="*/ 10095559 w 21600"/>
              <a:gd name="T1" fmla="*/ 0 h 21600"/>
              <a:gd name="T2" fmla="*/ 2956696 w 21600"/>
              <a:gd name="T3" fmla="*/ 10879915 h 21600"/>
              <a:gd name="T4" fmla="*/ 0 w 21600"/>
              <a:gd name="T5" fmla="*/ 37149233 h 21600"/>
              <a:gd name="T6" fmla="*/ 2956696 w 21600"/>
              <a:gd name="T7" fmla="*/ 63418491 h 21600"/>
              <a:gd name="T8" fmla="*/ 10095559 w 21600"/>
              <a:gd name="T9" fmla="*/ 74298407 h 21600"/>
              <a:gd name="T10" fmla="*/ 17234422 w 21600"/>
              <a:gd name="T11" fmla="*/ 63418491 h 21600"/>
              <a:gd name="T12" fmla="*/ 20191119 w 21600"/>
              <a:gd name="T13" fmla="*/ 37149233 h 21600"/>
              <a:gd name="T14" fmla="*/ 17234422 w 21600"/>
              <a:gd name="T15" fmla="*/ 1087991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8000"/>
          </a:solidFill>
          <a:ln w="254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47" name="Rectangle 3" descr="Rectangle: Click to edit Master text styles&#13;&#10;Second level&#13;&#10;Third level&#13;&#10;Fourth level&#13;&#10;Fifth level">
            <a:extLst>
              <a:ext uri="{FF2B5EF4-FFF2-40B4-BE49-F238E27FC236}">
                <a16:creationId xmlns:a16="http://schemas.microsoft.com/office/drawing/2014/main" id="{080EF4E9-97F8-AA4B-B448-A133E7D02EA5}"/>
              </a:ext>
            </a:extLst>
          </p:cNvPr>
          <p:cNvSpPr>
            <a:spLocks noChangeArrowheads="1"/>
          </p:cNvSpPr>
          <p:nvPr/>
        </p:nvSpPr>
        <p:spPr bwMode="auto">
          <a:xfrm>
            <a:off x="146050" y="5446713"/>
            <a:ext cx="4865688" cy="12827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None/>
            </a:pPr>
            <a:r>
              <a:rPr lang="en-US" altLang="en-US" sz="2600" b="1" dirty="0">
                <a:solidFill>
                  <a:srgbClr val="0F116A"/>
                </a:solidFill>
              </a:rPr>
              <a:t>But DNA polymerase I still can only build onto 3</a:t>
            </a:r>
            <a:r>
              <a:rPr lang="en-US" altLang="en-US" sz="2600" b="1" dirty="0">
                <a:solidFill>
                  <a:srgbClr val="0F116A"/>
                </a:solidFill>
                <a:sym typeface="Symbol" pitchFamily="2" charset="2"/>
              </a:rPr>
              <a:t></a:t>
            </a:r>
            <a:r>
              <a:rPr lang="en-US" altLang="en-US" sz="2600" b="1" dirty="0">
                <a:solidFill>
                  <a:srgbClr val="0F116A"/>
                </a:solidFill>
              </a:rPr>
              <a:t> end of an </a:t>
            </a:r>
            <a:r>
              <a:rPr lang="en-US" altLang="en-US" sz="2600" b="1" u="sng" dirty="0">
                <a:solidFill>
                  <a:srgbClr val="0F116A"/>
                </a:solidFill>
              </a:rPr>
              <a:t>existing DNA strand</a:t>
            </a:r>
          </a:p>
        </p:txBody>
      </p:sp>
      <p:sp>
        <p:nvSpPr>
          <p:cNvPr id="50181" name="Rectangle 4">
            <a:extLst>
              <a:ext uri="{FF2B5EF4-FFF2-40B4-BE49-F238E27FC236}">
                <a16:creationId xmlns:a16="http://schemas.microsoft.com/office/drawing/2014/main" id="{7255AB31-B7CE-7E40-A3D8-04F57FFC1B73}"/>
              </a:ext>
            </a:extLst>
          </p:cNvPr>
          <p:cNvSpPr>
            <a:spLocks noGrp="1" noChangeArrowheads="1"/>
          </p:cNvSpPr>
          <p:nvPr>
            <p:ph type="title"/>
          </p:nvPr>
        </p:nvSpPr>
        <p:spPr>
          <a:xfrm>
            <a:off x="609600" y="685800"/>
            <a:ext cx="8534400" cy="762000"/>
          </a:xfrm>
        </p:spPr>
        <p:txBody>
          <a:bodyPr/>
          <a:lstStyle/>
          <a:p>
            <a:pPr eaLnBrk="1" hangingPunct="1"/>
            <a:r>
              <a:rPr lang="en-US" altLang="en-US"/>
              <a:t>Replacing RNA primers with DNA</a:t>
            </a:r>
          </a:p>
        </p:txBody>
      </p:sp>
      <p:sp>
        <p:nvSpPr>
          <p:cNvPr id="50182" name="Freeform 5">
            <a:extLst>
              <a:ext uri="{FF2B5EF4-FFF2-40B4-BE49-F238E27FC236}">
                <a16:creationId xmlns:a16="http://schemas.microsoft.com/office/drawing/2014/main" id="{D3257DC8-14F4-4144-AF8A-9306BBE15020}"/>
              </a:ext>
            </a:extLst>
          </p:cNvPr>
          <p:cNvSpPr>
            <a:spLocks/>
          </p:cNvSpPr>
          <p:nvPr/>
        </p:nvSpPr>
        <p:spPr bwMode="auto">
          <a:xfrm>
            <a:off x="730250" y="2341563"/>
            <a:ext cx="7750175" cy="1311275"/>
          </a:xfrm>
          <a:custGeom>
            <a:avLst/>
            <a:gdLst>
              <a:gd name="T0" fmla="*/ 0 w 4882"/>
              <a:gd name="T1" fmla="*/ 1140743 h 792"/>
              <a:gd name="T2" fmla="*/ 1695450 w 4882"/>
              <a:gd name="T3" fmla="*/ 1157300 h 792"/>
              <a:gd name="T4" fmla="*/ 3856038 w 4882"/>
              <a:gd name="T5" fmla="*/ 213579 h 792"/>
              <a:gd name="T6" fmla="*/ 7750175 w 4882"/>
              <a:gd name="T7" fmla="*/ 0 h 792"/>
              <a:gd name="T8" fmla="*/ 0 60000 65536"/>
              <a:gd name="T9" fmla="*/ 0 60000 65536"/>
              <a:gd name="T10" fmla="*/ 0 60000 65536"/>
              <a:gd name="T11" fmla="*/ 0 60000 65536"/>
              <a:gd name="T12" fmla="*/ 0 w 4882"/>
              <a:gd name="T13" fmla="*/ 0 h 792"/>
              <a:gd name="T14" fmla="*/ 4882 w 4882"/>
              <a:gd name="T15" fmla="*/ 792 h 792"/>
            </a:gdLst>
            <a:ahLst/>
            <a:cxnLst>
              <a:cxn ang="T8">
                <a:pos x="T0" y="T1"/>
              </a:cxn>
              <a:cxn ang="T9">
                <a:pos x="T2" y="T3"/>
              </a:cxn>
              <a:cxn ang="T10">
                <a:pos x="T4" y="T5"/>
              </a:cxn>
              <a:cxn ang="T11">
                <a:pos x="T6" y="T7"/>
              </a:cxn>
            </a:cxnLst>
            <a:rect l="T12" t="T13" r="T14" b="T15"/>
            <a:pathLst>
              <a:path w="4882" h="792">
                <a:moveTo>
                  <a:pt x="0" y="689"/>
                </a:moveTo>
                <a:cubicBezTo>
                  <a:pt x="331" y="740"/>
                  <a:pt x="663" y="792"/>
                  <a:pt x="1068" y="699"/>
                </a:cubicBezTo>
                <a:cubicBezTo>
                  <a:pt x="1473" y="606"/>
                  <a:pt x="1793" y="245"/>
                  <a:pt x="2429" y="129"/>
                </a:cubicBezTo>
                <a:cubicBezTo>
                  <a:pt x="3065" y="13"/>
                  <a:pt x="3973" y="6"/>
                  <a:pt x="4882" y="0"/>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83" name="Freeform 6">
            <a:extLst>
              <a:ext uri="{FF2B5EF4-FFF2-40B4-BE49-F238E27FC236}">
                <a16:creationId xmlns:a16="http://schemas.microsoft.com/office/drawing/2014/main" id="{4B0A2A4F-34D7-284D-AD63-97EC15953987}"/>
              </a:ext>
            </a:extLst>
          </p:cNvPr>
          <p:cNvSpPr>
            <a:spLocks/>
          </p:cNvSpPr>
          <p:nvPr/>
        </p:nvSpPr>
        <p:spPr bwMode="auto">
          <a:xfrm flipV="1">
            <a:off x="708025" y="4052888"/>
            <a:ext cx="7750175" cy="1257300"/>
          </a:xfrm>
          <a:custGeom>
            <a:avLst/>
            <a:gdLst>
              <a:gd name="T0" fmla="*/ 0 w 4882"/>
              <a:gd name="T1" fmla="*/ 1093788 h 792"/>
              <a:gd name="T2" fmla="*/ 1695450 w 4882"/>
              <a:gd name="T3" fmla="*/ 1109663 h 792"/>
              <a:gd name="T4" fmla="*/ 3856038 w 4882"/>
              <a:gd name="T5" fmla="*/ 204788 h 792"/>
              <a:gd name="T6" fmla="*/ 7750175 w 4882"/>
              <a:gd name="T7" fmla="*/ 0 h 792"/>
              <a:gd name="T8" fmla="*/ 0 60000 65536"/>
              <a:gd name="T9" fmla="*/ 0 60000 65536"/>
              <a:gd name="T10" fmla="*/ 0 60000 65536"/>
              <a:gd name="T11" fmla="*/ 0 60000 65536"/>
              <a:gd name="T12" fmla="*/ 0 w 4882"/>
              <a:gd name="T13" fmla="*/ 0 h 792"/>
              <a:gd name="T14" fmla="*/ 4882 w 4882"/>
              <a:gd name="T15" fmla="*/ 792 h 792"/>
            </a:gdLst>
            <a:ahLst/>
            <a:cxnLst>
              <a:cxn ang="T8">
                <a:pos x="T0" y="T1"/>
              </a:cxn>
              <a:cxn ang="T9">
                <a:pos x="T2" y="T3"/>
              </a:cxn>
              <a:cxn ang="T10">
                <a:pos x="T4" y="T5"/>
              </a:cxn>
              <a:cxn ang="T11">
                <a:pos x="T6" y="T7"/>
              </a:cxn>
            </a:cxnLst>
            <a:rect l="T12" t="T13" r="T14" b="T15"/>
            <a:pathLst>
              <a:path w="4882" h="792">
                <a:moveTo>
                  <a:pt x="0" y="689"/>
                </a:moveTo>
                <a:cubicBezTo>
                  <a:pt x="331" y="740"/>
                  <a:pt x="663" y="792"/>
                  <a:pt x="1068" y="699"/>
                </a:cubicBezTo>
                <a:cubicBezTo>
                  <a:pt x="1473" y="606"/>
                  <a:pt x="1793" y="245"/>
                  <a:pt x="2429" y="129"/>
                </a:cubicBezTo>
                <a:cubicBezTo>
                  <a:pt x="3065" y="13"/>
                  <a:pt x="3973" y="6"/>
                  <a:pt x="4882" y="0"/>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84" name="Freeform 7">
            <a:extLst>
              <a:ext uri="{FF2B5EF4-FFF2-40B4-BE49-F238E27FC236}">
                <a16:creationId xmlns:a16="http://schemas.microsoft.com/office/drawing/2014/main" id="{5866510C-0543-2A4F-B8C2-2E38BDA632E2}"/>
              </a:ext>
            </a:extLst>
          </p:cNvPr>
          <p:cNvSpPr>
            <a:spLocks/>
          </p:cNvSpPr>
          <p:nvPr/>
        </p:nvSpPr>
        <p:spPr bwMode="auto">
          <a:xfrm>
            <a:off x="3444875" y="4068763"/>
            <a:ext cx="5003800" cy="639762"/>
          </a:xfrm>
          <a:custGeom>
            <a:avLst/>
            <a:gdLst>
              <a:gd name="T0" fmla="*/ 0 w 3152"/>
              <a:gd name="T1" fmla="*/ 0 h 403"/>
              <a:gd name="T2" fmla="*/ 920750 w 3152"/>
              <a:gd name="T3" fmla="*/ 403225 h 403"/>
              <a:gd name="T4" fmla="*/ 2897188 w 3152"/>
              <a:gd name="T5" fmla="*/ 600075 h 403"/>
              <a:gd name="T6" fmla="*/ 5003800 w 3152"/>
              <a:gd name="T7" fmla="*/ 638175 h 403"/>
              <a:gd name="T8" fmla="*/ 0 60000 65536"/>
              <a:gd name="T9" fmla="*/ 0 60000 65536"/>
              <a:gd name="T10" fmla="*/ 0 60000 65536"/>
              <a:gd name="T11" fmla="*/ 0 60000 65536"/>
              <a:gd name="T12" fmla="*/ 0 w 3152"/>
              <a:gd name="T13" fmla="*/ 0 h 403"/>
              <a:gd name="T14" fmla="*/ 3152 w 3152"/>
              <a:gd name="T15" fmla="*/ 403 h 403"/>
            </a:gdLst>
            <a:ahLst/>
            <a:cxnLst>
              <a:cxn ang="T8">
                <a:pos x="T0" y="T1"/>
              </a:cxn>
              <a:cxn ang="T9">
                <a:pos x="T2" y="T3"/>
              </a:cxn>
              <a:cxn ang="T10">
                <a:pos x="T4" y="T5"/>
              </a:cxn>
              <a:cxn ang="T11">
                <a:pos x="T6" y="T7"/>
              </a:cxn>
            </a:cxnLst>
            <a:rect l="T12" t="T13" r="T14" b="T15"/>
            <a:pathLst>
              <a:path w="3152" h="403">
                <a:moveTo>
                  <a:pt x="0" y="0"/>
                </a:moveTo>
                <a:cubicBezTo>
                  <a:pt x="138" y="95"/>
                  <a:pt x="276" y="191"/>
                  <a:pt x="580" y="254"/>
                </a:cubicBezTo>
                <a:cubicBezTo>
                  <a:pt x="884" y="317"/>
                  <a:pt x="1396" y="353"/>
                  <a:pt x="1825" y="378"/>
                </a:cubicBezTo>
                <a:cubicBezTo>
                  <a:pt x="2254" y="403"/>
                  <a:pt x="2703" y="402"/>
                  <a:pt x="3152" y="402"/>
                </a:cubicBezTo>
              </a:path>
            </a:pathLst>
          </a:custGeom>
          <a:noFill/>
          <a:ln w="177800">
            <a:solidFill>
              <a:schemeClr val="hlink"/>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85" name="AutoShape 8">
            <a:extLst>
              <a:ext uri="{FF2B5EF4-FFF2-40B4-BE49-F238E27FC236}">
                <a16:creationId xmlns:a16="http://schemas.microsoft.com/office/drawing/2014/main" id="{6A51E00B-0C08-3741-8F50-C1F542A6559C}"/>
              </a:ext>
            </a:extLst>
          </p:cNvPr>
          <p:cNvSpPr>
            <a:spLocks noChangeArrowheads="1"/>
          </p:cNvSpPr>
          <p:nvPr/>
        </p:nvSpPr>
        <p:spPr bwMode="auto">
          <a:xfrm>
            <a:off x="874713" y="3568700"/>
            <a:ext cx="114300" cy="2889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86" name="AutoShape 9">
            <a:extLst>
              <a:ext uri="{FF2B5EF4-FFF2-40B4-BE49-F238E27FC236}">
                <a16:creationId xmlns:a16="http://schemas.microsoft.com/office/drawing/2014/main" id="{81D8A2F2-635E-3045-AB40-3D39D58011C7}"/>
              </a:ext>
            </a:extLst>
          </p:cNvPr>
          <p:cNvSpPr>
            <a:spLocks noChangeArrowheads="1"/>
          </p:cNvSpPr>
          <p:nvPr/>
        </p:nvSpPr>
        <p:spPr bwMode="auto">
          <a:xfrm>
            <a:off x="1079500" y="3852863"/>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87" name="AutoShape 10">
            <a:extLst>
              <a:ext uri="{FF2B5EF4-FFF2-40B4-BE49-F238E27FC236}">
                <a16:creationId xmlns:a16="http://schemas.microsoft.com/office/drawing/2014/main" id="{224C7B84-76AD-E246-B2D4-6F9D37C2660E}"/>
              </a:ext>
            </a:extLst>
          </p:cNvPr>
          <p:cNvSpPr>
            <a:spLocks noChangeArrowheads="1"/>
          </p:cNvSpPr>
          <p:nvPr/>
        </p:nvSpPr>
        <p:spPr bwMode="auto">
          <a:xfrm>
            <a:off x="1300163" y="386873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88" name="AutoShape 11">
            <a:extLst>
              <a:ext uri="{FF2B5EF4-FFF2-40B4-BE49-F238E27FC236}">
                <a16:creationId xmlns:a16="http://schemas.microsoft.com/office/drawing/2014/main" id="{0D040190-9610-FB4E-973B-981C4643EFFD}"/>
              </a:ext>
            </a:extLst>
          </p:cNvPr>
          <p:cNvSpPr>
            <a:spLocks noChangeArrowheads="1"/>
          </p:cNvSpPr>
          <p:nvPr/>
        </p:nvSpPr>
        <p:spPr bwMode="auto">
          <a:xfrm>
            <a:off x="1519238" y="3860800"/>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89" name="AutoShape 12">
            <a:extLst>
              <a:ext uri="{FF2B5EF4-FFF2-40B4-BE49-F238E27FC236}">
                <a16:creationId xmlns:a16="http://schemas.microsoft.com/office/drawing/2014/main" id="{51789F4E-5656-9841-8D51-5ADD48A22E64}"/>
              </a:ext>
            </a:extLst>
          </p:cNvPr>
          <p:cNvSpPr>
            <a:spLocks noChangeArrowheads="1"/>
          </p:cNvSpPr>
          <p:nvPr/>
        </p:nvSpPr>
        <p:spPr bwMode="auto">
          <a:xfrm>
            <a:off x="1784350" y="3892550"/>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90" name="AutoShape 13">
            <a:extLst>
              <a:ext uri="{FF2B5EF4-FFF2-40B4-BE49-F238E27FC236}">
                <a16:creationId xmlns:a16="http://schemas.microsoft.com/office/drawing/2014/main" id="{6962FA33-D272-314D-A627-BA04BB1580C3}"/>
              </a:ext>
            </a:extLst>
          </p:cNvPr>
          <p:cNvSpPr>
            <a:spLocks noChangeArrowheads="1"/>
          </p:cNvSpPr>
          <p:nvPr/>
        </p:nvSpPr>
        <p:spPr bwMode="auto">
          <a:xfrm>
            <a:off x="2035175" y="3948113"/>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91" name="AutoShape 14">
            <a:extLst>
              <a:ext uri="{FF2B5EF4-FFF2-40B4-BE49-F238E27FC236}">
                <a16:creationId xmlns:a16="http://schemas.microsoft.com/office/drawing/2014/main" id="{9E6CE01F-AD93-5942-9E63-314C8D4E51A5}"/>
              </a:ext>
            </a:extLst>
          </p:cNvPr>
          <p:cNvSpPr>
            <a:spLocks noChangeArrowheads="1"/>
          </p:cNvSpPr>
          <p:nvPr/>
        </p:nvSpPr>
        <p:spPr bwMode="auto">
          <a:xfrm>
            <a:off x="2255838" y="396398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92" name="AutoShape 15">
            <a:extLst>
              <a:ext uri="{FF2B5EF4-FFF2-40B4-BE49-F238E27FC236}">
                <a16:creationId xmlns:a16="http://schemas.microsoft.com/office/drawing/2014/main" id="{D19A477F-559A-7B48-BB11-049D0B05163C}"/>
              </a:ext>
            </a:extLst>
          </p:cNvPr>
          <p:cNvSpPr>
            <a:spLocks noChangeArrowheads="1"/>
          </p:cNvSpPr>
          <p:nvPr/>
        </p:nvSpPr>
        <p:spPr bwMode="auto">
          <a:xfrm>
            <a:off x="1079500" y="3630613"/>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93" name="AutoShape 16">
            <a:extLst>
              <a:ext uri="{FF2B5EF4-FFF2-40B4-BE49-F238E27FC236}">
                <a16:creationId xmlns:a16="http://schemas.microsoft.com/office/drawing/2014/main" id="{DAEF2B99-AE40-8C4E-84D7-FFC05D85227F}"/>
              </a:ext>
            </a:extLst>
          </p:cNvPr>
          <p:cNvSpPr>
            <a:spLocks noChangeArrowheads="1"/>
          </p:cNvSpPr>
          <p:nvPr/>
        </p:nvSpPr>
        <p:spPr bwMode="auto">
          <a:xfrm>
            <a:off x="1300163" y="364648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94" name="AutoShape 17">
            <a:extLst>
              <a:ext uri="{FF2B5EF4-FFF2-40B4-BE49-F238E27FC236}">
                <a16:creationId xmlns:a16="http://schemas.microsoft.com/office/drawing/2014/main" id="{AD365A0C-A1B8-9649-990D-45992A49FF67}"/>
              </a:ext>
            </a:extLst>
          </p:cNvPr>
          <p:cNvSpPr>
            <a:spLocks noChangeArrowheads="1"/>
          </p:cNvSpPr>
          <p:nvPr/>
        </p:nvSpPr>
        <p:spPr bwMode="auto">
          <a:xfrm>
            <a:off x="1519238" y="361473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95" name="AutoShape 18">
            <a:extLst>
              <a:ext uri="{FF2B5EF4-FFF2-40B4-BE49-F238E27FC236}">
                <a16:creationId xmlns:a16="http://schemas.microsoft.com/office/drawing/2014/main" id="{4EDF5203-7780-9341-BC20-C021A3CD04CF}"/>
              </a:ext>
            </a:extLst>
          </p:cNvPr>
          <p:cNvSpPr>
            <a:spLocks noChangeArrowheads="1"/>
          </p:cNvSpPr>
          <p:nvPr/>
        </p:nvSpPr>
        <p:spPr bwMode="auto">
          <a:xfrm>
            <a:off x="1784350" y="3606800"/>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96" name="AutoShape 19">
            <a:extLst>
              <a:ext uri="{FF2B5EF4-FFF2-40B4-BE49-F238E27FC236}">
                <a16:creationId xmlns:a16="http://schemas.microsoft.com/office/drawing/2014/main" id="{51125000-77CD-A949-BB72-5B8B9F319403}"/>
              </a:ext>
            </a:extLst>
          </p:cNvPr>
          <p:cNvSpPr>
            <a:spLocks noChangeArrowheads="1"/>
          </p:cNvSpPr>
          <p:nvPr/>
        </p:nvSpPr>
        <p:spPr bwMode="auto">
          <a:xfrm>
            <a:off x="2041525" y="358298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97" name="AutoShape 20">
            <a:extLst>
              <a:ext uri="{FF2B5EF4-FFF2-40B4-BE49-F238E27FC236}">
                <a16:creationId xmlns:a16="http://schemas.microsoft.com/office/drawing/2014/main" id="{373C38EC-4366-5F41-A66F-551529BB62C0}"/>
              </a:ext>
            </a:extLst>
          </p:cNvPr>
          <p:cNvSpPr>
            <a:spLocks noChangeArrowheads="1"/>
          </p:cNvSpPr>
          <p:nvPr/>
        </p:nvSpPr>
        <p:spPr bwMode="auto">
          <a:xfrm>
            <a:off x="2247900" y="3489325"/>
            <a:ext cx="130175" cy="30321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50198" name="Group 21">
            <a:extLst>
              <a:ext uri="{FF2B5EF4-FFF2-40B4-BE49-F238E27FC236}">
                <a16:creationId xmlns:a16="http://schemas.microsoft.com/office/drawing/2014/main" id="{EE62FA64-D943-CA4C-8A84-A42090F45D7B}"/>
              </a:ext>
            </a:extLst>
          </p:cNvPr>
          <p:cNvGrpSpPr>
            <a:grpSpLocks/>
          </p:cNvGrpSpPr>
          <p:nvPr/>
        </p:nvGrpSpPr>
        <p:grpSpPr bwMode="auto">
          <a:xfrm>
            <a:off x="449263" y="4108450"/>
            <a:ext cx="327025" cy="304800"/>
            <a:chOff x="1768" y="3755"/>
            <a:chExt cx="206" cy="192"/>
          </a:xfrm>
        </p:grpSpPr>
        <p:sp>
          <p:nvSpPr>
            <p:cNvPr id="50236" name="Oval 22">
              <a:extLst>
                <a:ext uri="{FF2B5EF4-FFF2-40B4-BE49-F238E27FC236}">
                  <a16:creationId xmlns:a16="http://schemas.microsoft.com/office/drawing/2014/main" id="{8C1B3DDA-3B19-6F43-9FA9-3AD520D22928}"/>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37" name="Rectangle 23">
              <a:extLst>
                <a:ext uri="{FF2B5EF4-FFF2-40B4-BE49-F238E27FC236}">
                  <a16:creationId xmlns:a16="http://schemas.microsoft.com/office/drawing/2014/main" id="{31FA4C43-FABB-7A49-AB16-DF9CE265A160}"/>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50199" name="Group 24">
            <a:extLst>
              <a:ext uri="{FF2B5EF4-FFF2-40B4-BE49-F238E27FC236}">
                <a16:creationId xmlns:a16="http://schemas.microsoft.com/office/drawing/2014/main" id="{D37B6ED6-54A1-E143-A30A-CF69F925131D}"/>
              </a:ext>
            </a:extLst>
          </p:cNvPr>
          <p:cNvGrpSpPr>
            <a:grpSpLocks/>
          </p:cNvGrpSpPr>
          <p:nvPr/>
        </p:nvGrpSpPr>
        <p:grpSpPr bwMode="auto">
          <a:xfrm>
            <a:off x="8509000" y="4564063"/>
            <a:ext cx="327025" cy="304800"/>
            <a:chOff x="1768" y="3755"/>
            <a:chExt cx="206" cy="192"/>
          </a:xfrm>
        </p:grpSpPr>
        <p:sp>
          <p:nvSpPr>
            <p:cNvPr id="50234" name="Oval 25">
              <a:extLst>
                <a:ext uri="{FF2B5EF4-FFF2-40B4-BE49-F238E27FC236}">
                  <a16:creationId xmlns:a16="http://schemas.microsoft.com/office/drawing/2014/main" id="{45B0A5BF-32D6-BB45-8E01-B853D8B607ED}"/>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35" name="Rectangle 26">
              <a:extLst>
                <a:ext uri="{FF2B5EF4-FFF2-40B4-BE49-F238E27FC236}">
                  <a16:creationId xmlns:a16="http://schemas.microsoft.com/office/drawing/2014/main" id="{6B852056-A2C7-E943-B35B-F84C125DB6CC}"/>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50200" name="Group 27">
            <a:extLst>
              <a:ext uri="{FF2B5EF4-FFF2-40B4-BE49-F238E27FC236}">
                <a16:creationId xmlns:a16="http://schemas.microsoft.com/office/drawing/2014/main" id="{3194C6CE-D5E7-424A-AF76-7377D3768894}"/>
              </a:ext>
            </a:extLst>
          </p:cNvPr>
          <p:cNvGrpSpPr>
            <a:grpSpLocks/>
          </p:cNvGrpSpPr>
          <p:nvPr/>
        </p:nvGrpSpPr>
        <p:grpSpPr bwMode="auto">
          <a:xfrm>
            <a:off x="8509000" y="2190750"/>
            <a:ext cx="327025" cy="304800"/>
            <a:chOff x="1768" y="3755"/>
            <a:chExt cx="206" cy="192"/>
          </a:xfrm>
        </p:grpSpPr>
        <p:sp>
          <p:nvSpPr>
            <p:cNvPr id="50232" name="Oval 28">
              <a:extLst>
                <a:ext uri="{FF2B5EF4-FFF2-40B4-BE49-F238E27FC236}">
                  <a16:creationId xmlns:a16="http://schemas.microsoft.com/office/drawing/2014/main" id="{1D162F7E-B47F-D445-9580-CBC30B8F8576}"/>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33" name="Rectangle 29">
              <a:extLst>
                <a:ext uri="{FF2B5EF4-FFF2-40B4-BE49-F238E27FC236}">
                  <a16:creationId xmlns:a16="http://schemas.microsoft.com/office/drawing/2014/main" id="{E8BBE12B-B038-9640-BFDE-BB207ECC2A80}"/>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50201" name="Group 30">
            <a:extLst>
              <a:ext uri="{FF2B5EF4-FFF2-40B4-BE49-F238E27FC236}">
                <a16:creationId xmlns:a16="http://schemas.microsoft.com/office/drawing/2014/main" id="{6AF8285D-DEC4-3941-B936-777BC0ED9FEB}"/>
              </a:ext>
            </a:extLst>
          </p:cNvPr>
          <p:cNvGrpSpPr>
            <a:grpSpLocks/>
          </p:cNvGrpSpPr>
          <p:nvPr/>
        </p:nvGrpSpPr>
        <p:grpSpPr bwMode="auto">
          <a:xfrm>
            <a:off x="3170238" y="3478213"/>
            <a:ext cx="327025" cy="304800"/>
            <a:chOff x="1768" y="3755"/>
            <a:chExt cx="206" cy="192"/>
          </a:xfrm>
        </p:grpSpPr>
        <p:sp>
          <p:nvSpPr>
            <p:cNvPr id="50230" name="Oval 31">
              <a:extLst>
                <a:ext uri="{FF2B5EF4-FFF2-40B4-BE49-F238E27FC236}">
                  <a16:creationId xmlns:a16="http://schemas.microsoft.com/office/drawing/2014/main" id="{06B284FB-56BB-A649-9B19-9E16E559A70B}"/>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31" name="Rectangle 32">
              <a:extLst>
                <a:ext uri="{FF2B5EF4-FFF2-40B4-BE49-F238E27FC236}">
                  <a16:creationId xmlns:a16="http://schemas.microsoft.com/office/drawing/2014/main" id="{126D4316-5431-6C4A-BB28-EFE01615E141}"/>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50202" name="Group 33">
            <a:extLst>
              <a:ext uri="{FF2B5EF4-FFF2-40B4-BE49-F238E27FC236}">
                <a16:creationId xmlns:a16="http://schemas.microsoft.com/office/drawing/2014/main" id="{F9646632-B876-C94E-962C-AB29683FC041}"/>
              </a:ext>
            </a:extLst>
          </p:cNvPr>
          <p:cNvGrpSpPr>
            <a:grpSpLocks/>
          </p:cNvGrpSpPr>
          <p:nvPr/>
        </p:nvGrpSpPr>
        <p:grpSpPr bwMode="auto">
          <a:xfrm>
            <a:off x="3170238" y="3903663"/>
            <a:ext cx="327025" cy="304800"/>
            <a:chOff x="2621" y="2303"/>
            <a:chExt cx="206" cy="192"/>
          </a:xfrm>
        </p:grpSpPr>
        <p:sp>
          <p:nvSpPr>
            <p:cNvPr id="50228" name="Oval 34">
              <a:extLst>
                <a:ext uri="{FF2B5EF4-FFF2-40B4-BE49-F238E27FC236}">
                  <a16:creationId xmlns:a16="http://schemas.microsoft.com/office/drawing/2014/main" id="{6CDEC469-050A-104B-828F-F63CCDFE05D6}"/>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29" name="Rectangle 35">
              <a:extLst>
                <a:ext uri="{FF2B5EF4-FFF2-40B4-BE49-F238E27FC236}">
                  <a16:creationId xmlns:a16="http://schemas.microsoft.com/office/drawing/2014/main" id="{5FA5E3B5-98B7-B44D-AB9A-C14EC5C8E993}"/>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50203" name="Group 36">
            <a:extLst>
              <a:ext uri="{FF2B5EF4-FFF2-40B4-BE49-F238E27FC236}">
                <a16:creationId xmlns:a16="http://schemas.microsoft.com/office/drawing/2014/main" id="{EA1B7652-0500-C144-95D7-58EBB780BE62}"/>
              </a:ext>
            </a:extLst>
          </p:cNvPr>
          <p:cNvGrpSpPr>
            <a:grpSpLocks/>
          </p:cNvGrpSpPr>
          <p:nvPr/>
        </p:nvGrpSpPr>
        <p:grpSpPr bwMode="auto">
          <a:xfrm>
            <a:off x="449263" y="3311525"/>
            <a:ext cx="327025" cy="304800"/>
            <a:chOff x="2621" y="2303"/>
            <a:chExt cx="206" cy="192"/>
          </a:xfrm>
        </p:grpSpPr>
        <p:sp>
          <p:nvSpPr>
            <p:cNvPr id="50226" name="Oval 37">
              <a:extLst>
                <a:ext uri="{FF2B5EF4-FFF2-40B4-BE49-F238E27FC236}">
                  <a16:creationId xmlns:a16="http://schemas.microsoft.com/office/drawing/2014/main" id="{217D4855-AA4E-0C4D-B234-59C264035FD9}"/>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27" name="Rectangle 38">
              <a:extLst>
                <a:ext uri="{FF2B5EF4-FFF2-40B4-BE49-F238E27FC236}">
                  <a16:creationId xmlns:a16="http://schemas.microsoft.com/office/drawing/2014/main" id="{65F23BB1-D367-D847-B2B8-36EBF9102896}"/>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50204" name="Group 39">
            <a:extLst>
              <a:ext uri="{FF2B5EF4-FFF2-40B4-BE49-F238E27FC236}">
                <a16:creationId xmlns:a16="http://schemas.microsoft.com/office/drawing/2014/main" id="{0F7527D1-923A-D545-9C5A-AA5A0B25E1F4}"/>
              </a:ext>
            </a:extLst>
          </p:cNvPr>
          <p:cNvGrpSpPr>
            <a:grpSpLocks/>
          </p:cNvGrpSpPr>
          <p:nvPr/>
        </p:nvGrpSpPr>
        <p:grpSpPr bwMode="auto">
          <a:xfrm>
            <a:off x="8509000" y="5173663"/>
            <a:ext cx="327025" cy="304800"/>
            <a:chOff x="2621" y="2303"/>
            <a:chExt cx="206" cy="192"/>
          </a:xfrm>
        </p:grpSpPr>
        <p:sp>
          <p:nvSpPr>
            <p:cNvPr id="50224" name="Oval 40">
              <a:extLst>
                <a:ext uri="{FF2B5EF4-FFF2-40B4-BE49-F238E27FC236}">
                  <a16:creationId xmlns:a16="http://schemas.microsoft.com/office/drawing/2014/main" id="{135BB465-E214-8748-A545-AF457326E71C}"/>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25" name="Rectangle 41">
              <a:extLst>
                <a:ext uri="{FF2B5EF4-FFF2-40B4-BE49-F238E27FC236}">
                  <a16:creationId xmlns:a16="http://schemas.microsoft.com/office/drawing/2014/main" id="{6E22569B-0CA1-EB4D-951A-3102CC27D266}"/>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50205" name="Group 42">
            <a:extLst>
              <a:ext uri="{FF2B5EF4-FFF2-40B4-BE49-F238E27FC236}">
                <a16:creationId xmlns:a16="http://schemas.microsoft.com/office/drawing/2014/main" id="{37F28AD7-1ACC-CB41-840B-39B504199B11}"/>
              </a:ext>
            </a:extLst>
          </p:cNvPr>
          <p:cNvGrpSpPr>
            <a:grpSpLocks/>
          </p:cNvGrpSpPr>
          <p:nvPr/>
        </p:nvGrpSpPr>
        <p:grpSpPr bwMode="auto">
          <a:xfrm>
            <a:off x="8509000" y="2678113"/>
            <a:ext cx="327025" cy="304800"/>
            <a:chOff x="2621" y="2303"/>
            <a:chExt cx="206" cy="192"/>
          </a:xfrm>
        </p:grpSpPr>
        <p:sp>
          <p:nvSpPr>
            <p:cNvPr id="50222" name="Oval 43">
              <a:extLst>
                <a:ext uri="{FF2B5EF4-FFF2-40B4-BE49-F238E27FC236}">
                  <a16:creationId xmlns:a16="http://schemas.microsoft.com/office/drawing/2014/main" id="{FEBC1451-5D06-5C46-922E-CE5680DD810B}"/>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23" name="Rectangle 44">
              <a:extLst>
                <a:ext uri="{FF2B5EF4-FFF2-40B4-BE49-F238E27FC236}">
                  <a16:creationId xmlns:a16="http://schemas.microsoft.com/office/drawing/2014/main" id="{4A66CC6E-8784-4848-BDF3-5B19AE27DE20}"/>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sp>
        <p:nvSpPr>
          <p:cNvPr id="50206" name="AutoShape 45">
            <a:extLst>
              <a:ext uri="{FF2B5EF4-FFF2-40B4-BE49-F238E27FC236}">
                <a16:creationId xmlns:a16="http://schemas.microsoft.com/office/drawing/2014/main" id="{7F660A45-9227-D447-8761-75FB7404DF3A}"/>
              </a:ext>
            </a:extLst>
          </p:cNvPr>
          <p:cNvSpPr>
            <a:spLocks noChangeArrowheads="1"/>
          </p:cNvSpPr>
          <p:nvPr/>
        </p:nvSpPr>
        <p:spPr bwMode="auto">
          <a:xfrm>
            <a:off x="874713" y="3857625"/>
            <a:ext cx="114300" cy="2889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07" name="AutoShape 46">
            <a:extLst>
              <a:ext uri="{FF2B5EF4-FFF2-40B4-BE49-F238E27FC236}">
                <a16:creationId xmlns:a16="http://schemas.microsoft.com/office/drawing/2014/main" id="{D6E93389-A933-884E-B1E7-5ADC0F298B67}"/>
              </a:ext>
            </a:extLst>
          </p:cNvPr>
          <p:cNvSpPr>
            <a:spLocks noChangeArrowheads="1"/>
          </p:cNvSpPr>
          <p:nvPr/>
        </p:nvSpPr>
        <p:spPr bwMode="auto">
          <a:xfrm>
            <a:off x="1831975" y="3871913"/>
            <a:ext cx="1328738" cy="428625"/>
          </a:xfrm>
          <a:prstGeom prst="roundRect">
            <a:avLst>
              <a:gd name="adj" fmla="val 16667"/>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400" b="1">
                <a:solidFill>
                  <a:srgbClr val="CC0000"/>
                </a:solidFill>
              </a:rPr>
              <a:t>growing </a:t>
            </a:r>
          </a:p>
          <a:p>
            <a:pPr>
              <a:lnSpc>
                <a:spcPct val="90000"/>
              </a:lnSpc>
            </a:pPr>
            <a:r>
              <a:rPr lang="en-US" altLang="en-US" sz="1400" b="1">
                <a:solidFill>
                  <a:srgbClr val="CC0000"/>
                </a:solidFill>
              </a:rPr>
              <a:t>replication fork</a:t>
            </a:r>
            <a:endParaRPr lang="en-US" altLang="en-US" sz="1800" b="1">
              <a:solidFill>
                <a:srgbClr val="CC0000"/>
              </a:solidFill>
            </a:endParaRPr>
          </a:p>
        </p:txBody>
      </p:sp>
      <p:sp>
        <p:nvSpPr>
          <p:cNvPr id="50208" name="Line 47">
            <a:extLst>
              <a:ext uri="{FF2B5EF4-FFF2-40B4-BE49-F238E27FC236}">
                <a16:creationId xmlns:a16="http://schemas.microsoft.com/office/drawing/2014/main" id="{0783B635-4718-9845-BAD4-D3D7EF1DE4AD}"/>
              </a:ext>
            </a:extLst>
          </p:cNvPr>
          <p:cNvSpPr>
            <a:spLocks noChangeShapeType="1"/>
          </p:cNvSpPr>
          <p:nvPr/>
        </p:nvSpPr>
        <p:spPr bwMode="auto">
          <a:xfrm flipH="1">
            <a:off x="1766888" y="3852863"/>
            <a:ext cx="1055687" cy="0"/>
          </a:xfrm>
          <a:prstGeom prst="line">
            <a:avLst/>
          </a:prstGeom>
          <a:noFill/>
          <a:ln w="101600">
            <a:solidFill>
              <a:srgbClr val="CC0000"/>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50209" name="Freeform 48">
            <a:extLst>
              <a:ext uri="{FF2B5EF4-FFF2-40B4-BE49-F238E27FC236}">
                <a16:creationId xmlns:a16="http://schemas.microsoft.com/office/drawing/2014/main" id="{1F300D91-02EC-AE4F-ABB8-DD32468E6668}"/>
              </a:ext>
            </a:extLst>
          </p:cNvPr>
          <p:cNvSpPr>
            <a:spLocks/>
          </p:cNvSpPr>
          <p:nvPr/>
        </p:nvSpPr>
        <p:spPr bwMode="auto">
          <a:xfrm>
            <a:off x="7961313" y="4706938"/>
            <a:ext cx="493712" cy="1587"/>
          </a:xfrm>
          <a:custGeom>
            <a:avLst/>
            <a:gdLst>
              <a:gd name="T0" fmla="*/ 493712 w 311"/>
              <a:gd name="T1" fmla="*/ 0 h 1"/>
              <a:gd name="T2" fmla="*/ 0 w 311"/>
              <a:gd name="T3" fmla="*/ 0 h 1"/>
              <a:gd name="T4" fmla="*/ 0 60000 65536"/>
              <a:gd name="T5" fmla="*/ 0 60000 65536"/>
              <a:gd name="T6" fmla="*/ 0 w 311"/>
              <a:gd name="T7" fmla="*/ 0 h 1"/>
              <a:gd name="T8" fmla="*/ 311 w 311"/>
              <a:gd name="T9" fmla="*/ 1 h 1"/>
            </a:gdLst>
            <a:ahLst/>
            <a:cxnLst>
              <a:cxn ang="T4">
                <a:pos x="T0" y="T1"/>
              </a:cxn>
              <a:cxn ang="T5">
                <a:pos x="T2" y="T3"/>
              </a:cxn>
            </a:cxnLst>
            <a:rect l="T6" t="T7" r="T8" b="T9"/>
            <a:pathLst>
              <a:path w="311" h="1">
                <a:moveTo>
                  <a:pt x="311" y="0"/>
                </a:moveTo>
                <a:cubicBezTo>
                  <a:pt x="311" y="0"/>
                  <a:pt x="155" y="0"/>
                  <a:pt x="0" y="0"/>
                </a:cubicBezTo>
              </a:path>
            </a:pathLst>
          </a:custGeom>
          <a:solidFill>
            <a:schemeClr val="bg1"/>
          </a:solidFill>
          <a:ln w="177800">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93" name="AutoShape 49">
            <a:extLst>
              <a:ext uri="{FF2B5EF4-FFF2-40B4-BE49-F238E27FC236}">
                <a16:creationId xmlns:a16="http://schemas.microsoft.com/office/drawing/2014/main" id="{A481A5F8-7CF8-844C-B9A0-0CF3B1B362ED}"/>
              </a:ext>
            </a:extLst>
          </p:cNvPr>
          <p:cNvSpPr>
            <a:spLocks noChangeArrowheads="1"/>
          </p:cNvSpPr>
          <p:nvPr/>
        </p:nvSpPr>
        <p:spPr bwMode="auto">
          <a:xfrm>
            <a:off x="4511675" y="1954213"/>
            <a:ext cx="2079625" cy="306387"/>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rPr>
              <a:t>DNA polymerase I</a:t>
            </a:r>
          </a:p>
        </p:txBody>
      </p:sp>
      <p:sp>
        <p:nvSpPr>
          <p:cNvPr id="50211" name="Freeform 50">
            <a:extLst>
              <a:ext uri="{FF2B5EF4-FFF2-40B4-BE49-F238E27FC236}">
                <a16:creationId xmlns:a16="http://schemas.microsoft.com/office/drawing/2014/main" id="{EC5BC3C3-794A-894B-B1F3-96180B86EE93}"/>
              </a:ext>
            </a:extLst>
          </p:cNvPr>
          <p:cNvSpPr>
            <a:spLocks/>
          </p:cNvSpPr>
          <p:nvPr/>
        </p:nvSpPr>
        <p:spPr bwMode="auto">
          <a:xfrm>
            <a:off x="3541713" y="2889250"/>
            <a:ext cx="4964112" cy="804863"/>
          </a:xfrm>
          <a:custGeom>
            <a:avLst/>
            <a:gdLst>
              <a:gd name="T0" fmla="*/ 0 w 3127"/>
              <a:gd name="T1" fmla="*/ 804863 h 507"/>
              <a:gd name="T2" fmla="*/ 814387 w 3127"/>
              <a:gd name="T3" fmla="*/ 357188 h 507"/>
              <a:gd name="T4" fmla="*/ 2655887 w 3127"/>
              <a:gd name="T5" fmla="*/ 71438 h 507"/>
              <a:gd name="T6" fmla="*/ 4964112 w 3127"/>
              <a:gd name="T7" fmla="*/ 0 h 507"/>
              <a:gd name="T8" fmla="*/ 0 60000 65536"/>
              <a:gd name="T9" fmla="*/ 0 60000 65536"/>
              <a:gd name="T10" fmla="*/ 0 60000 65536"/>
              <a:gd name="T11" fmla="*/ 0 60000 65536"/>
              <a:gd name="T12" fmla="*/ 0 w 3127"/>
              <a:gd name="T13" fmla="*/ 0 h 507"/>
              <a:gd name="T14" fmla="*/ 3127 w 3127"/>
              <a:gd name="T15" fmla="*/ 507 h 507"/>
            </a:gdLst>
            <a:ahLst/>
            <a:cxnLst>
              <a:cxn ang="T8">
                <a:pos x="T0" y="T1"/>
              </a:cxn>
              <a:cxn ang="T9">
                <a:pos x="T2" y="T3"/>
              </a:cxn>
              <a:cxn ang="T10">
                <a:pos x="T4" y="T5"/>
              </a:cxn>
              <a:cxn ang="T11">
                <a:pos x="T6" y="T7"/>
              </a:cxn>
            </a:cxnLst>
            <a:rect l="T12" t="T13" r="T14" b="T15"/>
            <a:pathLst>
              <a:path w="3127" h="507">
                <a:moveTo>
                  <a:pt x="0" y="507"/>
                </a:moveTo>
                <a:cubicBezTo>
                  <a:pt x="117" y="404"/>
                  <a:pt x="234" y="302"/>
                  <a:pt x="513" y="225"/>
                </a:cubicBezTo>
                <a:cubicBezTo>
                  <a:pt x="792" y="148"/>
                  <a:pt x="1237" y="82"/>
                  <a:pt x="1673" y="45"/>
                </a:cubicBezTo>
                <a:cubicBezTo>
                  <a:pt x="2109" y="8"/>
                  <a:pt x="2618" y="4"/>
                  <a:pt x="3127" y="0"/>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95" name="Freeform 51">
            <a:extLst>
              <a:ext uri="{FF2B5EF4-FFF2-40B4-BE49-F238E27FC236}">
                <a16:creationId xmlns:a16="http://schemas.microsoft.com/office/drawing/2014/main" id="{8211D572-D589-A64A-B36B-B8130BFE6D7D}"/>
              </a:ext>
            </a:extLst>
          </p:cNvPr>
          <p:cNvSpPr>
            <a:spLocks/>
          </p:cNvSpPr>
          <p:nvPr/>
        </p:nvSpPr>
        <p:spPr bwMode="auto">
          <a:xfrm>
            <a:off x="6788150" y="2914650"/>
            <a:ext cx="250825" cy="9525"/>
          </a:xfrm>
          <a:custGeom>
            <a:avLst/>
            <a:gdLst>
              <a:gd name="T0" fmla="*/ 0 w 158"/>
              <a:gd name="T1" fmla="*/ 9525 h 6"/>
              <a:gd name="T2" fmla="*/ 250825 w 158"/>
              <a:gd name="T3" fmla="*/ 0 h 6"/>
              <a:gd name="T4" fmla="*/ 0 60000 65536"/>
              <a:gd name="T5" fmla="*/ 0 60000 65536"/>
              <a:gd name="T6" fmla="*/ 0 w 158"/>
              <a:gd name="T7" fmla="*/ 0 h 6"/>
              <a:gd name="T8" fmla="*/ 158 w 158"/>
              <a:gd name="T9" fmla="*/ 6 h 6"/>
            </a:gdLst>
            <a:ahLst/>
            <a:cxnLst>
              <a:cxn ang="T4">
                <a:pos x="T0" y="T1"/>
              </a:cxn>
              <a:cxn ang="T5">
                <a:pos x="T2" y="T3"/>
              </a:cxn>
            </a:cxnLst>
            <a:rect l="T6" t="T7" r="T8" b="T9"/>
            <a:pathLst>
              <a:path w="158" h="6">
                <a:moveTo>
                  <a:pt x="0" y="6"/>
                </a:moveTo>
                <a:cubicBezTo>
                  <a:pt x="0" y="6"/>
                  <a:pt x="79" y="3"/>
                  <a:pt x="158" y="0"/>
                </a:cubicBezTo>
              </a:path>
            </a:pathLst>
          </a:custGeom>
          <a:noFill/>
          <a:ln w="1778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96" name="Freeform 52">
            <a:extLst>
              <a:ext uri="{FF2B5EF4-FFF2-40B4-BE49-F238E27FC236}">
                <a16:creationId xmlns:a16="http://schemas.microsoft.com/office/drawing/2014/main" id="{388BB02A-A513-FF4C-AD98-7425A3085CF5}"/>
              </a:ext>
            </a:extLst>
          </p:cNvPr>
          <p:cNvSpPr>
            <a:spLocks/>
          </p:cNvSpPr>
          <p:nvPr/>
        </p:nvSpPr>
        <p:spPr bwMode="auto">
          <a:xfrm>
            <a:off x="5500688" y="2995613"/>
            <a:ext cx="241300" cy="46037"/>
          </a:xfrm>
          <a:custGeom>
            <a:avLst/>
            <a:gdLst>
              <a:gd name="T0" fmla="*/ 0 w 152"/>
              <a:gd name="T1" fmla="*/ 46037 h 29"/>
              <a:gd name="T2" fmla="*/ 241300 w 152"/>
              <a:gd name="T3" fmla="*/ 0 h 29"/>
              <a:gd name="T4" fmla="*/ 0 60000 65536"/>
              <a:gd name="T5" fmla="*/ 0 60000 65536"/>
              <a:gd name="T6" fmla="*/ 0 w 152"/>
              <a:gd name="T7" fmla="*/ 0 h 29"/>
              <a:gd name="T8" fmla="*/ 152 w 152"/>
              <a:gd name="T9" fmla="*/ 29 h 29"/>
            </a:gdLst>
            <a:ahLst/>
            <a:cxnLst>
              <a:cxn ang="T4">
                <a:pos x="T0" y="T1"/>
              </a:cxn>
              <a:cxn ang="T5">
                <a:pos x="T2" y="T3"/>
              </a:cxn>
            </a:cxnLst>
            <a:rect l="T6" t="T7" r="T8" b="T9"/>
            <a:pathLst>
              <a:path w="152" h="29">
                <a:moveTo>
                  <a:pt x="0" y="29"/>
                </a:moveTo>
                <a:cubicBezTo>
                  <a:pt x="0" y="29"/>
                  <a:pt x="76" y="14"/>
                  <a:pt x="152" y="0"/>
                </a:cubicBezTo>
              </a:path>
            </a:pathLst>
          </a:custGeom>
          <a:noFill/>
          <a:ln w="1778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97" name="Freeform 53">
            <a:extLst>
              <a:ext uri="{FF2B5EF4-FFF2-40B4-BE49-F238E27FC236}">
                <a16:creationId xmlns:a16="http://schemas.microsoft.com/office/drawing/2014/main" id="{31F4D76A-A84B-CE42-86E6-9FB8AF3B9A31}"/>
              </a:ext>
            </a:extLst>
          </p:cNvPr>
          <p:cNvSpPr>
            <a:spLocks/>
          </p:cNvSpPr>
          <p:nvPr/>
        </p:nvSpPr>
        <p:spPr bwMode="auto">
          <a:xfrm>
            <a:off x="4292600" y="3192463"/>
            <a:ext cx="250825" cy="80962"/>
          </a:xfrm>
          <a:custGeom>
            <a:avLst/>
            <a:gdLst>
              <a:gd name="T0" fmla="*/ 0 w 158"/>
              <a:gd name="T1" fmla="*/ 80962 h 51"/>
              <a:gd name="T2" fmla="*/ 250825 w 158"/>
              <a:gd name="T3" fmla="*/ 0 h 51"/>
              <a:gd name="T4" fmla="*/ 0 60000 65536"/>
              <a:gd name="T5" fmla="*/ 0 60000 65536"/>
              <a:gd name="T6" fmla="*/ 0 w 158"/>
              <a:gd name="T7" fmla="*/ 0 h 51"/>
              <a:gd name="T8" fmla="*/ 158 w 158"/>
              <a:gd name="T9" fmla="*/ 51 h 51"/>
            </a:gdLst>
            <a:ahLst/>
            <a:cxnLst>
              <a:cxn ang="T4">
                <a:pos x="T0" y="T1"/>
              </a:cxn>
              <a:cxn ang="T5">
                <a:pos x="T2" y="T3"/>
              </a:cxn>
            </a:cxnLst>
            <a:rect l="T6" t="T7" r="T8" b="T9"/>
            <a:pathLst>
              <a:path w="158" h="51">
                <a:moveTo>
                  <a:pt x="0" y="51"/>
                </a:moveTo>
                <a:cubicBezTo>
                  <a:pt x="0" y="51"/>
                  <a:pt x="79" y="25"/>
                  <a:pt x="158" y="0"/>
                </a:cubicBezTo>
              </a:path>
            </a:pathLst>
          </a:custGeom>
          <a:noFill/>
          <a:ln w="1778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98" name="Freeform 54">
            <a:extLst>
              <a:ext uri="{FF2B5EF4-FFF2-40B4-BE49-F238E27FC236}">
                <a16:creationId xmlns:a16="http://schemas.microsoft.com/office/drawing/2014/main" id="{4AC0DDC5-AD73-6B41-B21A-261DF4CAE5DD}"/>
              </a:ext>
            </a:extLst>
          </p:cNvPr>
          <p:cNvSpPr>
            <a:spLocks/>
          </p:cNvSpPr>
          <p:nvPr/>
        </p:nvSpPr>
        <p:spPr bwMode="auto">
          <a:xfrm>
            <a:off x="7961313" y="4706938"/>
            <a:ext cx="493712" cy="1587"/>
          </a:xfrm>
          <a:custGeom>
            <a:avLst/>
            <a:gdLst>
              <a:gd name="T0" fmla="*/ 493712 w 311"/>
              <a:gd name="T1" fmla="*/ 0 h 1"/>
              <a:gd name="T2" fmla="*/ 0 w 311"/>
              <a:gd name="T3" fmla="*/ 0 h 1"/>
              <a:gd name="T4" fmla="*/ 0 60000 65536"/>
              <a:gd name="T5" fmla="*/ 0 60000 65536"/>
              <a:gd name="T6" fmla="*/ 0 w 311"/>
              <a:gd name="T7" fmla="*/ 0 h 1"/>
              <a:gd name="T8" fmla="*/ 311 w 311"/>
              <a:gd name="T9" fmla="*/ 1 h 1"/>
            </a:gdLst>
            <a:ahLst/>
            <a:cxnLst>
              <a:cxn ang="T4">
                <a:pos x="T0" y="T1"/>
              </a:cxn>
              <a:cxn ang="T5">
                <a:pos x="T2" y="T3"/>
              </a:cxn>
            </a:cxnLst>
            <a:rect l="T6" t="T7" r="T8" b="T9"/>
            <a:pathLst>
              <a:path w="311" h="1">
                <a:moveTo>
                  <a:pt x="311" y="0"/>
                </a:moveTo>
                <a:cubicBezTo>
                  <a:pt x="311" y="0"/>
                  <a:pt x="155" y="0"/>
                  <a:pt x="0" y="0"/>
                </a:cubicBezTo>
              </a:path>
            </a:pathLst>
          </a:custGeom>
          <a:noFill/>
          <a:ln w="1778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99" name="Rectangle 55">
            <a:extLst>
              <a:ext uri="{FF2B5EF4-FFF2-40B4-BE49-F238E27FC236}">
                <a16:creationId xmlns:a16="http://schemas.microsoft.com/office/drawing/2014/main" id="{155B8618-4FBB-D94A-A9AB-21785F1F0E05}"/>
              </a:ext>
            </a:extLst>
          </p:cNvPr>
          <p:cNvSpPr>
            <a:spLocks noChangeArrowheads="1"/>
          </p:cNvSpPr>
          <p:nvPr/>
        </p:nvSpPr>
        <p:spPr bwMode="auto">
          <a:xfrm>
            <a:off x="7929563" y="4559300"/>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6FCF"/>
                </a:solidFill>
              </a:rPr>
              <a:t>RNA</a:t>
            </a:r>
          </a:p>
        </p:txBody>
      </p:sp>
      <p:grpSp>
        <p:nvGrpSpPr>
          <p:cNvPr id="10" name="Group 56">
            <a:extLst>
              <a:ext uri="{FF2B5EF4-FFF2-40B4-BE49-F238E27FC236}">
                <a16:creationId xmlns:a16="http://schemas.microsoft.com/office/drawing/2014/main" id="{BCC02668-964E-274E-AA20-B1355D99D379}"/>
              </a:ext>
            </a:extLst>
          </p:cNvPr>
          <p:cNvGrpSpPr>
            <a:grpSpLocks/>
          </p:cNvGrpSpPr>
          <p:nvPr/>
        </p:nvGrpSpPr>
        <p:grpSpPr bwMode="auto">
          <a:xfrm>
            <a:off x="5308600" y="3148013"/>
            <a:ext cx="1141413" cy="646112"/>
            <a:chOff x="3205" y="1959"/>
            <a:chExt cx="719" cy="407"/>
          </a:xfrm>
        </p:grpSpPr>
        <p:sp>
          <p:nvSpPr>
            <p:cNvPr id="50218" name="AutoShape 57">
              <a:extLst>
                <a:ext uri="{FF2B5EF4-FFF2-40B4-BE49-F238E27FC236}">
                  <a16:creationId xmlns:a16="http://schemas.microsoft.com/office/drawing/2014/main" id="{679790D3-DD24-2C4C-B6D7-8B7AC04BC8AE}"/>
                </a:ext>
              </a:extLst>
            </p:cNvPr>
            <p:cNvSpPr>
              <a:spLocks noChangeArrowheads="1"/>
            </p:cNvSpPr>
            <p:nvPr/>
          </p:nvSpPr>
          <p:spPr bwMode="auto">
            <a:xfrm>
              <a:off x="3392" y="2141"/>
              <a:ext cx="532" cy="214"/>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000" b="1">
                  <a:solidFill>
                    <a:srgbClr val="CC0000"/>
                  </a:solidFill>
                </a:rPr>
                <a:t>ligase</a:t>
              </a:r>
            </a:p>
          </p:txBody>
        </p:sp>
        <p:grpSp>
          <p:nvGrpSpPr>
            <p:cNvPr id="50219" name="Group 58">
              <a:extLst>
                <a:ext uri="{FF2B5EF4-FFF2-40B4-BE49-F238E27FC236}">
                  <a16:creationId xmlns:a16="http://schemas.microsoft.com/office/drawing/2014/main" id="{F11D9AE0-40D6-C141-ABC4-7FF3D4EC90E5}"/>
                </a:ext>
              </a:extLst>
            </p:cNvPr>
            <p:cNvGrpSpPr>
              <a:grpSpLocks/>
            </p:cNvGrpSpPr>
            <p:nvPr/>
          </p:nvGrpSpPr>
          <p:grpSpPr bwMode="auto">
            <a:xfrm>
              <a:off x="3205" y="1959"/>
              <a:ext cx="249" cy="407"/>
              <a:chOff x="3205" y="1759"/>
              <a:chExt cx="249" cy="407"/>
            </a:xfrm>
          </p:grpSpPr>
          <p:sp>
            <p:nvSpPr>
              <p:cNvPr id="50220" name="Oval 59">
                <a:extLst>
                  <a:ext uri="{FF2B5EF4-FFF2-40B4-BE49-F238E27FC236}">
                    <a16:creationId xmlns:a16="http://schemas.microsoft.com/office/drawing/2014/main" id="{364FD88C-A3E4-5A41-A8B2-31F44454BA07}"/>
                  </a:ext>
                </a:extLst>
              </p:cNvPr>
              <p:cNvSpPr>
                <a:spLocks noChangeArrowheads="1"/>
              </p:cNvSpPr>
              <p:nvPr/>
            </p:nvSpPr>
            <p:spPr bwMode="auto">
              <a:xfrm>
                <a:off x="3205" y="1917"/>
                <a:ext cx="249" cy="249"/>
              </a:xfrm>
              <a:prstGeom prst="ellipse">
                <a:avLst/>
              </a:prstGeom>
              <a:solidFill>
                <a:srgbClr val="CC0000"/>
              </a:solidFill>
              <a:ln w="9525">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21" name="AutoShape 60">
                <a:extLst>
                  <a:ext uri="{FF2B5EF4-FFF2-40B4-BE49-F238E27FC236}">
                    <a16:creationId xmlns:a16="http://schemas.microsoft.com/office/drawing/2014/main" id="{2AA49FBC-608B-C34C-B23C-FA0EF22CB699}"/>
                  </a:ext>
                </a:extLst>
              </p:cNvPr>
              <p:cNvSpPr>
                <a:spLocks noChangeArrowheads="1"/>
              </p:cNvSpPr>
              <p:nvPr/>
            </p:nvSpPr>
            <p:spPr bwMode="auto">
              <a:xfrm>
                <a:off x="3207" y="1759"/>
                <a:ext cx="244" cy="263"/>
              </a:xfrm>
              <a:prstGeom prst="triangle">
                <a:avLst>
                  <a:gd name="adj" fmla="val 50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spTree>
    <p:extLst>
      <p:ext uri="{BB962C8B-B14F-4D97-AF65-F5344CB8AC3E}">
        <p14:creationId xmlns:p14="http://schemas.microsoft.com/office/powerpoint/2010/main" val="2488669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Pong"/>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5746"/>
                                        </p:tgtEl>
                                        <p:attrNameLst>
                                          <p:attrName>style.visibility</p:attrName>
                                        </p:attrNameLst>
                                      </p:cBhvr>
                                      <p:to>
                                        <p:strVal val="visible"/>
                                      </p:to>
                                    </p:set>
                                    <p:animEffect transition="in" filter="wipe(down)">
                                      <p:cBhvr>
                                        <p:cTn id="12" dur="500"/>
                                        <p:tgtEl>
                                          <p:spTgt spid="415746"/>
                                        </p:tgtEl>
                                      </p:cBhvr>
                                    </p:animEffect>
                                  </p:childTnLst>
                                  <p:subTnLst>
                                    <p:audio>
                                      <p:cMediaNode>
                                        <p:cTn display="0" masterRel="sameClick">
                                          <p:stCondLst>
                                            <p:cond evt="begin" delay="0">
                                              <p:tn val="10"/>
                                            </p:cond>
                                          </p:stCondLst>
                                          <p:endCondLst>
                                            <p:cond evt="onStopAudio" delay="0">
                                              <p:tgtEl>
                                                <p:sldTgt/>
                                              </p:tgtEl>
                                            </p:cond>
                                          </p:endCondLst>
                                        </p:cTn>
                                        <p:tgtEl>
                                          <p:sndTgt r:embed="rId2" name="Pong"/>
                                        </p:tgtEl>
                                      </p:cMediaNode>
                                    </p:audio>
                                  </p:sub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15793"/>
                                        </p:tgtEl>
                                        <p:attrNameLst>
                                          <p:attrName>style.visibility</p:attrName>
                                        </p:attrNameLst>
                                      </p:cBhvr>
                                      <p:to>
                                        <p:strVal val="visible"/>
                                      </p:to>
                                    </p:set>
                                    <p:animEffect transition="in" filter="wipe(left)">
                                      <p:cBhvr>
                                        <p:cTn id="16" dur="500"/>
                                        <p:tgtEl>
                                          <p:spTgt spid="4157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xit" presetSubtype="2" fill="hold" grpId="0" nodeType="clickEffect">
                                  <p:stCondLst>
                                    <p:cond delay="0"/>
                                  </p:stCondLst>
                                  <p:childTnLst>
                                    <p:animEffect transition="out" filter="wipe(right)">
                                      <p:cBhvr>
                                        <p:cTn id="20" dur="3000"/>
                                        <p:tgtEl>
                                          <p:spTgt spid="415797"/>
                                        </p:tgtEl>
                                      </p:cBhvr>
                                    </p:animEffect>
                                    <p:set>
                                      <p:cBhvr>
                                        <p:cTn id="21" dur="1" fill="hold">
                                          <p:stCondLst>
                                            <p:cond delay="2999"/>
                                          </p:stCondLst>
                                        </p:cTn>
                                        <p:tgtEl>
                                          <p:spTgt spid="415797"/>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String"/>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xit" presetSubtype="2" fill="hold" grpId="0" nodeType="clickEffect">
                                  <p:stCondLst>
                                    <p:cond delay="0"/>
                                  </p:stCondLst>
                                  <p:childTnLst>
                                    <p:animEffect transition="out" filter="wipe(right)">
                                      <p:cBhvr>
                                        <p:cTn id="25" dur="3000"/>
                                        <p:tgtEl>
                                          <p:spTgt spid="415796"/>
                                        </p:tgtEl>
                                      </p:cBhvr>
                                    </p:animEffect>
                                    <p:set>
                                      <p:cBhvr>
                                        <p:cTn id="26" dur="1" fill="hold">
                                          <p:stCondLst>
                                            <p:cond delay="2999"/>
                                          </p:stCondLst>
                                        </p:cTn>
                                        <p:tgtEl>
                                          <p:spTgt spid="415796"/>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String"/>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xit" presetSubtype="2" fill="hold" grpId="0" nodeType="clickEffect">
                                  <p:stCondLst>
                                    <p:cond delay="0"/>
                                  </p:stCondLst>
                                  <p:childTnLst>
                                    <p:animEffect transition="out" filter="wipe(right)">
                                      <p:cBhvr>
                                        <p:cTn id="30" dur="2000"/>
                                        <p:tgtEl>
                                          <p:spTgt spid="415795"/>
                                        </p:tgtEl>
                                      </p:cBhvr>
                                    </p:animEffect>
                                    <p:set>
                                      <p:cBhvr>
                                        <p:cTn id="31" dur="1" fill="hold">
                                          <p:stCondLst>
                                            <p:cond delay="1999"/>
                                          </p:stCondLst>
                                        </p:cTn>
                                        <p:tgtEl>
                                          <p:spTgt spid="415795"/>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String"/>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xit" presetSubtype="8" fill="hold" grpId="0" nodeType="clickEffect">
                                  <p:stCondLst>
                                    <p:cond delay="0"/>
                                  </p:stCondLst>
                                  <p:childTnLst>
                                    <p:animEffect transition="out" filter="wipe(left)">
                                      <p:cBhvr>
                                        <p:cTn id="35" dur="2000"/>
                                        <p:tgtEl>
                                          <p:spTgt spid="415798"/>
                                        </p:tgtEl>
                                      </p:cBhvr>
                                    </p:animEffect>
                                    <p:set>
                                      <p:cBhvr>
                                        <p:cTn id="36" dur="1" fill="hold">
                                          <p:stCondLst>
                                            <p:cond delay="1999"/>
                                          </p:stCondLst>
                                        </p:cTn>
                                        <p:tgtEl>
                                          <p:spTgt spid="415798"/>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String"/>
                                        </p:tgtEl>
                                      </p:cMediaNode>
                                    </p:audio>
                                  </p:subTnLst>
                                </p:cTn>
                              </p:par>
                              <p:par>
                                <p:cTn id="37" presetID="22" presetClass="exit" presetSubtype="8" fill="hold" grpId="0" nodeType="withEffect">
                                  <p:stCondLst>
                                    <p:cond delay="0"/>
                                  </p:stCondLst>
                                  <p:childTnLst>
                                    <p:animEffect transition="out" filter="wipe(left)">
                                      <p:cBhvr>
                                        <p:cTn id="38" dur="500"/>
                                        <p:tgtEl>
                                          <p:spTgt spid="415799">
                                            <p:txEl>
                                              <p:pRg st="0" end="0"/>
                                            </p:txEl>
                                          </p:spTgt>
                                        </p:tgtEl>
                                      </p:cBhvr>
                                    </p:animEffect>
                                    <p:set>
                                      <p:cBhvr>
                                        <p:cTn id="39" dur="1" fill="hold">
                                          <p:stCondLst>
                                            <p:cond delay="499"/>
                                          </p:stCondLst>
                                        </p:cTn>
                                        <p:tgtEl>
                                          <p:spTgt spid="415799">
                                            <p:txEl>
                                              <p:pRg st="0" end="0"/>
                                            </p:txEl>
                                          </p:spTgt>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15805"/>
                                        </p:tgtEl>
                                        <p:attrNameLst>
                                          <p:attrName>style.visibility</p:attrName>
                                        </p:attrNameLst>
                                      </p:cBhvr>
                                      <p:to>
                                        <p:strVal val="visible"/>
                                      </p:to>
                                    </p:set>
                                    <p:anim calcmode="lin" valueType="num">
                                      <p:cBhvr additive="base">
                                        <p:cTn id="44" dur="500" fill="hold"/>
                                        <p:tgtEl>
                                          <p:spTgt spid="415805"/>
                                        </p:tgtEl>
                                        <p:attrNameLst>
                                          <p:attrName>ppt_x</p:attrName>
                                        </p:attrNameLst>
                                      </p:cBhvr>
                                      <p:tavLst>
                                        <p:tav tm="0">
                                          <p:val>
                                            <p:strVal val="0-#ppt_w/2"/>
                                          </p:val>
                                        </p:tav>
                                        <p:tav tm="100000">
                                          <p:val>
                                            <p:strVal val="#ppt_x"/>
                                          </p:val>
                                        </p:tav>
                                      </p:tavLst>
                                    </p:anim>
                                    <p:anim calcmode="lin" valueType="num">
                                      <p:cBhvr additive="base">
                                        <p:cTn id="45" dur="500" fill="hold"/>
                                        <p:tgtEl>
                                          <p:spTgt spid="4158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Whoosh"/>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415747"/>
                                        </p:tgtEl>
                                        <p:attrNameLst>
                                          <p:attrName>style.visibility</p:attrName>
                                        </p:attrNameLst>
                                      </p:cBhvr>
                                      <p:to>
                                        <p:strVal val="visible"/>
                                      </p:to>
                                    </p:set>
                                    <p:anim calcmode="lin" valueType="num">
                                      <p:cBhvr additive="base">
                                        <p:cTn id="50" dur="500" fill="hold"/>
                                        <p:tgtEl>
                                          <p:spTgt spid="415747"/>
                                        </p:tgtEl>
                                        <p:attrNameLst>
                                          <p:attrName>ppt_x</p:attrName>
                                        </p:attrNameLst>
                                      </p:cBhvr>
                                      <p:tavLst>
                                        <p:tav tm="0">
                                          <p:val>
                                            <p:strVal val="0-#ppt_w/2"/>
                                          </p:val>
                                        </p:tav>
                                        <p:tav tm="100000">
                                          <p:val>
                                            <p:strVal val="#ppt_x"/>
                                          </p:val>
                                        </p:tav>
                                      </p:tavLst>
                                    </p:anim>
                                    <p:anim calcmode="lin" valueType="num">
                                      <p:cBhvr additive="base">
                                        <p:cTn id="51" dur="500" fill="hold"/>
                                        <p:tgtEl>
                                          <p:spTgt spid="4157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805" grpId="0" animBg="1" autoUpdateAnimBg="0"/>
      <p:bldP spid="415746" grpId="0" animBg="1"/>
      <p:bldP spid="415747" grpId="0" animBg="1" autoUpdateAnimBg="0"/>
      <p:bldP spid="415793" grpId="0" animBg="1" autoUpdateAnimBg="0"/>
      <p:bldP spid="415795" grpId="0" animBg="1"/>
      <p:bldP spid="415796" grpId="0" animBg="1"/>
      <p:bldP spid="415797" grpId="0" animBg="1"/>
      <p:bldP spid="415798" grpId="0" animBg="1"/>
      <p:bldP spid="41579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descr="Rectangle: Click to edit Master text styles&#13;&#10;Second level&#13;&#10;Third level&#13;&#10;Fourth level&#13;&#10;Fifth level">
            <a:extLst>
              <a:ext uri="{FF2B5EF4-FFF2-40B4-BE49-F238E27FC236}">
                <a16:creationId xmlns:a16="http://schemas.microsoft.com/office/drawing/2014/main" id="{8AF18ACE-E2C9-5147-BFE1-E20BB645B8ED}"/>
              </a:ext>
            </a:extLst>
          </p:cNvPr>
          <p:cNvSpPr>
            <a:spLocks noChangeArrowheads="1"/>
          </p:cNvSpPr>
          <p:nvPr/>
        </p:nvSpPr>
        <p:spPr bwMode="auto">
          <a:xfrm>
            <a:off x="146050" y="5062538"/>
            <a:ext cx="7543800" cy="17621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403225" indent="-2889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None/>
            </a:pPr>
            <a:r>
              <a:rPr lang="en-US" altLang="en-US" sz="2600" b="1" dirty="0">
                <a:solidFill>
                  <a:srgbClr val="000068"/>
                </a:solidFill>
              </a:rPr>
              <a:t>Loss of bases at 5</a:t>
            </a:r>
            <a:r>
              <a:rPr lang="en-US" altLang="en-US" sz="2600" b="1" dirty="0">
                <a:solidFill>
                  <a:srgbClr val="000068"/>
                </a:solidFill>
                <a:sym typeface="Symbol" pitchFamily="2" charset="2"/>
              </a:rPr>
              <a:t></a:t>
            </a:r>
            <a:r>
              <a:rPr lang="en-US" altLang="en-US" sz="2600" b="1" dirty="0">
                <a:solidFill>
                  <a:srgbClr val="000068"/>
                </a:solidFill>
              </a:rPr>
              <a:t> ends</a:t>
            </a:r>
            <a:r>
              <a:rPr lang="en-US" altLang="en-US" sz="2600" b="1" dirty="0">
                <a:solidFill>
                  <a:srgbClr val="0F116A"/>
                </a:solidFill>
              </a:rPr>
              <a:t> </a:t>
            </a:r>
            <a:br>
              <a:rPr lang="en-US" altLang="en-US" sz="2600" b="1" dirty="0">
                <a:solidFill>
                  <a:srgbClr val="0F116A"/>
                </a:solidFill>
              </a:rPr>
            </a:br>
            <a:r>
              <a:rPr lang="en-US" altLang="en-US" sz="2600" b="1" dirty="0">
                <a:solidFill>
                  <a:srgbClr val="0F116A"/>
                </a:solidFill>
              </a:rPr>
              <a:t>in every replication</a:t>
            </a:r>
          </a:p>
          <a:p>
            <a:pPr lvl="1" algn="l" eaLnBrk="1" hangingPunct="1">
              <a:spcBef>
                <a:spcPct val="20000"/>
              </a:spcBef>
              <a:buClr>
                <a:schemeClr val="tx1"/>
              </a:buClr>
              <a:buSzPct val="60000"/>
              <a:buFont typeface="Wingdings" pitchFamily="2" charset="2"/>
              <a:buChar char="u"/>
            </a:pPr>
            <a:r>
              <a:rPr lang="en-US" altLang="en-US" b="1" dirty="0"/>
              <a:t>chromosomes get shorter with each replication</a:t>
            </a:r>
          </a:p>
          <a:p>
            <a:pPr lvl="1" algn="l" eaLnBrk="1" hangingPunct="1">
              <a:spcBef>
                <a:spcPct val="20000"/>
              </a:spcBef>
              <a:buClr>
                <a:schemeClr val="tx1"/>
              </a:buClr>
              <a:buSzPct val="60000"/>
              <a:buFont typeface="Wingdings" pitchFamily="2" charset="2"/>
              <a:buChar char="u"/>
            </a:pPr>
            <a:r>
              <a:rPr lang="en-US" altLang="en-US" b="1" dirty="0"/>
              <a:t>limit to number of cell divisions?</a:t>
            </a:r>
          </a:p>
        </p:txBody>
      </p:sp>
      <p:sp>
        <p:nvSpPr>
          <p:cNvPr id="51203" name="AutoShape 3">
            <a:extLst>
              <a:ext uri="{FF2B5EF4-FFF2-40B4-BE49-F238E27FC236}">
                <a16:creationId xmlns:a16="http://schemas.microsoft.com/office/drawing/2014/main" id="{047F223C-AAB2-7944-B704-3ED332D6339A}"/>
              </a:ext>
            </a:extLst>
          </p:cNvPr>
          <p:cNvSpPr>
            <a:spLocks noChangeArrowheads="1"/>
          </p:cNvSpPr>
          <p:nvPr/>
        </p:nvSpPr>
        <p:spPr bwMode="auto">
          <a:xfrm>
            <a:off x="4308475" y="4117975"/>
            <a:ext cx="660400" cy="1266825"/>
          </a:xfrm>
          <a:custGeom>
            <a:avLst/>
            <a:gdLst>
              <a:gd name="T0" fmla="*/ 10095559 w 21600"/>
              <a:gd name="T1" fmla="*/ 0 h 21600"/>
              <a:gd name="T2" fmla="*/ 2956696 w 21600"/>
              <a:gd name="T3" fmla="*/ 10879915 h 21600"/>
              <a:gd name="T4" fmla="*/ 0 w 21600"/>
              <a:gd name="T5" fmla="*/ 37149233 h 21600"/>
              <a:gd name="T6" fmla="*/ 2956696 w 21600"/>
              <a:gd name="T7" fmla="*/ 63418491 h 21600"/>
              <a:gd name="T8" fmla="*/ 10095559 w 21600"/>
              <a:gd name="T9" fmla="*/ 74298407 h 21600"/>
              <a:gd name="T10" fmla="*/ 17234422 w 21600"/>
              <a:gd name="T11" fmla="*/ 63418491 h 21600"/>
              <a:gd name="T12" fmla="*/ 20191119 w 21600"/>
              <a:gd name="T13" fmla="*/ 37149233 h 21600"/>
              <a:gd name="T14" fmla="*/ 17234422 w 21600"/>
              <a:gd name="T15" fmla="*/ 1087991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99"/>
          </a:solidFill>
          <a:ln w="25400">
            <a:solidFill>
              <a:srgbClr val="00006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04" name="AutoShape 4">
            <a:extLst>
              <a:ext uri="{FF2B5EF4-FFF2-40B4-BE49-F238E27FC236}">
                <a16:creationId xmlns:a16="http://schemas.microsoft.com/office/drawing/2014/main" id="{B942CEA8-39CC-1844-B045-C25E08D514CE}"/>
              </a:ext>
            </a:extLst>
          </p:cNvPr>
          <p:cNvSpPr>
            <a:spLocks noChangeArrowheads="1"/>
          </p:cNvSpPr>
          <p:nvPr/>
        </p:nvSpPr>
        <p:spPr bwMode="auto">
          <a:xfrm>
            <a:off x="4730750" y="4044950"/>
            <a:ext cx="2206625" cy="306388"/>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rPr>
              <a:t>DNA polymerase III</a:t>
            </a:r>
          </a:p>
        </p:txBody>
      </p:sp>
      <p:sp>
        <p:nvSpPr>
          <p:cNvPr id="416773" name="Rectangle 5" descr="Rectangle: Click to edit Master text styles&#13;&#10;Second level&#13;&#10;Third level&#13;&#10;Fourth level&#13;&#10;Fifth level">
            <a:extLst>
              <a:ext uri="{FF2B5EF4-FFF2-40B4-BE49-F238E27FC236}">
                <a16:creationId xmlns:a16="http://schemas.microsoft.com/office/drawing/2014/main" id="{3A00189A-1A82-5B4C-B284-CDD8EA4350BD}"/>
              </a:ext>
            </a:extLst>
          </p:cNvPr>
          <p:cNvSpPr>
            <a:spLocks noChangeArrowheads="1"/>
          </p:cNvSpPr>
          <p:nvPr/>
        </p:nvSpPr>
        <p:spPr bwMode="auto">
          <a:xfrm>
            <a:off x="146050" y="1312863"/>
            <a:ext cx="4314825" cy="12827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None/>
            </a:pPr>
            <a:r>
              <a:rPr lang="en-US" altLang="en-US" sz="2600" b="1" dirty="0">
                <a:solidFill>
                  <a:srgbClr val="FF0000"/>
                </a:solidFill>
              </a:rPr>
              <a:t>All</a:t>
            </a:r>
            <a:r>
              <a:rPr lang="en-US" altLang="en-US" sz="2600" b="1" dirty="0">
                <a:solidFill>
                  <a:srgbClr val="000068"/>
                </a:solidFill>
              </a:rPr>
              <a:t> DNA polymerases can only add to </a:t>
            </a:r>
            <a:r>
              <a:rPr lang="en-US" altLang="en-US" sz="2600" b="1" dirty="0">
                <a:solidFill>
                  <a:srgbClr val="0F116A"/>
                </a:solidFill>
              </a:rPr>
              <a:t>3</a:t>
            </a:r>
            <a:r>
              <a:rPr lang="en-US" altLang="en-US" sz="2600" b="1" dirty="0">
                <a:solidFill>
                  <a:srgbClr val="0F116A"/>
                </a:solidFill>
                <a:sym typeface="Symbol" pitchFamily="2" charset="2"/>
              </a:rPr>
              <a:t></a:t>
            </a:r>
            <a:r>
              <a:rPr lang="en-US" altLang="en-US" sz="2600" b="1" dirty="0">
                <a:solidFill>
                  <a:srgbClr val="0F116A"/>
                </a:solidFill>
              </a:rPr>
              <a:t> end of an existing DNA strand</a:t>
            </a:r>
          </a:p>
        </p:txBody>
      </p:sp>
      <p:sp>
        <p:nvSpPr>
          <p:cNvPr id="416774" name="AutoShape 6">
            <a:extLst>
              <a:ext uri="{FF2B5EF4-FFF2-40B4-BE49-F238E27FC236}">
                <a16:creationId xmlns:a16="http://schemas.microsoft.com/office/drawing/2014/main" id="{6713995D-7D53-924A-B6CF-D163D9B39580}"/>
              </a:ext>
            </a:extLst>
          </p:cNvPr>
          <p:cNvSpPr>
            <a:spLocks noChangeArrowheads="1"/>
          </p:cNvSpPr>
          <p:nvPr/>
        </p:nvSpPr>
        <p:spPr bwMode="auto">
          <a:xfrm>
            <a:off x="4292600" y="2187575"/>
            <a:ext cx="660400" cy="1266825"/>
          </a:xfrm>
          <a:custGeom>
            <a:avLst/>
            <a:gdLst>
              <a:gd name="T0" fmla="*/ 10095559 w 21600"/>
              <a:gd name="T1" fmla="*/ 0 h 21600"/>
              <a:gd name="T2" fmla="*/ 2956696 w 21600"/>
              <a:gd name="T3" fmla="*/ 10879915 h 21600"/>
              <a:gd name="T4" fmla="*/ 0 w 21600"/>
              <a:gd name="T5" fmla="*/ 37149233 h 21600"/>
              <a:gd name="T6" fmla="*/ 2956696 w 21600"/>
              <a:gd name="T7" fmla="*/ 63418491 h 21600"/>
              <a:gd name="T8" fmla="*/ 10095559 w 21600"/>
              <a:gd name="T9" fmla="*/ 74298407 h 21600"/>
              <a:gd name="T10" fmla="*/ 17234422 w 21600"/>
              <a:gd name="T11" fmla="*/ 63418491 h 21600"/>
              <a:gd name="T12" fmla="*/ 20191119 w 21600"/>
              <a:gd name="T13" fmla="*/ 37149233 h 21600"/>
              <a:gd name="T14" fmla="*/ 17234422 w 21600"/>
              <a:gd name="T15" fmla="*/ 1087991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8000"/>
          </a:solidFill>
          <a:ln w="254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07" name="Rectangle 7">
            <a:extLst>
              <a:ext uri="{FF2B5EF4-FFF2-40B4-BE49-F238E27FC236}">
                <a16:creationId xmlns:a16="http://schemas.microsoft.com/office/drawing/2014/main" id="{9E0D111A-E465-7747-9DF6-37CF2AFDAF77}"/>
              </a:ext>
            </a:extLst>
          </p:cNvPr>
          <p:cNvSpPr>
            <a:spLocks noGrp="1" noChangeArrowheads="1"/>
          </p:cNvSpPr>
          <p:nvPr>
            <p:ph type="title"/>
          </p:nvPr>
        </p:nvSpPr>
        <p:spPr>
          <a:xfrm>
            <a:off x="609600" y="685800"/>
            <a:ext cx="8534400" cy="762000"/>
          </a:xfrm>
        </p:spPr>
        <p:txBody>
          <a:bodyPr/>
          <a:lstStyle/>
          <a:p>
            <a:pPr eaLnBrk="1" hangingPunct="1"/>
            <a:r>
              <a:rPr lang="en-US" altLang="en-US" dirty="0"/>
              <a:t>Chromosome erosion</a:t>
            </a:r>
          </a:p>
        </p:txBody>
      </p:sp>
      <p:sp>
        <p:nvSpPr>
          <p:cNvPr id="51208" name="Freeform 8">
            <a:extLst>
              <a:ext uri="{FF2B5EF4-FFF2-40B4-BE49-F238E27FC236}">
                <a16:creationId xmlns:a16="http://schemas.microsoft.com/office/drawing/2014/main" id="{84FE06BA-C89E-9A4F-A6FE-3D70D3C93E51}"/>
              </a:ext>
            </a:extLst>
          </p:cNvPr>
          <p:cNvSpPr>
            <a:spLocks/>
          </p:cNvSpPr>
          <p:nvPr/>
        </p:nvSpPr>
        <p:spPr bwMode="auto">
          <a:xfrm>
            <a:off x="730250" y="2341563"/>
            <a:ext cx="7750175" cy="1311275"/>
          </a:xfrm>
          <a:custGeom>
            <a:avLst/>
            <a:gdLst>
              <a:gd name="T0" fmla="*/ 0 w 4882"/>
              <a:gd name="T1" fmla="*/ 1140743 h 792"/>
              <a:gd name="T2" fmla="*/ 1695450 w 4882"/>
              <a:gd name="T3" fmla="*/ 1157300 h 792"/>
              <a:gd name="T4" fmla="*/ 3856038 w 4882"/>
              <a:gd name="T5" fmla="*/ 213579 h 792"/>
              <a:gd name="T6" fmla="*/ 7750175 w 4882"/>
              <a:gd name="T7" fmla="*/ 0 h 792"/>
              <a:gd name="T8" fmla="*/ 0 60000 65536"/>
              <a:gd name="T9" fmla="*/ 0 60000 65536"/>
              <a:gd name="T10" fmla="*/ 0 60000 65536"/>
              <a:gd name="T11" fmla="*/ 0 60000 65536"/>
              <a:gd name="T12" fmla="*/ 0 w 4882"/>
              <a:gd name="T13" fmla="*/ 0 h 792"/>
              <a:gd name="T14" fmla="*/ 4882 w 4882"/>
              <a:gd name="T15" fmla="*/ 792 h 792"/>
            </a:gdLst>
            <a:ahLst/>
            <a:cxnLst>
              <a:cxn ang="T8">
                <a:pos x="T0" y="T1"/>
              </a:cxn>
              <a:cxn ang="T9">
                <a:pos x="T2" y="T3"/>
              </a:cxn>
              <a:cxn ang="T10">
                <a:pos x="T4" y="T5"/>
              </a:cxn>
              <a:cxn ang="T11">
                <a:pos x="T6" y="T7"/>
              </a:cxn>
            </a:cxnLst>
            <a:rect l="T12" t="T13" r="T14" b="T15"/>
            <a:pathLst>
              <a:path w="4882" h="792">
                <a:moveTo>
                  <a:pt x="0" y="689"/>
                </a:moveTo>
                <a:cubicBezTo>
                  <a:pt x="331" y="740"/>
                  <a:pt x="663" y="792"/>
                  <a:pt x="1068" y="699"/>
                </a:cubicBezTo>
                <a:cubicBezTo>
                  <a:pt x="1473" y="606"/>
                  <a:pt x="1793" y="245"/>
                  <a:pt x="2429" y="129"/>
                </a:cubicBezTo>
                <a:cubicBezTo>
                  <a:pt x="3065" y="13"/>
                  <a:pt x="3973" y="6"/>
                  <a:pt x="4882" y="0"/>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09" name="Freeform 9">
            <a:extLst>
              <a:ext uri="{FF2B5EF4-FFF2-40B4-BE49-F238E27FC236}">
                <a16:creationId xmlns:a16="http://schemas.microsoft.com/office/drawing/2014/main" id="{339AA9C9-EE6C-294E-8431-B1672D474460}"/>
              </a:ext>
            </a:extLst>
          </p:cNvPr>
          <p:cNvSpPr>
            <a:spLocks/>
          </p:cNvSpPr>
          <p:nvPr/>
        </p:nvSpPr>
        <p:spPr bwMode="auto">
          <a:xfrm flipV="1">
            <a:off x="708025" y="4052888"/>
            <a:ext cx="7750175" cy="1257300"/>
          </a:xfrm>
          <a:custGeom>
            <a:avLst/>
            <a:gdLst>
              <a:gd name="T0" fmla="*/ 0 w 4882"/>
              <a:gd name="T1" fmla="*/ 1093788 h 792"/>
              <a:gd name="T2" fmla="*/ 1695450 w 4882"/>
              <a:gd name="T3" fmla="*/ 1109663 h 792"/>
              <a:gd name="T4" fmla="*/ 3856038 w 4882"/>
              <a:gd name="T5" fmla="*/ 204788 h 792"/>
              <a:gd name="T6" fmla="*/ 7750175 w 4882"/>
              <a:gd name="T7" fmla="*/ 0 h 792"/>
              <a:gd name="T8" fmla="*/ 0 60000 65536"/>
              <a:gd name="T9" fmla="*/ 0 60000 65536"/>
              <a:gd name="T10" fmla="*/ 0 60000 65536"/>
              <a:gd name="T11" fmla="*/ 0 60000 65536"/>
              <a:gd name="T12" fmla="*/ 0 w 4882"/>
              <a:gd name="T13" fmla="*/ 0 h 792"/>
              <a:gd name="T14" fmla="*/ 4882 w 4882"/>
              <a:gd name="T15" fmla="*/ 792 h 792"/>
            </a:gdLst>
            <a:ahLst/>
            <a:cxnLst>
              <a:cxn ang="T8">
                <a:pos x="T0" y="T1"/>
              </a:cxn>
              <a:cxn ang="T9">
                <a:pos x="T2" y="T3"/>
              </a:cxn>
              <a:cxn ang="T10">
                <a:pos x="T4" y="T5"/>
              </a:cxn>
              <a:cxn ang="T11">
                <a:pos x="T6" y="T7"/>
              </a:cxn>
            </a:cxnLst>
            <a:rect l="T12" t="T13" r="T14" b="T15"/>
            <a:pathLst>
              <a:path w="4882" h="792">
                <a:moveTo>
                  <a:pt x="0" y="689"/>
                </a:moveTo>
                <a:cubicBezTo>
                  <a:pt x="331" y="740"/>
                  <a:pt x="663" y="792"/>
                  <a:pt x="1068" y="699"/>
                </a:cubicBezTo>
                <a:cubicBezTo>
                  <a:pt x="1473" y="606"/>
                  <a:pt x="1793" y="245"/>
                  <a:pt x="2429" y="129"/>
                </a:cubicBezTo>
                <a:cubicBezTo>
                  <a:pt x="3065" y="13"/>
                  <a:pt x="3973" y="6"/>
                  <a:pt x="4882" y="0"/>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10" name="Freeform 10">
            <a:extLst>
              <a:ext uri="{FF2B5EF4-FFF2-40B4-BE49-F238E27FC236}">
                <a16:creationId xmlns:a16="http://schemas.microsoft.com/office/drawing/2014/main" id="{F3B53749-0700-2940-AC52-CEC1A5BD0EFF}"/>
              </a:ext>
            </a:extLst>
          </p:cNvPr>
          <p:cNvSpPr>
            <a:spLocks/>
          </p:cNvSpPr>
          <p:nvPr/>
        </p:nvSpPr>
        <p:spPr bwMode="auto">
          <a:xfrm>
            <a:off x="3444875" y="4068763"/>
            <a:ext cx="5003800" cy="639762"/>
          </a:xfrm>
          <a:custGeom>
            <a:avLst/>
            <a:gdLst>
              <a:gd name="T0" fmla="*/ 0 w 3152"/>
              <a:gd name="T1" fmla="*/ 0 h 403"/>
              <a:gd name="T2" fmla="*/ 920750 w 3152"/>
              <a:gd name="T3" fmla="*/ 403225 h 403"/>
              <a:gd name="T4" fmla="*/ 2897188 w 3152"/>
              <a:gd name="T5" fmla="*/ 600075 h 403"/>
              <a:gd name="T6" fmla="*/ 5003800 w 3152"/>
              <a:gd name="T7" fmla="*/ 638175 h 403"/>
              <a:gd name="T8" fmla="*/ 0 60000 65536"/>
              <a:gd name="T9" fmla="*/ 0 60000 65536"/>
              <a:gd name="T10" fmla="*/ 0 60000 65536"/>
              <a:gd name="T11" fmla="*/ 0 60000 65536"/>
              <a:gd name="T12" fmla="*/ 0 w 3152"/>
              <a:gd name="T13" fmla="*/ 0 h 403"/>
              <a:gd name="T14" fmla="*/ 3152 w 3152"/>
              <a:gd name="T15" fmla="*/ 403 h 403"/>
            </a:gdLst>
            <a:ahLst/>
            <a:cxnLst>
              <a:cxn ang="T8">
                <a:pos x="T0" y="T1"/>
              </a:cxn>
              <a:cxn ang="T9">
                <a:pos x="T2" y="T3"/>
              </a:cxn>
              <a:cxn ang="T10">
                <a:pos x="T4" y="T5"/>
              </a:cxn>
              <a:cxn ang="T11">
                <a:pos x="T6" y="T7"/>
              </a:cxn>
            </a:cxnLst>
            <a:rect l="T12" t="T13" r="T14" b="T15"/>
            <a:pathLst>
              <a:path w="3152" h="403">
                <a:moveTo>
                  <a:pt x="0" y="0"/>
                </a:moveTo>
                <a:cubicBezTo>
                  <a:pt x="138" y="95"/>
                  <a:pt x="276" y="191"/>
                  <a:pt x="580" y="254"/>
                </a:cubicBezTo>
                <a:cubicBezTo>
                  <a:pt x="884" y="317"/>
                  <a:pt x="1396" y="353"/>
                  <a:pt x="1825" y="378"/>
                </a:cubicBezTo>
                <a:cubicBezTo>
                  <a:pt x="2254" y="403"/>
                  <a:pt x="2703" y="402"/>
                  <a:pt x="3152" y="402"/>
                </a:cubicBezTo>
              </a:path>
            </a:pathLst>
          </a:custGeom>
          <a:noFill/>
          <a:ln w="177800">
            <a:solidFill>
              <a:schemeClr val="hlink"/>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11" name="AutoShape 11">
            <a:extLst>
              <a:ext uri="{FF2B5EF4-FFF2-40B4-BE49-F238E27FC236}">
                <a16:creationId xmlns:a16="http://schemas.microsoft.com/office/drawing/2014/main" id="{9624783E-2D7E-C843-B6D2-83AB3321AC66}"/>
              </a:ext>
            </a:extLst>
          </p:cNvPr>
          <p:cNvSpPr>
            <a:spLocks noChangeArrowheads="1"/>
          </p:cNvSpPr>
          <p:nvPr/>
        </p:nvSpPr>
        <p:spPr bwMode="auto">
          <a:xfrm>
            <a:off x="874713" y="3568700"/>
            <a:ext cx="114300" cy="2889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12" name="AutoShape 12">
            <a:extLst>
              <a:ext uri="{FF2B5EF4-FFF2-40B4-BE49-F238E27FC236}">
                <a16:creationId xmlns:a16="http://schemas.microsoft.com/office/drawing/2014/main" id="{3F80F85B-1A5E-C542-89FF-3962340FE75B}"/>
              </a:ext>
            </a:extLst>
          </p:cNvPr>
          <p:cNvSpPr>
            <a:spLocks noChangeArrowheads="1"/>
          </p:cNvSpPr>
          <p:nvPr/>
        </p:nvSpPr>
        <p:spPr bwMode="auto">
          <a:xfrm>
            <a:off x="1079500" y="3852863"/>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13" name="AutoShape 13">
            <a:extLst>
              <a:ext uri="{FF2B5EF4-FFF2-40B4-BE49-F238E27FC236}">
                <a16:creationId xmlns:a16="http://schemas.microsoft.com/office/drawing/2014/main" id="{7D545374-65CC-804B-8F72-106129CDE7C6}"/>
              </a:ext>
            </a:extLst>
          </p:cNvPr>
          <p:cNvSpPr>
            <a:spLocks noChangeArrowheads="1"/>
          </p:cNvSpPr>
          <p:nvPr/>
        </p:nvSpPr>
        <p:spPr bwMode="auto">
          <a:xfrm>
            <a:off x="1300163" y="386873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14" name="AutoShape 14">
            <a:extLst>
              <a:ext uri="{FF2B5EF4-FFF2-40B4-BE49-F238E27FC236}">
                <a16:creationId xmlns:a16="http://schemas.microsoft.com/office/drawing/2014/main" id="{2CCA6413-5211-2143-A08C-2B8272B083E9}"/>
              </a:ext>
            </a:extLst>
          </p:cNvPr>
          <p:cNvSpPr>
            <a:spLocks noChangeArrowheads="1"/>
          </p:cNvSpPr>
          <p:nvPr/>
        </p:nvSpPr>
        <p:spPr bwMode="auto">
          <a:xfrm>
            <a:off x="1519238" y="3860800"/>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15" name="AutoShape 15">
            <a:extLst>
              <a:ext uri="{FF2B5EF4-FFF2-40B4-BE49-F238E27FC236}">
                <a16:creationId xmlns:a16="http://schemas.microsoft.com/office/drawing/2014/main" id="{59D8BE51-E051-7249-A1B1-73CF1473F133}"/>
              </a:ext>
            </a:extLst>
          </p:cNvPr>
          <p:cNvSpPr>
            <a:spLocks noChangeArrowheads="1"/>
          </p:cNvSpPr>
          <p:nvPr/>
        </p:nvSpPr>
        <p:spPr bwMode="auto">
          <a:xfrm>
            <a:off x="1784350" y="3892550"/>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16" name="AutoShape 16">
            <a:extLst>
              <a:ext uri="{FF2B5EF4-FFF2-40B4-BE49-F238E27FC236}">
                <a16:creationId xmlns:a16="http://schemas.microsoft.com/office/drawing/2014/main" id="{10948552-EE21-0E48-8316-BC10B7E890E5}"/>
              </a:ext>
            </a:extLst>
          </p:cNvPr>
          <p:cNvSpPr>
            <a:spLocks noChangeArrowheads="1"/>
          </p:cNvSpPr>
          <p:nvPr/>
        </p:nvSpPr>
        <p:spPr bwMode="auto">
          <a:xfrm>
            <a:off x="2035175" y="3948113"/>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17" name="AutoShape 17">
            <a:extLst>
              <a:ext uri="{FF2B5EF4-FFF2-40B4-BE49-F238E27FC236}">
                <a16:creationId xmlns:a16="http://schemas.microsoft.com/office/drawing/2014/main" id="{C4B4A19B-3788-6949-B1C5-54BA1B0CE434}"/>
              </a:ext>
            </a:extLst>
          </p:cNvPr>
          <p:cNvSpPr>
            <a:spLocks noChangeArrowheads="1"/>
          </p:cNvSpPr>
          <p:nvPr/>
        </p:nvSpPr>
        <p:spPr bwMode="auto">
          <a:xfrm>
            <a:off x="2255838" y="396398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18" name="AutoShape 18">
            <a:extLst>
              <a:ext uri="{FF2B5EF4-FFF2-40B4-BE49-F238E27FC236}">
                <a16:creationId xmlns:a16="http://schemas.microsoft.com/office/drawing/2014/main" id="{44D1958C-0056-C942-B489-1A15725A2414}"/>
              </a:ext>
            </a:extLst>
          </p:cNvPr>
          <p:cNvSpPr>
            <a:spLocks noChangeArrowheads="1"/>
          </p:cNvSpPr>
          <p:nvPr/>
        </p:nvSpPr>
        <p:spPr bwMode="auto">
          <a:xfrm>
            <a:off x="1079500" y="3630613"/>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19" name="AutoShape 19">
            <a:extLst>
              <a:ext uri="{FF2B5EF4-FFF2-40B4-BE49-F238E27FC236}">
                <a16:creationId xmlns:a16="http://schemas.microsoft.com/office/drawing/2014/main" id="{10B68300-0C0A-9E47-963D-ED30B9D0BF2B}"/>
              </a:ext>
            </a:extLst>
          </p:cNvPr>
          <p:cNvSpPr>
            <a:spLocks noChangeArrowheads="1"/>
          </p:cNvSpPr>
          <p:nvPr/>
        </p:nvSpPr>
        <p:spPr bwMode="auto">
          <a:xfrm>
            <a:off x="1300163" y="364648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20" name="AutoShape 20">
            <a:extLst>
              <a:ext uri="{FF2B5EF4-FFF2-40B4-BE49-F238E27FC236}">
                <a16:creationId xmlns:a16="http://schemas.microsoft.com/office/drawing/2014/main" id="{11E2DE36-60F5-6249-B825-DB7CD54EE88B}"/>
              </a:ext>
            </a:extLst>
          </p:cNvPr>
          <p:cNvSpPr>
            <a:spLocks noChangeArrowheads="1"/>
          </p:cNvSpPr>
          <p:nvPr/>
        </p:nvSpPr>
        <p:spPr bwMode="auto">
          <a:xfrm>
            <a:off x="1519238" y="361473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21" name="AutoShape 21">
            <a:extLst>
              <a:ext uri="{FF2B5EF4-FFF2-40B4-BE49-F238E27FC236}">
                <a16:creationId xmlns:a16="http://schemas.microsoft.com/office/drawing/2014/main" id="{113ED35A-2892-5242-B0FF-36E118208131}"/>
              </a:ext>
            </a:extLst>
          </p:cNvPr>
          <p:cNvSpPr>
            <a:spLocks noChangeArrowheads="1"/>
          </p:cNvSpPr>
          <p:nvPr/>
        </p:nvSpPr>
        <p:spPr bwMode="auto">
          <a:xfrm>
            <a:off x="1784350" y="3606800"/>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22" name="AutoShape 22">
            <a:extLst>
              <a:ext uri="{FF2B5EF4-FFF2-40B4-BE49-F238E27FC236}">
                <a16:creationId xmlns:a16="http://schemas.microsoft.com/office/drawing/2014/main" id="{0B70AF54-F6C4-9B45-9EC9-BDF4B36FBD65}"/>
              </a:ext>
            </a:extLst>
          </p:cNvPr>
          <p:cNvSpPr>
            <a:spLocks noChangeArrowheads="1"/>
          </p:cNvSpPr>
          <p:nvPr/>
        </p:nvSpPr>
        <p:spPr bwMode="auto">
          <a:xfrm>
            <a:off x="2041525" y="358298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23" name="AutoShape 23">
            <a:extLst>
              <a:ext uri="{FF2B5EF4-FFF2-40B4-BE49-F238E27FC236}">
                <a16:creationId xmlns:a16="http://schemas.microsoft.com/office/drawing/2014/main" id="{E8D469A6-1431-A24F-9290-D13F81F8B497}"/>
              </a:ext>
            </a:extLst>
          </p:cNvPr>
          <p:cNvSpPr>
            <a:spLocks noChangeArrowheads="1"/>
          </p:cNvSpPr>
          <p:nvPr/>
        </p:nvSpPr>
        <p:spPr bwMode="auto">
          <a:xfrm>
            <a:off x="2247900" y="3489325"/>
            <a:ext cx="130175" cy="30321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51224" name="Group 24">
            <a:extLst>
              <a:ext uri="{FF2B5EF4-FFF2-40B4-BE49-F238E27FC236}">
                <a16:creationId xmlns:a16="http://schemas.microsoft.com/office/drawing/2014/main" id="{B6BC0F57-AE66-814B-8BE2-32DAFD47BF0D}"/>
              </a:ext>
            </a:extLst>
          </p:cNvPr>
          <p:cNvGrpSpPr>
            <a:grpSpLocks/>
          </p:cNvGrpSpPr>
          <p:nvPr/>
        </p:nvGrpSpPr>
        <p:grpSpPr bwMode="auto">
          <a:xfrm>
            <a:off x="449263" y="4108450"/>
            <a:ext cx="327025" cy="304800"/>
            <a:chOff x="1768" y="3755"/>
            <a:chExt cx="206" cy="192"/>
          </a:xfrm>
        </p:grpSpPr>
        <p:sp>
          <p:nvSpPr>
            <p:cNvPr id="51259" name="Oval 25">
              <a:extLst>
                <a:ext uri="{FF2B5EF4-FFF2-40B4-BE49-F238E27FC236}">
                  <a16:creationId xmlns:a16="http://schemas.microsoft.com/office/drawing/2014/main" id="{854888DD-7F72-DC4E-94EC-180FE438D0D2}"/>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60" name="Rectangle 26">
              <a:extLst>
                <a:ext uri="{FF2B5EF4-FFF2-40B4-BE49-F238E27FC236}">
                  <a16:creationId xmlns:a16="http://schemas.microsoft.com/office/drawing/2014/main" id="{D907B983-2A14-F544-8F2C-FE09E0B82527}"/>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51225" name="Group 27">
            <a:extLst>
              <a:ext uri="{FF2B5EF4-FFF2-40B4-BE49-F238E27FC236}">
                <a16:creationId xmlns:a16="http://schemas.microsoft.com/office/drawing/2014/main" id="{E0AC80BB-C850-0B44-B295-59E51FC3D408}"/>
              </a:ext>
            </a:extLst>
          </p:cNvPr>
          <p:cNvGrpSpPr>
            <a:grpSpLocks/>
          </p:cNvGrpSpPr>
          <p:nvPr/>
        </p:nvGrpSpPr>
        <p:grpSpPr bwMode="auto">
          <a:xfrm>
            <a:off x="8509000" y="4564063"/>
            <a:ext cx="327025" cy="304800"/>
            <a:chOff x="1768" y="3755"/>
            <a:chExt cx="206" cy="192"/>
          </a:xfrm>
        </p:grpSpPr>
        <p:sp>
          <p:nvSpPr>
            <p:cNvPr id="51257" name="Oval 28">
              <a:extLst>
                <a:ext uri="{FF2B5EF4-FFF2-40B4-BE49-F238E27FC236}">
                  <a16:creationId xmlns:a16="http://schemas.microsoft.com/office/drawing/2014/main" id="{5F83B385-8473-2244-BFCD-E5449CE4F9E2}"/>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58" name="Rectangle 29">
              <a:extLst>
                <a:ext uri="{FF2B5EF4-FFF2-40B4-BE49-F238E27FC236}">
                  <a16:creationId xmlns:a16="http://schemas.microsoft.com/office/drawing/2014/main" id="{17147ED0-030A-354C-98C0-4506F8A7541F}"/>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51226" name="Group 30">
            <a:extLst>
              <a:ext uri="{FF2B5EF4-FFF2-40B4-BE49-F238E27FC236}">
                <a16:creationId xmlns:a16="http://schemas.microsoft.com/office/drawing/2014/main" id="{981321D4-91C8-4041-80D8-F2BEA336F5C7}"/>
              </a:ext>
            </a:extLst>
          </p:cNvPr>
          <p:cNvGrpSpPr>
            <a:grpSpLocks/>
          </p:cNvGrpSpPr>
          <p:nvPr/>
        </p:nvGrpSpPr>
        <p:grpSpPr bwMode="auto">
          <a:xfrm>
            <a:off x="8509000" y="2190750"/>
            <a:ext cx="327025" cy="304800"/>
            <a:chOff x="1768" y="3755"/>
            <a:chExt cx="206" cy="192"/>
          </a:xfrm>
        </p:grpSpPr>
        <p:sp>
          <p:nvSpPr>
            <p:cNvPr id="51255" name="Oval 31">
              <a:extLst>
                <a:ext uri="{FF2B5EF4-FFF2-40B4-BE49-F238E27FC236}">
                  <a16:creationId xmlns:a16="http://schemas.microsoft.com/office/drawing/2014/main" id="{3CEB7FE2-E269-F745-AF2C-88A6CEB07951}"/>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56" name="Rectangle 32">
              <a:extLst>
                <a:ext uri="{FF2B5EF4-FFF2-40B4-BE49-F238E27FC236}">
                  <a16:creationId xmlns:a16="http://schemas.microsoft.com/office/drawing/2014/main" id="{74096DDA-A915-EF45-89A3-A8E6BE1D6FA3}"/>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51227" name="Group 33">
            <a:extLst>
              <a:ext uri="{FF2B5EF4-FFF2-40B4-BE49-F238E27FC236}">
                <a16:creationId xmlns:a16="http://schemas.microsoft.com/office/drawing/2014/main" id="{829397B7-A104-F744-98B7-520D21AB8603}"/>
              </a:ext>
            </a:extLst>
          </p:cNvPr>
          <p:cNvGrpSpPr>
            <a:grpSpLocks/>
          </p:cNvGrpSpPr>
          <p:nvPr/>
        </p:nvGrpSpPr>
        <p:grpSpPr bwMode="auto">
          <a:xfrm>
            <a:off x="3170238" y="3478213"/>
            <a:ext cx="327025" cy="304800"/>
            <a:chOff x="1768" y="3755"/>
            <a:chExt cx="206" cy="192"/>
          </a:xfrm>
        </p:grpSpPr>
        <p:sp>
          <p:nvSpPr>
            <p:cNvPr id="51253" name="Oval 34">
              <a:extLst>
                <a:ext uri="{FF2B5EF4-FFF2-40B4-BE49-F238E27FC236}">
                  <a16:creationId xmlns:a16="http://schemas.microsoft.com/office/drawing/2014/main" id="{27E18DA0-A6F3-AC45-A3F4-FFFED6C437B6}"/>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54" name="Rectangle 35">
              <a:extLst>
                <a:ext uri="{FF2B5EF4-FFF2-40B4-BE49-F238E27FC236}">
                  <a16:creationId xmlns:a16="http://schemas.microsoft.com/office/drawing/2014/main" id="{8996EDCF-20EC-044E-847D-5A2C14C3AA33}"/>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51228" name="Group 36">
            <a:extLst>
              <a:ext uri="{FF2B5EF4-FFF2-40B4-BE49-F238E27FC236}">
                <a16:creationId xmlns:a16="http://schemas.microsoft.com/office/drawing/2014/main" id="{F5606F28-F50C-2043-A10E-119A2816E306}"/>
              </a:ext>
            </a:extLst>
          </p:cNvPr>
          <p:cNvGrpSpPr>
            <a:grpSpLocks/>
          </p:cNvGrpSpPr>
          <p:nvPr/>
        </p:nvGrpSpPr>
        <p:grpSpPr bwMode="auto">
          <a:xfrm>
            <a:off x="3170238" y="3903663"/>
            <a:ext cx="327025" cy="304800"/>
            <a:chOff x="2621" y="2303"/>
            <a:chExt cx="206" cy="192"/>
          </a:xfrm>
        </p:grpSpPr>
        <p:sp>
          <p:nvSpPr>
            <p:cNvPr id="51251" name="Oval 37">
              <a:extLst>
                <a:ext uri="{FF2B5EF4-FFF2-40B4-BE49-F238E27FC236}">
                  <a16:creationId xmlns:a16="http://schemas.microsoft.com/office/drawing/2014/main" id="{C6DA2940-8BD9-4E49-A590-EA5C951AA0CC}"/>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52" name="Rectangle 38">
              <a:extLst>
                <a:ext uri="{FF2B5EF4-FFF2-40B4-BE49-F238E27FC236}">
                  <a16:creationId xmlns:a16="http://schemas.microsoft.com/office/drawing/2014/main" id="{118517D3-8B33-D640-8A68-04DE928F5400}"/>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51229" name="Group 39">
            <a:extLst>
              <a:ext uri="{FF2B5EF4-FFF2-40B4-BE49-F238E27FC236}">
                <a16:creationId xmlns:a16="http://schemas.microsoft.com/office/drawing/2014/main" id="{23865BBC-6DB0-9843-BD8B-B461BCE7A53A}"/>
              </a:ext>
            </a:extLst>
          </p:cNvPr>
          <p:cNvGrpSpPr>
            <a:grpSpLocks/>
          </p:cNvGrpSpPr>
          <p:nvPr/>
        </p:nvGrpSpPr>
        <p:grpSpPr bwMode="auto">
          <a:xfrm>
            <a:off x="449263" y="3311525"/>
            <a:ext cx="327025" cy="304800"/>
            <a:chOff x="2621" y="2303"/>
            <a:chExt cx="206" cy="192"/>
          </a:xfrm>
        </p:grpSpPr>
        <p:sp>
          <p:nvSpPr>
            <p:cNvPr id="51249" name="Oval 40">
              <a:extLst>
                <a:ext uri="{FF2B5EF4-FFF2-40B4-BE49-F238E27FC236}">
                  <a16:creationId xmlns:a16="http://schemas.microsoft.com/office/drawing/2014/main" id="{3F59703D-21F2-5042-AD6C-0B0EEB278E86}"/>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50" name="Rectangle 41">
              <a:extLst>
                <a:ext uri="{FF2B5EF4-FFF2-40B4-BE49-F238E27FC236}">
                  <a16:creationId xmlns:a16="http://schemas.microsoft.com/office/drawing/2014/main" id="{868D0EC7-D231-6E43-BA94-BC1927F02196}"/>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51230" name="Group 42">
            <a:extLst>
              <a:ext uri="{FF2B5EF4-FFF2-40B4-BE49-F238E27FC236}">
                <a16:creationId xmlns:a16="http://schemas.microsoft.com/office/drawing/2014/main" id="{36078C5E-9BE6-E74D-90A4-8C55F81E3C60}"/>
              </a:ext>
            </a:extLst>
          </p:cNvPr>
          <p:cNvGrpSpPr>
            <a:grpSpLocks/>
          </p:cNvGrpSpPr>
          <p:nvPr/>
        </p:nvGrpSpPr>
        <p:grpSpPr bwMode="auto">
          <a:xfrm>
            <a:off x="8509000" y="5173663"/>
            <a:ext cx="327025" cy="304800"/>
            <a:chOff x="2621" y="2303"/>
            <a:chExt cx="206" cy="192"/>
          </a:xfrm>
        </p:grpSpPr>
        <p:sp>
          <p:nvSpPr>
            <p:cNvPr id="51247" name="Oval 43">
              <a:extLst>
                <a:ext uri="{FF2B5EF4-FFF2-40B4-BE49-F238E27FC236}">
                  <a16:creationId xmlns:a16="http://schemas.microsoft.com/office/drawing/2014/main" id="{50AA5797-F1B2-5C4F-8B03-FB7ED91D23EE}"/>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48" name="Rectangle 44">
              <a:extLst>
                <a:ext uri="{FF2B5EF4-FFF2-40B4-BE49-F238E27FC236}">
                  <a16:creationId xmlns:a16="http://schemas.microsoft.com/office/drawing/2014/main" id="{E13A314F-5694-F04F-BF27-F13E034CC683}"/>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51231" name="Group 45">
            <a:extLst>
              <a:ext uri="{FF2B5EF4-FFF2-40B4-BE49-F238E27FC236}">
                <a16:creationId xmlns:a16="http://schemas.microsoft.com/office/drawing/2014/main" id="{09466A4B-2DD0-9444-B5D4-148350A9B777}"/>
              </a:ext>
            </a:extLst>
          </p:cNvPr>
          <p:cNvGrpSpPr>
            <a:grpSpLocks/>
          </p:cNvGrpSpPr>
          <p:nvPr/>
        </p:nvGrpSpPr>
        <p:grpSpPr bwMode="auto">
          <a:xfrm>
            <a:off x="8509000" y="2678113"/>
            <a:ext cx="327025" cy="304800"/>
            <a:chOff x="2621" y="2303"/>
            <a:chExt cx="206" cy="192"/>
          </a:xfrm>
        </p:grpSpPr>
        <p:sp>
          <p:nvSpPr>
            <p:cNvPr id="51245" name="Oval 46">
              <a:extLst>
                <a:ext uri="{FF2B5EF4-FFF2-40B4-BE49-F238E27FC236}">
                  <a16:creationId xmlns:a16="http://schemas.microsoft.com/office/drawing/2014/main" id="{16815EC3-B458-2040-B9C7-6DDDD0233B86}"/>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46" name="Rectangle 47">
              <a:extLst>
                <a:ext uri="{FF2B5EF4-FFF2-40B4-BE49-F238E27FC236}">
                  <a16:creationId xmlns:a16="http://schemas.microsoft.com/office/drawing/2014/main" id="{41D171D4-F162-E54C-886E-D0E07A87867F}"/>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sp>
        <p:nvSpPr>
          <p:cNvPr id="51232" name="AutoShape 48">
            <a:extLst>
              <a:ext uri="{FF2B5EF4-FFF2-40B4-BE49-F238E27FC236}">
                <a16:creationId xmlns:a16="http://schemas.microsoft.com/office/drawing/2014/main" id="{8B86A180-359E-4546-9758-9BDAF025632B}"/>
              </a:ext>
            </a:extLst>
          </p:cNvPr>
          <p:cNvSpPr>
            <a:spLocks noChangeArrowheads="1"/>
          </p:cNvSpPr>
          <p:nvPr/>
        </p:nvSpPr>
        <p:spPr bwMode="auto">
          <a:xfrm>
            <a:off x="874713" y="3857625"/>
            <a:ext cx="114300" cy="2889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33" name="AutoShape 49">
            <a:extLst>
              <a:ext uri="{FF2B5EF4-FFF2-40B4-BE49-F238E27FC236}">
                <a16:creationId xmlns:a16="http://schemas.microsoft.com/office/drawing/2014/main" id="{33CF153A-40D4-D745-B2FB-D1F26533E59E}"/>
              </a:ext>
            </a:extLst>
          </p:cNvPr>
          <p:cNvSpPr>
            <a:spLocks noChangeArrowheads="1"/>
          </p:cNvSpPr>
          <p:nvPr/>
        </p:nvSpPr>
        <p:spPr bwMode="auto">
          <a:xfrm>
            <a:off x="1831975" y="3871913"/>
            <a:ext cx="1328738" cy="428625"/>
          </a:xfrm>
          <a:prstGeom prst="roundRect">
            <a:avLst>
              <a:gd name="adj" fmla="val 16667"/>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400" b="1">
                <a:solidFill>
                  <a:srgbClr val="CC0000"/>
                </a:solidFill>
              </a:rPr>
              <a:t>growing </a:t>
            </a:r>
          </a:p>
          <a:p>
            <a:pPr>
              <a:lnSpc>
                <a:spcPct val="90000"/>
              </a:lnSpc>
            </a:pPr>
            <a:r>
              <a:rPr lang="en-US" altLang="en-US" sz="1400" b="1">
                <a:solidFill>
                  <a:srgbClr val="CC0000"/>
                </a:solidFill>
              </a:rPr>
              <a:t>replication fork</a:t>
            </a:r>
            <a:endParaRPr lang="en-US" altLang="en-US" sz="1800" b="1">
              <a:solidFill>
                <a:srgbClr val="CC0000"/>
              </a:solidFill>
            </a:endParaRPr>
          </a:p>
        </p:txBody>
      </p:sp>
      <p:sp>
        <p:nvSpPr>
          <p:cNvPr id="51234" name="Line 50">
            <a:extLst>
              <a:ext uri="{FF2B5EF4-FFF2-40B4-BE49-F238E27FC236}">
                <a16:creationId xmlns:a16="http://schemas.microsoft.com/office/drawing/2014/main" id="{3022A0E6-98A9-B24D-884D-A2D4655202D8}"/>
              </a:ext>
            </a:extLst>
          </p:cNvPr>
          <p:cNvSpPr>
            <a:spLocks noChangeShapeType="1"/>
          </p:cNvSpPr>
          <p:nvPr/>
        </p:nvSpPr>
        <p:spPr bwMode="auto">
          <a:xfrm flipH="1">
            <a:off x="1766888" y="3852863"/>
            <a:ext cx="1055687" cy="0"/>
          </a:xfrm>
          <a:prstGeom prst="line">
            <a:avLst/>
          </a:prstGeom>
          <a:noFill/>
          <a:ln w="101600">
            <a:solidFill>
              <a:srgbClr val="CC0000"/>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51235" name="Freeform 51">
            <a:extLst>
              <a:ext uri="{FF2B5EF4-FFF2-40B4-BE49-F238E27FC236}">
                <a16:creationId xmlns:a16="http://schemas.microsoft.com/office/drawing/2014/main" id="{8DE311A4-EFE6-DE43-9472-B5E8DFE354B5}"/>
              </a:ext>
            </a:extLst>
          </p:cNvPr>
          <p:cNvSpPr>
            <a:spLocks/>
          </p:cNvSpPr>
          <p:nvPr/>
        </p:nvSpPr>
        <p:spPr bwMode="auto">
          <a:xfrm>
            <a:off x="7961313" y="4706938"/>
            <a:ext cx="493712" cy="1587"/>
          </a:xfrm>
          <a:custGeom>
            <a:avLst/>
            <a:gdLst>
              <a:gd name="T0" fmla="*/ 493712 w 311"/>
              <a:gd name="T1" fmla="*/ 0 h 1"/>
              <a:gd name="T2" fmla="*/ 0 w 311"/>
              <a:gd name="T3" fmla="*/ 0 h 1"/>
              <a:gd name="T4" fmla="*/ 0 60000 65536"/>
              <a:gd name="T5" fmla="*/ 0 60000 65536"/>
              <a:gd name="T6" fmla="*/ 0 w 311"/>
              <a:gd name="T7" fmla="*/ 0 h 1"/>
              <a:gd name="T8" fmla="*/ 311 w 311"/>
              <a:gd name="T9" fmla="*/ 1 h 1"/>
            </a:gdLst>
            <a:ahLst/>
            <a:cxnLst>
              <a:cxn ang="T4">
                <a:pos x="T0" y="T1"/>
              </a:cxn>
              <a:cxn ang="T5">
                <a:pos x="T2" y="T3"/>
              </a:cxn>
            </a:cxnLst>
            <a:rect l="T6" t="T7" r="T8" b="T9"/>
            <a:pathLst>
              <a:path w="311" h="1">
                <a:moveTo>
                  <a:pt x="311" y="0"/>
                </a:moveTo>
                <a:cubicBezTo>
                  <a:pt x="311" y="0"/>
                  <a:pt x="155" y="0"/>
                  <a:pt x="0" y="0"/>
                </a:cubicBezTo>
              </a:path>
            </a:pathLst>
          </a:custGeom>
          <a:solidFill>
            <a:schemeClr val="bg1"/>
          </a:solidFill>
          <a:ln w="177800">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6820" name="AutoShape 52">
            <a:extLst>
              <a:ext uri="{FF2B5EF4-FFF2-40B4-BE49-F238E27FC236}">
                <a16:creationId xmlns:a16="http://schemas.microsoft.com/office/drawing/2014/main" id="{24580C99-3C43-314E-8FB8-057E13779A44}"/>
              </a:ext>
            </a:extLst>
          </p:cNvPr>
          <p:cNvSpPr>
            <a:spLocks noChangeArrowheads="1"/>
          </p:cNvSpPr>
          <p:nvPr/>
        </p:nvSpPr>
        <p:spPr bwMode="auto">
          <a:xfrm>
            <a:off x="4714875" y="1954213"/>
            <a:ext cx="2079625" cy="306387"/>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rPr>
              <a:t>DNA polymerase I</a:t>
            </a:r>
          </a:p>
        </p:txBody>
      </p:sp>
      <p:sp>
        <p:nvSpPr>
          <p:cNvPr id="51237" name="Freeform 53">
            <a:extLst>
              <a:ext uri="{FF2B5EF4-FFF2-40B4-BE49-F238E27FC236}">
                <a16:creationId xmlns:a16="http://schemas.microsoft.com/office/drawing/2014/main" id="{0ABC4096-D0EC-1D4B-97B2-842657EE1B92}"/>
              </a:ext>
            </a:extLst>
          </p:cNvPr>
          <p:cNvSpPr>
            <a:spLocks/>
          </p:cNvSpPr>
          <p:nvPr/>
        </p:nvSpPr>
        <p:spPr bwMode="auto">
          <a:xfrm>
            <a:off x="3541713" y="2889250"/>
            <a:ext cx="4964112" cy="804863"/>
          </a:xfrm>
          <a:custGeom>
            <a:avLst/>
            <a:gdLst>
              <a:gd name="T0" fmla="*/ 0 w 3127"/>
              <a:gd name="T1" fmla="*/ 804863 h 507"/>
              <a:gd name="T2" fmla="*/ 814387 w 3127"/>
              <a:gd name="T3" fmla="*/ 357188 h 507"/>
              <a:gd name="T4" fmla="*/ 2655887 w 3127"/>
              <a:gd name="T5" fmla="*/ 71438 h 507"/>
              <a:gd name="T6" fmla="*/ 4964112 w 3127"/>
              <a:gd name="T7" fmla="*/ 0 h 507"/>
              <a:gd name="T8" fmla="*/ 0 60000 65536"/>
              <a:gd name="T9" fmla="*/ 0 60000 65536"/>
              <a:gd name="T10" fmla="*/ 0 60000 65536"/>
              <a:gd name="T11" fmla="*/ 0 60000 65536"/>
              <a:gd name="T12" fmla="*/ 0 w 3127"/>
              <a:gd name="T13" fmla="*/ 0 h 507"/>
              <a:gd name="T14" fmla="*/ 3127 w 3127"/>
              <a:gd name="T15" fmla="*/ 507 h 507"/>
            </a:gdLst>
            <a:ahLst/>
            <a:cxnLst>
              <a:cxn ang="T8">
                <a:pos x="T0" y="T1"/>
              </a:cxn>
              <a:cxn ang="T9">
                <a:pos x="T2" y="T3"/>
              </a:cxn>
              <a:cxn ang="T10">
                <a:pos x="T4" y="T5"/>
              </a:cxn>
              <a:cxn ang="T11">
                <a:pos x="T6" y="T7"/>
              </a:cxn>
            </a:cxnLst>
            <a:rect l="T12" t="T13" r="T14" b="T15"/>
            <a:pathLst>
              <a:path w="3127" h="507">
                <a:moveTo>
                  <a:pt x="0" y="507"/>
                </a:moveTo>
                <a:cubicBezTo>
                  <a:pt x="117" y="404"/>
                  <a:pt x="234" y="302"/>
                  <a:pt x="513" y="225"/>
                </a:cubicBezTo>
                <a:cubicBezTo>
                  <a:pt x="792" y="148"/>
                  <a:pt x="1237" y="82"/>
                  <a:pt x="1673" y="45"/>
                </a:cubicBezTo>
                <a:cubicBezTo>
                  <a:pt x="2109" y="8"/>
                  <a:pt x="2618" y="4"/>
                  <a:pt x="3127" y="0"/>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6822" name="Freeform 54">
            <a:extLst>
              <a:ext uri="{FF2B5EF4-FFF2-40B4-BE49-F238E27FC236}">
                <a16:creationId xmlns:a16="http://schemas.microsoft.com/office/drawing/2014/main" id="{50D56991-2136-8F4C-89A7-713FF8C12CA3}"/>
              </a:ext>
            </a:extLst>
          </p:cNvPr>
          <p:cNvSpPr>
            <a:spLocks/>
          </p:cNvSpPr>
          <p:nvPr/>
        </p:nvSpPr>
        <p:spPr bwMode="auto">
          <a:xfrm>
            <a:off x="7961313" y="4706938"/>
            <a:ext cx="493712" cy="1587"/>
          </a:xfrm>
          <a:custGeom>
            <a:avLst/>
            <a:gdLst>
              <a:gd name="T0" fmla="*/ 493712 w 311"/>
              <a:gd name="T1" fmla="*/ 0 h 1"/>
              <a:gd name="T2" fmla="*/ 0 w 311"/>
              <a:gd name="T3" fmla="*/ 0 h 1"/>
              <a:gd name="T4" fmla="*/ 0 60000 65536"/>
              <a:gd name="T5" fmla="*/ 0 60000 65536"/>
              <a:gd name="T6" fmla="*/ 0 w 311"/>
              <a:gd name="T7" fmla="*/ 0 h 1"/>
              <a:gd name="T8" fmla="*/ 311 w 311"/>
              <a:gd name="T9" fmla="*/ 1 h 1"/>
            </a:gdLst>
            <a:ahLst/>
            <a:cxnLst>
              <a:cxn ang="T4">
                <a:pos x="T0" y="T1"/>
              </a:cxn>
              <a:cxn ang="T5">
                <a:pos x="T2" y="T3"/>
              </a:cxn>
            </a:cxnLst>
            <a:rect l="T6" t="T7" r="T8" b="T9"/>
            <a:pathLst>
              <a:path w="311" h="1">
                <a:moveTo>
                  <a:pt x="311" y="0"/>
                </a:moveTo>
                <a:cubicBezTo>
                  <a:pt x="311" y="0"/>
                  <a:pt x="155" y="0"/>
                  <a:pt x="0" y="0"/>
                </a:cubicBezTo>
              </a:path>
            </a:pathLst>
          </a:custGeom>
          <a:noFill/>
          <a:ln w="1778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6823" name="Rectangle 55">
            <a:extLst>
              <a:ext uri="{FF2B5EF4-FFF2-40B4-BE49-F238E27FC236}">
                <a16:creationId xmlns:a16="http://schemas.microsoft.com/office/drawing/2014/main" id="{C5B9E5EA-0FCB-8F4C-B8AB-92576828FE9F}"/>
              </a:ext>
            </a:extLst>
          </p:cNvPr>
          <p:cNvSpPr>
            <a:spLocks noChangeArrowheads="1"/>
          </p:cNvSpPr>
          <p:nvPr/>
        </p:nvSpPr>
        <p:spPr bwMode="auto">
          <a:xfrm>
            <a:off x="7929563" y="4559300"/>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6FCF"/>
                </a:solidFill>
              </a:rPr>
              <a:t>RNA</a:t>
            </a:r>
          </a:p>
        </p:txBody>
      </p:sp>
      <p:pic>
        <p:nvPicPr>
          <p:cNvPr id="416824" name="Picture 56" descr="penguinL">
            <a:extLst>
              <a:ext uri="{FF2B5EF4-FFF2-40B4-BE49-F238E27FC236}">
                <a16:creationId xmlns:a16="http://schemas.microsoft.com/office/drawing/2014/main" id="{B5526274-4161-2A4A-9F73-617C4B79B3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063" y="112713"/>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6825" name="AutoShape 57">
            <a:extLst>
              <a:ext uri="{FF2B5EF4-FFF2-40B4-BE49-F238E27FC236}">
                <a16:creationId xmlns:a16="http://schemas.microsoft.com/office/drawing/2014/main" id="{4D2C6C47-3684-FF4E-AB07-588E5F8D2576}"/>
              </a:ext>
            </a:extLst>
          </p:cNvPr>
          <p:cNvSpPr>
            <a:spLocks noChangeArrowheads="1"/>
          </p:cNvSpPr>
          <p:nvPr/>
        </p:nvSpPr>
        <p:spPr bwMode="auto">
          <a:xfrm>
            <a:off x="5551488" y="90488"/>
            <a:ext cx="2433637" cy="960437"/>
          </a:xfrm>
          <a:prstGeom prst="wedgeEllipseCallout">
            <a:avLst>
              <a:gd name="adj1" fmla="val 54370"/>
              <a:gd name="adj2" fmla="val -20250"/>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Houston, we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 have a problem</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p>
        </p:txBody>
      </p:sp>
      <p:sp>
        <p:nvSpPr>
          <p:cNvPr id="416826" name="Oval 58">
            <a:extLst>
              <a:ext uri="{FF2B5EF4-FFF2-40B4-BE49-F238E27FC236}">
                <a16:creationId xmlns:a16="http://schemas.microsoft.com/office/drawing/2014/main" id="{DE722924-6D44-F346-BA23-757B17514018}"/>
              </a:ext>
            </a:extLst>
          </p:cNvPr>
          <p:cNvSpPr>
            <a:spLocks noChangeArrowheads="1"/>
          </p:cNvSpPr>
          <p:nvPr/>
        </p:nvSpPr>
        <p:spPr bwMode="auto">
          <a:xfrm>
            <a:off x="7734300" y="4205288"/>
            <a:ext cx="1087438" cy="950912"/>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6827" name="Oval 59">
            <a:extLst>
              <a:ext uri="{FF2B5EF4-FFF2-40B4-BE49-F238E27FC236}">
                <a16:creationId xmlns:a16="http://schemas.microsoft.com/office/drawing/2014/main" id="{960A3372-6D89-5343-8F46-70504DE471FE}"/>
              </a:ext>
            </a:extLst>
          </p:cNvPr>
          <p:cNvSpPr>
            <a:spLocks noChangeArrowheads="1"/>
          </p:cNvSpPr>
          <p:nvPr/>
        </p:nvSpPr>
        <p:spPr bwMode="auto">
          <a:xfrm>
            <a:off x="320675" y="3033713"/>
            <a:ext cx="1087438" cy="950912"/>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44" name="Rectangle 60">
            <a:extLst>
              <a:ext uri="{FF2B5EF4-FFF2-40B4-BE49-F238E27FC236}">
                <a16:creationId xmlns:a16="http://schemas.microsoft.com/office/drawing/2014/main" id="{666650E1-E78B-C142-A4B0-46E89D5AA041}"/>
              </a:ext>
            </a:extLst>
          </p:cNvPr>
          <p:cNvSpPr>
            <a:spLocks noChangeArrowheads="1"/>
          </p:cNvSpPr>
          <p:nvPr/>
        </p:nvSpPr>
        <p:spPr bwMode="auto">
          <a:xfrm>
            <a:off x="8067675" y="2852738"/>
            <a:ext cx="169863" cy="8096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1587712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6773"/>
                                        </p:tgtEl>
                                        <p:attrNameLst>
                                          <p:attrName>style.visibility</p:attrName>
                                        </p:attrNameLst>
                                      </p:cBhvr>
                                      <p:to>
                                        <p:strVal val="visible"/>
                                      </p:to>
                                    </p:set>
                                    <p:anim calcmode="lin" valueType="num">
                                      <p:cBhvr additive="base">
                                        <p:cTn id="7" dur="500" fill="hold"/>
                                        <p:tgtEl>
                                          <p:spTgt spid="416773"/>
                                        </p:tgtEl>
                                        <p:attrNameLst>
                                          <p:attrName>ppt_x</p:attrName>
                                        </p:attrNameLst>
                                      </p:cBhvr>
                                      <p:tavLst>
                                        <p:tav tm="0">
                                          <p:val>
                                            <p:strVal val="0-#ppt_w/2"/>
                                          </p:val>
                                        </p:tav>
                                        <p:tav tm="100000">
                                          <p:val>
                                            <p:strVal val="#ppt_x"/>
                                          </p:val>
                                        </p:tav>
                                      </p:tavLst>
                                    </p:anim>
                                    <p:anim calcmode="lin" valueType="num">
                                      <p:cBhvr additive="base">
                                        <p:cTn id="8" dur="500" fill="hold"/>
                                        <p:tgtEl>
                                          <p:spTgt spid="4167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16774"/>
                                        </p:tgtEl>
                                        <p:attrNameLst>
                                          <p:attrName>style.visibility</p:attrName>
                                        </p:attrNameLst>
                                      </p:cBhvr>
                                      <p:to>
                                        <p:strVal val="visible"/>
                                      </p:to>
                                    </p:set>
                                    <p:animEffect transition="in" filter="wipe(down)">
                                      <p:cBhvr>
                                        <p:cTn id="13" dur="500"/>
                                        <p:tgtEl>
                                          <p:spTgt spid="416774"/>
                                        </p:tgtEl>
                                      </p:cBhvr>
                                    </p:animEffect>
                                  </p:childTnLst>
                                  <p:subTnLst>
                                    <p:audio>
                                      <p:cMediaNode>
                                        <p:cTn display="0" masterRel="sameClick">
                                          <p:stCondLst>
                                            <p:cond evt="begin" delay="0">
                                              <p:tn val="11"/>
                                            </p:cond>
                                          </p:stCondLst>
                                          <p:endCondLst>
                                            <p:cond evt="onStopAudio" delay="0">
                                              <p:tgtEl>
                                                <p:sldTgt/>
                                              </p:tgtEl>
                                            </p:cond>
                                          </p:endCondLst>
                                        </p:cTn>
                                        <p:tgtEl>
                                          <p:sndTgt r:embed="rId3" name="Pong"/>
                                        </p:tgtEl>
                                      </p:cMediaNode>
                                    </p:audio>
                                  </p:sub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16820"/>
                                        </p:tgtEl>
                                        <p:attrNameLst>
                                          <p:attrName>style.visibility</p:attrName>
                                        </p:attrNameLst>
                                      </p:cBhvr>
                                      <p:to>
                                        <p:strVal val="visible"/>
                                      </p:to>
                                    </p:set>
                                    <p:animEffect transition="in" filter="wipe(left)">
                                      <p:cBhvr>
                                        <p:cTn id="17" dur="500"/>
                                        <p:tgtEl>
                                          <p:spTgt spid="4168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2000"/>
                                        <p:tgtEl>
                                          <p:spTgt spid="416822"/>
                                        </p:tgtEl>
                                      </p:cBhvr>
                                    </p:animEffect>
                                    <p:set>
                                      <p:cBhvr>
                                        <p:cTn id="22" dur="1" fill="hold">
                                          <p:stCondLst>
                                            <p:cond delay="1999"/>
                                          </p:stCondLst>
                                        </p:cTn>
                                        <p:tgtEl>
                                          <p:spTgt spid="41682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4" name="Arrow"/>
                                        </p:tgtEl>
                                      </p:cMediaNode>
                                    </p:audio>
                                  </p:subTnLst>
                                </p:cTn>
                              </p:par>
                              <p:par>
                                <p:cTn id="23" presetID="22" presetClass="exit" presetSubtype="8" fill="hold" grpId="0" nodeType="withEffect">
                                  <p:stCondLst>
                                    <p:cond delay="0"/>
                                  </p:stCondLst>
                                  <p:childTnLst>
                                    <p:animEffect transition="out" filter="wipe(left)">
                                      <p:cBhvr>
                                        <p:cTn id="24" dur="500"/>
                                        <p:tgtEl>
                                          <p:spTgt spid="416823">
                                            <p:txEl>
                                              <p:pRg st="0" end="0"/>
                                            </p:txEl>
                                          </p:spTgt>
                                        </p:tgtEl>
                                      </p:cBhvr>
                                    </p:animEffect>
                                    <p:set>
                                      <p:cBhvr>
                                        <p:cTn id="25" dur="1" fill="hold">
                                          <p:stCondLst>
                                            <p:cond delay="499"/>
                                          </p:stCondLst>
                                        </p:cTn>
                                        <p:tgtEl>
                                          <p:spTgt spid="416823">
                                            <p:txEl>
                                              <p:pRg st="0" end="0"/>
                                            </p:txEl>
                                          </p:spTgt>
                                        </p:tgtEl>
                                        <p:attrNameLst>
                                          <p:attrName>style.visibility</p:attrName>
                                        </p:attrNameLst>
                                      </p:cBhvr>
                                      <p:to>
                                        <p:strVal val="hidden"/>
                                      </p:to>
                                    </p:se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16826"/>
                                        </p:tgtEl>
                                        <p:attrNameLst>
                                          <p:attrName>style.visibility</p:attrName>
                                        </p:attrNameLst>
                                      </p:cBhvr>
                                      <p:to>
                                        <p:strVal val="visible"/>
                                      </p:to>
                                    </p:set>
                                    <p:animEffect transition="in" filter="wipe(left)">
                                      <p:cBhvr>
                                        <p:cTn id="29" dur="500"/>
                                        <p:tgtEl>
                                          <p:spTgt spid="416826"/>
                                        </p:tgtEl>
                                      </p:cBhvr>
                                    </p:animEffect>
                                  </p:childTnLst>
                                  <p:subTnLst>
                                    <p:audio>
                                      <p:cMediaNode>
                                        <p:cTn display="0" masterRel="sameClick">
                                          <p:stCondLst>
                                            <p:cond evt="begin" delay="0">
                                              <p:tn val="27"/>
                                            </p:cond>
                                          </p:stCondLst>
                                          <p:endCondLst>
                                            <p:cond evt="onStopAudio" delay="0">
                                              <p:tgtEl>
                                                <p:sldTgt/>
                                              </p:tgtEl>
                                            </p:cond>
                                          </p:endCondLst>
                                        </p:cTn>
                                        <p:tgtEl>
                                          <p:sndTgt r:embed="rId5" name="Vibro Up"/>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416824"/>
                                        </p:tgtEl>
                                        <p:attrNameLst>
                                          <p:attrName>style.visibility</p:attrName>
                                        </p:attrNameLst>
                                      </p:cBhvr>
                                      <p:to>
                                        <p:strVal val="visible"/>
                                      </p:to>
                                    </p:set>
                                    <p:animEffect transition="in" filter="wipe(down)">
                                      <p:cBhvr>
                                        <p:cTn id="34" dur="500"/>
                                        <p:tgtEl>
                                          <p:spTgt spid="416824"/>
                                        </p:tgtEl>
                                      </p:cBhvr>
                                    </p:animEffect>
                                  </p:childTnLst>
                                </p:cTn>
                              </p:par>
                            </p:childTnLst>
                          </p:cTn>
                        </p:par>
                        <p:par>
                          <p:cTn id="35" fill="hold" nodeType="afterGroup">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416825"/>
                                        </p:tgtEl>
                                        <p:attrNameLst>
                                          <p:attrName>style.visibility</p:attrName>
                                        </p:attrNameLst>
                                      </p:cBhvr>
                                      <p:to>
                                        <p:strVal val="visible"/>
                                      </p:to>
                                    </p:set>
                                    <p:animEffect transition="in" filter="wipe(down)">
                                      <p:cBhvr>
                                        <p:cTn id="38" dur="500"/>
                                        <p:tgtEl>
                                          <p:spTgt spid="416825"/>
                                        </p:tgtEl>
                                      </p:cBhvr>
                                    </p:animEffect>
                                  </p:childTnLst>
                                  <p:subTnLst>
                                    <p:audio>
                                      <p:cMediaNode>
                                        <p:cTn display="0" masterRel="sameClick">
                                          <p:stCondLst>
                                            <p:cond evt="begin" delay="0">
                                              <p:tn val="36"/>
                                            </p:cond>
                                          </p:stCondLst>
                                          <p:endCondLst>
                                            <p:cond evt="onStopAudio" delay="0">
                                              <p:tgtEl>
                                                <p:sldTgt/>
                                              </p:tgtEl>
                                            </p:cond>
                                          </p:endCondLst>
                                        </p:cTn>
                                        <p:tgtEl>
                                          <p:sndTgt r:embed="rId6" name="Quack"/>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16827"/>
                                        </p:tgtEl>
                                        <p:attrNameLst>
                                          <p:attrName>style.visibility</p:attrName>
                                        </p:attrNameLst>
                                      </p:cBhvr>
                                      <p:to>
                                        <p:strVal val="visible"/>
                                      </p:to>
                                    </p:set>
                                    <p:animEffect transition="in" filter="wipe(left)">
                                      <p:cBhvr>
                                        <p:cTn id="43" dur="500"/>
                                        <p:tgtEl>
                                          <p:spTgt spid="416827"/>
                                        </p:tgtEl>
                                      </p:cBhvr>
                                    </p:animEffect>
                                  </p:childTnLst>
                                  <p:subTnLst>
                                    <p:audio>
                                      <p:cMediaNode>
                                        <p:cTn display="0" masterRel="sameClick">
                                          <p:stCondLst>
                                            <p:cond evt="begin" delay="0">
                                              <p:tn val="41"/>
                                            </p:cond>
                                          </p:stCondLst>
                                          <p:endCondLst>
                                            <p:cond evt="onStopAudio" delay="0">
                                              <p:tgtEl>
                                                <p:sldTgt/>
                                              </p:tgtEl>
                                            </p:cond>
                                          </p:endCondLst>
                                        </p:cTn>
                                        <p:tgtEl>
                                          <p:sndTgt r:embed="rId5" name="Vibro Up"/>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16770"/>
                                        </p:tgtEl>
                                        <p:attrNameLst>
                                          <p:attrName>style.visibility</p:attrName>
                                        </p:attrNameLst>
                                      </p:cBhvr>
                                      <p:to>
                                        <p:strVal val="visible"/>
                                      </p:to>
                                    </p:set>
                                    <p:anim calcmode="lin" valueType="num">
                                      <p:cBhvr additive="base">
                                        <p:cTn id="48" dur="500" fill="hold"/>
                                        <p:tgtEl>
                                          <p:spTgt spid="416770"/>
                                        </p:tgtEl>
                                        <p:attrNameLst>
                                          <p:attrName>ppt_x</p:attrName>
                                        </p:attrNameLst>
                                      </p:cBhvr>
                                      <p:tavLst>
                                        <p:tav tm="0">
                                          <p:val>
                                            <p:strVal val="0-#ppt_w/2"/>
                                          </p:val>
                                        </p:tav>
                                        <p:tav tm="100000">
                                          <p:val>
                                            <p:strVal val="#ppt_x"/>
                                          </p:val>
                                        </p:tav>
                                      </p:tavLst>
                                    </p:anim>
                                    <p:anim calcmode="lin" valueType="num">
                                      <p:cBhvr additive="base">
                                        <p:cTn id="49" dur="500" fill="hold"/>
                                        <p:tgtEl>
                                          <p:spTgt spid="4167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0" grpId="0" animBg="1" autoUpdateAnimBg="0"/>
      <p:bldP spid="416773" grpId="0" animBg="1" autoUpdateAnimBg="0"/>
      <p:bldP spid="416774" grpId="0" animBg="1"/>
      <p:bldP spid="416820" grpId="0" animBg="1" autoUpdateAnimBg="0"/>
      <p:bldP spid="416822" grpId="0" animBg="1"/>
      <p:bldP spid="416823" grpId="0" build="p" autoUpdateAnimBg="0"/>
      <p:bldP spid="416825" grpId="0" animBg="1" autoUpdateAnimBg="0"/>
      <p:bldP spid="416826" grpId="0" animBg="1"/>
      <p:bldP spid="41682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descr="Rectangle: Click to edit Master text styles&#13;&#10;Second level&#13;&#10;Third level&#13;&#10;Fourth level&#13;&#10;Fifth level">
            <a:extLst>
              <a:ext uri="{FF2B5EF4-FFF2-40B4-BE49-F238E27FC236}">
                <a16:creationId xmlns:a16="http://schemas.microsoft.com/office/drawing/2014/main" id="{0E95F742-8111-B54B-87D1-36DCC0A28CE6}"/>
              </a:ext>
            </a:extLst>
          </p:cNvPr>
          <p:cNvSpPr>
            <a:spLocks noChangeArrowheads="1"/>
          </p:cNvSpPr>
          <p:nvPr/>
        </p:nvSpPr>
        <p:spPr bwMode="auto">
          <a:xfrm>
            <a:off x="146050" y="1319213"/>
            <a:ext cx="7543800" cy="13239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403225" indent="-2889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None/>
            </a:pPr>
            <a:r>
              <a:rPr lang="en-US" altLang="en-US" sz="2600" b="1" dirty="0">
                <a:solidFill>
                  <a:srgbClr val="000068"/>
                </a:solidFill>
              </a:rPr>
              <a:t>Repeating, non-coding sequences at the end of chromosomes = protective cap</a:t>
            </a:r>
            <a:endParaRPr lang="en-US" altLang="en-US" sz="2600" b="1" dirty="0">
              <a:solidFill>
                <a:srgbClr val="0F116A"/>
              </a:solidFill>
            </a:endParaRPr>
          </a:p>
          <a:p>
            <a:pPr lvl="1" algn="l" eaLnBrk="1" hangingPunct="1">
              <a:spcBef>
                <a:spcPct val="20000"/>
              </a:spcBef>
              <a:buClr>
                <a:schemeClr val="tx1"/>
              </a:buClr>
              <a:buSzPct val="60000"/>
              <a:buFont typeface="Wingdings" pitchFamily="2" charset="2"/>
              <a:buChar char="u"/>
            </a:pPr>
            <a:r>
              <a:rPr lang="en-US" altLang="en-US" b="1" dirty="0"/>
              <a:t>limit to ~50 cell divisions</a:t>
            </a:r>
          </a:p>
        </p:txBody>
      </p:sp>
      <p:sp>
        <p:nvSpPr>
          <p:cNvPr id="417795" name="Rectangle 3" descr="Rectangle: Click to edit Master text styles&#13;&#10;Second level&#13;&#10;Third level&#13;&#10;Fourth level&#13;&#10;Fifth level">
            <a:extLst>
              <a:ext uri="{FF2B5EF4-FFF2-40B4-BE49-F238E27FC236}">
                <a16:creationId xmlns:a16="http://schemas.microsoft.com/office/drawing/2014/main" id="{E31E658D-14FF-C943-B56E-87D802D821A0}"/>
              </a:ext>
            </a:extLst>
          </p:cNvPr>
          <p:cNvSpPr>
            <a:spLocks noChangeArrowheads="1"/>
          </p:cNvSpPr>
          <p:nvPr/>
        </p:nvSpPr>
        <p:spPr bwMode="auto">
          <a:xfrm>
            <a:off x="146050" y="4673600"/>
            <a:ext cx="7543800" cy="21685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403225" indent="-288925">
              <a:defRPr sz="2400">
                <a:solidFill>
                  <a:schemeClr val="tx1"/>
                </a:solidFill>
                <a:latin typeface="Arial" panose="020B0604020202020204" pitchFamily="34" charset="0"/>
                <a:ea typeface="ＭＳ Ｐゴシック" panose="020B0600070205080204" pitchFamily="34" charset="-128"/>
              </a:defRPr>
            </a:lvl2pPr>
            <a:lvl3pPr marL="746125" indent="-228600">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None/>
            </a:pPr>
            <a:r>
              <a:rPr lang="en-US" altLang="en-US" sz="2600" b="1" dirty="0">
                <a:solidFill>
                  <a:srgbClr val="000068"/>
                </a:solidFill>
              </a:rPr>
              <a:t>Telomerase</a:t>
            </a:r>
            <a:endParaRPr lang="en-US" altLang="en-US" sz="2600" b="1" dirty="0">
              <a:solidFill>
                <a:srgbClr val="0F116A"/>
              </a:solidFill>
            </a:endParaRPr>
          </a:p>
          <a:p>
            <a:pPr lvl="1" algn="l" eaLnBrk="1" hangingPunct="1">
              <a:spcBef>
                <a:spcPct val="20000"/>
              </a:spcBef>
              <a:buClr>
                <a:schemeClr val="tx1"/>
              </a:buClr>
              <a:buSzPct val="60000"/>
              <a:buFont typeface="Wingdings" pitchFamily="2" charset="2"/>
              <a:buChar char="u"/>
            </a:pPr>
            <a:r>
              <a:rPr lang="en-US" altLang="en-US" b="1" dirty="0"/>
              <a:t>enzyme extends telomeres </a:t>
            </a:r>
          </a:p>
          <a:p>
            <a:pPr lvl="1" algn="l" eaLnBrk="1" hangingPunct="1">
              <a:spcBef>
                <a:spcPct val="20000"/>
              </a:spcBef>
              <a:buClr>
                <a:schemeClr val="tx1"/>
              </a:buClr>
              <a:buSzPct val="60000"/>
              <a:buFont typeface="Wingdings" pitchFamily="2" charset="2"/>
              <a:buChar char="u"/>
            </a:pPr>
            <a:r>
              <a:rPr lang="en-US" altLang="en-US" b="1" dirty="0"/>
              <a:t>can add DNA bases at 5</a:t>
            </a:r>
            <a:r>
              <a:rPr lang="en-US" altLang="en-US" b="1" dirty="0">
                <a:sym typeface="Symbol" pitchFamily="2" charset="2"/>
              </a:rPr>
              <a:t></a:t>
            </a:r>
            <a:r>
              <a:rPr lang="en-US" altLang="en-US" b="1" dirty="0"/>
              <a:t> end</a:t>
            </a:r>
          </a:p>
          <a:p>
            <a:pPr lvl="1" algn="l" eaLnBrk="1" hangingPunct="1">
              <a:spcBef>
                <a:spcPct val="20000"/>
              </a:spcBef>
              <a:buClr>
                <a:schemeClr val="tx1"/>
              </a:buClr>
              <a:buSzPct val="60000"/>
              <a:buFont typeface="Wingdings" pitchFamily="2" charset="2"/>
              <a:buChar char="u"/>
            </a:pPr>
            <a:r>
              <a:rPr lang="en-US" altLang="en-US" b="1" dirty="0"/>
              <a:t>different level of activity in different cells</a:t>
            </a:r>
          </a:p>
          <a:p>
            <a:pPr lvl="2" algn="l" eaLnBrk="1" hangingPunct="1">
              <a:spcBef>
                <a:spcPct val="20000"/>
              </a:spcBef>
              <a:buClr>
                <a:schemeClr val="hlink"/>
              </a:buClr>
              <a:buSzPct val="95000"/>
              <a:buFont typeface="Wingdings" pitchFamily="2" charset="2"/>
              <a:buChar char="§"/>
            </a:pPr>
            <a:r>
              <a:rPr lang="en-US" altLang="en-US" sz="2000" b="1" dirty="0">
                <a:solidFill>
                  <a:srgbClr val="0F116A"/>
                </a:solidFill>
              </a:rPr>
              <a:t>high in stem cells &amp; cancers -- Why?</a:t>
            </a:r>
          </a:p>
        </p:txBody>
      </p:sp>
      <p:sp>
        <p:nvSpPr>
          <p:cNvPr id="52228" name="Freeform 4">
            <a:extLst>
              <a:ext uri="{FF2B5EF4-FFF2-40B4-BE49-F238E27FC236}">
                <a16:creationId xmlns:a16="http://schemas.microsoft.com/office/drawing/2014/main" id="{B7B382DD-16B1-AD48-A4E6-03580454CD94}"/>
              </a:ext>
            </a:extLst>
          </p:cNvPr>
          <p:cNvSpPr>
            <a:spLocks/>
          </p:cNvSpPr>
          <p:nvPr/>
        </p:nvSpPr>
        <p:spPr bwMode="auto">
          <a:xfrm>
            <a:off x="3444875" y="4068763"/>
            <a:ext cx="5003800" cy="639762"/>
          </a:xfrm>
          <a:custGeom>
            <a:avLst/>
            <a:gdLst>
              <a:gd name="T0" fmla="*/ 0 w 3152"/>
              <a:gd name="T1" fmla="*/ 0 h 403"/>
              <a:gd name="T2" fmla="*/ 920750 w 3152"/>
              <a:gd name="T3" fmla="*/ 403225 h 403"/>
              <a:gd name="T4" fmla="*/ 2897188 w 3152"/>
              <a:gd name="T5" fmla="*/ 600075 h 403"/>
              <a:gd name="T6" fmla="*/ 5003800 w 3152"/>
              <a:gd name="T7" fmla="*/ 638175 h 403"/>
              <a:gd name="T8" fmla="*/ 0 60000 65536"/>
              <a:gd name="T9" fmla="*/ 0 60000 65536"/>
              <a:gd name="T10" fmla="*/ 0 60000 65536"/>
              <a:gd name="T11" fmla="*/ 0 60000 65536"/>
              <a:gd name="T12" fmla="*/ 0 w 3152"/>
              <a:gd name="T13" fmla="*/ 0 h 403"/>
              <a:gd name="T14" fmla="*/ 3152 w 3152"/>
              <a:gd name="T15" fmla="*/ 403 h 403"/>
            </a:gdLst>
            <a:ahLst/>
            <a:cxnLst>
              <a:cxn ang="T8">
                <a:pos x="T0" y="T1"/>
              </a:cxn>
              <a:cxn ang="T9">
                <a:pos x="T2" y="T3"/>
              </a:cxn>
              <a:cxn ang="T10">
                <a:pos x="T4" y="T5"/>
              </a:cxn>
              <a:cxn ang="T11">
                <a:pos x="T6" y="T7"/>
              </a:cxn>
            </a:cxnLst>
            <a:rect l="T12" t="T13" r="T14" b="T15"/>
            <a:pathLst>
              <a:path w="3152" h="403">
                <a:moveTo>
                  <a:pt x="0" y="0"/>
                </a:moveTo>
                <a:cubicBezTo>
                  <a:pt x="138" y="95"/>
                  <a:pt x="276" y="191"/>
                  <a:pt x="580" y="254"/>
                </a:cubicBezTo>
                <a:cubicBezTo>
                  <a:pt x="884" y="317"/>
                  <a:pt x="1396" y="353"/>
                  <a:pt x="1825" y="378"/>
                </a:cubicBezTo>
                <a:cubicBezTo>
                  <a:pt x="2254" y="403"/>
                  <a:pt x="2703" y="402"/>
                  <a:pt x="3152" y="402"/>
                </a:cubicBezTo>
              </a:path>
            </a:pathLst>
          </a:custGeom>
          <a:noFill/>
          <a:ln w="177800">
            <a:solidFill>
              <a:schemeClr val="hlink"/>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29" name="Freeform 5">
            <a:extLst>
              <a:ext uri="{FF2B5EF4-FFF2-40B4-BE49-F238E27FC236}">
                <a16:creationId xmlns:a16="http://schemas.microsoft.com/office/drawing/2014/main" id="{6D9F5CEF-61E1-9B40-863D-90BEEBE7019C}"/>
              </a:ext>
            </a:extLst>
          </p:cNvPr>
          <p:cNvSpPr>
            <a:spLocks/>
          </p:cNvSpPr>
          <p:nvPr/>
        </p:nvSpPr>
        <p:spPr bwMode="auto">
          <a:xfrm>
            <a:off x="7961313" y="4706938"/>
            <a:ext cx="493712" cy="1587"/>
          </a:xfrm>
          <a:custGeom>
            <a:avLst/>
            <a:gdLst>
              <a:gd name="T0" fmla="*/ 493712 w 311"/>
              <a:gd name="T1" fmla="*/ 0 h 1"/>
              <a:gd name="T2" fmla="*/ 0 w 311"/>
              <a:gd name="T3" fmla="*/ 0 h 1"/>
              <a:gd name="T4" fmla="*/ 0 60000 65536"/>
              <a:gd name="T5" fmla="*/ 0 60000 65536"/>
              <a:gd name="T6" fmla="*/ 0 w 311"/>
              <a:gd name="T7" fmla="*/ 0 h 1"/>
              <a:gd name="T8" fmla="*/ 311 w 311"/>
              <a:gd name="T9" fmla="*/ 1 h 1"/>
            </a:gdLst>
            <a:ahLst/>
            <a:cxnLst>
              <a:cxn ang="T4">
                <a:pos x="T0" y="T1"/>
              </a:cxn>
              <a:cxn ang="T5">
                <a:pos x="T2" y="T3"/>
              </a:cxn>
            </a:cxnLst>
            <a:rect l="T6" t="T7" r="T8" b="T9"/>
            <a:pathLst>
              <a:path w="311" h="1">
                <a:moveTo>
                  <a:pt x="311" y="0"/>
                </a:moveTo>
                <a:cubicBezTo>
                  <a:pt x="311" y="0"/>
                  <a:pt x="155" y="0"/>
                  <a:pt x="0" y="0"/>
                </a:cubicBezTo>
              </a:path>
            </a:pathLst>
          </a:custGeom>
          <a:solidFill>
            <a:schemeClr val="bg1"/>
          </a:solidFill>
          <a:ln w="177800">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7798" name="AutoShape 6">
            <a:extLst>
              <a:ext uri="{FF2B5EF4-FFF2-40B4-BE49-F238E27FC236}">
                <a16:creationId xmlns:a16="http://schemas.microsoft.com/office/drawing/2014/main" id="{5BCC9DD7-ABA5-1B40-AFB6-BA107FE0BDFC}"/>
              </a:ext>
            </a:extLst>
          </p:cNvPr>
          <p:cNvSpPr>
            <a:spLocks noChangeArrowheads="1"/>
          </p:cNvSpPr>
          <p:nvPr/>
        </p:nvSpPr>
        <p:spPr bwMode="auto">
          <a:xfrm>
            <a:off x="7821613" y="4206875"/>
            <a:ext cx="660400" cy="1266825"/>
          </a:xfrm>
          <a:custGeom>
            <a:avLst/>
            <a:gdLst>
              <a:gd name="T0" fmla="*/ 10095559 w 21600"/>
              <a:gd name="T1" fmla="*/ 0 h 21600"/>
              <a:gd name="T2" fmla="*/ 2956696 w 21600"/>
              <a:gd name="T3" fmla="*/ 10879915 h 21600"/>
              <a:gd name="T4" fmla="*/ 0 w 21600"/>
              <a:gd name="T5" fmla="*/ 37149233 h 21600"/>
              <a:gd name="T6" fmla="*/ 2956696 w 21600"/>
              <a:gd name="T7" fmla="*/ 63418491 h 21600"/>
              <a:gd name="T8" fmla="*/ 10095559 w 21600"/>
              <a:gd name="T9" fmla="*/ 74298407 h 21600"/>
              <a:gd name="T10" fmla="*/ 17234422 w 21600"/>
              <a:gd name="T11" fmla="*/ 63418491 h 21600"/>
              <a:gd name="T12" fmla="*/ 20191119 w 21600"/>
              <a:gd name="T13" fmla="*/ 37149233 h 21600"/>
              <a:gd name="T14" fmla="*/ 17234422 w 21600"/>
              <a:gd name="T15" fmla="*/ 1087991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6FCF"/>
          </a:solidFill>
          <a:ln w="25400">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7799" name="AutoShape 7">
            <a:extLst>
              <a:ext uri="{FF2B5EF4-FFF2-40B4-BE49-F238E27FC236}">
                <a16:creationId xmlns:a16="http://schemas.microsoft.com/office/drawing/2014/main" id="{EB1E965D-4BA9-EE40-AB4A-E5A6050BBF2E}"/>
              </a:ext>
            </a:extLst>
          </p:cNvPr>
          <p:cNvSpPr>
            <a:spLocks noChangeArrowheads="1"/>
          </p:cNvSpPr>
          <p:nvPr/>
        </p:nvSpPr>
        <p:spPr bwMode="auto">
          <a:xfrm>
            <a:off x="7813675" y="3886200"/>
            <a:ext cx="1327150" cy="306388"/>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800" b="1">
                <a:solidFill>
                  <a:srgbClr val="0F116A"/>
                </a:solidFill>
              </a:rPr>
              <a:t>telomerase</a:t>
            </a:r>
          </a:p>
        </p:txBody>
      </p:sp>
      <p:sp>
        <p:nvSpPr>
          <p:cNvPr id="52232" name="Rectangle 8">
            <a:extLst>
              <a:ext uri="{FF2B5EF4-FFF2-40B4-BE49-F238E27FC236}">
                <a16:creationId xmlns:a16="http://schemas.microsoft.com/office/drawing/2014/main" id="{DF3BC061-8691-1440-922C-883AFDDED96C}"/>
              </a:ext>
            </a:extLst>
          </p:cNvPr>
          <p:cNvSpPr>
            <a:spLocks noGrp="1" noChangeArrowheads="1"/>
          </p:cNvSpPr>
          <p:nvPr>
            <p:ph type="title"/>
          </p:nvPr>
        </p:nvSpPr>
        <p:spPr>
          <a:xfrm>
            <a:off x="609600" y="685800"/>
            <a:ext cx="8534400" cy="762000"/>
          </a:xfrm>
        </p:spPr>
        <p:txBody>
          <a:bodyPr/>
          <a:lstStyle/>
          <a:p>
            <a:pPr eaLnBrk="1" hangingPunct="1"/>
            <a:r>
              <a:rPr lang="en-US" altLang="en-US"/>
              <a:t>Telomeres</a:t>
            </a:r>
          </a:p>
        </p:txBody>
      </p:sp>
      <p:sp>
        <p:nvSpPr>
          <p:cNvPr id="52233" name="Freeform 9">
            <a:extLst>
              <a:ext uri="{FF2B5EF4-FFF2-40B4-BE49-F238E27FC236}">
                <a16:creationId xmlns:a16="http://schemas.microsoft.com/office/drawing/2014/main" id="{49FC159C-F94D-6745-9DB1-2121B4A693D1}"/>
              </a:ext>
            </a:extLst>
          </p:cNvPr>
          <p:cNvSpPr>
            <a:spLocks/>
          </p:cNvSpPr>
          <p:nvPr/>
        </p:nvSpPr>
        <p:spPr bwMode="auto">
          <a:xfrm>
            <a:off x="730250" y="2341563"/>
            <a:ext cx="7750175" cy="1311275"/>
          </a:xfrm>
          <a:custGeom>
            <a:avLst/>
            <a:gdLst>
              <a:gd name="T0" fmla="*/ 0 w 4882"/>
              <a:gd name="T1" fmla="*/ 1140743 h 792"/>
              <a:gd name="T2" fmla="*/ 1695450 w 4882"/>
              <a:gd name="T3" fmla="*/ 1157300 h 792"/>
              <a:gd name="T4" fmla="*/ 3856038 w 4882"/>
              <a:gd name="T5" fmla="*/ 213579 h 792"/>
              <a:gd name="T6" fmla="*/ 7750175 w 4882"/>
              <a:gd name="T7" fmla="*/ 0 h 792"/>
              <a:gd name="T8" fmla="*/ 0 60000 65536"/>
              <a:gd name="T9" fmla="*/ 0 60000 65536"/>
              <a:gd name="T10" fmla="*/ 0 60000 65536"/>
              <a:gd name="T11" fmla="*/ 0 60000 65536"/>
              <a:gd name="T12" fmla="*/ 0 w 4882"/>
              <a:gd name="T13" fmla="*/ 0 h 792"/>
              <a:gd name="T14" fmla="*/ 4882 w 4882"/>
              <a:gd name="T15" fmla="*/ 792 h 792"/>
            </a:gdLst>
            <a:ahLst/>
            <a:cxnLst>
              <a:cxn ang="T8">
                <a:pos x="T0" y="T1"/>
              </a:cxn>
              <a:cxn ang="T9">
                <a:pos x="T2" y="T3"/>
              </a:cxn>
              <a:cxn ang="T10">
                <a:pos x="T4" y="T5"/>
              </a:cxn>
              <a:cxn ang="T11">
                <a:pos x="T6" y="T7"/>
              </a:cxn>
            </a:cxnLst>
            <a:rect l="T12" t="T13" r="T14" b="T15"/>
            <a:pathLst>
              <a:path w="4882" h="792">
                <a:moveTo>
                  <a:pt x="0" y="689"/>
                </a:moveTo>
                <a:cubicBezTo>
                  <a:pt x="331" y="740"/>
                  <a:pt x="663" y="792"/>
                  <a:pt x="1068" y="699"/>
                </a:cubicBezTo>
                <a:cubicBezTo>
                  <a:pt x="1473" y="606"/>
                  <a:pt x="1793" y="245"/>
                  <a:pt x="2429" y="129"/>
                </a:cubicBezTo>
                <a:cubicBezTo>
                  <a:pt x="3065" y="13"/>
                  <a:pt x="3973" y="6"/>
                  <a:pt x="4882" y="0"/>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34" name="Freeform 10">
            <a:extLst>
              <a:ext uri="{FF2B5EF4-FFF2-40B4-BE49-F238E27FC236}">
                <a16:creationId xmlns:a16="http://schemas.microsoft.com/office/drawing/2014/main" id="{052921EC-2F2D-3047-A098-10D9A7A89D24}"/>
              </a:ext>
            </a:extLst>
          </p:cNvPr>
          <p:cNvSpPr>
            <a:spLocks/>
          </p:cNvSpPr>
          <p:nvPr/>
        </p:nvSpPr>
        <p:spPr bwMode="auto">
          <a:xfrm flipV="1">
            <a:off x="708025" y="4052888"/>
            <a:ext cx="7750175" cy="1257300"/>
          </a:xfrm>
          <a:custGeom>
            <a:avLst/>
            <a:gdLst>
              <a:gd name="T0" fmla="*/ 0 w 4882"/>
              <a:gd name="T1" fmla="*/ 1093788 h 792"/>
              <a:gd name="T2" fmla="*/ 1695450 w 4882"/>
              <a:gd name="T3" fmla="*/ 1109663 h 792"/>
              <a:gd name="T4" fmla="*/ 3856038 w 4882"/>
              <a:gd name="T5" fmla="*/ 204788 h 792"/>
              <a:gd name="T6" fmla="*/ 7750175 w 4882"/>
              <a:gd name="T7" fmla="*/ 0 h 792"/>
              <a:gd name="T8" fmla="*/ 0 60000 65536"/>
              <a:gd name="T9" fmla="*/ 0 60000 65536"/>
              <a:gd name="T10" fmla="*/ 0 60000 65536"/>
              <a:gd name="T11" fmla="*/ 0 60000 65536"/>
              <a:gd name="T12" fmla="*/ 0 w 4882"/>
              <a:gd name="T13" fmla="*/ 0 h 792"/>
              <a:gd name="T14" fmla="*/ 4882 w 4882"/>
              <a:gd name="T15" fmla="*/ 792 h 792"/>
            </a:gdLst>
            <a:ahLst/>
            <a:cxnLst>
              <a:cxn ang="T8">
                <a:pos x="T0" y="T1"/>
              </a:cxn>
              <a:cxn ang="T9">
                <a:pos x="T2" y="T3"/>
              </a:cxn>
              <a:cxn ang="T10">
                <a:pos x="T4" y="T5"/>
              </a:cxn>
              <a:cxn ang="T11">
                <a:pos x="T6" y="T7"/>
              </a:cxn>
            </a:cxnLst>
            <a:rect l="T12" t="T13" r="T14" b="T15"/>
            <a:pathLst>
              <a:path w="4882" h="792">
                <a:moveTo>
                  <a:pt x="0" y="689"/>
                </a:moveTo>
                <a:cubicBezTo>
                  <a:pt x="331" y="740"/>
                  <a:pt x="663" y="792"/>
                  <a:pt x="1068" y="699"/>
                </a:cubicBezTo>
                <a:cubicBezTo>
                  <a:pt x="1473" y="606"/>
                  <a:pt x="1793" y="245"/>
                  <a:pt x="2429" y="129"/>
                </a:cubicBezTo>
                <a:cubicBezTo>
                  <a:pt x="3065" y="13"/>
                  <a:pt x="3973" y="6"/>
                  <a:pt x="4882" y="0"/>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35" name="AutoShape 11">
            <a:extLst>
              <a:ext uri="{FF2B5EF4-FFF2-40B4-BE49-F238E27FC236}">
                <a16:creationId xmlns:a16="http://schemas.microsoft.com/office/drawing/2014/main" id="{A1D91051-C41D-C946-9107-772641817257}"/>
              </a:ext>
            </a:extLst>
          </p:cNvPr>
          <p:cNvSpPr>
            <a:spLocks noChangeArrowheads="1"/>
          </p:cNvSpPr>
          <p:nvPr/>
        </p:nvSpPr>
        <p:spPr bwMode="auto">
          <a:xfrm>
            <a:off x="874713" y="3568700"/>
            <a:ext cx="114300" cy="2889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36" name="AutoShape 12">
            <a:extLst>
              <a:ext uri="{FF2B5EF4-FFF2-40B4-BE49-F238E27FC236}">
                <a16:creationId xmlns:a16="http://schemas.microsoft.com/office/drawing/2014/main" id="{D8F7F885-3B07-D243-AFCC-F7AFB3EEE7ED}"/>
              </a:ext>
            </a:extLst>
          </p:cNvPr>
          <p:cNvSpPr>
            <a:spLocks noChangeArrowheads="1"/>
          </p:cNvSpPr>
          <p:nvPr/>
        </p:nvSpPr>
        <p:spPr bwMode="auto">
          <a:xfrm>
            <a:off x="1079500" y="3852863"/>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37" name="AutoShape 13">
            <a:extLst>
              <a:ext uri="{FF2B5EF4-FFF2-40B4-BE49-F238E27FC236}">
                <a16:creationId xmlns:a16="http://schemas.microsoft.com/office/drawing/2014/main" id="{A1C43DEA-1B5E-2844-AFBD-40D448C0ECAE}"/>
              </a:ext>
            </a:extLst>
          </p:cNvPr>
          <p:cNvSpPr>
            <a:spLocks noChangeArrowheads="1"/>
          </p:cNvSpPr>
          <p:nvPr/>
        </p:nvSpPr>
        <p:spPr bwMode="auto">
          <a:xfrm>
            <a:off x="1300163" y="386873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38" name="AutoShape 14">
            <a:extLst>
              <a:ext uri="{FF2B5EF4-FFF2-40B4-BE49-F238E27FC236}">
                <a16:creationId xmlns:a16="http://schemas.microsoft.com/office/drawing/2014/main" id="{079EBCEA-532E-A249-B743-E4F7F513E274}"/>
              </a:ext>
            </a:extLst>
          </p:cNvPr>
          <p:cNvSpPr>
            <a:spLocks noChangeArrowheads="1"/>
          </p:cNvSpPr>
          <p:nvPr/>
        </p:nvSpPr>
        <p:spPr bwMode="auto">
          <a:xfrm>
            <a:off x="1519238" y="3860800"/>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39" name="AutoShape 15">
            <a:extLst>
              <a:ext uri="{FF2B5EF4-FFF2-40B4-BE49-F238E27FC236}">
                <a16:creationId xmlns:a16="http://schemas.microsoft.com/office/drawing/2014/main" id="{E3ACF80E-9562-B845-BA09-8F76D5761A36}"/>
              </a:ext>
            </a:extLst>
          </p:cNvPr>
          <p:cNvSpPr>
            <a:spLocks noChangeArrowheads="1"/>
          </p:cNvSpPr>
          <p:nvPr/>
        </p:nvSpPr>
        <p:spPr bwMode="auto">
          <a:xfrm>
            <a:off x="1784350" y="3892550"/>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40" name="AutoShape 16">
            <a:extLst>
              <a:ext uri="{FF2B5EF4-FFF2-40B4-BE49-F238E27FC236}">
                <a16:creationId xmlns:a16="http://schemas.microsoft.com/office/drawing/2014/main" id="{A1901D48-ACD2-7C42-AF9E-0F37FC23FB28}"/>
              </a:ext>
            </a:extLst>
          </p:cNvPr>
          <p:cNvSpPr>
            <a:spLocks noChangeArrowheads="1"/>
          </p:cNvSpPr>
          <p:nvPr/>
        </p:nvSpPr>
        <p:spPr bwMode="auto">
          <a:xfrm>
            <a:off x="2035175" y="3948113"/>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41" name="AutoShape 17">
            <a:extLst>
              <a:ext uri="{FF2B5EF4-FFF2-40B4-BE49-F238E27FC236}">
                <a16:creationId xmlns:a16="http://schemas.microsoft.com/office/drawing/2014/main" id="{F70AC9F5-8FA3-0642-BBCA-EF611276113C}"/>
              </a:ext>
            </a:extLst>
          </p:cNvPr>
          <p:cNvSpPr>
            <a:spLocks noChangeArrowheads="1"/>
          </p:cNvSpPr>
          <p:nvPr/>
        </p:nvSpPr>
        <p:spPr bwMode="auto">
          <a:xfrm>
            <a:off x="2255838" y="396398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42" name="AutoShape 18">
            <a:extLst>
              <a:ext uri="{FF2B5EF4-FFF2-40B4-BE49-F238E27FC236}">
                <a16:creationId xmlns:a16="http://schemas.microsoft.com/office/drawing/2014/main" id="{5093203A-1A72-0B44-9F10-3283FC4532A3}"/>
              </a:ext>
            </a:extLst>
          </p:cNvPr>
          <p:cNvSpPr>
            <a:spLocks noChangeArrowheads="1"/>
          </p:cNvSpPr>
          <p:nvPr/>
        </p:nvSpPr>
        <p:spPr bwMode="auto">
          <a:xfrm>
            <a:off x="1079500" y="3630613"/>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43" name="AutoShape 19">
            <a:extLst>
              <a:ext uri="{FF2B5EF4-FFF2-40B4-BE49-F238E27FC236}">
                <a16:creationId xmlns:a16="http://schemas.microsoft.com/office/drawing/2014/main" id="{5B6F65CC-79C9-EF4D-8E44-11B7852FC874}"/>
              </a:ext>
            </a:extLst>
          </p:cNvPr>
          <p:cNvSpPr>
            <a:spLocks noChangeArrowheads="1"/>
          </p:cNvSpPr>
          <p:nvPr/>
        </p:nvSpPr>
        <p:spPr bwMode="auto">
          <a:xfrm>
            <a:off x="1300163" y="364648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44" name="AutoShape 20">
            <a:extLst>
              <a:ext uri="{FF2B5EF4-FFF2-40B4-BE49-F238E27FC236}">
                <a16:creationId xmlns:a16="http://schemas.microsoft.com/office/drawing/2014/main" id="{3E18FA87-9B20-514B-AE29-ECEAB66C6487}"/>
              </a:ext>
            </a:extLst>
          </p:cNvPr>
          <p:cNvSpPr>
            <a:spLocks noChangeArrowheads="1"/>
          </p:cNvSpPr>
          <p:nvPr/>
        </p:nvSpPr>
        <p:spPr bwMode="auto">
          <a:xfrm>
            <a:off x="1519238" y="361473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45" name="AutoShape 21">
            <a:extLst>
              <a:ext uri="{FF2B5EF4-FFF2-40B4-BE49-F238E27FC236}">
                <a16:creationId xmlns:a16="http://schemas.microsoft.com/office/drawing/2014/main" id="{28FE7780-A53B-044F-A446-C711DDB922D7}"/>
              </a:ext>
            </a:extLst>
          </p:cNvPr>
          <p:cNvSpPr>
            <a:spLocks noChangeArrowheads="1"/>
          </p:cNvSpPr>
          <p:nvPr/>
        </p:nvSpPr>
        <p:spPr bwMode="auto">
          <a:xfrm>
            <a:off x="1784350" y="3606800"/>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46" name="AutoShape 22">
            <a:extLst>
              <a:ext uri="{FF2B5EF4-FFF2-40B4-BE49-F238E27FC236}">
                <a16:creationId xmlns:a16="http://schemas.microsoft.com/office/drawing/2014/main" id="{6AEE2215-8130-7A4A-9C86-F4BB6CBC5D17}"/>
              </a:ext>
            </a:extLst>
          </p:cNvPr>
          <p:cNvSpPr>
            <a:spLocks noChangeArrowheads="1"/>
          </p:cNvSpPr>
          <p:nvPr/>
        </p:nvSpPr>
        <p:spPr bwMode="auto">
          <a:xfrm>
            <a:off x="2041525" y="3582988"/>
            <a:ext cx="130175" cy="2127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47" name="AutoShape 23">
            <a:extLst>
              <a:ext uri="{FF2B5EF4-FFF2-40B4-BE49-F238E27FC236}">
                <a16:creationId xmlns:a16="http://schemas.microsoft.com/office/drawing/2014/main" id="{D8023F4B-B09B-084D-8894-90BE14332EB2}"/>
              </a:ext>
            </a:extLst>
          </p:cNvPr>
          <p:cNvSpPr>
            <a:spLocks noChangeArrowheads="1"/>
          </p:cNvSpPr>
          <p:nvPr/>
        </p:nvSpPr>
        <p:spPr bwMode="auto">
          <a:xfrm>
            <a:off x="2247900" y="3489325"/>
            <a:ext cx="130175" cy="303213"/>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52248" name="Group 24">
            <a:extLst>
              <a:ext uri="{FF2B5EF4-FFF2-40B4-BE49-F238E27FC236}">
                <a16:creationId xmlns:a16="http://schemas.microsoft.com/office/drawing/2014/main" id="{3DD59896-689D-6042-884B-D26398D1AA6F}"/>
              </a:ext>
            </a:extLst>
          </p:cNvPr>
          <p:cNvGrpSpPr>
            <a:grpSpLocks/>
          </p:cNvGrpSpPr>
          <p:nvPr/>
        </p:nvGrpSpPr>
        <p:grpSpPr bwMode="auto">
          <a:xfrm>
            <a:off x="449263" y="4108450"/>
            <a:ext cx="327025" cy="304800"/>
            <a:chOff x="1768" y="3755"/>
            <a:chExt cx="206" cy="192"/>
          </a:xfrm>
        </p:grpSpPr>
        <p:sp>
          <p:nvSpPr>
            <p:cNvPr id="52280" name="Oval 25">
              <a:extLst>
                <a:ext uri="{FF2B5EF4-FFF2-40B4-BE49-F238E27FC236}">
                  <a16:creationId xmlns:a16="http://schemas.microsoft.com/office/drawing/2014/main" id="{7AAFC9CD-1199-624C-98AF-F34926B6DAC8}"/>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81" name="Rectangle 26">
              <a:extLst>
                <a:ext uri="{FF2B5EF4-FFF2-40B4-BE49-F238E27FC236}">
                  <a16:creationId xmlns:a16="http://schemas.microsoft.com/office/drawing/2014/main" id="{24D96427-43A4-2045-A89E-E7AF3594F428}"/>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52249" name="Group 27">
            <a:extLst>
              <a:ext uri="{FF2B5EF4-FFF2-40B4-BE49-F238E27FC236}">
                <a16:creationId xmlns:a16="http://schemas.microsoft.com/office/drawing/2014/main" id="{446E3D89-EC10-AA49-B5D2-5091F5965C2E}"/>
              </a:ext>
            </a:extLst>
          </p:cNvPr>
          <p:cNvGrpSpPr>
            <a:grpSpLocks/>
          </p:cNvGrpSpPr>
          <p:nvPr/>
        </p:nvGrpSpPr>
        <p:grpSpPr bwMode="auto">
          <a:xfrm>
            <a:off x="8509000" y="4564063"/>
            <a:ext cx="327025" cy="304800"/>
            <a:chOff x="1768" y="3755"/>
            <a:chExt cx="206" cy="192"/>
          </a:xfrm>
        </p:grpSpPr>
        <p:sp>
          <p:nvSpPr>
            <p:cNvPr id="52278" name="Oval 28">
              <a:extLst>
                <a:ext uri="{FF2B5EF4-FFF2-40B4-BE49-F238E27FC236}">
                  <a16:creationId xmlns:a16="http://schemas.microsoft.com/office/drawing/2014/main" id="{84B03199-0BEF-5D49-A21E-285E6B54E95C}"/>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79" name="Rectangle 29">
              <a:extLst>
                <a:ext uri="{FF2B5EF4-FFF2-40B4-BE49-F238E27FC236}">
                  <a16:creationId xmlns:a16="http://schemas.microsoft.com/office/drawing/2014/main" id="{0A4D3CA6-1B4A-E249-99F8-621E78FD6319}"/>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52250" name="Group 30">
            <a:extLst>
              <a:ext uri="{FF2B5EF4-FFF2-40B4-BE49-F238E27FC236}">
                <a16:creationId xmlns:a16="http://schemas.microsoft.com/office/drawing/2014/main" id="{22FFA90E-34A9-E949-A42C-B9AF36C84EA3}"/>
              </a:ext>
            </a:extLst>
          </p:cNvPr>
          <p:cNvGrpSpPr>
            <a:grpSpLocks/>
          </p:cNvGrpSpPr>
          <p:nvPr/>
        </p:nvGrpSpPr>
        <p:grpSpPr bwMode="auto">
          <a:xfrm>
            <a:off x="8509000" y="2190750"/>
            <a:ext cx="327025" cy="304800"/>
            <a:chOff x="1768" y="3755"/>
            <a:chExt cx="206" cy="192"/>
          </a:xfrm>
        </p:grpSpPr>
        <p:sp>
          <p:nvSpPr>
            <p:cNvPr id="52276" name="Oval 31">
              <a:extLst>
                <a:ext uri="{FF2B5EF4-FFF2-40B4-BE49-F238E27FC236}">
                  <a16:creationId xmlns:a16="http://schemas.microsoft.com/office/drawing/2014/main" id="{6CFDEEF5-24D7-334A-9059-5F297CAF7666}"/>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77" name="Rectangle 32">
              <a:extLst>
                <a:ext uri="{FF2B5EF4-FFF2-40B4-BE49-F238E27FC236}">
                  <a16:creationId xmlns:a16="http://schemas.microsoft.com/office/drawing/2014/main" id="{D2B45A41-7309-DE44-B4A0-AA43DB2CF66F}"/>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52251" name="Group 33">
            <a:extLst>
              <a:ext uri="{FF2B5EF4-FFF2-40B4-BE49-F238E27FC236}">
                <a16:creationId xmlns:a16="http://schemas.microsoft.com/office/drawing/2014/main" id="{6A18EABF-DB5F-C74A-9B5E-E11B62C9638E}"/>
              </a:ext>
            </a:extLst>
          </p:cNvPr>
          <p:cNvGrpSpPr>
            <a:grpSpLocks/>
          </p:cNvGrpSpPr>
          <p:nvPr/>
        </p:nvGrpSpPr>
        <p:grpSpPr bwMode="auto">
          <a:xfrm>
            <a:off x="3170238" y="3478213"/>
            <a:ext cx="327025" cy="304800"/>
            <a:chOff x="1768" y="3755"/>
            <a:chExt cx="206" cy="192"/>
          </a:xfrm>
        </p:grpSpPr>
        <p:sp>
          <p:nvSpPr>
            <p:cNvPr id="52274" name="Oval 34">
              <a:extLst>
                <a:ext uri="{FF2B5EF4-FFF2-40B4-BE49-F238E27FC236}">
                  <a16:creationId xmlns:a16="http://schemas.microsoft.com/office/drawing/2014/main" id="{FDB3781E-9F54-E443-A396-F0838D940222}"/>
                </a:ext>
              </a:extLst>
            </p:cNvPr>
            <p:cNvSpPr>
              <a:spLocks noChangeArrowheads="1"/>
            </p:cNvSpPr>
            <p:nvPr/>
          </p:nvSpPr>
          <p:spPr bwMode="auto">
            <a:xfrm>
              <a:off x="1792" y="3775"/>
              <a:ext cx="134" cy="134"/>
            </a:xfrm>
            <a:prstGeom prst="ellipse">
              <a:avLst/>
            </a:prstGeom>
            <a:solidFill>
              <a:srgbClr val="00804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75" name="Rectangle 35">
              <a:extLst>
                <a:ext uri="{FF2B5EF4-FFF2-40B4-BE49-F238E27FC236}">
                  <a16:creationId xmlns:a16="http://schemas.microsoft.com/office/drawing/2014/main" id="{19F78E37-125E-7645-8919-997A1F18C33D}"/>
                </a:ext>
              </a:extLst>
            </p:cNvPr>
            <p:cNvSpPr>
              <a:spLocks noChangeArrowheads="1"/>
            </p:cNvSpPr>
            <p:nvPr/>
          </p:nvSpPr>
          <p:spPr bwMode="auto">
            <a:xfrm>
              <a:off x="1768" y="3755"/>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5</a:t>
              </a:r>
              <a:r>
                <a:rPr lang="en-US" altLang="en-US" sz="1400" b="1">
                  <a:solidFill>
                    <a:schemeClr val="bg1"/>
                  </a:solidFill>
                  <a:sym typeface="Symbol" pitchFamily="2" charset="2"/>
                </a:rPr>
                <a:t></a:t>
              </a:r>
            </a:p>
          </p:txBody>
        </p:sp>
      </p:grpSp>
      <p:grpSp>
        <p:nvGrpSpPr>
          <p:cNvPr id="52252" name="Group 36">
            <a:extLst>
              <a:ext uri="{FF2B5EF4-FFF2-40B4-BE49-F238E27FC236}">
                <a16:creationId xmlns:a16="http://schemas.microsoft.com/office/drawing/2014/main" id="{1AE6C9C5-8D80-AC4A-9422-775D36ADB3A8}"/>
              </a:ext>
            </a:extLst>
          </p:cNvPr>
          <p:cNvGrpSpPr>
            <a:grpSpLocks/>
          </p:cNvGrpSpPr>
          <p:nvPr/>
        </p:nvGrpSpPr>
        <p:grpSpPr bwMode="auto">
          <a:xfrm>
            <a:off x="3170238" y="3903663"/>
            <a:ext cx="327025" cy="304800"/>
            <a:chOff x="2621" y="2303"/>
            <a:chExt cx="206" cy="192"/>
          </a:xfrm>
        </p:grpSpPr>
        <p:sp>
          <p:nvSpPr>
            <p:cNvPr id="52272" name="Oval 37">
              <a:extLst>
                <a:ext uri="{FF2B5EF4-FFF2-40B4-BE49-F238E27FC236}">
                  <a16:creationId xmlns:a16="http://schemas.microsoft.com/office/drawing/2014/main" id="{D403ED10-4E01-8643-A578-263FF92D9103}"/>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73" name="Rectangle 38">
              <a:extLst>
                <a:ext uri="{FF2B5EF4-FFF2-40B4-BE49-F238E27FC236}">
                  <a16:creationId xmlns:a16="http://schemas.microsoft.com/office/drawing/2014/main" id="{EC7A0328-2596-3A43-ACD3-1F4769804559}"/>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52253" name="Group 39">
            <a:extLst>
              <a:ext uri="{FF2B5EF4-FFF2-40B4-BE49-F238E27FC236}">
                <a16:creationId xmlns:a16="http://schemas.microsoft.com/office/drawing/2014/main" id="{96AC831C-8CB3-1845-86CE-746BC24D2A9F}"/>
              </a:ext>
            </a:extLst>
          </p:cNvPr>
          <p:cNvGrpSpPr>
            <a:grpSpLocks/>
          </p:cNvGrpSpPr>
          <p:nvPr/>
        </p:nvGrpSpPr>
        <p:grpSpPr bwMode="auto">
          <a:xfrm>
            <a:off x="449263" y="3311525"/>
            <a:ext cx="327025" cy="304800"/>
            <a:chOff x="2621" y="2303"/>
            <a:chExt cx="206" cy="192"/>
          </a:xfrm>
        </p:grpSpPr>
        <p:sp>
          <p:nvSpPr>
            <p:cNvPr id="52270" name="Oval 40">
              <a:extLst>
                <a:ext uri="{FF2B5EF4-FFF2-40B4-BE49-F238E27FC236}">
                  <a16:creationId xmlns:a16="http://schemas.microsoft.com/office/drawing/2014/main" id="{EBC5EB73-57D8-EC4A-9C80-5A1D5F7DB1E1}"/>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71" name="Rectangle 41">
              <a:extLst>
                <a:ext uri="{FF2B5EF4-FFF2-40B4-BE49-F238E27FC236}">
                  <a16:creationId xmlns:a16="http://schemas.microsoft.com/office/drawing/2014/main" id="{44DE9818-90B6-6943-BD38-7DC67AEE44E8}"/>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52254" name="Group 42">
            <a:extLst>
              <a:ext uri="{FF2B5EF4-FFF2-40B4-BE49-F238E27FC236}">
                <a16:creationId xmlns:a16="http://schemas.microsoft.com/office/drawing/2014/main" id="{F4076890-6019-3448-A45E-D3419390B552}"/>
              </a:ext>
            </a:extLst>
          </p:cNvPr>
          <p:cNvGrpSpPr>
            <a:grpSpLocks/>
          </p:cNvGrpSpPr>
          <p:nvPr/>
        </p:nvGrpSpPr>
        <p:grpSpPr bwMode="auto">
          <a:xfrm>
            <a:off x="8509000" y="5173663"/>
            <a:ext cx="327025" cy="304800"/>
            <a:chOff x="2621" y="2303"/>
            <a:chExt cx="206" cy="192"/>
          </a:xfrm>
        </p:grpSpPr>
        <p:sp>
          <p:nvSpPr>
            <p:cNvPr id="52268" name="Oval 43">
              <a:extLst>
                <a:ext uri="{FF2B5EF4-FFF2-40B4-BE49-F238E27FC236}">
                  <a16:creationId xmlns:a16="http://schemas.microsoft.com/office/drawing/2014/main" id="{5B2CCB6F-20A2-B84D-9E4D-DB520CC3E05C}"/>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69" name="Rectangle 44">
              <a:extLst>
                <a:ext uri="{FF2B5EF4-FFF2-40B4-BE49-F238E27FC236}">
                  <a16:creationId xmlns:a16="http://schemas.microsoft.com/office/drawing/2014/main" id="{9DFED66D-DC1C-1A4B-B894-C177C0F8B244}"/>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grpSp>
        <p:nvGrpSpPr>
          <p:cNvPr id="52255" name="Group 45">
            <a:extLst>
              <a:ext uri="{FF2B5EF4-FFF2-40B4-BE49-F238E27FC236}">
                <a16:creationId xmlns:a16="http://schemas.microsoft.com/office/drawing/2014/main" id="{0A515D72-7111-1840-A4AB-79BA426DDA3A}"/>
              </a:ext>
            </a:extLst>
          </p:cNvPr>
          <p:cNvGrpSpPr>
            <a:grpSpLocks/>
          </p:cNvGrpSpPr>
          <p:nvPr/>
        </p:nvGrpSpPr>
        <p:grpSpPr bwMode="auto">
          <a:xfrm>
            <a:off x="8509000" y="2678113"/>
            <a:ext cx="327025" cy="304800"/>
            <a:chOff x="2621" y="2303"/>
            <a:chExt cx="206" cy="192"/>
          </a:xfrm>
        </p:grpSpPr>
        <p:sp>
          <p:nvSpPr>
            <p:cNvPr id="52266" name="Oval 46">
              <a:extLst>
                <a:ext uri="{FF2B5EF4-FFF2-40B4-BE49-F238E27FC236}">
                  <a16:creationId xmlns:a16="http://schemas.microsoft.com/office/drawing/2014/main" id="{AA987986-0C57-C046-8721-39CE6122F34E}"/>
                </a:ext>
              </a:extLst>
            </p:cNvPr>
            <p:cNvSpPr>
              <a:spLocks noChangeArrowheads="1"/>
            </p:cNvSpPr>
            <p:nvPr/>
          </p:nvSpPr>
          <p:spPr bwMode="auto">
            <a:xfrm>
              <a:off x="2645" y="2323"/>
              <a:ext cx="134" cy="134"/>
            </a:xfrm>
            <a:prstGeom prst="ellipse">
              <a:avLst/>
            </a:prstGeom>
            <a:solidFill>
              <a:srgbClr val="CC0000"/>
            </a:solidFill>
            <a:ln w="9525">
              <a:solidFill>
                <a:schemeClr val="folHlink"/>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67" name="Rectangle 47">
              <a:extLst>
                <a:ext uri="{FF2B5EF4-FFF2-40B4-BE49-F238E27FC236}">
                  <a16:creationId xmlns:a16="http://schemas.microsoft.com/office/drawing/2014/main" id="{6D734BEA-7E0C-A249-9773-1BAF67DD9895}"/>
                </a:ext>
              </a:extLst>
            </p:cNvPr>
            <p:cNvSpPr>
              <a:spLocks noChangeArrowheads="1"/>
            </p:cNvSpPr>
            <p:nvPr/>
          </p:nvSpPr>
          <p:spPr bwMode="auto">
            <a:xfrm>
              <a:off x="2621" y="2303"/>
              <a:ext cx="2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bg1"/>
                  </a:solidFill>
                </a:rPr>
                <a:t>3</a:t>
              </a:r>
              <a:r>
                <a:rPr lang="en-US" altLang="en-US" sz="1400" b="1">
                  <a:solidFill>
                    <a:schemeClr val="bg1"/>
                  </a:solidFill>
                  <a:sym typeface="Symbol" pitchFamily="2" charset="2"/>
                </a:rPr>
                <a:t></a:t>
              </a:r>
            </a:p>
          </p:txBody>
        </p:sp>
      </p:grpSp>
      <p:sp>
        <p:nvSpPr>
          <p:cNvPr id="52256" name="AutoShape 48">
            <a:extLst>
              <a:ext uri="{FF2B5EF4-FFF2-40B4-BE49-F238E27FC236}">
                <a16:creationId xmlns:a16="http://schemas.microsoft.com/office/drawing/2014/main" id="{2B3D21FD-2EF5-FE43-BACC-B03779490C89}"/>
              </a:ext>
            </a:extLst>
          </p:cNvPr>
          <p:cNvSpPr>
            <a:spLocks noChangeArrowheads="1"/>
          </p:cNvSpPr>
          <p:nvPr/>
        </p:nvSpPr>
        <p:spPr bwMode="auto">
          <a:xfrm>
            <a:off x="874713" y="3857625"/>
            <a:ext cx="114300" cy="288925"/>
          </a:xfrm>
          <a:prstGeom prst="roundRect">
            <a:avLst>
              <a:gd name="adj" fmla="val 16667"/>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57" name="AutoShape 49">
            <a:extLst>
              <a:ext uri="{FF2B5EF4-FFF2-40B4-BE49-F238E27FC236}">
                <a16:creationId xmlns:a16="http://schemas.microsoft.com/office/drawing/2014/main" id="{E2430DA3-3F91-5449-93B9-C7B0B2F1A369}"/>
              </a:ext>
            </a:extLst>
          </p:cNvPr>
          <p:cNvSpPr>
            <a:spLocks noChangeArrowheads="1"/>
          </p:cNvSpPr>
          <p:nvPr/>
        </p:nvSpPr>
        <p:spPr bwMode="auto">
          <a:xfrm>
            <a:off x="1831975" y="3871913"/>
            <a:ext cx="1328738" cy="428625"/>
          </a:xfrm>
          <a:prstGeom prst="roundRect">
            <a:avLst>
              <a:gd name="adj" fmla="val 16667"/>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400" b="1">
                <a:solidFill>
                  <a:srgbClr val="CC0000"/>
                </a:solidFill>
              </a:rPr>
              <a:t>growing </a:t>
            </a:r>
          </a:p>
          <a:p>
            <a:pPr>
              <a:lnSpc>
                <a:spcPct val="90000"/>
              </a:lnSpc>
            </a:pPr>
            <a:r>
              <a:rPr lang="en-US" altLang="en-US" sz="1400" b="1">
                <a:solidFill>
                  <a:srgbClr val="CC0000"/>
                </a:solidFill>
              </a:rPr>
              <a:t>replication fork</a:t>
            </a:r>
            <a:endParaRPr lang="en-US" altLang="en-US" sz="1800" b="1">
              <a:solidFill>
                <a:srgbClr val="CC0000"/>
              </a:solidFill>
            </a:endParaRPr>
          </a:p>
        </p:txBody>
      </p:sp>
      <p:sp>
        <p:nvSpPr>
          <p:cNvPr id="52258" name="Line 50">
            <a:extLst>
              <a:ext uri="{FF2B5EF4-FFF2-40B4-BE49-F238E27FC236}">
                <a16:creationId xmlns:a16="http://schemas.microsoft.com/office/drawing/2014/main" id="{C56E507C-0637-914B-B4C9-40B4AB2E7F44}"/>
              </a:ext>
            </a:extLst>
          </p:cNvPr>
          <p:cNvSpPr>
            <a:spLocks noChangeShapeType="1"/>
          </p:cNvSpPr>
          <p:nvPr/>
        </p:nvSpPr>
        <p:spPr bwMode="auto">
          <a:xfrm flipH="1">
            <a:off x="1766888" y="3852863"/>
            <a:ext cx="1055687" cy="0"/>
          </a:xfrm>
          <a:prstGeom prst="line">
            <a:avLst/>
          </a:prstGeom>
          <a:noFill/>
          <a:ln w="101600">
            <a:solidFill>
              <a:srgbClr val="CC0000"/>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52259" name="Freeform 51">
            <a:extLst>
              <a:ext uri="{FF2B5EF4-FFF2-40B4-BE49-F238E27FC236}">
                <a16:creationId xmlns:a16="http://schemas.microsoft.com/office/drawing/2014/main" id="{AB413E39-1F53-0246-8B0A-CF68263DED86}"/>
              </a:ext>
            </a:extLst>
          </p:cNvPr>
          <p:cNvSpPr>
            <a:spLocks/>
          </p:cNvSpPr>
          <p:nvPr/>
        </p:nvSpPr>
        <p:spPr bwMode="auto">
          <a:xfrm>
            <a:off x="3541713" y="2889250"/>
            <a:ext cx="4964112" cy="804863"/>
          </a:xfrm>
          <a:custGeom>
            <a:avLst/>
            <a:gdLst>
              <a:gd name="T0" fmla="*/ 0 w 3127"/>
              <a:gd name="T1" fmla="*/ 804863 h 507"/>
              <a:gd name="T2" fmla="*/ 814387 w 3127"/>
              <a:gd name="T3" fmla="*/ 357188 h 507"/>
              <a:gd name="T4" fmla="*/ 2655887 w 3127"/>
              <a:gd name="T5" fmla="*/ 71438 h 507"/>
              <a:gd name="T6" fmla="*/ 4964112 w 3127"/>
              <a:gd name="T7" fmla="*/ 0 h 507"/>
              <a:gd name="T8" fmla="*/ 0 60000 65536"/>
              <a:gd name="T9" fmla="*/ 0 60000 65536"/>
              <a:gd name="T10" fmla="*/ 0 60000 65536"/>
              <a:gd name="T11" fmla="*/ 0 60000 65536"/>
              <a:gd name="T12" fmla="*/ 0 w 3127"/>
              <a:gd name="T13" fmla="*/ 0 h 507"/>
              <a:gd name="T14" fmla="*/ 3127 w 3127"/>
              <a:gd name="T15" fmla="*/ 507 h 507"/>
            </a:gdLst>
            <a:ahLst/>
            <a:cxnLst>
              <a:cxn ang="T8">
                <a:pos x="T0" y="T1"/>
              </a:cxn>
              <a:cxn ang="T9">
                <a:pos x="T2" y="T3"/>
              </a:cxn>
              <a:cxn ang="T10">
                <a:pos x="T4" y="T5"/>
              </a:cxn>
              <a:cxn ang="T11">
                <a:pos x="T6" y="T7"/>
              </a:cxn>
            </a:cxnLst>
            <a:rect l="T12" t="T13" r="T14" b="T15"/>
            <a:pathLst>
              <a:path w="3127" h="507">
                <a:moveTo>
                  <a:pt x="0" y="507"/>
                </a:moveTo>
                <a:cubicBezTo>
                  <a:pt x="117" y="404"/>
                  <a:pt x="234" y="302"/>
                  <a:pt x="513" y="225"/>
                </a:cubicBezTo>
                <a:cubicBezTo>
                  <a:pt x="792" y="148"/>
                  <a:pt x="1237" y="82"/>
                  <a:pt x="1673" y="45"/>
                </a:cubicBezTo>
                <a:cubicBezTo>
                  <a:pt x="2109" y="8"/>
                  <a:pt x="2618" y="4"/>
                  <a:pt x="3127" y="0"/>
                </a:cubicBezTo>
              </a:path>
            </a:pathLst>
          </a:custGeom>
          <a:noFill/>
          <a:ln w="1778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60" name="Rectangle 52">
            <a:extLst>
              <a:ext uri="{FF2B5EF4-FFF2-40B4-BE49-F238E27FC236}">
                <a16:creationId xmlns:a16="http://schemas.microsoft.com/office/drawing/2014/main" id="{6B30B116-90CE-0D49-B1B9-9FA2C2E7E9E5}"/>
              </a:ext>
            </a:extLst>
          </p:cNvPr>
          <p:cNvSpPr>
            <a:spLocks noChangeArrowheads="1"/>
          </p:cNvSpPr>
          <p:nvPr/>
        </p:nvSpPr>
        <p:spPr bwMode="auto">
          <a:xfrm>
            <a:off x="8067675" y="2852738"/>
            <a:ext cx="169863" cy="8096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61" name="Freeform 53">
            <a:extLst>
              <a:ext uri="{FF2B5EF4-FFF2-40B4-BE49-F238E27FC236}">
                <a16:creationId xmlns:a16="http://schemas.microsoft.com/office/drawing/2014/main" id="{180A72D8-6964-624B-A421-C233AC7400D3}"/>
              </a:ext>
            </a:extLst>
          </p:cNvPr>
          <p:cNvSpPr>
            <a:spLocks/>
          </p:cNvSpPr>
          <p:nvPr/>
        </p:nvSpPr>
        <p:spPr bwMode="auto">
          <a:xfrm>
            <a:off x="5049838" y="5178425"/>
            <a:ext cx="3398837" cy="136525"/>
          </a:xfrm>
          <a:custGeom>
            <a:avLst/>
            <a:gdLst>
              <a:gd name="T0" fmla="*/ 3398837 w 2141"/>
              <a:gd name="T1" fmla="*/ 136525 h 86"/>
              <a:gd name="T2" fmla="*/ 2060575 w 2141"/>
              <a:gd name="T3" fmla="*/ 122238 h 86"/>
              <a:gd name="T4" fmla="*/ 1270000 w 2141"/>
              <a:gd name="T5" fmla="*/ 100013 h 86"/>
              <a:gd name="T6" fmla="*/ 319087 w 2141"/>
              <a:gd name="T7" fmla="*/ 30163 h 86"/>
              <a:gd name="T8" fmla="*/ 0 w 2141"/>
              <a:gd name="T9" fmla="*/ 0 h 86"/>
              <a:gd name="T10" fmla="*/ 0 60000 65536"/>
              <a:gd name="T11" fmla="*/ 0 60000 65536"/>
              <a:gd name="T12" fmla="*/ 0 60000 65536"/>
              <a:gd name="T13" fmla="*/ 0 60000 65536"/>
              <a:gd name="T14" fmla="*/ 0 60000 65536"/>
              <a:gd name="T15" fmla="*/ 0 w 2141"/>
              <a:gd name="T16" fmla="*/ 0 h 86"/>
              <a:gd name="T17" fmla="*/ 2141 w 2141"/>
              <a:gd name="T18" fmla="*/ 86 h 86"/>
            </a:gdLst>
            <a:ahLst/>
            <a:cxnLst>
              <a:cxn ang="T10">
                <a:pos x="T0" y="T1"/>
              </a:cxn>
              <a:cxn ang="T11">
                <a:pos x="T2" y="T3"/>
              </a:cxn>
              <a:cxn ang="T12">
                <a:pos x="T4" y="T5"/>
              </a:cxn>
              <a:cxn ang="T13">
                <a:pos x="T6" y="T7"/>
              </a:cxn>
              <a:cxn ang="T14">
                <a:pos x="T8" y="T9"/>
              </a:cxn>
            </a:cxnLst>
            <a:rect l="T15" t="T16" r="T17" b="T18"/>
            <a:pathLst>
              <a:path w="2141" h="86">
                <a:moveTo>
                  <a:pt x="2141" y="86"/>
                </a:moveTo>
                <a:cubicBezTo>
                  <a:pt x="1831" y="83"/>
                  <a:pt x="1521" y="81"/>
                  <a:pt x="1298" y="77"/>
                </a:cubicBezTo>
                <a:cubicBezTo>
                  <a:pt x="1075" y="73"/>
                  <a:pt x="983" y="73"/>
                  <a:pt x="800" y="63"/>
                </a:cubicBezTo>
                <a:cubicBezTo>
                  <a:pt x="617" y="53"/>
                  <a:pt x="334" y="29"/>
                  <a:pt x="201" y="19"/>
                </a:cubicBezTo>
                <a:cubicBezTo>
                  <a:pt x="68" y="9"/>
                  <a:pt x="33" y="3"/>
                  <a:pt x="0" y="0"/>
                </a:cubicBez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7846" name="Rectangle 54">
            <a:extLst>
              <a:ext uri="{FF2B5EF4-FFF2-40B4-BE49-F238E27FC236}">
                <a16:creationId xmlns:a16="http://schemas.microsoft.com/office/drawing/2014/main" id="{3D027097-B44C-C143-89D5-1A3C485B7E07}"/>
              </a:ext>
            </a:extLst>
          </p:cNvPr>
          <p:cNvSpPr>
            <a:spLocks noChangeArrowheads="1"/>
          </p:cNvSpPr>
          <p:nvPr/>
        </p:nvSpPr>
        <p:spPr bwMode="auto">
          <a:xfrm>
            <a:off x="7507288" y="5160963"/>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solidFill>
                  <a:srgbClr val="FF6FCF"/>
                </a:solidFill>
              </a:rPr>
              <a:t>TTAAGGG</a:t>
            </a:r>
          </a:p>
        </p:txBody>
      </p:sp>
      <p:sp>
        <p:nvSpPr>
          <p:cNvPr id="417847" name="Rectangle 55">
            <a:extLst>
              <a:ext uri="{FF2B5EF4-FFF2-40B4-BE49-F238E27FC236}">
                <a16:creationId xmlns:a16="http://schemas.microsoft.com/office/drawing/2014/main" id="{D5DDCD7F-A66D-A44F-A9E5-7C7DAC5A6441}"/>
              </a:ext>
            </a:extLst>
          </p:cNvPr>
          <p:cNvSpPr>
            <a:spLocks noChangeArrowheads="1"/>
          </p:cNvSpPr>
          <p:nvPr/>
        </p:nvSpPr>
        <p:spPr bwMode="auto">
          <a:xfrm>
            <a:off x="6618288" y="5160963"/>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solidFill>
                  <a:srgbClr val="FF6FCF"/>
                </a:solidFill>
              </a:rPr>
              <a:t>TTAAGGG</a:t>
            </a:r>
          </a:p>
        </p:txBody>
      </p:sp>
      <p:sp>
        <p:nvSpPr>
          <p:cNvPr id="417848" name="Rectangle 56">
            <a:extLst>
              <a:ext uri="{FF2B5EF4-FFF2-40B4-BE49-F238E27FC236}">
                <a16:creationId xmlns:a16="http://schemas.microsoft.com/office/drawing/2014/main" id="{E46B6B7D-9850-714C-840B-8BC4B8AF9678}"/>
              </a:ext>
            </a:extLst>
          </p:cNvPr>
          <p:cNvSpPr>
            <a:spLocks noChangeArrowheads="1"/>
          </p:cNvSpPr>
          <p:nvPr/>
        </p:nvSpPr>
        <p:spPr bwMode="auto">
          <a:xfrm rot="61581">
            <a:off x="5726113" y="5124450"/>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solidFill>
                  <a:srgbClr val="FF6FCF"/>
                </a:solidFill>
              </a:rPr>
              <a:t>TTAAGGG</a:t>
            </a:r>
          </a:p>
        </p:txBody>
      </p:sp>
      <p:sp>
        <p:nvSpPr>
          <p:cNvPr id="52265" name="Freeform 57">
            <a:extLst>
              <a:ext uri="{FF2B5EF4-FFF2-40B4-BE49-F238E27FC236}">
                <a16:creationId xmlns:a16="http://schemas.microsoft.com/office/drawing/2014/main" id="{CA381478-66A9-EA4B-9CB8-C5C2C4F20F3D}"/>
              </a:ext>
            </a:extLst>
          </p:cNvPr>
          <p:cNvSpPr>
            <a:spLocks/>
          </p:cNvSpPr>
          <p:nvPr/>
        </p:nvSpPr>
        <p:spPr bwMode="auto">
          <a:xfrm flipV="1">
            <a:off x="5073650" y="2333625"/>
            <a:ext cx="3398838" cy="136525"/>
          </a:xfrm>
          <a:custGeom>
            <a:avLst/>
            <a:gdLst>
              <a:gd name="T0" fmla="*/ 3398838 w 2141"/>
              <a:gd name="T1" fmla="*/ 136525 h 86"/>
              <a:gd name="T2" fmla="*/ 2060575 w 2141"/>
              <a:gd name="T3" fmla="*/ 122238 h 86"/>
              <a:gd name="T4" fmla="*/ 1270000 w 2141"/>
              <a:gd name="T5" fmla="*/ 100013 h 86"/>
              <a:gd name="T6" fmla="*/ 319088 w 2141"/>
              <a:gd name="T7" fmla="*/ 30163 h 86"/>
              <a:gd name="T8" fmla="*/ 0 w 2141"/>
              <a:gd name="T9" fmla="*/ 0 h 86"/>
              <a:gd name="T10" fmla="*/ 0 60000 65536"/>
              <a:gd name="T11" fmla="*/ 0 60000 65536"/>
              <a:gd name="T12" fmla="*/ 0 60000 65536"/>
              <a:gd name="T13" fmla="*/ 0 60000 65536"/>
              <a:gd name="T14" fmla="*/ 0 60000 65536"/>
              <a:gd name="T15" fmla="*/ 0 w 2141"/>
              <a:gd name="T16" fmla="*/ 0 h 86"/>
              <a:gd name="T17" fmla="*/ 2141 w 2141"/>
              <a:gd name="T18" fmla="*/ 86 h 86"/>
            </a:gdLst>
            <a:ahLst/>
            <a:cxnLst>
              <a:cxn ang="T10">
                <a:pos x="T0" y="T1"/>
              </a:cxn>
              <a:cxn ang="T11">
                <a:pos x="T2" y="T3"/>
              </a:cxn>
              <a:cxn ang="T12">
                <a:pos x="T4" y="T5"/>
              </a:cxn>
              <a:cxn ang="T13">
                <a:pos x="T6" y="T7"/>
              </a:cxn>
              <a:cxn ang="T14">
                <a:pos x="T8" y="T9"/>
              </a:cxn>
            </a:cxnLst>
            <a:rect l="T15" t="T16" r="T17" b="T18"/>
            <a:pathLst>
              <a:path w="2141" h="86">
                <a:moveTo>
                  <a:pt x="2141" y="86"/>
                </a:moveTo>
                <a:cubicBezTo>
                  <a:pt x="1831" y="83"/>
                  <a:pt x="1521" y="81"/>
                  <a:pt x="1298" y="77"/>
                </a:cubicBezTo>
                <a:cubicBezTo>
                  <a:pt x="1075" y="73"/>
                  <a:pt x="983" y="73"/>
                  <a:pt x="800" y="63"/>
                </a:cubicBezTo>
                <a:cubicBezTo>
                  <a:pt x="617" y="53"/>
                  <a:pt x="334" y="29"/>
                  <a:pt x="201" y="19"/>
                </a:cubicBezTo>
                <a:cubicBezTo>
                  <a:pt x="68" y="9"/>
                  <a:pt x="33" y="3"/>
                  <a:pt x="0" y="0"/>
                </a:cubicBez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639330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7794"/>
                                        </p:tgtEl>
                                        <p:attrNameLst>
                                          <p:attrName>style.visibility</p:attrName>
                                        </p:attrNameLst>
                                      </p:cBhvr>
                                      <p:to>
                                        <p:strVal val="visible"/>
                                      </p:to>
                                    </p:set>
                                    <p:anim calcmode="lin" valueType="num">
                                      <p:cBhvr additive="base">
                                        <p:cTn id="7" dur="500" fill="hold"/>
                                        <p:tgtEl>
                                          <p:spTgt spid="417794"/>
                                        </p:tgtEl>
                                        <p:attrNameLst>
                                          <p:attrName>ppt_x</p:attrName>
                                        </p:attrNameLst>
                                      </p:cBhvr>
                                      <p:tavLst>
                                        <p:tav tm="0">
                                          <p:val>
                                            <p:strVal val="0-#ppt_w/2"/>
                                          </p:val>
                                        </p:tav>
                                        <p:tav tm="100000">
                                          <p:val>
                                            <p:strVal val="#ppt_x"/>
                                          </p:val>
                                        </p:tav>
                                      </p:tavLst>
                                    </p:anim>
                                    <p:anim calcmode="lin" valueType="num">
                                      <p:cBhvr additive="base">
                                        <p:cTn id="8" dur="500" fill="hold"/>
                                        <p:tgtEl>
                                          <p:spTgt spid="4177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17846">
                                            <p:txEl>
                                              <p:pRg st="0" end="0"/>
                                            </p:txEl>
                                          </p:spTgt>
                                        </p:tgtEl>
                                        <p:attrNameLst>
                                          <p:attrName>style.visibility</p:attrName>
                                        </p:attrNameLst>
                                      </p:cBhvr>
                                      <p:to>
                                        <p:strVal val="visible"/>
                                      </p:to>
                                    </p:set>
                                    <p:animEffect transition="in" filter="wipe(left)">
                                      <p:cBhvr>
                                        <p:cTn id="13" dur="500"/>
                                        <p:tgtEl>
                                          <p:spTgt spid="417846">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17847">
                                            <p:txEl>
                                              <p:pRg st="0" end="0"/>
                                            </p:txEl>
                                          </p:spTgt>
                                        </p:tgtEl>
                                        <p:attrNameLst>
                                          <p:attrName>style.visibility</p:attrName>
                                        </p:attrNameLst>
                                      </p:cBhvr>
                                      <p:to>
                                        <p:strVal val="visible"/>
                                      </p:to>
                                    </p:set>
                                    <p:animEffect transition="in" filter="wipe(left)">
                                      <p:cBhvr>
                                        <p:cTn id="18" dur="500"/>
                                        <p:tgtEl>
                                          <p:spTgt spid="417847">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7848">
                                            <p:txEl>
                                              <p:pRg st="0" end="0"/>
                                            </p:txEl>
                                          </p:spTgt>
                                        </p:tgtEl>
                                        <p:attrNameLst>
                                          <p:attrName>style.visibility</p:attrName>
                                        </p:attrNameLst>
                                      </p:cBhvr>
                                      <p:to>
                                        <p:strVal val="visible"/>
                                      </p:to>
                                    </p:set>
                                    <p:animEffect transition="in" filter="wipe(left)">
                                      <p:cBhvr>
                                        <p:cTn id="23" dur="500"/>
                                        <p:tgtEl>
                                          <p:spTgt spid="417848">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7798"/>
                                        </p:tgtEl>
                                        <p:attrNameLst>
                                          <p:attrName>style.visibility</p:attrName>
                                        </p:attrNameLst>
                                      </p:cBhvr>
                                      <p:to>
                                        <p:strVal val="visible"/>
                                      </p:to>
                                    </p:set>
                                    <p:animEffect transition="in" filter="wipe(left)">
                                      <p:cBhvr>
                                        <p:cTn id="28" dur="500"/>
                                        <p:tgtEl>
                                          <p:spTgt spid="417798"/>
                                        </p:tgtEl>
                                      </p:cBhvr>
                                    </p:animEffect>
                                  </p:childTnLst>
                                  <p:subTnLst>
                                    <p:audio>
                                      <p:cMediaNode>
                                        <p:cTn display="0" masterRel="sameClick">
                                          <p:stCondLst>
                                            <p:cond evt="begin" delay="0">
                                              <p:tn val="26"/>
                                            </p:cond>
                                          </p:stCondLst>
                                          <p:endCondLst>
                                            <p:cond evt="onStopAudio" delay="0">
                                              <p:tgtEl>
                                                <p:sldTgt/>
                                              </p:tgtEl>
                                            </p:cond>
                                          </p:endCondLst>
                                        </p:cTn>
                                        <p:tgtEl>
                                          <p:sndTgt r:embed="rId4" name="Pong"/>
                                        </p:tgtEl>
                                      </p:cMediaNode>
                                    </p:audio>
                                  </p:sub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17799"/>
                                        </p:tgtEl>
                                        <p:attrNameLst>
                                          <p:attrName>style.visibility</p:attrName>
                                        </p:attrNameLst>
                                      </p:cBhvr>
                                      <p:to>
                                        <p:strVal val="visible"/>
                                      </p:to>
                                    </p:set>
                                    <p:animEffect transition="in" filter="wipe(left)">
                                      <p:cBhvr>
                                        <p:cTn id="32" dur="500"/>
                                        <p:tgtEl>
                                          <p:spTgt spid="41779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7795">
                                            <p:bg/>
                                          </p:spTgt>
                                        </p:tgtEl>
                                        <p:attrNameLst>
                                          <p:attrName>style.visibility</p:attrName>
                                        </p:attrNameLst>
                                      </p:cBhvr>
                                      <p:to>
                                        <p:strVal val="visible"/>
                                      </p:to>
                                    </p:set>
                                    <p:anim calcmode="lin" valueType="num">
                                      <p:cBhvr additive="base">
                                        <p:cTn id="37" dur="500" fill="hold"/>
                                        <p:tgtEl>
                                          <p:spTgt spid="417795">
                                            <p:bg/>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7795">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par>
                                <p:cTn id="39" presetID="2" presetClass="entr" presetSubtype="8" fill="hold" grpId="0" nodeType="withEffect">
                                  <p:stCondLst>
                                    <p:cond delay="0"/>
                                  </p:stCondLst>
                                  <p:childTnLst>
                                    <p:set>
                                      <p:cBhvr>
                                        <p:cTn id="40" dur="1" fill="hold">
                                          <p:stCondLst>
                                            <p:cond delay="0"/>
                                          </p:stCondLst>
                                        </p:cTn>
                                        <p:tgtEl>
                                          <p:spTgt spid="417795">
                                            <p:txEl>
                                              <p:pRg st="0" end="0"/>
                                            </p:txEl>
                                          </p:spTgt>
                                        </p:tgtEl>
                                        <p:attrNameLst>
                                          <p:attrName>style.visibility</p:attrName>
                                        </p:attrNameLst>
                                      </p:cBhvr>
                                      <p:to>
                                        <p:strVal val="visible"/>
                                      </p:to>
                                    </p:set>
                                    <p:anim calcmode="lin" valueType="num">
                                      <p:cBhvr additive="base">
                                        <p:cTn id="41" dur="500" fill="hold"/>
                                        <p:tgtEl>
                                          <p:spTgt spid="417795">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177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17795">
                                            <p:txEl>
                                              <p:pRg st="1" end="1"/>
                                            </p:txEl>
                                          </p:spTgt>
                                        </p:tgtEl>
                                        <p:attrNameLst>
                                          <p:attrName>style.visibility</p:attrName>
                                        </p:attrNameLst>
                                      </p:cBhvr>
                                      <p:to>
                                        <p:strVal val="visible"/>
                                      </p:to>
                                    </p:set>
                                    <p:anim calcmode="lin" valueType="num">
                                      <p:cBhvr additive="base">
                                        <p:cTn id="47" dur="500" fill="hold"/>
                                        <p:tgtEl>
                                          <p:spTgt spid="417795">
                                            <p:txEl>
                                              <p:pRg st="1" end="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177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17795">
                                            <p:txEl>
                                              <p:pRg st="2" end="2"/>
                                            </p:txEl>
                                          </p:spTgt>
                                        </p:tgtEl>
                                        <p:attrNameLst>
                                          <p:attrName>style.visibility</p:attrName>
                                        </p:attrNameLst>
                                      </p:cBhvr>
                                      <p:to>
                                        <p:strVal val="visible"/>
                                      </p:to>
                                    </p:set>
                                    <p:anim calcmode="lin" valueType="num">
                                      <p:cBhvr additive="base">
                                        <p:cTn id="53" dur="500" fill="hold"/>
                                        <p:tgtEl>
                                          <p:spTgt spid="417795">
                                            <p:txEl>
                                              <p:pRg st="2" end="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177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17795">
                                            <p:txEl>
                                              <p:pRg st="3" end="3"/>
                                            </p:txEl>
                                          </p:spTgt>
                                        </p:tgtEl>
                                        <p:attrNameLst>
                                          <p:attrName>style.visibility</p:attrName>
                                        </p:attrNameLst>
                                      </p:cBhvr>
                                      <p:to>
                                        <p:strVal val="visible"/>
                                      </p:to>
                                    </p:set>
                                    <p:anim calcmode="lin" valueType="num">
                                      <p:cBhvr additive="base">
                                        <p:cTn id="59" dur="500" fill="hold"/>
                                        <p:tgtEl>
                                          <p:spTgt spid="417795">
                                            <p:txEl>
                                              <p:pRg st="3" end="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177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Whoosh"/>
                                        </p:tgtEl>
                                      </p:cMediaNode>
                                    </p:audio>
                                  </p:subTnLst>
                                </p:cTn>
                              </p:par>
                              <p:par>
                                <p:cTn id="61" presetID="2" presetClass="entr" presetSubtype="8" fill="hold" grpId="0" nodeType="withEffect">
                                  <p:stCondLst>
                                    <p:cond delay="0"/>
                                  </p:stCondLst>
                                  <p:childTnLst>
                                    <p:set>
                                      <p:cBhvr>
                                        <p:cTn id="62" dur="1" fill="hold">
                                          <p:stCondLst>
                                            <p:cond delay="0"/>
                                          </p:stCondLst>
                                        </p:cTn>
                                        <p:tgtEl>
                                          <p:spTgt spid="417795">
                                            <p:txEl>
                                              <p:pRg st="4" end="4"/>
                                            </p:txEl>
                                          </p:spTgt>
                                        </p:tgtEl>
                                        <p:attrNameLst>
                                          <p:attrName>style.visibility</p:attrName>
                                        </p:attrNameLst>
                                      </p:cBhvr>
                                      <p:to>
                                        <p:strVal val="visible"/>
                                      </p:to>
                                    </p:set>
                                    <p:anim calcmode="lin" valueType="num">
                                      <p:cBhvr additive="base">
                                        <p:cTn id="63" dur="500" fill="hold"/>
                                        <p:tgtEl>
                                          <p:spTgt spid="417795">
                                            <p:txEl>
                                              <p:pRg st="4" end="4"/>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4177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4" grpId="0" animBg="1" autoUpdateAnimBg="0"/>
      <p:bldP spid="417795" grpId="0" build="p" bldLvl="2" animBg="1" autoUpdateAnimBg="0"/>
      <p:bldP spid="417798" grpId="0" animBg="1"/>
      <p:bldP spid="417799" grpId="0" animBg="1" autoUpdateAnimBg="0"/>
      <p:bldP spid="417846" grpId="0" build="p" autoUpdateAnimBg="0"/>
      <p:bldP spid="417847" grpId="0" build="p" autoUpdateAnimBg="0"/>
      <p:bldP spid="41784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5FF77CC-C49F-D245-963F-B355E91DCE90}"/>
              </a:ext>
            </a:extLst>
          </p:cNvPr>
          <p:cNvSpPr>
            <a:spLocks noGrp="1" noChangeArrowheads="1"/>
          </p:cNvSpPr>
          <p:nvPr>
            <p:ph type="title"/>
          </p:nvPr>
        </p:nvSpPr>
        <p:spPr/>
        <p:txBody>
          <a:bodyPr/>
          <a:lstStyle/>
          <a:p>
            <a:pPr eaLnBrk="1" hangingPunct="1"/>
            <a:r>
              <a:rPr lang="en-US" altLang="en-US"/>
              <a:t>Replication fork</a:t>
            </a:r>
          </a:p>
        </p:txBody>
      </p:sp>
      <p:pic>
        <p:nvPicPr>
          <p:cNvPr id="53251" name="Picture 3">
            <a:extLst>
              <a:ext uri="{FF2B5EF4-FFF2-40B4-BE49-F238E27FC236}">
                <a16:creationId xmlns:a16="http://schemas.microsoft.com/office/drawing/2014/main" id="{9D193D01-8833-8642-8785-9CB42BA0C3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487"/>
          <a:stretch>
            <a:fillRect/>
          </a:stretch>
        </p:blipFill>
        <p:spPr bwMode="auto">
          <a:xfrm>
            <a:off x="525463" y="1905000"/>
            <a:ext cx="8229600"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a:extLst>
              <a:ext uri="{FF2B5EF4-FFF2-40B4-BE49-F238E27FC236}">
                <a16:creationId xmlns:a16="http://schemas.microsoft.com/office/drawing/2014/main" id="{7861781B-369B-0E48-A4AC-3DF522280FCE}"/>
              </a:ext>
            </a:extLst>
          </p:cNvPr>
          <p:cNvSpPr>
            <a:spLocks noChangeArrowheads="1"/>
          </p:cNvSpPr>
          <p:nvPr/>
        </p:nvSpPr>
        <p:spPr bwMode="auto">
          <a:xfrm>
            <a:off x="533400" y="5562600"/>
            <a:ext cx="4492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500" b="1">
                <a:solidFill>
                  <a:srgbClr val="000005"/>
                </a:solidFill>
              </a:rPr>
              <a:t>3’</a:t>
            </a:r>
            <a:endParaRPr lang="en-US" altLang="en-US" sz="1900" b="1">
              <a:solidFill>
                <a:srgbClr val="000005"/>
              </a:solidFill>
            </a:endParaRPr>
          </a:p>
        </p:txBody>
      </p:sp>
      <p:sp>
        <p:nvSpPr>
          <p:cNvPr id="53253" name="Rectangle 5">
            <a:extLst>
              <a:ext uri="{FF2B5EF4-FFF2-40B4-BE49-F238E27FC236}">
                <a16:creationId xmlns:a16="http://schemas.microsoft.com/office/drawing/2014/main" id="{931E2989-053E-AE45-97E2-F5206E4755D8}"/>
              </a:ext>
            </a:extLst>
          </p:cNvPr>
          <p:cNvSpPr>
            <a:spLocks noChangeArrowheads="1"/>
          </p:cNvSpPr>
          <p:nvPr/>
        </p:nvSpPr>
        <p:spPr bwMode="auto">
          <a:xfrm>
            <a:off x="8694738" y="2743200"/>
            <a:ext cx="4492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500" b="1">
                <a:solidFill>
                  <a:srgbClr val="000005"/>
                </a:solidFill>
              </a:rPr>
              <a:t>5’</a:t>
            </a:r>
            <a:endParaRPr lang="en-US" altLang="en-US" sz="1900" b="1">
              <a:solidFill>
                <a:srgbClr val="000005"/>
              </a:solidFill>
            </a:endParaRPr>
          </a:p>
        </p:txBody>
      </p:sp>
      <p:sp>
        <p:nvSpPr>
          <p:cNvPr id="53254" name="Rectangle 6">
            <a:extLst>
              <a:ext uri="{FF2B5EF4-FFF2-40B4-BE49-F238E27FC236}">
                <a16:creationId xmlns:a16="http://schemas.microsoft.com/office/drawing/2014/main" id="{B0357E06-B5CB-9143-B718-741AC2056DC0}"/>
              </a:ext>
            </a:extLst>
          </p:cNvPr>
          <p:cNvSpPr>
            <a:spLocks noChangeArrowheads="1"/>
          </p:cNvSpPr>
          <p:nvPr/>
        </p:nvSpPr>
        <p:spPr bwMode="auto">
          <a:xfrm>
            <a:off x="8382000" y="2286000"/>
            <a:ext cx="4492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500" b="1">
                <a:solidFill>
                  <a:srgbClr val="000005"/>
                </a:solidFill>
              </a:rPr>
              <a:t>3’</a:t>
            </a:r>
            <a:endParaRPr lang="en-US" altLang="en-US" sz="1900" b="1">
              <a:solidFill>
                <a:srgbClr val="000005"/>
              </a:solidFill>
            </a:endParaRPr>
          </a:p>
        </p:txBody>
      </p:sp>
      <p:sp>
        <p:nvSpPr>
          <p:cNvPr id="53255" name="Rectangle 7">
            <a:extLst>
              <a:ext uri="{FF2B5EF4-FFF2-40B4-BE49-F238E27FC236}">
                <a16:creationId xmlns:a16="http://schemas.microsoft.com/office/drawing/2014/main" id="{B72F84C4-EACA-8D49-B127-15578F2642CC}"/>
              </a:ext>
            </a:extLst>
          </p:cNvPr>
          <p:cNvSpPr>
            <a:spLocks noChangeArrowheads="1"/>
          </p:cNvSpPr>
          <p:nvPr/>
        </p:nvSpPr>
        <p:spPr bwMode="auto">
          <a:xfrm>
            <a:off x="533400" y="3048000"/>
            <a:ext cx="4492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500" b="1">
                <a:solidFill>
                  <a:srgbClr val="000005"/>
                </a:solidFill>
              </a:rPr>
              <a:t>5’</a:t>
            </a:r>
            <a:endParaRPr lang="en-US" altLang="en-US" sz="1900" b="1">
              <a:solidFill>
                <a:srgbClr val="000005"/>
              </a:solidFill>
            </a:endParaRPr>
          </a:p>
        </p:txBody>
      </p:sp>
      <p:sp>
        <p:nvSpPr>
          <p:cNvPr id="53256" name="Rectangle 8">
            <a:extLst>
              <a:ext uri="{FF2B5EF4-FFF2-40B4-BE49-F238E27FC236}">
                <a16:creationId xmlns:a16="http://schemas.microsoft.com/office/drawing/2014/main" id="{62BC8921-03AA-5242-BBA2-5771A2C78715}"/>
              </a:ext>
            </a:extLst>
          </p:cNvPr>
          <p:cNvSpPr>
            <a:spLocks noChangeArrowheads="1"/>
          </p:cNvSpPr>
          <p:nvPr/>
        </p:nvSpPr>
        <p:spPr bwMode="auto">
          <a:xfrm>
            <a:off x="388938" y="5105400"/>
            <a:ext cx="4492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500" b="1">
                <a:solidFill>
                  <a:srgbClr val="CC0000"/>
                </a:solidFill>
              </a:rPr>
              <a:t>5’</a:t>
            </a:r>
            <a:endParaRPr lang="en-US" altLang="en-US" sz="1900" b="1">
              <a:solidFill>
                <a:srgbClr val="000005"/>
              </a:solidFill>
            </a:endParaRPr>
          </a:p>
        </p:txBody>
      </p:sp>
      <p:sp>
        <p:nvSpPr>
          <p:cNvPr id="53257" name="Rectangle 9">
            <a:extLst>
              <a:ext uri="{FF2B5EF4-FFF2-40B4-BE49-F238E27FC236}">
                <a16:creationId xmlns:a16="http://schemas.microsoft.com/office/drawing/2014/main" id="{0965A4DB-52D3-E14F-BD3E-DAE0C7351A66}"/>
              </a:ext>
            </a:extLst>
          </p:cNvPr>
          <p:cNvSpPr>
            <a:spLocks noChangeArrowheads="1"/>
          </p:cNvSpPr>
          <p:nvPr/>
        </p:nvSpPr>
        <p:spPr bwMode="auto">
          <a:xfrm>
            <a:off x="6400800" y="3810000"/>
            <a:ext cx="4492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500" b="1">
                <a:solidFill>
                  <a:srgbClr val="CC0000"/>
                </a:solidFill>
              </a:rPr>
              <a:t>3’</a:t>
            </a:r>
            <a:endParaRPr lang="en-US" altLang="en-US" sz="1900" b="1">
              <a:solidFill>
                <a:srgbClr val="000005"/>
              </a:solidFill>
            </a:endParaRPr>
          </a:p>
        </p:txBody>
      </p:sp>
      <p:sp>
        <p:nvSpPr>
          <p:cNvPr id="53258" name="Rectangle 10">
            <a:extLst>
              <a:ext uri="{FF2B5EF4-FFF2-40B4-BE49-F238E27FC236}">
                <a16:creationId xmlns:a16="http://schemas.microsoft.com/office/drawing/2014/main" id="{AEEB4FBC-D228-4E4A-86EF-CEBFB11D6E77}"/>
              </a:ext>
            </a:extLst>
          </p:cNvPr>
          <p:cNvSpPr>
            <a:spLocks noChangeArrowheads="1"/>
          </p:cNvSpPr>
          <p:nvPr/>
        </p:nvSpPr>
        <p:spPr bwMode="auto">
          <a:xfrm>
            <a:off x="762000" y="3352800"/>
            <a:ext cx="4492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500" b="1">
                <a:solidFill>
                  <a:srgbClr val="CC0000"/>
                </a:solidFill>
              </a:rPr>
              <a:t>3’</a:t>
            </a:r>
            <a:endParaRPr lang="en-US" altLang="en-US" sz="1900" b="1">
              <a:solidFill>
                <a:srgbClr val="000005"/>
              </a:solidFill>
            </a:endParaRPr>
          </a:p>
        </p:txBody>
      </p:sp>
      <p:sp>
        <p:nvSpPr>
          <p:cNvPr id="53259" name="Rectangle 11">
            <a:extLst>
              <a:ext uri="{FF2B5EF4-FFF2-40B4-BE49-F238E27FC236}">
                <a16:creationId xmlns:a16="http://schemas.microsoft.com/office/drawing/2014/main" id="{35798CE3-D2C9-BD4E-8F38-2FD40F4D86BB}"/>
              </a:ext>
            </a:extLst>
          </p:cNvPr>
          <p:cNvSpPr>
            <a:spLocks noChangeArrowheads="1"/>
          </p:cNvSpPr>
          <p:nvPr/>
        </p:nvSpPr>
        <p:spPr bwMode="auto">
          <a:xfrm>
            <a:off x="5943600" y="3352800"/>
            <a:ext cx="4492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500" b="1">
                <a:solidFill>
                  <a:srgbClr val="CC0000"/>
                </a:solidFill>
              </a:rPr>
              <a:t>5’</a:t>
            </a:r>
            <a:endParaRPr lang="en-US" altLang="en-US" sz="1900" b="1">
              <a:solidFill>
                <a:srgbClr val="000005"/>
              </a:solidFill>
            </a:endParaRPr>
          </a:p>
        </p:txBody>
      </p:sp>
      <p:sp>
        <p:nvSpPr>
          <p:cNvPr id="418828" name="Rectangle 12">
            <a:extLst>
              <a:ext uri="{FF2B5EF4-FFF2-40B4-BE49-F238E27FC236}">
                <a16:creationId xmlns:a16="http://schemas.microsoft.com/office/drawing/2014/main" id="{8025E4DA-9535-A246-BACB-044E9E8AE7D1}"/>
              </a:ext>
            </a:extLst>
          </p:cNvPr>
          <p:cNvSpPr>
            <a:spLocks noChangeArrowheads="1"/>
          </p:cNvSpPr>
          <p:nvPr/>
        </p:nvSpPr>
        <p:spPr bwMode="auto">
          <a:xfrm>
            <a:off x="7618413" y="3886200"/>
            <a:ext cx="12874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660000"/>
                </a:solidFill>
              </a:rPr>
              <a:t>helicase</a:t>
            </a:r>
            <a:endParaRPr lang="en-US" altLang="en-US" sz="3000" b="1">
              <a:solidFill>
                <a:srgbClr val="0F116A"/>
              </a:solidFill>
            </a:endParaRPr>
          </a:p>
        </p:txBody>
      </p:sp>
      <p:grpSp>
        <p:nvGrpSpPr>
          <p:cNvPr id="2" name="Group 13">
            <a:extLst>
              <a:ext uri="{FF2B5EF4-FFF2-40B4-BE49-F238E27FC236}">
                <a16:creationId xmlns:a16="http://schemas.microsoft.com/office/drawing/2014/main" id="{5DB72146-A38C-C146-9F14-549D54EC7FEC}"/>
              </a:ext>
            </a:extLst>
          </p:cNvPr>
          <p:cNvGrpSpPr>
            <a:grpSpLocks/>
          </p:cNvGrpSpPr>
          <p:nvPr/>
        </p:nvGrpSpPr>
        <p:grpSpPr bwMode="auto">
          <a:xfrm>
            <a:off x="2514600" y="5715000"/>
            <a:ext cx="4572000" cy="655638"/>
            <a:chOff x="1584" y="3600"/>
            <a:chExt cx="2880" cy="413"/>
          </a:xfrm>
        </p:grpSpPr>
        <p:sp>
          <p:nvSpPr>
            <p:cNvPr id="53272" name="AutoShape 14">
              <a:extLst>
                <a:ext uri="{FF2B5EF4-FFF2-40B4-BE49-F238E27FC236}">
                  <a16:creationId xmlns:a16="http://schemas.microsoft.com/office/drawing/2014/main" id="{3E679B5D-B145-6D4D-BA4C-EACDA18C482A}"/>
                </a:ext>
              </a:extLst>
            </p:cNvPr>
            <p:cNvSpPr>
              <a:spLocks noChangeArrowheads="1"/>
            </p:cNvSpPr>
            <p:nvPr/>
          </p:nvSpPr>
          <p:spPr bwMode="auto">
            <a:xfrm>
              <a:off x="1584" y="3600"/>
              <a:ext cx="2880" cy="192"/>
            </a:xfrm>
            <a:prstGeom prst="rightArrow">
              <a:avLst>
                <a:gd name="adj1" fmla="val 59370"/>
                <a:gd name="adj2" fmla="val 213819"/>
              </a:avLst>
            </a:prstGeom>
            <a:solidFill>
              <a:srgbClr val="000005"/>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273" name="Rectangle 15">
              <a:extLst>
                <a:ext uri="{FF2B5EF4-FFF2-40B4-BE49-F238E27FC236}">
                  <a16:creationId xmlns:a16="http://schemas.microsoft.com/office/drawing/2014/main" id="{580D5098-4308-3D42-969B-73585FD0F4B1}"/>
                </a:ext>
              </a:extLst>
            </p:cNvPr>
            <p:cNvSpPr>
              <a:spLocks noChangeArrowheads="1"/>
            </p:cNvSpPr>
            <p:nvPr/>
          </p:nvSpPr>
          <p:spPr bwMode="auto">
            <a:xfrm>
              <a:off x="1824" y="3744"/>
              <a:ext cx="201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5"/>
                  </a:solidFill>
                </a:rPr>
                <a:t>direction of replication</a:t>
              </a:r>
              <a:endParaRPr lang="en-US" altLang="en-US" sz="3000" b="1">
                <a:solidFill>
                  <a:srgbClr val="0F116A"/>
                </a:solidFill>
              </a:endParaRPr>
            </a:p>
          </p:txBody>
        </p:sp>
      </p:grpSp>
      <p:sp>
        <p:nvSpPr>
          <p:cNvPr id="418832" name="Rectangle 16">
            <a:extLst>
              <a:ext uri="{FF2B5EF4-FFF2-40B4-BE49-F238E27FC236}">
                <a16:creationId xmlns:a16="http://schemas.microsoft.com/office/drawing/2014/main" id="{C42C3394-15AF-074C-B25F-3AF4A9EF48BF}"/>
              </a:ext>
            </a:extLst>
          </p:cNvPr>
          <p:cNvSpPr>
            <a:spLocks noChangeArrowheads="1"/>
          </p:cNvSpPr>
          <p:nvPr/>
        </p:nvSpPr>
        <p:spPr bwMode="auto">
          <a:xfrm>
            <a:off x="4194175" y="6469063"/>
            <a:ext cx="4946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660000"/>
                </a:solidFill>
              </a:rPr>
              <a:t>SSB = single-stranded binding proteins</a:t>
            </a:r>
          </a:p>
        </p:txBody>
      </p:sp>
      <p:sp>
        <p:nvSpPr>
          <p:cNvPr id="418833" name="Rectangle 17">
            <a:extLst>
              <a:ext uri="{FF2B5EF4-FFF2-40B4-BE49-F238E27FC236}">
                <a16:creationId xmlns:a16="http://schemas.microsoft.com/office/drawing/2014/main" id="{CE143FE0-6781-EF44-A81A-27DDB812DABB}"/>
              </a:ext>
            </a:extLst>
          </p:cNvPr>
          <p:cNvSpPr>
            <a:spLocks noChangeArrowheads="1"/>
          </p:cNvSpPr>
          <p:nvPr/>
        </p:nvSpPr>
        <p:spPr bwMode="auto">
          <a:xfrm>
            <a:off x="6151563" y="2536825"/>
            <a:ext cx="12557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primase</a:t>
            </a:r>
            <a:endParaRPr lang="en-US" altLang="en-US" sz="2200" b="1">
              <a:solidFill>
                <a:srgbClr val="660000"/>
              </a:solidFill>
            </a:endParaRPr>
          </a:p>
        </p:txBody>
      </p:sp>
      <p:sp>
        <p:nvSpPr>
          <p:cNvPr id="418834" name="Rectangle 18">
            <a:extLst>
              <a:ext uri="{FF2B5EF4-FFF2-40B4-BE49-F238E27FC236}">
                <a16:creationId xmlns:a16="http://schemas.microsoft.com/office/drawing/2014/main" id="{5421438E-9CE6-9B4B-8D59-2D9DA7956710}"/>
              </a:ext>
            </a:extLst>
          </p:cNvPr>
          <p:cNvSpPr>
            <a:spLocks noChangeArrowheads="1"/>
          </p:cNvSpPr>
          <p:nvPr/>
        </p:nvSpPr>
        <p:spPr bwMode="auto">
          <a:xfrm>
            <a:off x="5414963" y="4595813"/>
            <a:ext cx="20478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200" b="1">
                <a:solidFill>
                  <a:srgbClr val="660000"/>
                </a:solidFill>
              </a:rPr>
              <a:t>DNA </a:t>
            </a:r>
            <a:br>
              <a:rPr lang="en-US" altLang="en-US" sz="2200" b="1">
                <a:solidFill>
                  <a:srgbClr val="660000"/>
                </a:solidFill>
              </a:rPr>
            </a:br>
            <a:r>
              <a:rPr lang="en-US" altLang="en-US" sz="2200" b="1">
                <a:solidFill>
                  <a:srgbClr val="660000"/>
                </a:solidFill>
              </a:rPr>
              <a:t>polymerase III</a:t>
            </a:r>
          </a:p>
        </p:txBody>
      </p:sp>
      <p:sp>
        <p:nvSpPr>
          <p:cNvPr id="418835" name="Rectangle 19">
            <a:extLst>
              <a:ext uri="{FF2B5EF4-FFF2-40B4-BE49-F238E27FC236}">
                <a16:creationId xmlns:a16="http://schemas.microsoft.com/office/drawing/2014/main" id="{6B3CE784-B4C3-7640-9F06-577BC592D0D1}"/>
              </a:ext>
            </a:extLst>
          </p:cNvPr>
          <p:cNvSpPr>
            <a:spLocks noChangeArrowheads="1"/>
          </p:cNvSpPr>
          <p:nvPr/>
        </p:nvSpPr>
        <p:spPr bwMode="auto">
          <a:xfrm>
            <a:off x="2216150" y="1365250"/>
            <a:ext cx="20478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200" b="1">
                <a:solidFill>
                  <a:srgbClr val="660000"/>
                </a:solidFill>
              </a:rPr>
              <a:t>DNA </a:t>
            </a:r>
            <a:br>
              <a:rPr lang="en-US" altLang="en-US" sz="2200" b="1">
                <a:solidFill>
                  <a:srgbClr val="660000"/>
                </a:solidFill>
              </a:rPr>
            </a:br>
            <a:r>
              <a:rPr lang="en-US" altLang="en-US" sz="2200" b="1">
                <a:solidFill>
                  <a:srgbClr val="660000"/>
                </a:solidFill>
              </a:rPr>
              <a:t>polymerase III</a:t>
            </a:r>
          </a:p>
        </p:txBody>
      </p:sp>
      <p:sp>
        <p:nvSpPr>
          <p:cNvPr id="418836" name="Rectangle 20">
            <a:extLst>
              <a:ext uri="{FF2B5EF4-FFF2-40B4-BE49-F238E27FC236}">
                <a16:creationId xmlns:a16="http://schemas.microsoft.com/office/drawing/2014/main" id="{14523C97-309B-D64A-A88C-A3FF01593A9E}"/>
              </a:ext>
            </a:extLst>
          </p:cNvPr>
          <p:cNvSpPr>
            <a:spLocks noChangeArrowheads="1"/>
          </p:cNvSpPr>
          <p:nvPr/>
        </p:nvSpPr>
        <p:spPr bwMode="auto">
          <a:xfrm>
            <a:off x="436563" y="1912938"/>
            <a:ext cx="18923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200" b="1">
                <a:solidFill>
                  <a:srgbClr val="660000"/>
                </a:solidFill>
              </a:rPr>
              <a:t>DNA </a:t>
            </a:r>
            <a:br>
              <a:rPr lang="en-US" altLang="en-US" sz="2200" b="1">
                <a:solidFill>
                  <a:srgbClr val="660000"/>
                </a:solidFill>
              </a:rPr>
            </a:br>
            <a:r>
              <a:rPr lang="en-US" altLang="en-US" sz="2200" b="1">
                <a:solidFill>
                  <a:srgbClr val="660000"/>
                </a:solidFill>
              </a:rPr>
              <a:t>polymerase I</a:t>
            </a:r>
          </a:p>
        </p:txBody>
      </p:sp>
      <p:sp>
        <p:nvSpPr>
          <p:cNvPr id="418837" name="Rectangle 21">
            <a:extLst>
              <a:ext uri="{FF2B5EF4-FFF2-40B4-BE49-F238E27FC236}">
                <a16:creationId xmlns:a16="http://schemas.microsoft.com/office/drawing/2014/main" id="{C2CFAB53-76B7-6845-A2BD-44C30EB15FA3}"/>
              </a:ext>
            </a:extLst>
          </p:cNvPr>
          <p:cNvSpPr>
            <a:spLocks noChangeArrowheads="1"/>
          </p:cNvSpPr>
          <p:nvPr/>
        </p:nvSpPr>
        <p:spPr bwMode="auto">
          <a:xfrm>
            <a:off x="1760538" y="3173413"/>
            <a:ext cx="9763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200" b="1">
                <a:solidFill>
                  <a:srgbClr val="000060"/>
                </a:solidFill>
              </a:rPr>
              <a:t>ligase</a:t>
            </a:r>
          </a:p>
        </p:txBody>
      </p:sp>
      <p:sp>
        <p:nvSpPr>
          <p:cNvPr id="418838" name="AutoShape 22">
            <a:extLst>
              <a:ext uri="{FF2B5EF4-FFF2-40B4-BE49-F238E27FC236}">
                <a16:creationId xmlns:a16="http://schemas.microsoft.com/office/drawing/2014/main" id="{7DBF1514-142D-0E4C-A083-5A31FEBB6BA1}"/>
              </a:ext>
            </a:extLst>
          </p:cNvPr>
          <p:cNvSpPr>
            <a:spLocks noChangeArrowheads="1"/>
          </p:cNvSpPr>
          <p:nvPr/>
        </p:nvSpPr>
        <p:spPr bwMode="auto">
          <a:xfrm>
            <a:off x="3281363" y="2665413"/>
            <a:ext cx="1411287" cy="5969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200" b="1">
                <a:solidFill>
                  <a:srgbClr val="006604"/>
                </a:solidFill>
              </a:rPr>
              <a:t>Okazaki </a:t>
            </a:r>
            <a:br>
              <a:rPr lang="en-US" altLang="en-US" sz="2200" b="1">
                <a:solidFill>
                  <a:srgbClr val="006604"/>
                </a:solidFill>
              </a:rPr>
            </a:br>
            <a:r>
              <a:rPr lang="en-US" altLang="en-US" sz="2200" b="1">
                <a:solidFill>
                  <a:srgbClr val="006604"/>
                </a:solidFill>
              </a:rPr>
              <a:t>fragments</a:t>
            </a:r>
          </a:p>
        </p:txBody>
      </p:sp>
      <p:sp>
        <p:nvSpPr>
          <p:cNvPr id="418839" name="AutoShape 23">
            <a:extLst>
              <a:ext uri="{FF2B5EF4-FFF2-40B4-BE49-F238E27FC236}">
                <a16:creationId xmlns:a16="http://schemas.microsoft.com/office/drawing/2014/main" id="{CD7A0F61-F56A-BE42-8500-9CD5D0465467}"/>
              </a:ext>
            </a:extLst>
          </p:cNvPr>
          <p:cNvSpPr>
            <a:spLocks noChangeArrowheads="1"/>
          </p:cNvSpPr>
          <p:nvPr/>
        </p:nvSpPr>
        <p:spPr bwMode="auto">
          <a:xfrm>
            <a:off x="1412875" y="5345113"/>
            <a:ext cx="2292350" cy="3524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600" b="1">
                <a:solidFill>
                  <a:srgbClr val="006604"/>
                </a:solidFill>
              </a:rPr>
              <a:t>leading strand</a:t>
            </a:r>
          </a:p>
        </p:txBody>
      </p:sp>
      <p:sp>
        <p:nvSpPr>
          <p:cNvPr id="418840" name="AutoShape 24">
            <a:extLst>
              <a:ext uri="{FF2B5EF4-FFF2-40B4-BE49-F238E27FC236}">
                <a16:creationId xmlns:a16="http://schemas.microsoft.com/office/drawing/2014/main" id="{FEAB6B94-D168-004A-8755-B6B5E56D9B31}"/>
              </a:ext>
            </a:extLst>
          </p:cNvPr>
          <p:cNvSpPr>
            <a:spLocks noChangeArrowheads="1"/>
          </p:cNvSpPr>
          <p:nvPr/>
        </p:nvSpPr>
        <p:spPr bwMode="auto">
          <a:xfrm>
            <a:off x="4826000" y="1527175"/>
            <a:ext cx="2309813" cy="3524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600" b="1">
                <a:solidFill>
                  <a:srgbClr val="006604"/>
                </a:solidFill>
              </a:rPr>
              <a:t>lagging strand</a:t>
            </a:r>
          </a:p>
        </p:txBody>
      </p:sp>
      <p:sp>
        <p:nvSpPr>
          <p:cNvPr id="418841" name="Rectangle 25">
            <a:extLst>
              <a:ext uri="{FF2B5EF4-FFF2-40B4-BE49-F238E27FC236}">
                <a16:creationId xmlns:a16="http://schemas.microsoft.com/office/drawing/2014/main" id="{5149E329-467F-D74B-A2E8-49ABACB84D8B}"/>
              </a:ext>
            </a:extLst>
          </p:cNvPr>
          <p:cNvSpPr>
            <a:spLocks noChangeArrowheads="1"/>
          </p:cNvSpPr>
          <p:nvPr/>
        </p:nvSpPr>
        <p:spPr bwMode="auto">
          <a:xfrm>
            <a:off x="6605588" y="3289300"/>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660000"/>
                </a:solidFill>
              </a:rPr>
              <a:t>SSB</a:t>
            </a:r>
          </a:p>
        </p:txBody>
      </p:sp>
    </p:spTree>
    <p:extLst>
      <p:ext uri="{BB962C8B-B14F-4D97-AF65-F5344CB8AC3E}">
        <p14:creationId xmlns:p14="http://schemas.microsoft.com/office/powerpoint/2010/main" val="1289952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18828">
                                            <p:txEl>
                                              <p:pRg st="0" end="0"/>
                                            </p:txEl>
                                          </p:spTgt>
                                        </p:tgtEl>
                                        <p:attrNameLst>
                                          <p:attrName>style.visibility</p:attrName>
                                        </p:attrNameLst>
                                      </p:cBhvr>
                                      <p:to>
                                        <p:strVal val="visible"/>
                                      </p:to>
                                    </p:set>
                                    <p:animEffect transition="in" filter="wipe(left)">
                                      <p:cBhvr>
                                        <p:cTn id="15" dur="500"/>
                                        <p:tgtEl>
                                          <p:spTgt spid="418828">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Vibro Up"/>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18841">
                                            <p:txEl>
                                              <p:pRg st="0" end="0"/>
                                            </p:txEl>
                                          </p:spTgt>
                                        </p:tgtEl>
                                        <p:attrNameLst>
                                          <p:attrName>style.visibility</p:attrName>
                                        </p:attrNameLst>
                                      </p:cBhvr>
                                      <p:to>
                                        <p:strVal val="visible"/>
                                      </p:to>
                                    </p:set>
                                    <p:animEffect transition="in" filter="wipe(left)">
                                      <p:cBhvr>
                                        <p:cTn id="20" dur="500"/>
                                        <p:tgtEl>
                                          <p:spTgt spid="418841">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4" name="Vibro Up"/>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8832">
                                            <p:txEl>
                                              <p:pRg st="0" end="0"/>
                                            </p:txEl>
                                          </p:spTgt>
                                        </p:tgtEl>
                                        <p:attrNameLst>
                                          <p:attrName>style.visibility</p:attrName>
                                        </p:attrNameLst>
                                      </p:cBhvr>
                                      <p:to>
                                        <p:strVal val="visible"/>
                                      </p:to>
                                    </p:set>
                                    <p:animEffect transition="in" filter="wipe(left)">
                                      <p:cBhvr>
                                        <p:cTn id="25" dur="500"/>
                                        <p:tgtEl>
                                          <p:spTgt spid="418832">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18833">
                                            <p:txEl>
                                              <p:pRg st="0" end="0"/>
                                            </p:txEl>
                                          </p:spTgt>
                                        </p:tgtEl>
                                        <p:attrNameLst>
                                          <p:attrName>style.visibility</p:attrName>
                                        </p:attrNameLst>
                                      </p:cBhvr>
                                      <p:to>
                                        <p:strVal val="visible"/>
                                      </p:to>
                                    </p:set>
                                    <p:animEffect transition="in" filter="wipe(left)">
                                      <p:cBhvr>
                                        <p:cTn id="30" dur="500"/>
                                        <p:tgtEl>
                                          <p:spTgt spid="418833">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4" name="Vibro Up"/>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18834">
                                            <p:txEl>
                                              <p:pRg st="0" end="0"/>
                                            </p:txEl>
                                          </p:spTgt>
                                        </p:tgtEl>
                                        <p:attrNameLst>
                                          <p:attrName>style.visibility</p:attrName>
                                        </p:attrNameLst>
                                      </p:cBhvr>
                                      <p:to>
                                        <p:strVal val="visible"/>
                                      </p:to>
                                    </p:set>
                                    <p:animEffect transition="in" filter="wipe(left)">
                                      <p:cBhvr>
                                        <p:cTn id="35" dur="500"/>
                                        <p:tgtEl>
                                          <p:spTgt spid="418834">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4" name="Vibro Up"/>
                                        </p:tgtEl>
                                      </p:cMediaNode>
                                    </p:audio>
                                  </p:sub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418835">
                                            <p:txEl>
                                              <p:pRg st="0" end="0"/>
                                            </p:txEl>
                                          </p:spTgt>
                                        </p:tgtEl>
                                        <p:attrNameLst>
                                          <p:attrName>style.visibility</p:attrName>
                                        </p:attrNameLst>
                                      </p:cBhvr>
                                      <p:to>
                                        <p:strVal val="visible"/>
                                      </p:to>
                                    </p:set>
                                    <p:animEffect transition="in" filter="wipe(left)">
                                      <p:cBhvr>
                                        <p:cTn id="39" dur="500"/>
                                        <p:tgtEl>
                                          <p:spTgt spid="418835">
                                            <p:txEl>
                                              <p:pRg st="0" end="0"/>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4" name="Vibro Up"/>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18838">
                                            <p:txEl>
                                              <p:pRg st="0" end="0"/>
                                            </p:txEl>
                                          </p:spTgt>
                                        </p:tgtEl>
                                        <p:attrNameLst>
                                          <p:attrName>style.visibility</p:attrName>
                                        </p:attrNameLst>
                                      </p:cBhvr>
                                      <p:to>
                                        <p:strVal val="visible"/>
                                      </p:to>
                                    </p:set>
                                    <p:animEffect transition="in" filter="wipe(left)">
                                      <p:cBhvr>
                                        <p:cTn id="44" dur="500"/>
                                        <p:tgtEl>
                                          <p:spTgt spid="418838">
                                            <p:txEl>
                                              <p:pRg st="0" end="0"/>
                                            </p:txEl>
                                          </p:spTgt>
                                        </p:tgtEl>
                                      </p:cBhvr>
                                    </p:animEffect>
                                  </p:childTnLst>
                                  <p:subTnLst>
                                    <p:audio>
                                      <p:cMediaNode>
                                        <p:cTn display="0" masterRel="sameClick">
                                          <p:stCondLst>
                                            <p:cond evt="begin" delay="0">
                                              <p:tn val="42"/>
                                            </p:cond>
                                          </p:stCondLst>
                                          <p:endCondLst>
                                            <p:cond evt="onStopAudio" delay="0">
                                              <p:tgtEl>
                                                <p:sldTgt/>
                                              </p:tgtEl>
                                            </p:cond>
                                          </p:endCondLst>
                                        </p:cTn>
                                        <p:tgtEl>
                                          <p:sndTgt r:embed="rId4" name="Vibro Up"/>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18837">
                                            <p:txEl>
                                              <p:pRg st="0" end="0"/>
                                            </p:txEl>
                                          </p:spTgt>
                                        </p:tgtEl>
                                        <p:attrNameLst>
                                          <p:attrName>style.visibility</p:attrName>
                                        </p:attrNameLst>
                                      </p:cBhvr>
                                      <p:to>
                                        <p:strVal val="visible"/>
                                      </p:to>
                                    </p:set>
                                    <p:animEffect transition="in" filter="wipe(left)">
                                      <p:cBhvr>
                                        <p:cTn id="49" dur="500"/>
                                        <p:tgtEl>
                                          <p:spTgt spid="418837">
                                            <p:txEl>
                                              <p:pRg st="0" end="0"/>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4" name="Vibro Up"/>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18836">
                                            <p:txEl>
                                              <p:pRg st="0" end="0"/>
                                            </p:txEl>
                                          </p:spTgt>
                                        </p:tgtEl>
                                        <p:attrNameLst>
                                          <p:attrName>style.visibility</p:attrName>
                                        </p:attrNameLst>
                                      </p:cBhvr>
                                      <p:to>
                                        <p:strVal val="visible"/>
                                      </p:to>
                                    </p:set>
                                    <p:animEffect transition="in" filter="wipe(left)">
                                      <p:cBhvr>
                                        <p:cTn id="54" dur="500"/>
                                        <p:tgtEl>
                                          <p:spTgt spid="418836">
                                            <p:txEl>
                                              <p:pRg st="0" end="0"/>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4" name="Vibro Up"/>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18839">
                                            <p:txEl>
                                              <p:pRg st="0" end="0"/>
                                            </p:txEl>
                                          </p:spTgt>
                                        </p:tgtEl>
                                        <p:attrNameLst>
                                          <p:attrName>style.visibility</p:attrName>
                                        </p:attrNameLst>
                                      </p:cBhvr>
                                      <p:to>
                                        <p:strVal val="visible"/>
                                      </p:to>
                                    </p:set>
                                    <p:animEffect transition="in" filter="wipe(left)">
                                      <p:cBhvr>
                                        <p:cTn id="59" dur="500"/>
                                        <p:tgtEl>
                                          <p:spTgt spid="418839">
                                            <p:txEl>
                                              <p:pRg st="0" end="0"/>
                                            </p:txEl>
                                          </p:spTgt>
                                        </p:tgtEl>
                                      </p:cBhvr>
                                    </p:animEffect>
                                  </p:childTnLst>
                                  <p:subTnLst>
                                    <p:audio>
                                      <p:cMediaNode>
                                        <p:cTn display="0" masterRel="sameClick">
                                          <p:stCondLst>
                                            <p:cond evt="begin" delay="0">
                                              <p:tn val="57"/>
                                            </p:cond>
                                          </p:stCondLst>
                                          <p:endCondLst>
                                            <p:cond evt="onStopAudio" delay="0">
                                              <p:tgtEl>
                                                <p:sldTgt/>
                                              </p:tgtEl>
                                            </p:cond>
                                          </p:endCondLst>
                                        </p:cTn>
                                        <p:tgtEl>
                                          <p:sndTgt r:embed="rId4" name="Vibro Up"/>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18840">
                                            <p:txEl>
                                              <p:pRg st="0" end="0"/>
                                            </p:txEl>
                                          </p:spTgt>
                                        </p:tgtEl>
                                        <p:attrNameLst>
                                          <p:attrName>style.visibility</p:attrName>
                                        </p:attrNameLst>
                                      </p:cBhvr>
                                      <p:to>
                                        <p:strVal val="visible"/>
                                      </p:to>
                                    </p:set>
                                    <p:animEffect transition="in" filter="wipe(left)">
                                      <p:cBhvr>
                                        <p:cTn id="64" dur="500"/>
                                        <p:tgtEl>
                                          <p:spTgt spid="418840">
                                            <p:txEl>
                                              <p:pRg st="0" end="0"/>
                                            </p:txEl>
                                          </p:spTgt>
                                        </p:tgtEl>
                                      </p:cBhvr>
                                    </p:animEffect>
                                  </p:childTnLst>
                                  <p:subTnLst>
                                    <p:audio>
                                      <p:cMediaNode>
                                        <p:cTn display="0" masterRel="sameClick">
                                          <p:stCondLst>
                                            <p:cond evt="begin" delay="0">
                                              <p:tn val="62"/>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8" grpId="0" build="p" autoUpdateAnimBg="0"/>
      <p:bldP spid="418832" grpId="0" build="p" autoUpdateAnimBg="0"/>
      <p:bldP spid="418833" grpId="0" build="p" autoUpdateAnimBg="0"/>
      <p:bldP spid="418834" grpId="0" build="p" autoUpdateAnimBg="0"/>
      <p:bldP spid="418835" grpId="0" build="p" autoUpdateAnimBg="0"/>
      <p:bldP spid="418836" grpId="0" build="p" autoUpdateAnimBg="0"/>
      <p:bldP spid="418837" grpId="0" build="p" autoUpdateAnimBg="0"/>
      <p:bldP spid="418838" grpId="0" build="p" autoUpdateAnimBg="0"/>
      <p:bldP spid="418839" grpId="0" build="p" autoUpdateAnimBg="0"/>
      <p:bldP spid="418840" grpId="0" build="p" autoUpdateAnimBg="0"/>
      <p:bldP spid="41884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2" descr="f14-17a_the_dna_polymer_c">
            <a:extLst>
              <a:ext uri="{FF2B5EF4-FFF2-40B4-BE49-F238E27FC236}">
                <a16:creationId xmlns:a16="http://schemas.microsoft.com/office/drawing/2014/main" id="{B3C0F9ED-7D44-A345-83E9-D385B11525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750" t="3000" r="9000"/>
          <a:stretch>
            <a:fillRect/>
          </a:stretch>
        </p:blipFill>
        <p:spPr bwMode="auto">
          <a:xfrm>
            <a:off x="304800" y="4572000"/>
            <a:ext cx="24384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f14-17_the_dna_polymera_cb">
            <a:extLst>
              <a:ext uri="{FF2B5EF4-FFF2-40B4-BE49-F238E27FC236}">
                <a16:creationId xmlns:a16="http://schemas.microsoft.com/office/drawing/2014/main" id="{FC4E16C6-BE6C-2147-AA35-6B9A1F539ED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49500" r="5624"/>
          <a:stretch>
            <a:fillRect/>
          </a:stretch>
        </p:blipFill>
        <p:spPr bwMode="auto">
          <a:xfrm>
            <a:off x="2530475" y="4357688"/>
            <a:ext cx="59436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a:extLst>
              <a:ext uri="{FF2B5EF4-FFF2-40B4-BE49-F238E27FC236}">
                <a16:creationId xmlns:a16="http://schemas.microsoft.com/office/drawing/2014/main" id="{122F1D1A-2C89-A24B-9E69-4A94F08A3AEB}"/>
              </a:ext>
            </a:extLst>
          </p:cNvPr>
          <p:cNvSpPr>
            <a:spLocks noGrp="1" noChangeArrowheads="1"/>
          </p:cNvSpPr>
          <p:nvPr>
            <p:ph type="title"/>
          </p:nvPr>
        </p:nvSpPr>
        <p:spPr/>
        <p:txBody>
          <a:bodyPr/>
          <a:lstStyle/>
          <a:p>
            <a:pPr eaLnBrk="1" hangingPunct="1"/>
            <a:r>
              <a:rPr lang="en-US" altLang="en-US"/>
              <a:t>DNA polymerases</a:t>
            </a:r>
          </a:p>
        </p:txBody>
      </p:sp>
      <p:sp>
        <p:nvSpPr>
          <p:cNvPr id="420869" name="Rectangle 5" descr="Rectangle: Click to edit Master text styles&#13;&#10;Second level&#13;&#10;Third level&#13;&#10;Fourth level&#13;&#10;Fifth level">
            <a:extLst>
              <a:ext uri="{FF2B5EF4-FFF2-40B4-BE49-F238E27FC236}">
                <a16:creationId xmlns:a16="http://schemas.microsoft.com/office/drawing/2014/main" id="{6FC170AB-15FB-824A-8639-BE87CBEEE9A1}"/>
              </a:ext>
            </a:extLst>
          </p:cNvPr>
          <p:cNvSpPr>
            <a:spLocks noGrp="1" noChangeArrowheads="1"/>
          </p:cNvSpPr>
          <p:nvPr>
            <p:ph type="body" idx="1"/>
          </p:nvPr>
        </p:nvSpPr>
        <p:spPr>
          <a:xfrm>
            <a:off x="693738" y="1371600"/>
            <a:ext cx="7916862" cy="2987675"/>
          </a:xfrm>
        </p:spPr>
        <p:txBody>
          <a:bodyPr/>
          <a:lstStyle/>
          <a:p>
            <a:pPr eaLnBrk="1" hangingPunct="1">
              <a:lnSpc>
                <a:spcPct val="90000"/>
              </a:lnSpc>
            </a:pPr>
            <a:r>
              <a:rPr lang="en-US" altLang="en-US" dirty="0"/>
              <a:t>DNA polymerase III</a:t>
            </a:r>
          </a:p>
          <a:p>
            <a:pPr lvl="1" eaLnBrk="1" hangingPunct="1">
              <a:lnSpc>
                <a:spcPct val="90000"/>
              </a:lnSpc>
            </a:pPr>
            <a:r>
              <a:rPr lang="en-US" altLang="en-US" dirty="0">
                <a:ea typeface="ＭＳ Ｐゴシック" panose="020B0600070205080204" pitchFamily="34" charset="-128"/>
              </a:rPr>
              <a:t>1000 bases/second</a:t>
            </a:r>
            <a:r>
              <a:rPr lang="en-US" altLang="en-US" i="1" dirty="0">
                <a:ea typeface="ＭＳ Ｐゴシック" panose="020B0600070205080204" pitchFamily="34" charset="-128"/>
              </a:rPr>
              <a:t>!</a:t>
            </a:r>
            <a:endParaRPr lang="en-US" altLang="en-US" dirty="0">
              <a:ea typeface="ＭＳ Ｐゴシック" panose="020B0600070205080204" pitchFamily="34" charset="-128"/>
            </a:endParaRPr>
          </a:p>
          <a:p>
            <a:pPr lvl="1" eaLnBrk="1" hangingPunct="1">
              <a:lnSpc>
                <a:spcPct val="90000"/>
              </a:lnSpc>
            </a:pPr>
            <a:r>
              <a:rPr lang="en-US" altLang="en-US" dirty="0">
                <a:ea typeface="ＭＳ Ｐゴシック" panose="020B0600070205080204" pitchFamily="34" charset="-128"/>
              </a:rPr>
              <a:t>main </a:t>
            </a:r>
            <a:r>
              <a:rPr lang="en-US" altLang="en-US" u="sng" dirty="0">
                <a:ea typeface="ＭＳ Ｐゴシック" panose="020B0600070205080204" pitchFamily="34" charset="-128"/>
              </a:rPr>
              <a:t>DNA</a:t>
            </a:r>
            <a:r>
              <a:rPr lang="en-US" altLang="en-US" u="sng" dirty="0">
                <a:solidFill>
                  <a:srgbClr val="CC0000"/>
                </a:solidFill>
                <a:ea typeface="ＭＳ Ｐゴシック" panose="020B0600070205080204" pitchFamily="34" charset="-128"/>
              </a:rPr>
              <a:t> builder</a:t>
            </a:r>
            <a:endParaRPr lang="en-US" altLang="en-US" dirty="0">
              <a:ea typeface="ＭＳ Ｐゴシック" panose="020B0600070205080204" pitchFamily="34" charset="-128"/>
            </a:endParaRPr>
          </a:p>
          <a:p>
            <a:pPr eaLnBrk="1" hangingPunct="1">
              <a:lnSpc>
                <a:spcPct val="90000"/>
              </a:lnSpc>
            </a:pPr>
            <a:r>
              <a:rPr lang="en-US" altLang="en-US" dirty="0"/>
              <a:t>DNA polymerase I</a:t>
            </a:r>
          </a:p>
          <a:p>
            <a:pPr lvl="1" eaLnBrk="1" hangingPunct="1">
              <a:lnSpc>
                <a:spcPct val="90000"/>
              </a:lnSpc>
            </a:pPr>
            <a:r>
              <a:rPr lang="en-US" altLang="en-US" dirty="0">
                <a:ea typeface="ＭＳ Ｐゴシック" panose="020B0600070205080204" pitchFamily="34" charset="-128"/>
              </a:rPr>
              <a:t>20 bases/second</a:t>
            </a:r>
          </a:p>
          <a:p>
            <a:pPr lvl="1" eaLnBrk="1" hangingPunct="1">
              <a:lnSpc>
                <a:spcPct val="90000"/>
              </a:lnSpc>
            </a:pPr>
            <a:r>
              <a:rPr lang="en-US" altLang="en-US" u="sng" dirty="0">
                <a:ea typeface="ＭＳ Ｐゴシック" panose="020B0600070205080204" pitchFamily="34" charset="-128"/>
              </a:rPr>
              <a:t>editing, repair &amp; primer </a:t>
            </a:r>
            <a:r>
              <a:rPr lang="en-US" altLang="en-US" u="sng" dirty="0">
                <a:solidFill>
                  <a:srgbClr val="CC0000"/>
                </a:solidFill>
                <a:ea typeface="ＭＳ Ｐゴシック" panose="020B0600070205080204" pitchFamily="34" charset="-128"/>
              </a:rPr>
              <a:t>removal</a:t>
            </a:r>
            <a:endParaRPr lang="en-US" altLang="en-US" dirty="0">
              <a:ea typeface="ＭＳ Ｐゴシック" panose="020B0600070205080204" pitchFamily="34" charset="-128"/>
            </a:endParaRPr>
          </a:p>
        </p:txBody>
      </p:sp>
      <p:sp>
        <p:nvSpPr>
          <p:cNvPr id="55302" name="Rectangle 6">
            <a:extLst>
              <a:ext uri="{FF2B5EF4-FFF2-40B4-BE49-F238E27FC236}">
                <a16:creationId xmlns:a16="http://schemas.microsoft.com/office/drawing/2014/main" id="{F59DB93C-54C4-DB4A-8A83-50FE48EFA7E3}"/>
              </a:ext>
            </a:extLst>
          </p:cNvPr>
          <p:cNvSpPr>
            <a:spLocks noChangeArrowheads="1"/>
          </p:cNvSpPr>
          <p:nvPr/>
        </p:nvSpPr>
        <p:spPr bwMode="auto">
          <a:xfrm>
            <a:off x="87313" y="4327525"/>
            <a:ext cx="25701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20000"/>
              </a:spcBef>
              <a:buClr>
                <a:srgbClr val="0F116A"/>
              </a:buClr>
              <a:buSzPct val="120000"/>
              <a:buFont typeface="Wingdings" pitchFamily="2" charset="2"/>
              <a:buNone/>
            </a:pPr>
            <a:r>
              <a:rPr lang="en-US" altLang="en-US" sz="2000" b="1">
                <a:solidFill>
                  <a:schemeClr val="tx2"/>
                </a:solidFill>
              </a:rPr>
              <a:t>DNA polymerase III </a:t>
            </a:r>
            <a:br>
              <a:rPr lang="en-US" altLang="en-US" sz="2000" b="1">
                <a:solidFill>
                  <a:schemeClr val="tx2"/>
                </a:solidFill>
              </a:rPr>
            </a:br>
            <a:r>
              <a:rPr lang="en-US" altLang="en-US" sz="2000" b="1">
                <a:solidFill>
                  <a:schemeClr val="tx2"/>
                </a:solidFill>
              </a:rPr>
              <a:t>enzyme</a:t>
            </a:r>
          </a:p>
        </p:txBody>
      </p:sp>
      <p:grpSp>
        <p:nvGrpSpPr>
          <p:cNvPr id="2" name="Group 15">
            <a:extLst>
              <a:ext uri="{FF2B5EF4-FFF2-40B4-BE49-F238E27FC236}">
                <a16:creationId xmlns:a16="http://schemas.microsoft.com/office/drawing/2014/main" id="{19D6AA56-710A-E249-9DE9-A276A95810CF}"/>
              </a:ext>
            </a:extLst>
          </p:cNvPr>
          <p:cNvGrpSpPr>
            <a:grpSpLocks/>
          </p:cNvGrpSpPr>
          <p:nvPr/>
        </p:nvGrpSpPr>
        <p:grpSpPr bwMode="auto">
          <a:xfrm>
            <a:off x="7165975" y="2406650"/>
            <a:ext cx="1974850" cy="2514600"/>
            <a:chOff x="4454" y="1272"/>
            <a:chExt cx="1244" cy="1584"/>
          </a:xfrm>
        </p:grpSpPr>
        <p:pic>
          <p:nvPicPr>
            <p:cNvPr id="420880" name="Picture 16">
              <a:extLst>
                <a:ext uri="{FF2B5EF4-FFF2-40B4-BE49-F238E27FC236}">
                  <a16:creationId xmlns:a16="http://schemas.microsoft.com/office/drawing/2014/main" id="{BAFF2DDE-D378-B143-A7BC-518B5B9420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9599" r="10561" b="10176"/>
            <a:stretch>
              <a:fillRect/>
            </a:stretch>
          </p:blipFill>
          <p:spPr bwMode="auto">
            <a:xfrm>
              <a:off x="4643" y="1272"/>
              <a:ext cx="867" cy="1228"/>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0" name="Rectangle 17">
              <a:extLst>
                <a:ext uri="{FF2B5EF4-FFF2-40B4-BE49-F238E27FC236}">
                  <a16:creationId xmlns:a16="http://schemas.microsoft.com/office/drawing/2014/main" id="{E2BF3B7A-2104-2446-8E27-DD740A8FB2F2}"/>
                </a:ext>
              </a:extLst>
            </p:cNvPr>
            <p:cNvSpPr>
              <a:spLocks noChangeArrowheads="1"/>
            </p:cNvSpPr>
            <p:nvPr/>
          </p:nvSpPr>
          <p:spPr bwMode="auto">
            <a:xfrm>
              <a:off x="4454" y="2486"/>
              <a:ext cx="1244"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solidFill>
                    <a:srgbClr val="000000"/>
                  </a:solidFill>
                </a:rPr>
                <a:t>Arthur Kornberg</a:t>
              </a:r>
            </a:p>
            <a:p>
              <a:pPr>
                <a:lnSpc>
                  <a:spcPct val="90000"/>
                </a:lnSpc>
              </a:pPr>
              <a:r>
                <a:rPr lang="en-US" altLang="en-US" sz="1800" b="1">
                  <a:solidFill>
                    <a:srgbClr val="CC0000"/>
                  </a:solidFill>
                </a:rPr>
                <a:t>1959</a:t>
              </a:r>
              <a:endParaRPr lang="en-US" altLang="en-US" sz="1800" b="1">
                <a:solidFill>
                  <a:srgbClr val="000000"/>
                </a:solidFill>
              </a:endParaRPr>
            </a:p>
          </p:txBody>
        </p:sp>
      </p:grpSp>
      <p:grpSp>
        <p:nvGrpSpPr>
          <p:cNvPr id="3" name="Group 18">
            <a:extLst>
              <a:ext uri="{FF2B5EF4-FFF2-40B4-BE49-F238E27FC236}">
                <a16:creationId xmlns:a16="http://schemas.microsoft.com/office/drawing/2014/main" id="{4E3FD083-1DD6-CF49-AD16-758F6107A7F0}"/>
              </a:ext>
            </a:extLst>
          </p:cNvPr>
          <p:cNvGrpSpPr>
            <a:grpSpLocks/>
          </p:cNvGrpSpPr>
          <p:nvPr/>
        </p:nvGrpSpPr>
        <p:grpSpPr bwMode="auto">
          <a:xfrm>
            <a:off x="7185025" y="333375"/>
            <a:ext cx="1936750" cy="2132013"/>
            <a:chOff x="4528" y="210"/>
            <a:chExt cx="1220" cy="1343"/>
          </a:xfrm>
        </p:grpSpPr>
        <p:pic>
          <p:nvPicPr>
            <p:cNvPr id="420883" name="Picture 19">
              <a:extLst>
                <a:ext uri="{FF2B5EF4-FFF2-40B4-BE49-F238E27FC236}">
                  <a16:creationId xmlns:a16="http://schemas.microsoft.com/office/drawing/2014/main" id="{10E6BC85-6BA8-6448-AE92-0EC0970BA3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2" y="210"/>
              <a:ext cx="872" cy="985"/>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8" name="Rectangle 20">
              <a:extLst>
                <a:ext uri="{FF2B5EF4-FFF2-40B4-BE49-F238E27FC236}">
                  <a16:creationId xmlns:a16="http://schemas.microsoft.com/office/drawing/2014/main" id="{132A2DB4-0C92-0B46-B816-490B00FC337C}"/>
                </a:ext>
              </a:extLst>
            </p:cNvPr>
            <p:cNvSpPr>
              <a:spLocks noChangeArrowheads="1"/>
            </p:cNvSpPr>
            <p:nvPr/>
          </p:nvSpPr>
          <p:spPr bwMode="auto">
            <a:xfrm>
              <a:off x="4528" y="1183"/>
              <a:ext cx="1220"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solidFill>
                    <a:srgbClr val="000000"/>
                  </a:solidFill>
                </a:rPr>
                <a:t>Roger Kornberg</a:t>
              </a:r>
            </a:p>
            <a:p>
              <a:pPr>
                <a:lnSpc>
                  <a:spcPct val="90000"/>
                </a:lnSpc>
              </a:pPr>
              <a:r>
                <a:rPr lang="en-US" altLang="en-US" sz="1800" b="1">
                  <a:solidFill>
                    <a:srgbClr val="CC0000"/>
                  </a:solidFill>
                </a:rPr>
                <a:t>2006</a:t>
              </a:r>
            </a:p>
          </p:txBody>
        </p:sp>
      </p:grpSp>
      <p:sp>
        <p:nvSpPr>
          <p:cNvPr id="420886" name="AutoShape 22">
            <a:extLst>
              <a:ext uri="{FF2B5EF4-FFF2-40B4-BE49-F238E27FC236}">
                <a16:creationId xmlns:a16="http://schemas.microsoft.com/office/drawing/2014/main" id="{0561AF46-40F0-ED46-9E45-E9883D414B19}"/>
              </a:ext>
            </a:extLst>
          </p:cNvPr>
          <p:cNvSpPr>
            <a:spLocks noChangeArrowheads="1"/>
          </p:cNvSpPr>
          <p:nvPr/>
        </p:nvSpPr>
        <p:spPr bwMode="auto">
          <a:xfrm rot="-538613">
            <a:off x="4651375" y="1152525"/>
            <a:ext cx="2432050" cy="449263"/>
          </a:xfrm>
          <a:custGeom>
            <a:avLst/>
            <a:gdLst>
              <a:gd name="T0" fmla="*/ 205377277 w 21600"/>
              <a:gd name="T1" fmla="*/ 0 h 21600"/>
              <a:gd name="T2" fmla="*/ 0 w 21600"/>
              <a:gd name="T3" fmla="*/ 4672169 h 21600"/>
              <a:gd name="T4" fmla="*/ 205377277 w 21600"/>
              <a:gd name="T5" fmla="*/ 9344317 h 21600"/>
              <a:gd name="T6" fmla="*/ 273836445 w 21600"/>
              <a:gd name="T7" fmla="*/ 4672169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EA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887" name="AutoShape 23">
            <a:extLst>
              <a:ext uri="{FF2B5EF4-FFF2-40B4-BE49-F238E27FC236}">
                <a16:creationId xmlns:a16="http://schemas.microsoft.com/office/drawing/2014/main" id="{6A6B1F6D-F80C-D34C-8A8A-76013F73E697}"/>
              </a:ext>
            </a:extLst>
          </p:cNvPr>
          <p:cNvSpPr>
            <a:spLocks noChangeArrowheads="1"/>
          </p:cNvSpPr>
          <p:nvPr/>
        </p:nvSpPr>
        <p:spPr bwMode="auto">
          <a:xfrm rot="527791">
            <a:off x="4492625" y="3016250"/>
            <a:ext cx="2432050" cy="449263"/>
          </a:xfrm>
          <a:custGeom>
            <a:avLst/>
            <a:gdLst>
              <a:gd name="T0" fmla="*/ 205377277 w 21600"/>
              <a:gd name="T1" fmla="*/ 0 h 21600"/>
              <a:gd name="T2" fmla="*/ 0 w 21600"/>
              <a:gd name="T3" fmla="*/ 4672169 h 21600"/>
              <a:gd name="T4" fmla="*/ 205377277 w 21600"/>
              <a:gd name="T5" fmla="*/ 9344317 h 21600"/>
              <a:gd name="T6" fmla="*/ 273836445 w 21600"/>
              <a:gd name="T7" fmla="*/ 4672169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EA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3994825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0869">
                                            <p:txEl>
                                              <p:pRg st="0" end="0"/>
                                            </p:txEl>
                                          </p:spTgt>
                                        </p:tgtEl>
                                        <p:attrNameLst>
                                          <p:attrName>style.visibility</p:attrName>
                                        </p:attrNameLst>
                                      </p:cBhvr>
                                      <p:to>
                                        <p:strVal val="visible"/>
                                      </p:to>
                                    </p:set>
                                    <p:anim calcmode="lin" valueType="num">
                                      <p:cBhvr additive="base">
                                        <p:cTn id="7" dur="500" fill="hold"/>
                                        <p:tgtEl>
                                          <p:spTgt spid="4208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08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420869">
                                            <p:txEl>
                                              <p:pRg st="1" end="1"/>
                                            </p:txEl>
                                          </p:spTgt>
                                        </p:tgtEl>
                                        <p:attrNameLst>
                                          <p:attrName>style.visibility</p:attrName>
                                        </p:attrNameLst>
                                      </p:cBhvr>
                                      <p:to>
                                        <p:strVal val="visible"/>
                                      </p:to>
                                    </p:set>
                                    <p:anim calcmode="lin" valueType="num">
                                      <p:cBhvr additive="base">
                                        <p:cTn id="11" dur="500" fill="hold"/>
                                        <p:tgtEl>
                                          <p:spTgt spid="42086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208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par>
                                <p:cTn id="13" presetID="2" presetClass="entr" presetSubtype="8" fill="hold" grpId="0" nodeType="withEffect">
                                  <p:stCondLst>
                                    <p:cond delay="0"/>
                                  </p:stCondLst>
                                  <p:childTnLst>
                                    <p:set>
                                      <p:cBhvr>
                                        <p:cTn id="14" dur="1" fill="hold">
                                          <p:stCondLst>
                                            <p:cond delay="0"/>
                                          </p:stCondLst>
                                        </p:cTn>
                                        <p:tgtEl>
                                          <p:spTgt spid="420869">
                                            <p:txEl>
                                              <p:pRg st="2" end="2"/>
                                            </p:txEl>
                                          </p:spTgt>
                                        </p:tgtEl>
                                        <p:attrNameLst>
                                          <p:attrName>style.visibility</p:attrName>
                                        </p:attrNameLst>
                                      </p:cBhvr>
                                      <p:to>
                                        <p:strVal val="visible"/>
                                      </p:to>
                                    </p:set>
                                    <p:anim calcmode="lin" valueType="num">
                                      <p:cBhvr additive="base">
                                        <p:cTn id="15" dur="500" fill="hold"/>
                                        <p:tgtEl>
                                          <p:spTgt spid="42086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2086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20869">
                                            <p:txEl>
                                              <p:pRg st="3" end="3"/>
                                            </p:txEl>
                                          </p:spTgt>
                                        </p:tgtEl>
                                        <p:attrNameLst>
                                          <p:attrName>style.visibility</p:attrName>
                                        </p:attrNameLst>
                                      </p:cBhvr>
                                      <p:to>
                                        <p:strVal val="visible"/>
                                      </p:to>
                                    </p:set>
                                    <p:anim calcmode="lin" valueType="num">
                                      <p:cBhvr additive="base">
                                        <p:cTn id="21" dur="500" fill="hold"/>
                                        <p:tgtEl>
                                          <p:spTgt spid="42086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2086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par>
                                <p:cTn id="23" presetID="2" presetClass="entr" presetSubtype="8" fill="hold" grpId="0" nodeType="withEffect">
                                  <p:stCondLst>
                                    <p:cond delay="0"/>
                                  </p:stCondLst>
                                  <p:childTnLst>
                                    <p:set>
                                      <p:cBhvr>
                                        <p:cTn id="24" dur="1" fill="hold">
                                          <p:stCondLst>
                                            <p:cond delay="0"/>
                                          </p:stCondLst>
                                        </p:cTn>
                                        <p:tgtEl>
                                          <p:spTgt spid="420869">
                                            <p:txEl>
                                              <p:pRg st="4" end="4"/>
                                            </p:txEl>
                                          </p:spTgt>
                                        </p:tgtEl>
                                        <p:attrNameLst>
                                          <p:attrName>style.visibility</p:attrName>
                                        </p:attrNameLst>
                                      </p:cBhvr>
                                      <p:to>
                                        <p:strVal val="visible"/>
                                      </p:to>
                                    </p:set>
                                    <p:anim calcmode="lin" valueType="num">
                                      <p:cBhvr additive="base">
                                        <p:cTn id="25" dur="500" fill="hold"/>
                                        <p:tgtEl>
                                          <p:spTgt spid="42086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086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420869">
                                            <p:txEl>
                                              <p:pRg st="5" end="5"/>
                                            </p:txEl>
                                          </p:spTgt>
                                        </p:tgtEl>
                                        <p:attrNameLst>
                                          <p:attrName>style.visibility</p:attrName>
                                        </p:attrNameLst>
                                      </p:cBhvr>
                                      <p:to>
                                        <p:strVal val="visible"/>
                                      </p:to>
                                    </p:set>
                                    <p:anim calcmode="lin" valueType="num">
                                      <p:cBhvr additive="base">
                                        <p:cTn id="29" dur="500" fill="hold"/>
                                        <p:tgtEl>
                                          <p:spTgt spid="42086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2086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20887"/>
                                        </p:tgtEl>
                                        <p:attrNameLst>
                                          <p:attrName>style.visibility</p:attrName>
                                        </p:attrNameLst>
                                      </p:cBhvr>
                                      <p:to>
                                        <p:strVal val="visible"/>
                                      </p:to>
                                    </p:set>
                                    <p:animEffect transition="in" filter="wipe(left)">
                                      <p:cBhvr>
                                        <p:cTn id="35" dur="500"/>
                                        <p:tgtEl>
                                          <p:spTgt spid="420887"/>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
                                        </p:tgtEl>
                                      </p:cMediaNode>
                                    </p:audio>
                                  </p:subTnLst>
                                </p:cTn>
                              </p:par>
                            </p:childTnLst>
                          </p:cTn>
                        </p:par>
                        <p:par>
                          <p:cTn id="36" fill="hold" nodeType="afterGroup">
                            <p:stCondLst>
                              <p:cond delay="500"/>
                            </p:stCondLst>
                            <p:childTnLst>
                              <p:par>
                                <p:cTn id="37" presetID="22" presetClass="entr" presetSubtype="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5" name="Chimes"/>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20886"/>
                                        </p:tgtEl>
                                        <p:attrNameLst>
                                          <p:attrName>style.visibility</p:attrName>
                                        </p:attrNameLst>
                                      </p:cBhvr>
                                      <p:to>
                                        <p:strVal val="visible"/>
                                      </p:to>
                                    </p:set>
                                    <p:animEffect transition="in" filter="wipe(left)">
                                      <p:cBhvr>
                                        <p:cTn id="44" dur="500"/>
                                        <p:tgtEl>
                                          <p:spTgt spid="420886"/>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
                                        </p:tgtEl>
                                      </p:cMediaNode>
                                    </p:audio>
                                  </p:subTnLst>
                                </p:cTn>
                              </p:par>
                            </p:childTnLst>
                          </p:cTn>
                        </p:par>
                        <p:par>
                          <p:cTn id="45" fill="hold" nodeType="afterGroup">
                            <p:stCondLst>
                              <p:cond delay="500"/>
                            </p:stCondLst>
                            <p:childTnLst>
                              <p:par>
                                <p:cTn id="46" presetID="22" presetClass="entr" presetSubtype="8"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subTnLst>
                                    <p:audio>
                                      <p:cMediaNode>
                                        <p:cTn display="0" masterRel="sameClick">
                                          <p:stCondLst>
                                            <p:cond evt="begin" delay="0">
                                              <p:tn val="46"/>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9" grpId="0" build="p" autoUpdateAnimBg="0"/>
      <p:bldP spid="420886" grpId="0" animBg="1"/>
      <p:bldP spid="42088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EB81A51-7A54-1746-9DAB-73EE905AF25A}"/>
              </a:ext>
            </a:extLst>
          </p:cNvPr>
          <p:cNvSpPr>
            <a:spLocks noGrp="1" noChangeArrowheads="1"/>
          </p:cNvSpPr>
          <p:nvPr>
            <p:ph type="title"/>
          </p:nvPr>
        </p:nvSpPr>
        <p:spPr/>
        <p:txBody>
          <a:bodyPr/>
          <a:lstStyle/>
          <a:p>
            <a:pPr eaLnBrk="1" hangingPunct="1"/>
            <a:r>
              <a:rPr lang="en-US" altLang="en-US" dirty="0"/>
              <a:t>Editing &amp; proofreading DNA</a:t>
            </a:r>
          </a:p>
        </p:txBody>
      </p:sp>
      <p:sp>
        <p:nvSpPr>
          <p:cNvPr id="422915" name="Rectangle 3" descr="Rectangle: Click to edit Master text styles&#13;&#10;Second level&#13;&#10;Third level&#13;&#10;Fourth level&#13;&#10;Fifth level">
            <a:extLst>
              <a:ext uri="{FF2B5EF4-FFF2-40B4-BE49-F238E27FC236}">
                <a16:creationId xmlns:a16="http://schemas.microsoft.com/office/drawing/2014/main" id="{40D9F0CF-6D79-AB48-962F-920689A5C530}"/>
              </a:ext>
            </a:extLst>
          </p:cNvPr>
          <p:cNvSpPr>
            <a:spLocks noGrp="1" noChangeArrowheads="1"/>
          </p:cNvSpPr>
          <p:nvPr>
            <p:ph type="body" idx="1"/>
          </p:nvPr>
        </p:nvSpPr>
        <p:spPr>
          <a:xfrm>
            <a:off x="654050" y="1384300"/>
            <a:ext cx="4298950" cy="4719690"/>
          </a:xfrm>
          <a:noFill/>
        </p:spPr>
        <p:txBody>
          <a:bodyPr>
            <a:spAutoFit/>
          </a:bodyPr>
          <a:lstStyle/>
          <a:p>
            <a:pPr eaLnBrk="1" hangingPunct="1">
              <a:lnSpc>
                <a:spcPct val="110000"/>
              </a:lnSpc>
            </a:pPr>
            <a:r>
              <a:rPr lang="en-US" altLang="en-US" sz="2400" dirty="0"/>
              <a:t>1000 bases/second = </a:t>
            </a:r>
            <a:br>
              <a:rPr lang="en-US" altLang="en-US" sz="2400" dirty="0"/>
            </a:br>
            <a:r>
              <a:rPr lang="en-US" altLang="en-US" sz="2400" dirty="0"/>
              <a:t>lots of typos!</a:t>
            </a:r>
          </a:p>
          <a:p>
            <a:pPr eaLnBrk="1" hangingPunct="1">
              <a:lnSpc>
                <a:spcPct val="110000"/>
              </a:lnSpc>
            </a:pPr>
            <a:r>
              <a:rPr lang="en-US" altLang="en-US" sz="2400" dirty="0"/>
              <a:t>DNA polymerase I</a:t>
            </a:r>
            <a:r>
              <a:rPr lang="en-US" altLang="en-US" sz="2800" dirty="0"/>
              <a:t> </a:t>
            </a:r>
          </a:p>
          <a:p>
            <a:pPr lvl="1" eaLnBrk="1" hangingPunct="1">
              <a:lnSpc>
                <a:spcPct val="110000"/>
              </a:lnSpc>
            </a:pPr>
            <a:r>
              <a:rPr lang="en-US" altLang="en-US" sz="2000" u="sng" dirty="0">
                <a:solidFill>
                  <a:srgbClr val="00B0F0"/>
                </a:solidFill>
                <a:ea typeface="ＭＳ Ｐゴシック" panose="020B0600070205080204" pitchFamily="34" charset="-128"/>
              </a:rPr>
              <a:t>proofreads</a:t>
            </a:r>
            <a:r>
              <a:rPr lang="en-US" altLang="en-US" sz="2000" dirty="0">
                <a:ea typeface="ＭＳ Ｐゴシック" panose="020B0600070205080204" pitchFamily="34" charset="-128"/>
              </a:rPr>
              <a:t> &amp; corrects typos </a:t>
            </a:r>
          </a:p>
          <a:p>
            <a:pPr lvl="1" eaLnBrk="1" hangingPunct="1">
              <a:lnSpc>
                <a:spcPct val="110000"/>
              </a:lnSpc>
            </a:pPr>
            <a:r>
              <a:rPr lang="en-US" altLang="en-US" sz="2000" dirty="0">
                <a:ea typeface="ＭＳ Ｐゴシック" panose="020B0600070205080204" pitchFamily="34" charset="-128"/>
              </a:rPr>
              <a:t>repairs </a:t>
            </a:r>
            <a:r>
              <a:rPr lang="en-US" altLang="en-US" sz="2000" u="sng" dirty="0">
                <a:solidFill>
                  <a:srgbClr val="00B050"/>
                </a:solidFill>
                <a:ea typeface="ＭＳ Ｐゴシック" panose="020B0600070205080204" pitchFamily="34" charset="-128"/>
              </a:rPr>
              <a:t>mismatched</a:t>
            </a:r>
            <a:r>
              <a:rPr lang="en-US" altLang="en-US" sz="2000" dirty="0">
                <a:ea typeface="ＭＳ Ｐゴシック" panose="020B0600070205080204" pitchFamily="34" charset="-128"/>
              </a:rPr>
              <a:t> bases</a:t>
            </a:r>
          </a:p>
          <a:p>
            <a:pPr lvl="1" eaLnBrk="1" hangingPunct="1">
              <a:lnSpc>
                <a:spcPct val="110000"/>
              </a:lnSpc>
            </a:pPr>
            <a:r>
              <a:rPr lang="en-US" altLang="en-US" sz="2000" dirty="0">
                <a:ea typeface="ＭＳ Ｐゴシック" panose="020B0600070205080204" pitchFamily="34" charset="-128"/>
              </a:rPr>
              <a:t>removes </a:t>
            </a:r>
            <a:r>
              <a:rPr lang="en-US" altLang="en-US" sz="2000" u="sng" dirty="0">
                <a:solidFill>
                  <a:srgbClr val="C00000"/>
                </a:solidFill>
                <a:ea typeface="ＭＳ Ｐゴシック" panose="020B0600070205080204" pitchFamily="34" charset="-128"/>
              </a:rPr>
              <a:t>abnormal</a:t>
            </a:r>
            <a:r>
              <a:rPr lang="en-US" altLang="en-US" sz="2000" dirty="0">
                <a:ea typeface="ＭＳ Ｐゴシック" panose="020B0600070205080204" pitchFamily="34" charset="-128"/>
              </a:rPr>
              <a:t> bases</a:t>
            </a:r>
          </a:p>
          <a:p>
            <a:pPr marL="1085850" lvl="2" eaLnBrk="1" hangingPunct="1">
              <a:lnSpc>
                <a:spcPct val="110000"/>
              </a:lnSpc>
            </a:pPr>
            <a:r>
              <a:rPr lang="en-US" altLang="en-US" sz="1800" dirty="0">
                <a:ea typeface="ＭＳ Ｐゴシック" panose="020B0600070205080204" pitchFamily="34" charset="-128"/>
              </a:rPr>
              <a:t>repairs damage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throughout life</a:t>
            </a:r>
          </a:p>
          <a:p>
            <a:pPr lvl="1" eaLnBrk="1" hangingPunct="1">
              <a:lnSpc>
                <a:spcPct val="110000"/>
              </a:lnSpc>
            </a:pPr>
            <a:r>
              <a:rPr lang="en-US" altLang="en-US" sz="2000" dirty="0">
                <a:ea typeface="ＭＳ Ｐゴシック" panose="020B0600070205080204" pitchFamily="34" charset="-128"/>
              </a:rPr>
              <a:t>reduces error rate from </a:t>
            </a:r>
            <a:br>
              <a:rPr lang="en-US" altLang="en-US" sz="2000" dirty="0">
                <a:ea typeface="ＭＳ Ｐゴシック" panose="020B0600070205080204" pitchFamily="34" charset="-128"/>
              </a:rPr>
            </a:br>
            <a:r>
              <a:rPr lang="en-US" altLang="en-US" sz="2000" dirty="0">
                <a:ea typeface="ＭＳ Ｐゴシック" panose="020B0600070205080204" pitchFamily="34" charset="-128"/>
              </a:rPr>
              <a:t>1 in 10,000 to </a:t>
            </a:r>
            <a:br>
              <a:rPr lang="en-US" altLang="en-US" sz="2000" dirty="0">
                <a:ea typeface="ＭＳ Ｐゴシック" panose="020B0600070205080204" pitchFamily="34" charset="-128"/>
              </a:rPr>
            </a:br>
            <a:r>
              <a:rPr lang="en-US" altLang="en-US" sz="2000" dirty="0">
                <a:ea typeface="ＭＳ Ｐゴシック" panose="020B0600070205080204" pitchFamily="34" charset="-128"/>
              </a:rPr>
              <a:t>1 in 100 million bases</a:t>
            </a:r>
            <a:endParaRPr lang="en-US" altLang="en-US" sz="2400" dirty="0">
              <a:ea typeface="ＭＳ Ｐゴシック" panose="020B0600070205080204" pitchFamily="34" charset="-128"/>
            </a:endParaRPr>
          </a:p>
        </p:txBody>
      </p:sp>
      <p:pic>
        <p:nvPicPr>
          <p:cNvPr id="57348" name="Picture 4" descr="16-17-DNARepair-L">
            <a:extLst>
              <a:ext uri="{FF2B5EF4-FFF2-40B4-BE49-F238E27FC236}">
                <a16:creationId xmlns:a16="http://schemas.microsoft.com/office/drawing/2014/main" id="{7C6A8B0F-BD3E-0D4D-AAEF-B925F6540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600"/>
          <a:stretch>
            <a:fillRect/>
          </a:stretch>
        </p:blipFill>
        <p:spPr bwMode="auto">
          <a:xfrm>
            <a:off x="4795838" y="1219200"/>
            <a:ext cx="4348162"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7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additive="base">
                                        <p:cTn id="7" dur="500" fill="hold"/>
                                        <p:tgtEl>
                                          <p:spTgt spid="422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2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2915">
                                            <p:txEl>
                                              <p:pRg st="1" end="1"/>
                                            </p:txEl>
                                          </p:spTgt>
                                        </p:tgtEl>
                                        <p:attrNameLst>
                                          <p:attrName>style.visibility</p:attrName>
                                        </p:attrNameLst>
                                      </p:cBhvr>
                                      <p:to>
                                        <p:strVal val="visible"/>
                                      </p:to>
                                    </p:set>
                                    <p:anim calcmode="lin" valueType="num">
                                      <p:cBhvr additive="base">
                                        <p:cTn id="13" dur="500" fill="hold"/>
                                        <p:tgtEl>
                                          <p:spTgt spid="422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2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2915">
                                            <p:txEl>
                                              <p:pRg st="2" end="2"/>
                                            </p:txEl>
                                          </p:spTgt>
                                        </p:tgtEl>
                                        <p:attrNameLst>
                                          <p:attrName>style.visibility</p:attrName>
                                        </p:attrNameLst>
                                      </p:cBhvr>
                                      <p:to>
                                        <p:strVal val="visible"/>
                                      </p:to>
                                    </p:set>
                                    <p:anim calcmode="lin" valueType="num">
                                      <p:cBhvr additive="base">
                                        <p:cTn id="19" dur="500" fill="hold"/>
                                        <p:tgtEl>
                                          <p:spTgt spid="422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2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2915">
                                            <p:txEl>
                                              <p:pRg st="3" end="3"/>
                                            </p:txEl>
                                          </p:spTgt>
                                        </p:tgtEl>
                                        <p:attrNameLst>
                                          <p:attrName>style.visibility</p:attrName>
                                        </p:attrNameLst>
                                      </p:cBhvr>
                                      <p:to>
                                        <p:strVal val="visible"/>
                                      </p:to>
                                    </p:set>
                                    <p:anim calcmode="lin" valueType="num">
                                      <p:cBhvr additive="base">
                                        <p:cTn id="25" dur="500" fill="hold"/>
                                        <p:tgtEl>
                                          <p:spTgt spid="422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29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2915">
                                            <p:txEl>
                                              <p:pRg st="4" end="4"/>
                                            </p:txEl>
                                          </p:spTgt>
                                        </p:tgtEl>
                                        <p:attrNameLst>
                                          <p:attrName>style.visibility</p:attrName>
                                        </p:attrNameLst>
                                      </p:cBhvr>
                                      <p:to>
                                        <p:strVal val="visible"/>
                                      </p:to>
                                    </p:set>
                                    <p:anim calcmode="lin" valueType="num">
                                      <p:cBhvr additive="base">
                                        <p:cTn id="31" dur="500" fill="hold"/>
                                        <p:tgtEl>
                                          <p:spTgt spid="422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29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22915">
                                            <p:txEl>
                                              <p:pRg st="5" end="5"/>
                                            </p:txEl>
                                          </p:spTgt>
                                        </p:tgtEl>
                                        <p:attrNameLst>
                                          <p:attrName>style.visibility</p:attrName>
                                        </p:attrNameLst>
                                      </p:cBhvr>
                                      <p:to>
                                        <p:strVal val="visible"/>
                                      </p:to>
                                    </p:set>
                                    <p:anim calcmode="lin" valueType="num">
                                      <p:cBhvr additive="base">
                                        <p:cTn id="37" dur="500" fill="hold"/>
                                        <p:tgtEl>
                                          <p:spTgt spid="422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229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22915">
                                            <p:txEl>
                                              <p:pRg st="6" end="6"/>
                                            </p:txEl>
                                          </p:spTgt>
                                        </p:tgtEl>
                                        <p:attrNameLst>
                                          <p:attrName>style.visibility</p:attrName>
                                        </p:attrNameLst>
                                      </p:cBhvr>
                                      <p:to>
                                        <p:strVal val="visible"/>
                                      </p:to>
                                    </p:set>
                                    <p:anim calcmode="lin" valueType="num">
                                      <p:cBhvr additive="base">
                                        <p:cTn id="43" dur="500" fill="hold"/>
                                        <p:tgtEl>
                                          <p:spTgt spid="4229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229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77C4C08-FC6F-004D-8E34-5023AEB5A500}"/>
              </a:ext>
            </a:extLst>
          </p:cNvPr>
          <p:cNvSpPr>
            <a:spLocks noGrp="1" noChangeArrowheads="1"/>
          </p:cNvSpPr>
          <p:nvPr>
            <p:ph type="title"/>
          </p:nvPr>
        </p:nvSpPr>
        <p:spPr/>
        <p:txBody>
          <a:bodyPr/>
          <a:lstStyle/>
          <a:p>
            <a:pPr eaLnBrk="1" hangingPunct="1"/>
            <a:r>
              <a:rPr lang="en-US" altLang="en-US" dirty="0"/>
              <a:t>Fast &amp; accurate!</a:t>
            </a:r>
          </a:p>
        </p:txBody>
      </p:sp>
      <p:sp>
        <p:nvSpPr>
          <p:cNvPr id="424963" name="Rectangle 3" descr="Rectangle: Click to edit Master text styles&#13;&#10;Second level&#13;&#10;Third level&#13;&#10;Fourth level&#13;&#10;Fifth level">
            <a:extLst>
              <a:ext uri="{FF2B5EF4-FFF2-40B4-BE49-F238E27FC236}">
                <a16:creationId xmlns:a16="http://schemas.microsoft.com/office/drawing/2014/main" id="{7BA0003A-E9C2-5543-BF62-2893797E5B95}"/>
              </a:ext>
            </a:extLst>
          </p:cNvPr>
          <p:cNvSpPr>
            <a:spLocks noGrp="1" noChangeArrowheads="1"/>
          </p:cNvSpPr>
          <p:nvPr>
            <p:ph type="body" idx="1"/>
          </p:nvPr>
        </p:nvSpPr>
        <p:spPr>
          <a:xfrm>
            <a:off x="742950" y="1371600"/>
            <a:ext cx="8401050" cy="5349875"/>
          </a:xfrm>
        </p:spPr>
        <p:txBody>
          <a:bodyPr/>
          <a:lstStyle/>
          <a:p>
            <a:pPr eaLnBrk="1" hangingPunct="1">
              <a:buClrTx/>
            </a:pPr>
            <a:r>
              <a:rPr lang="en-US" altLang="en-US" dirty="0"/>
              <a:t>It takes </a:t>
            </a:r>
            <a:r>
              <a:rPr lang="en-US" altLang="en-US" i="1" u="sng" dirty="0"/>
              <a:t>E</a:t>
            </a:r>
            <a:r>
              <a:rPr lang="en-US" altLang="en-US" u="sng" dirty="0"/>
              <a:t>. </a:t>
            </a:r>
            <a:r>
              <a:rPr lang="en-US" altLang="en-US" i="1" u="sng" dirty="0"/>
              <a:t>coli</a:t>
            </a:r>
            <a:r>
              <a:rPr lang="en-US" altLang="en-US" dirty="0"/>
              <a:t> &lt;1 hour to copy </a:t>
            </a:r>
            <a:br>
              <a:rPr lang="en-US" altLang="en-US" dirty="0"/>
            </a:br>
            <a:r>
              <a:rPr lang="en-US" altLang="en-US" dirty="0"/>
              <a:t>5 million base pairs in its single chromosome </a:t>
            </a:r>
          </a:p>
          <a:p>
            <a:pPr lvl="1" eaLnBrk="1" hangingPunct="1">
              <a:buClrTx/>
            </a:pPr>
            <a:r>
              <a:rPr lang="en-US" altLang="en-US" dirty="0">
                <a:ea typeface="ＭＳ Ｐゴシック" panose="020B0600070205080204" pitchFamily="34" charset="-128"/>
              </a:rPr>
              <a:t>divide to form 2 identical daughter cells</a:t>
            </a:r>
          </a:p>
          <a:p>
            <a:pPr eaLnBrk="1" hangingPunct="1">
              <a:buClrTx/>
            </a:pPr>
            <a:r>
              <a:rPr lang="en-US" altLang="en-US" dirty="0"/>
              <a:t>Human cell copies its 6 billion bases &amp; divide into daughter cells in only few hours</a:t>
            </a:r>
          </a:p>
          <a:p>
            <a:pPr lvl="1" eaLnBrk="1" hangingPunct="1">
              <a:buClrTx/>
            </a:pPr>
            <a:r>
              <a:rPr lang="en-US" altLang="en-US" dirty="0">
                <a:ea typeface="ＭＳ Ｐゴシック" panose="020B0600070205080204" pitchFamily="34" charset="-128"/>
              </a:rPr>
              <a:t>remarkably accurate</a:t>
            </a:r>
          </a:p>
          <a:p>
            <a:pPr lvl="1" eaLnBrk="1" hangingPunct="1">
              <a:buClrTx/>
            </a:pPr>
            <a:r>
              <a:rPr lang="en-US" altLang="en-US" dirty="0">
                <a:ea typeface="ＭＳ Ｐゴシック" panose="020B0600070205080204" pitchFamily="34" charset="-128"/>
              </a:rPr>
              <a:t>only ~1 error per 100 million bases</a:t>
            </a:r>
          </a:p>
          <a:p>
            <a:pPr lvl="1" eaLnBrk="1" hangingPunct="1">
              <a:buClrTx/>
            </a:pPr>
            <a:r>
              <a:rPr lang="en-US" altLang="en-US" dirty="0">
                <a:ea typeface="ＭＳ Ｐゴシック" panose="020B0600070205080204" pitchFamily="34" charset="-128"/>
              </a:rPr>
              <a:t>~30 errors per </a:t>
            </a:r>
            <a:r>
              <a:rPr lang="en-US" altLang="en-US" dirty="0">
                <a:solidFill>
                  <a:srgbClr val="FF0000"/>
                </a:solidFill>
                <a:ea typeface="ＭＳ Ｐゴシック" panose="020B0600070205080204" pitchFamily="34" charset="-128"/>
              </a:rPr>
              <a:t>cell cycle</a:t>
            </a:r>
          </a:p>
        </p:txBody>
      </p:sp>
    </p:spTree>
    <p:extLst>
      <p:ext uri="{BB962C8B-B14F-4D97-AF65-F5344CB8AC3E}">
        <p14:creationId xmlns:p14="http://schemas.microsoft.com/office/powerpoint/2010/main" val="579637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4963">
                                            <p:txEl>
                                              <p:pRg st="1" end="1"/>
                                            </p:txEl>
                                          </p:spTgt>
                                        </p:tgtEl>
                                        <p:attrNameLst>
                                          <p:attrName>style.visibility</p:attrName>
                                        </p:attrNameLst>
                                      </p:cBhvr>
                                      <p:to>
                                        <p:strVal val="visible"/>
                                      </p:to>
                                    </p:set>
                                    <p:anim calcmode="lin" valueType="num">
                                      <p:cBhvr additive="base">
                                        <p:cTn id="7" dur="500" fill="hold"/>
                                        <p:tgtEl>
                                          <p:spTgt spid="4249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49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4963">
                                            <p:txEl>
                                              <p:pRg st="2" end="2"/>
                                            </p:txEl>
                                          </p:spTgt>
                                        </p:tgtEl>
                                        <p:attrNameLst>
                                          <p:attrName>style.visibility</p:attrName>
                                        </p:attrNameLst>
                                      </p:cBhvr>
                                      <p:to>
                                        <p:strVal val="visible"/>
                                      </p:to>
                                    </p:set>
                                    <p:anim calcmode="lin" valueType="num">
                                      <p:cBhvr additive="base">
                                        <p:cTn id="13" dur="500" fill="hold"/>
                                        <p:tgtEl>
                                          <p:spTgt spid="4249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49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4963">
                                            <p:txEl>
                                              <p:pRg st="3" end="3"/>
                                            </p:txEl>
                                          </p:spTgt>
                                        </p:tgtEl>
                                        <p:attrNameLst>
                                          <p:attrName>style.visibility</p:attrName>
                                        </p:attrNameLst>
                                      </p:cBhvr>
                                      <p:to>
                                        <p:strVal val="visible"/>
                                      </p:to>
                                    </p:set>
                                    <p:anim calcmode="lin" valueType="num">
                                      <p:cBhvr additive="base">
                                        <p:cTn id="19" dur="500" fill="hold"/>
                                        <p:tgtEl>
                                          <p:spTgt spid="4249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49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4963">
                                            <p:txEl>
                                              <p:pRg st="4" end="4"/>
                                            </p:txEl>
                                          </p:spTgt>
                                        </p:tgtEl>
                                        <p:attrNameLst>
                                          <p:attrName>style.visibility</p:attrName>
                                        </p:attrNameLst>
                                      </p:cBhvr>
                                      <p:to>
                                        <p:strVal val="visible"/>
                                      </p:to>
                                    </p:set>
                                    <p:anim calcmode="lin" valueType="num">
                                      <p:cBhvr additive="base">
                                        <p:cTn id="25" dur="500" fill="hold"/>
                                        <p:tgtEl>
                                          <p:spTgt spid="4249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49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4963">
                                            <p:txEl>
                                              <p:pRg st="5" end="5"/>
                                            </p:txEl>
                                          </p:spTgt>
                                        </p:tgtEl>
                                        <p:attrNameLst>
                                          <p:attrName>style.visibility</p:attrName>
                                        </p:attrNameLst>
                                      </p:cBhvr>
                                      <p:to>
                                        <p:strVal val="visible"/>
                                      </p:to>
                                    </p:set>
                                    <p:anim calcmode="lin" valueType="num">
                                      <p:cBhvr additive="base">
                                        <p:cTn id="31" dur="500" fill="hold"/>
                                        <p:tgtEl>
                                          <p:spTgt spid="42496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49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a:extLst>
              <a:ext uri="{FF2B5EF4-FFF2-40B4-BE49-F238E27FC236}">
                <a16:creationId xmlns:a16="http://schemas.microsoft.com/office/drawing/2014/main" id="{A11239BC-F410-7942-8A4A-A9369847D0CC}"/>
              </a:ext>
            </a:extLst>
          </p:cNvPr>
          <p:cNvGrpSpPr>
            <a:grpSpLocks/>
          </p:cNvGrpSpPr>
          <p:nvPr/>
        </p:nvGrpSpPr>
        <p:grpSpPr bwMode="auto">
          <a:xfrm>
            <a:off x="533400" y="930275"/>
            <a:ext cx="8410575" cy="5927725"/>
            <a:chOff x="336" y="586"/>
            <a:chExt cx="5298" cy="3734"/>
          </a:xfrm>
        </p:grpSpPr>
        <p:pic>
          <p:nvPicPr>
            <p:cNvPr id="61444" name="Picture 3" descr="14_20">
              <a:extLst>
                <a:ext uri="{FF2B5EF4-FFF2-40B4-BE49-F238E27FC236}">
                  <a16:creationId xmlns:a16="http://schemas.microsoft.com/office/drawing/2014/main" id="{BD7C227B-74AD-2E42-BE58-4EF69457F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000"/>
            <a:stretch>
              <a:fillRect/>
            </a:stretch>
          </p:blipFill>
          <p:spPr bwMode="auto">
            <a:xfrm>
              <a:off x="336" y="586"/>
              <a:ext cx="5298" cy="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4">
              <a:extLst>
                <a:ext uri="{FF2B5EF4-FFF2-40B4-BE49-F238E27FC236}">
                  <a16:creationId xmlns:a16="http://schemas.microsoft.com/office/drawing/2014/main" id="{63B913B0-D2A6-2E44-8B63-A1B4E23FFE99}"/>
                </a:ext>
              </a:extLst>
            </p:cNvPr>
            <p:cNvSpPr txBox="1">
              <a:spLocks noChangeArrowheads="1"/>
            </p:cNvSpPr>
            <p:nvPr/>
          </p:nvSpPr>
          <p:spPr bwMode="auto">
            <a:xfrm>
              <a:off x="4046" y="17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CC0000"/>
                  </a:solidFill>
                </a:rPr>
                <a:t>1</a:t>
              </a:r>
              <a:endParaRPr lang="en-US" altLang="en-US"/>
            </a:p>
          </p:txBody>
        </p:sp>
        <p:sp>
          <p:nvSpPr>
            <p:cNvPr id="61446" name="Text Box 5">
              <a:extLst>
                <a:ext uri="{FF2B5EF4-FFF2-40B4-BE49-F238E27FC236}">
                  <a16:creationId xmlns:a16="http://schemas.microsoft.com/office/drawing/2014/main" id="{52C455FD-344D-F44A-AD3F-F2B16BF513C4}"/>
                </a:ext>
              </a:extLst>
            </p:cNvPr>
            <p:cNvSpPr txBox="1">
              <a:spLocks noChangeArrowheads="1"/>
            </p:cNvSpPr>
            <p:nvPr/>
          </p:nvSpPr>
          <p:spPr bwMode="auto">
            <a:xfrm>
              <a:off x="4272" y="2438"/>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CC0000"/>
                  </a:solidFill>
                </a:rPr>
                <a:t>2</a:t>
              </a:r>
              <a:endParaRPr lang="en-US" altLang="en-US"/>
            </a:p>
          </p:txBody>
        </p:sp>
        <p:sp>
          <p:nvSpPr>
            <p:cNvPr id="61447" name="Text Box 6">
              <a:extLst>
                <a:ext uri="{FF2B5EF4-FFF2-40B4-BE49-F238E27FC236}">
                  <a16:creationId xmlns:a16="http://schemas.microsoft.com/office/drawing/2014/main" id="{425C81AD-901F-5447-8583-A0BA344FBB0D}"/>
                </a:ext>
              </a:extLst>
            </p:cNvPr>
            <p:cNvSpPr txBox="1">
              <a:spLocks noChangeArrowheads="1"/>
            </p:cNvSpPr>
            <p:nvPr/>
          </p:nvSpPr>
          <p:spPr bwMode="auto">
            <a:xfrm>
              <a:off x="4176" y="3379"/>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CC0000"/>
                  </a:solidFill>
                </a:rPr>
                <a:t>3</a:t>
              </a:r>
              <a:endParaRPr lang="en-US" altLang="en-US"/>
            </a:p>
          </p:txBody>
        </p:sp>
        <p:sp>
          <p:nvSpPr>
            <p:cNvPr id="61448" name="Text Box 7">
              <a:extLst>
                <a:ext uri="{FF2B5EF4-FFF2-40B4-BE49-F238E27FC236}">
                  <a16:creationId xmlns:a16="http://schemas.microsoft.com/office/drawing/2014/main" id="{3FD6A97C-2995-9548-BAED-70D53AC70698}"/>
                </a:ext>
              </a:extLst>
            </p:cNvPr>
            <p:cNvSpPr txBox="1">
              <a:spLocks noChangeArrowheads="1"/>
            </p:cNvSpPr>
            <p:nvPr/>
          </p:nvSpPr>
          <p:spPr bwMode="auto">
            <a:xfrm>
              <a:off x="3671" y="357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CC0000"/>
                  </a:solidFill>
                </a:rPr>
                <a:t>4</a:t>
              </a:r>
              <a:endParaRPr lang="en-US" altLang="en-US"/>
            </a:p>
          </p:txBody>
        </p:sp>
      </p:grpSp>
      <p:sp>
        <p:nvSpPr>
          <p:cNvPr id="61443" name="Rectangle 8">
            <a:extLst>
              <a:ext uri="{FF2B5EF4-FFF2-40B4-BE49-F238E27FC236}">
                <a16:creationId xmlns:a16="http://schemas.microsoft.com/office/drawing/2014/main" id="{879AD631-52ED-DB4B-A9C3-E6D6A75F2F95}"/>
              </a:ext>
            </a:extLst>
          </p:cNvPr>
          <p:cNvSpPr>
            <a:spLocks noGrp="1" noChangeArrowheads="1"/>
          </p:cNvSpPr>
          <p:nvPr>
            <p:ph type="title"/>
          </p:nvPr>
        </p:nvSpPr>
        <p:spPr>
          <a:xfrm>
            <a:off x="609600" y="533400"/>
            <a:ext cx="7772400" cy="762000"/>
          </a:xfrm>
          <a:noFill/>
        </p:spPr>
        <p:txBody>
          <a:bodyPr/>
          <a:lstStyle/>
          <a:p>
            <a:pPr eaLnBrk="1" hangingPunct="1"/>
            <a:r>
              <a:rPr lang="en-US" altLang="en-US"/>
              <a:t>What does it really look like?</a:t>
            </a:r>
          </a:p>
        </p:txBody>
      </p:sp>
    </p:spTree>
    <p:extLst>
      <p:ext uri="{BB962C8B-B14F-4D97-AF65-F5344CB8AC3E}">
        <p14:creationId xmlns:p14="http://schemas.microsoft.com/office/powerpoint/2010/main" val="335768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8" descr="14_04d">
            <a:extLst>
              <a:ext uri="{FF2B5EF4-FFF2-40B4-BE49-F238E27FC236}">
                <a16:creationId xmlns:a16="http://schemas.microsoft.com/office/drawing/2014/main" id="{FE38C354-8D8B-F242-A3C6-EE964A1236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749" t="14999" r="32625" b="7500"/>
          <a:stretch>
            <a:fillRect/>
          </a:stretch>
        </p:blipFill>
        <p:spPr bwMode="auto">
          <a:xfrm>
            <a:off x="6718300" y="1905000"/>
            <a:ext cx="2425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8" descr="14_04a">
            <a:extLst>
              <a:ext uri="{FF2B5EF4-FFF2-40B4-BE49-F238E27FC236}">
                <a16:creationId xmlns:a16="http://schemas.microsoft.com/office/drawing/2014/main" id="{93B62841-F8B1-C743-8B47-460E962655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4750" t="2251" r="27000"/>
          <a:stretch>
            <a:fillRect/>
          </a:stretch>
        </p:blipFill>
        <p:spPr bwMode="auto">
          <a:xfrm>
            <a:off x="0" y="1560513"/>
            <a:ext cx="2886075"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4" descr="14_04c">
            <a:extLst>
              <a:ext uri="{FF2B5EF4-FFF2-40B4-BE49-F238E27FC236}">
                <a16:creationId xmlns:a16="http://schemas.microsoft.com/office/drawing/2014/main" id="{C4E146D9-822C-2B49-BB14-94EC01D2CA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3749" t="7500" r="31500"/>
          <a:stretch>
            <a:fillRect/>
          </a:stretch>
        </p:blipFill>
        <p:spPr bwMode="auto">
          <a:xfrm>
            <a:off x="4495800" y="1676400"/>
            <a:ext cx="2257425"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0" descr="14_04b">
            <a:extLst>
              <a:ext uri="{FF2B5EF4-FFF2-40B4-BE49-F238E27FC236}">
                <a16:creationId xmlns:a16="http://schemas.microsoft.com/office/drawing/2014/main" id="{8B96AC10-2B49-A741-82D6-D7C4B93F71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749" t="7500" r="31500"/>
          <a:stretch>
            <a:fillRect/>
          </a:stretch>
        </p:blipFill>
        <p:spPr bwMode="auto">
          <a:xfrm>
            <a:off x="2314575" y="1665288"/>
            <a:ext cx="2257425"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a:extLst>
              <a:ext uri="{FF2B5EF4-FFF2-40B4-BE49-F238E27FC236}">
                <a16:creationId xmlns:a16="http://schemas.microsoft.com/office/drawing/2014/main" id="{3C6C57B2-FF6C-3D45-B082-8DB1320D20A4}"/>
              </a:ext>
            </a:extLst>
          </p:cNvPr>
          <p:cNvSpPr>
            <a:spLocks noChangeArrowheads="1"/>
          </p:cNvSpPr>
          <p:nvPr/>
        </p:nvSpPr>
        <p:spPr bwMode="auto">
          <a:xfrm>
            <a:off x="0" y="6324600"/>
            <a:ext cx="91440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59" name="Rectangle 2">
            <a:extLst>
              <a:ext uri="{FF2B5EF4-FFF2-40B4-BE49-F238E27FC236}">
                <a16:creationId xmlns:a16="http://schemas.microsoft.com/office/drawing/2014/main" id="{8E49496F-0460-CC4E-A2C6-82F314E7EC12}"/>
              </a:ext>
            </a:extLst>
          </p:cNvPr>
          <p:cNvSpPr>
            <a:spLocks noGrp="1" noChangeArrowheads="1"/>
          </p:cNvSpPr>
          <p:nvPr>
            <p:ph type="title"/>
          </p:nvPr>
        </p:nvSpPr>
        <p:spPr/>
        <p:txBody>
          <a:bodyPr/>
          <a:lstStyle/>
          <a:p>
            <a:pPr eaLnBrk="1" hangingPunct="1"/>
            <a:r>
              <a:rPr lang="en-US" altLang="en-US"/>
              <a:t>The “Transforming Factor”</a:t>
            </a:r>
          </a:p>
        </p:txBody>
      </p:sp>
      <p:sp>
        <p:nvSpPr>
          <p:cNvPr id="377860" name="Rectangle 4">
            <a:extLst>
              <a:ext uri="{FF2B5EF4-FFF2-40B4-BE49-F238E27FC236}">
                <a16:creationId xmlns:a16="http://schemas.microsoft.com/office/drawing/2014/main" id="{86A98000-474B-E84A-90D9-B1262984FE98}"/>
              </a:ext>
            </a:extLst>
          </p:cNvPr>
          <p:cNvSpPr>
            <a:spLocks noChangeArrowheads="1"/>
          </p:cNvSpPr>
          <p:nvPr/>
        </p:nvSpPr>
        <p:spPr bwMode="auto">
          <a:xfrm>
            <a:off x="381000" y="5575300"/>
            <a:ext cx="8458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u="sng">
                <a:solidFill>
                  <a:srgbClr val="CC0000"/>
                </a:solidFill>
              </a:rPr>
              <a:t>Transformation</a:t>
            </a:r>
            <a:r>
              <a:rPr lang="en-US" altLang="en-US" sz="2600" b="1">
                <a:solidFill>
                  <a:srgbClr val="CC0000"/>
                </a:solidFill>
              </a:rPr>
              <a:t>?</a:t>
            </a:r>
            <a:endParaRPr lang="en-US" altLang="en-US" sz="2600" b="1">
              <a:solidFill>
                <a:srgbClr val="0F116A"/>
              </a:solidFill>
            </a:endParaRPr>
          </a:p>
          <a:p>
            <a:pPr algn="l"/>
            <a:r>
              <a:rPr lang="en-US" altLang="en-US" sz="2600" b="1">
                <a:solidFill>
                  <a:srgbClr val="0F116A"/>
                </a:solidFill>
              </a:rPr>
              <a:t>something in heat-killed bacteria could still transmit disease-causing properties</a:t>
            </a:r>
          </a:p>
        </p:txBody>
      </p:sp>
      <p:sp>
        <p:nvSpPr>
          <p:cNvPr id="377865" name="Rectangle 9">
            <a:extLst>
              <a:ext uri="{FF2B5EF4-FFF2-40B4-BE49-F238E27FC236}">
                <a16:creationId xmlns:a16="http://schemas.microsoft.com/office/drawing/2014/main" id="{1E2307AF-C63D-0C47-ADA0-8CBA015272E6}"/>
              </a:ext>
            </a:extLst>
          </p:cNvPr>
          <p:cNvSpPr>
            <a:spLocks noChangeArrowheads="1"/>
          </p:cNvSpPr>
          <p:nvPr/>
        </p:nvSpPr>
        <p:spPr bwMode="auto">
          <a:xfrm>
            <a:off x="63500" y="1531938"/>
            <a:ext cx="1933575" cy="55880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1800" b="1">
                <a:solidFill>
                  <a:srgbClr val="000000"/>
                </a:solidFill>
              </a:rPr>
              <a:t>live </a:t>
            </a:r>
            <a:r>
              <a:rPr lang="en-US" altLang="en-US" sz="1800" b="1" u="sng">
                <a:solidFill>
                  <a:srgbClr val="CC0000"/>
                </a:solidFill>
              </a:rPr>
              <a:t>pathogenic</a:t>
            </a:r>
            <a:endParaRPr lang="en-US" altLang="en-US" sz="1800" b="1">
              <a:solidFill>
                <a:srgbClr val="000000"/>
              </a:solidFill>
            </a:endParaRPr>
          </a:p>
          <a:p>
            <a:pPr algn="l" eaLnBrk="1" hangingPunct="1">
              <a:lnSpc>
                <a:spcPct val="85000"/>
              </a:lnSpc>
            </a:pPr>
            <a:r>
              <a:rPr lang="en-US" altLang="en-US" sz="1800" b="1">
                <a:solidFill>
                  <a:srgbClr val="000000"/>
                </a:solidFill>
              </a:rPr>
              <a:t>strain of </a:t>
            </a:r>
            <a:r>
              <a:rPr lang="en-US" altLang="en-US" sz="1800" b="1" i="1">
                <a:solidFill>
                  <a:srgbClr val="000000"/>
                </a:solidFill>
              </a:rPr>
              <a:t>bacteria</a:t>
            </a:r>
            <a:endParaRPr lang="en-US" altLang="en-US" sz="2000" b="1"/>
          </a:p>
        </p:txBody>
      </p:sp>
      <p:sp>
        <p:nvSpPr>
          <p:cNvPr id="377867" name="Rectangle 11">
            <a:extLst>
              <a:ext uri="{FF2B5EF4-FFF2-40B4-BE49-F238E27FC236}">
                <a16:creationId xmlns:a16="http://schemas.microsoft.com/office/drawing/2014/main" id="{B85D4009-94C8-D44F-A847-572086A6B698}"/>
              </a:ext>
            </a:extLst>
          </p:cNvPr>
          <p:cNvSpPr>
            <a:spLocks noChangeArrowheads="1"/>
          </p:cNvSpPr>
          <p:nvPr/>
        </p:nvSpPr>
        <p:spPr bwMode="auto">
          <a:xfrm>
            <a:off x="2192338" y="1531938"/>
            <a:ext cx="2251075" cy="55880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1800" b="1">
                <a:solidFill>
                  <a:srgbClr val="000000"/>
                </a:solidFill>
              </a:rPr>
              <a:t>live </a:t>
            </a:r>
            <a:r>
              <a:rPr lang="en-US" altLang="en-US" sz="1800" b="1" u="sng">
                <a:solidFill>
                  <a:srgbClr val="008040"/>
                </a:solidFill>
              </a:rPr>
              <a:t>non-pathogenic</a:t>
            </a:r>
            <a:endParaRPr lang="en-US" altLang="en-US" sz="1800" b="1">
              <a:solidFill>
                <a:srgbClr val="000000"/>
              </a:solidFill>
            </a:endParaRPr>
          </a:p>
          <a:p>
            <a:pPr algn="l" eaLnBrk="1" hangingPunct="1">
              <a:lnSpc>
                <a:spcPct val="85000"/>
              </a:lnSpc>
            </a:pPr>
            <a:r>
              <a:rPr lang="en-US" altLang="en-US" sz="1800" b="1">
                <a:solidFill>
                  <a:srgbClr val="000000"/>
                </a:solidFill>
              </a:rPr>
              <a:t>strain of </a:t>
            </a:r>
            <a:r>
              <a:rPr lang="en-US" altLang="en-US" sz="1800" b="1" i="1">
                <a:solidFill>
                  <a:srgbClr val="000000"/>
                </a:solidFill>
              </a:rPr>
              <a:t>bacteria</a:t>
            </a:r>
            <a:endParaRPr lang="en-US" altLang="en-US" sz="2000" b="1"/>
          </a:p>
        </p:txBody>
      </p:sp>
      <p:sp>
        <p:nvSpPr>
          <p:cNvPr id="377868" name="Rectangle 12">
            <a:extLst>
              <a:ext uri="{FF2B5EF4-FFF2-40B4-BE49-F238E27FC236}">
                <a16:creationId xmlns:a16="http://schemas.microsoft.com/office/drawing/2014/main" id="{B1E5042D-0251-3B4E-B8B0-B65FEE756E6B}"/>
              </a:ext>
            </a:extLst>
          </p:cNvPr>
          <p:cNvSpPr>
            <a:spLocks noChangeArrowheads="1"/>
          </p:cNvSpPr>
          <p:nvPr/>
        </p:nvSpPr>
        <p:spPr bwMode="auto">
          <a:xfrm>
            <a:off x="0" y="4076700"/>
            <a:ext cx="1098550" cy="3667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mice die</a:t>
            </a:r>
            <a:endParaRPr lang="en-US" altLang="en-US" sz="1800" b="1" u="sng">
              <a:solidFill>
                <a:srgbClr val="CC0000"/>
              </a:solidFill>
            </a:endParaRPr>
          </a:p>
        </p:txBody>
      </p:sp>
      <p:sp>
        <p:nvSpPr>
          <p:cNvPr id="377869" name="Rectangle 13">
            <a:extLst>
              <a:ext uri="{FF2B5EF4-FFF2-40B4-BE49-F238E27FC236}">
                <a16:creationId xmlns:a16="http://schemas.microsoft.com/office/drawing/2014/main" id="{F2F66B97-8456-2648-82AC-90BBF928D45E}"/>
              </a:ext>
            </a:extLst>
          </p:cNvPr>
          <p:cNvSpPr>
            <a:spLocks noChangeArrowheads="1"/>
          </p:cNvSpPr>
          <p:nvPr/>
        </p:nvSpPr>
        <p:spPr bwMode="auto">
          <a:xfrm>
            <a:off x="2314575" y="4076700"/>
            <a:ext cx="1149350" cy="3667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mice live</a:t>
            </a:r>
            <a:endParaRPr lang="en-US" altLang="en-US" sz="1800" b="1" u="sng">
              <a:solidFill>
                <a:srgbClr val="CC0000"/>
              </a:solidFill>
            </a:endParaRPr>
          </a:p>
        </p:txBody>
      </p:sp>
      <p:sp>
        <p:nvSpPr>
          <p:cNvPr id="377871" name="Rectangle 15">
            <a:extLst>
              <a:ext uri="{FF2B5EF4-FFF2-40B4-BE49-F238E27FC236}">
                <a16:creationId xmlns:a16="http://schemas.microsoft.com/office/drawing/2014/main" id="{80D2F406-4017-FD43-9FC2-D66C34BA8799}"/>
              </a:ext>
            </a:extLst>
          </p:cNvPr>
          <p:cNvSpPr>
            <a:spLocks noChangeArrowheads="1"/>
          </p:cNvSpPr>
          <p:nvPr/>
        </p:nvSpPr>
        <p:spPr bwMode="auto">
          <a:xfrm>
            <a:off x="4638675" y="1531938"/>
            <a:ext cx="2251075" cy="55880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1800" b="1">
                <a:solidFill>
                  <a:srgbClr val="000000"/>
                </a:solidFill>
              </a:rPr>
              <a:t>heat-killed </a:t>
            </a:r>
            <a:br>
              <a:rPr lang="en-US" altLang="en-US" sz="1800" b="1">
                <a:solidFill>
                  <a:srgbClr val="000000"/>
                </a:solidFill>
              </a:rPr>
            </a:br>
            <a:r>
              <a:rPr lang="en-US" altLang="en-US" sz="1800" b="1" u="sng">
                <a:solidFill>
                  <a:srgbClr val="CC0000"/>
                </a:solidFill>
              </a:rPr>
              <a:t>pathogenic</a:t>
            </a:r>
            <a:r>
              <a:rPr lang="en-US" altLang="en-US" sz="1800" b="1">
                <a:solidFill>
                  <a:srgbClr val="000000"/>
                </a:solidFill>
              </a:rPr>
              <a:t> </a:t>
            </a:r>
            <a:r>
              <a:rPr lang="en-US" altLang="en-US" sz="1800" b="1" i="1">
                <a:solidFill>
                  <a:srgbClr val="000000"/>
                </a:solidFill>
              </a:rPr>
              <a:t>bacteria</a:t>
            </a:r>
            <a:endParaRPr lang="en-US" altLang="en-US" sz="2000" b="1"/>
          </a:p>
        </p:txBody>
      </p:sp>
      <p:sp>
        <p:nvSpPr>
          <p:cNvPr id="377872" name="Rectangle 16">
            <a:extLst>
              <a:ext uri="{FF2B5EF4-FFF2-40B4-BE49-F238E27FC236}">
                <a16:creationId xmlns:a16="http://schemas.microsoft.com/office/drawing/2014/main" id="{2574376F-803D-FB4F-A9BD-A6EDDBB8D92F}"/>
              </a:ext>
            </a:extLst>
          </p:cNvPr>
          <p:cNvSpPr>
            <a:spLocks noChangeArrowheads="1"/>
          </p:cNvSpPr>
          <p:nvPr/>
        </p:nvSpPr>
        <p:spPr bwMode="auto">
          <a:xfrm>
            <a:off x="7086600" y="1065213"/>
            <a:ext cx="1806575" cy="102552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1800" b="1">
                <a:solidFill>
                  <a:srgbClr val="000000"/>
                </a:solidFill>
              </a:rPr>
              <a:t>mix heat-killed </a:t>
            </a:r>
            <a:br>
              <a:rPr lang="en-US" altLang="en-US" sz="1800" b="1">
                <a:solidFill>
                  <a:srgbClr val="000000"/>
                </a:solidFill>
              </a:rPr>
            </a:br>
            <a:r>
              <a:rPr lang="en-US" altLang="en-US" sz="1800" b="1" u="sng">
                <a:solidFill>
                  <a:srgbClr val="CC0000"/>
                </a:solidFill>
              </a:rPr>
              <a:t>pathogenic</a:t>
            </a:r>
            <a:r>
              <a:rPr lang="en-US" altLang="en-US" sz="1800" b="1">
                <a:solidFill>
                  <a:srgbClr val="000000"/>
                </a:solidFill>
              </a:rPr>
              <a:t> &amp; </a:t>
            </a:r>
            <a:br>
              <a:rPr lang="en-US" altLang="en-US" sz="1800" b="1">
                <a:solidFill>
                  <a:srgbClr val="000000"/>
                </a:solidFill>
              </a:rPr>
            </a:br>
            <a:r>
              <a:rPr lang="en-US" altLang="en-US" sz="1800" b="1" u="sng">
                <a:solidFill>
                  <a:srgbClr val="008040"/>
                </a:solidFill>
              </a:rPr>
              <a:t>non-pathogenic</a:t>
            </a:r>
            <a:endParaRPr lang="en-US" altLang="en-US" sz="1800" b="1">
              <a:solidFill>
                <a:srgbClr val="000000"/>
              </a:solidFill>
            </a:endParaRPr>
          </a:p>
          <a:p>
            <a:pPr algn="l" eaLnBrk="1" hangingPunct="1">
              <a:lnSpc>
                <a:spcPct val="85000"/>
              </a:lnSpc>
            </a:pPr>
            <a:r>
              <a:rPr lang="en-US" altLang="en-US" sz="1800" b="1" i="1">
                <a:solidFill>
                  <a:srgbClr val="000000"/>
                </a:solidFill>
              </a:rPr>
              <a:t>bacteria</a:t>
            </a:r>
          </a:p>
        </p:txBody>
      </p:sp>
      <p:sp>
        <p:nvSpPr>
          <p:cNvPr id="377873" name="Rectangle 17">
            <a:extLst>
              <a:ext uri="{FF2B5EF4-FFF2-40B4-BE49-F238E27FC236}">
                <a16:creationId xmlns:a16="http://schemas.microsoft.com/office/drawing/2014/main" id="{8D2888D0-7F41-484F-8E0F-3576BA38C4F7}"/>
              </a:ext>
            </a:extLst>
          </p:cNvPr>
          <p:cNvSpPr>
            <a:spLocks noChangeArrowheads="1"/>
          </p:cNvSpPr>
          <p:nvPr/>
        </p:nvSpPr>
        <p:spPr bwMode="auto">
          <a:xfrm>
            <a:off x="4648200" y="4076700"/>
            <a:ext cx="1149350" cy="3667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mice live</a:t>
            </a:r>
            <a:endParaRPr lang="en-US" altLang="en-US" sz="1800" b="1" u="sng">
              <a:solidFill>
                <a:srgbClr val="CC0000"/>
              </a:solidFill>
            </a:endParaRPr>
          </a:p>
        </p:txBody>
      </p:sp>
      <p:sp>
        <p:nvSpPr>
          <p:cNvPr id="377875" name="Rectangle 19">
            <a:extLst>
              <a:ext uri="{FF2B5EF4-FFF2-40B4-BE49-F238E27FC236}">
                <a16:creationId xmlns:a16="http://schemas.microsoft.com/office/drawing/2014/main" id="{0B383FD9-179D-7144-8CFA-E3015A5B9687}"/>
              </a:ext>
            </a:extLst>
          </p:cNvPr>
          <p:cNvSpPr>
            <a:spLocks noChangeArrowheads="1"/>
          </p:cNvSpPr>
          <p:nvPr/>
        </p:nvSpPr>
        <p:spPr bwMode="auto">
          <a:xfrm>
            <a:off x="6705600" y="4076700"/>
            <a:ext cx="1098550" cy="3667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mice die</a:t>
            </a:r>
            <a:endParaRPr lang="en-US" altLang="en-US" sz="1800" b="1" u="sng">
              <a:solidFill>
                <a:srgbClr val="CC0000"/>
              </a:solidFill>
            </a:endParaRPr>
          </a:p>
        </p:txBody>
      </p:sp>
      <p:sp>
        <p:nvSpPr>
          <p:cNvPr id="23569" name="Rectangle 20">
            <a:extLst>
              <a:ext uri="{FF2B5EF4-FFF2-40B4-BE49-F238E27FC236}">
                <a16:creationId xmlns:a16="http://schemas.microsoft.com/office/drawing/2014/main" id="{7DE2DB99-EB43-224F-9432-42A59057F636}"/>
              </a:ext>
            </a:extLst>
          </p:cNvPr>
          <p:cNvSpPr>
            <a:spLocks noChangeArrowheads="1"/>
          </p:cNvSpPr>
          <p:nvPr/>
        </p:nvSpPr>
        <p:spPr bwMode="auto">
          <a:xfrm>
            <a:off x="0" y="202247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A.</a:t>
            </a:r>
          </a:p>
        </p:txBody>
      </p:sp>
      <p:sp>
        <p:nvSpPr>
          <p:cNvPr id="23570" name="Rectangle 21">
            <a:extLst>
              <a:ext uri="{FF2B5EF4-FFF2-40B4-BE49-F238E27FC236}">
                <a16:creationId xmlns:a16="http://schemas.microsoft.com/office/drawing/2014/main" id="{0D577EAF-1CBC-C34F-B49D-8B598B3ECFBE}"/>
              </a:ext>
            </a:extLst>
          </p:cNvPr>
          <p:cNvSpPr>
            <a:spLocks noChangeArrowheads="1"/>
          </p:cNvSpPr>
          <p:nvPr/>
        </p:nvSpPr>
        <p:spPr bwMode="auto">
          <a:xfrm>
            <a:off x="2133600" y="202247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B.</a:t>
            </a:r>
          </a:p>
        </p:txBody>
      </p:sp>
      <p:sp>
        <p:nvSpPr>
          <p:cNvPr id="23571" name="Rectangle 27">
            <a:extLst>
              <a:ext uri="{FF2B5EF4-FFF2-40B4-BE49-F238E27FC236}">
                <a16:creationId xmlns:a16="http://schemas.microsoft.com/office/drawing/2014/main" id="{548E345E-A42F-8045-80A8-D05B2F451045}"/>
              </a:ext>
            </a:extLst>
          </p:cNvPr>
          <p:cNvSpPr>
            <a:spLocks noChangeArrowheads="1"/>
          </p:cNvSpPr>
          <p:nvPr/>
        </p:nvSpPr>
        <p:spPr bwMode="auto">
          <a:xfrm>
            <a:off x="4464050" y="20716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C.</a:t>
            </a:r>
          </a:p>
        </p:txBody>
      </p:sp>
      <p:sp>
        <p:nvSpPr>
          <p:cNvPr id="23572" name="Rectangle 28">
            <a:extLst>
              <a:ext uri="{FF2B5EF4-FFF2-40B4-BE49-F238E27FC236}">
                <a16:creationId xmlns:a16="http://schemas.microsoft.com/office/drawing/2014/main" id="{36ED1C06-A7DB-D84C-8A2E-9C140F7127C9}"/>
              </a:ext>
            </a:extLst>
          </p:cNvPr>
          <p:cNvSpPr>
            <a:spLocks noChangeArrowheads="1"/>
          </p:cNvSpPr>
          <p:nvPr/>
        </p:nvSpPr>
        <p:spPr bwMode="auto">
          <a:xfrm>
            <a:off x="7740650" y="202247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7865"/>
                                        </p:tgtEl>
                                        <p:attrNameLst>
                                          <p:attrName>style.visibility</p:attrName>
                                        </p:attrNameLst>
                                      </p:cBhvr>
                                      <p:to>
                                        <p:strVal val="visible"/>
                                      </p:to>
                                    </p:set>
                                    <p:anim calcmode="lin" valueType="num">
                                      <p:cBhvr additive="base">
                                        <p:cTn id="7" dur="500" fill="hold"/>
                                        <p:tgtEl>
                                          <p:spTgt spid="377865"/>
                                        </p:tgtEl>
                                        <p:attrNameLst>
                                          <p:attrName>ppt_x</p:attrName>
                                        </p:attrNameLst>
                                      </p:cBhvr>
                                      <p:tavLst>
                                        <p:tav tm="0">
                                          <p:val>
                                            <p:strVal val="0-#ppt_w/2"/>
                                          </p:val>
                                        </p:tav>
                                        <p:tav tm="100000">
                                          <p:val>
                                            <p:strVal val="#ppt_x"/>
                                          </p:val>
                                        </p:tav>
                                      </p:tavLst>
                                    </p:anim>
                                    <p:anim calcmode="lin" valueType="num">
                                      <p:cBhvr additive="base">
                                        <p:cTn id="8" dur="500" fill="hold"/>
                                        <p:tgtEl>
                                          <p:spTgt spid="3778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7868"/>
                                        </p:tgtEl>
                                        <p:attrNameLst>
                                          <p:attrName>style.visibility</p:attrName>
                                        </p:attrNameLst>
                                      </p:cBhvr>
                                      <p:to>
                                        <p:strVal val="visible"/>
                                      </p:to>
                                    </p:set>
                                    <p:anim calcmode="lin" valueType="num">
                                      <p:cBhvr additive="base">
                                        <p:cTn id="13" dur="500" fill="hold"/>
                                        <p:tgtEl>
                                          <p:spTgt spid="377868"/>
                                        </p:tgtEl>
                                        <p:attrNameLst>
                                          <p:attrName>ppt_x</p:attrName>
                                        </p:attrNameLst>
                                      </p:cBhvr>
                                      <p:tavLst>
                                        <p:tav tm="0">
                                          <p:val>
                                            <p:strVal val="0-#ppt_w/2"/>
                                          </p:val>
                                        </p:tav>
                                        <p:tav tm="100000">
                                          <p:val>
                                            <p:strVal val="#ppt_x"/>
                                          </p:val>
                                        </p:tav>
                                      </p:tavLst>
                                    </p:anim>
                                    <p:anim calcmode="lin" valueType="num">
                                      <p:cBhvr additive="base">
                                        <p:cTn id="14" dur="500" fill="hold"/>
                                        <p:tgtEl>
                                          <p:spTgt spid="3778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7867"/>
                                        </p:tgtEl>
                                        <p:attrNameLst>
                                          <p:attrName>style.visibility</p:attrName>
                                        </p:attrNameLst>
                                      </p:cBhvr>
                                      <p:to>
                                        <p:strVal val="visible"/>
                                      </p:to>
                                    </p:set>
                                    <p:anim calcmode="lin" valueType="num">
                                      <p:cBhvr additive="base">
                                        <p:cTn id="19" dur="500" fill="hold"/>
                                        <p:tgtEl>
                                          <p:spTgt spid="377867"/>
                                        </p:tgtEl>
                                        <p:attrNameLst>
                                          <p:attrName>ppt_x</p:attrName>
                                        </p:attrNameLst>
                                      </p:cBhvr>
                                      <p:tavLst>
                                        <p:tav tm="0">
                                          <p:val>
                                            <p:strVal val="0-#ppt_w/2"/>
                                          </p:val>
                                        </p:tav>
                                        <p:tav tm="100000">
                                          <p:val>
                                            <p:strVal val="#ppt_x"/>
                                          </p:val>
                                        </p:tav>
                                      </p:tavLst>
                                    </p:anim>
                                    <p:anim calcmode="lin" valueType="num">
                                      <p:cBhvr additive="base">
                                        <p:cTn id="20" dur="500" fill="hold"/>
                                        <p:tgtEl>
                                          <p:spTgt spid="3778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7869"/>
                                        </p:tgtEl>
                                        <p:attrNameLst>
                                          <p:attrName>style.visibility</p:attrName>
                                        </p:attrNameLst>
                                      </p:cBhvr>
                                      <p:to>
                                        <p:strVal val="visible"/>
                                      </p:to>
                                    </p:set>
                                    <p:anim calcmode="lin" valueType="num">
                                      <p:cBhvr additive="base">
                                        <p:cTn id="25" dur="500" fill="hold"/>
                                        <p:tgtEl>
                                          <p:spTgt spid="377869"/>
                                        </p:tgtEl>
                                        <p:attrNameLst>
                                          <p:attrName>ppt_x</p:attrName>
                                        </p:attrNameLst>
                                      </p:cBhvr>
                                      <p:tavLst>
                                        <p:tav tm="0">
                                          <p:val>
                                            <p:strVal val="0-#ppt_w/2"/>
                                          </p:val>
                                        </p:tav>
                                        <p:tav tm="100000">
                                          <p:val>
                                            <p:strVal val="#ppt_x"/>
                                          </p:val>
                                        </p:tav>
                                      </p:tavLst>
                                    </p:anim>
                                    <p:anim calcmode="lin" valueType="num">
                                      <p:cBhvr additive="base">
                                        <p:cTn id="26" dur="500" fill="hold"/>
                                        <p:tgtEl>
                                          <p:spTgt spid="3778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7871"/>
                                        </p:tgtEl>
                                        <p:attrNameLst>
                                          <p:attrName>style.visibility</p:attrName>
                                        </p:attrNameLst>
                                      </p:cBhvr>
                                      <p:to>
                                        <p:strVal val="visible"/>
                                      </p:to>
                                    </p:set>
                                    <p:anim calcmode="lin" valueType="num">
                                      <p:cBhvr additive="base">
                                        <p:cTn id="31" dur="500" fill="hold"/>
                                        <p:tgtEl>
                                          <p:spTgt spid="377871"/>
                                        </p:tgtEl>
                                        <p:attrNameLst>
                                          <p:attrName>ppt_x</p:attrName>
                                        </p:attrNameLst>
                                      </p:cBhvr>
                                      <p:tavLst>
                                        <p:tav tm="0">
                                          <p:val>
                                            <p:strVal val="0-#ppt_w/2"/>
                                          </p:val>
                                        </p:tav>
                                        <p:tav tm="100000">
                                          <p:val>
                                            <p:strVal val="#ppt_x"/>
                                          </p:val>
                                        </p:tav>
                                      </p:tavLst>
                                    </p:anim>
                                    <p:anim calcmode="lin" valueType="num">
                                      <p:cBhvr additive="base">
                                        <p:cTn id="32" dur="500" fill="hold"/>
                                        <p:tgtEl>
                                          <p:spTgt spid="3778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7873"/>
                                        </p:tgtEl>
                                        <p:attrNameLst>
                                          <p:attrName>style.visibility</p:attrName>
                                        </p:attrNameLst>
                                      </p:cBhvr>
                                      <p:to>
                                        <p:strVal val="visible"/>
                                      </p:to>
                                    </p:set>
                                    <p:anim calcmode="lin" valueType="num">
                                      <p:cBhvr additive="base">
                                        <p:cTn id="37" dur="500" fill="hold"/>
                                        <p:tgtEl>
                                          <p:spTgt spid="377873"/>
                                        </p:tgtEl>
                                        <p:attrNameLst>
                                          <p:attrName>ppt_x</p:attrName>
                                        </p:attrNameLst>
                                      </p:cBhvr>
                                      <p:tavLst>
                                        <p:tav tm="0">
                                          <p:val>
                                            <p:strVal val="0-#ppt_w/2"/>
                                          </p:val>
                                        </p:tav>
                                        <p:tav tm="100000">
                                          <p:val>
                                            <p:strVal val="#ppt_x"/>
                                          </p:val>
                                        </p:tav>
                                      </p:tavLst>
                                    </p:anim>
                                    <p:anim calcmode="lin" valueType="num">
                                      <p:cBhvr additive="base">
                                        <p:cTn id="38" dur="500" fill="hold"/>
                                        <p:tgtEl>
                                          <p:spTgt spid="3778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Vibro Up"/>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7872"/>
                                        </p:tgtEl>
                                        <p:attrNameLst>
                                          <p:attrName>style.visibility</p:attrName>
                                        </p:attrNameLst>
                                      </p:cBhvr>
                                      <p:to>
                                        <p:strVal val="visible"/>
                                      </p:to>
                                    </p:set>
                                    <p:anim calcmode="lin" valueType="num">
                                      <p:cBhvr additive="base">
                                        <p:cTn id="43" dur="500" fill="hold"/>
                                        <p:tgtEl>
                                          <p:spTgt spid="377872"/>
                                        </p:tgtEl>
                                        <p:attrNameLst>
                                          <p:attrName>ppt_x</p:attrName>
                                        </p:attrNameLst>
                                      </p:cBhvr>
                                      <p:tavLst>
                                        <p:tav tm="0">
                                          <p:val>
                                            <p:strVal val="0-#ppt_w/2"/>
                                          </p:val>
                                        </p:tav>
                                        <p:tav tm="100000">
                                          <p:val>
                                            <p:strVal val="#ppt_x"/>
                                          </p:val>
                                        </p:tav>
                                      </p:tavLst>
                                    </p:anim>
                                    <p:anim calcmode="lin" valueType="num">
                                      <p:cBhvr additive="base">
                                        <p:cTn id="44" dur="500" fill="hold"/>
                                        <p:tgtEl>
                                          <p:spTgt spid="3778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7875"/>
                                        </p:tgtEl>
                                        <p:attrNameLst>
                                          <p:attrName>style.visibility</p:attrName>
                                        </p:attrNameLst>
                                      </p:cBhvr>
                                      <p:to>
                                        <p:strVal val="visible"/>
                                      </p:to>
                                    </p:set>
                                    <p:anim calcmode="lin" valueType="num">
                                      <p:cBhvr additive="base">
                                        <p:cTn id="49" dur="500" fill="hold"/>
                                        <p:tgtEl>
                                          <p:spTgt spid="377875"/>
                                        </p:tgtEl>
                                        <p:attrNameLst>
                                          <p:attrName>ppt_x</p:attrName>
                                        </p:attrNameLst>
                                      </p:cBhvr>
                                      <p:tavLst>
                                        <p:tav tm="0">
                                          <p:val>
                                            <p:strVal val="0-#ppt_w/2"/>
                                          </p:val>
                                        </p:tav>
                                        <p:tav tm="100000">
                                          <p:val>
                                            <p:strVal val="#ppt_x"/>
                                          </p:val>
                                        </p:tav>
                                      </p:tavLst>
                                    </p:anim>
                                    <p:anim calcmode="lin" valueType="num">
                                      <p:cBhvr additive="base">
                                        <p:cTn id="50" dur="500" fill="hold"/>
                                        <p:tgtEl>
                                          <p:spTgt spid="3778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Vibro Up"/>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7860">
                                            <p:txEl>
                                              <p:pRg st="0" end="0"/>
                                            </p:txEl>
                                          </p:spTgt>
                                        </p:tgtEl>
                                        <p:attrNameLst>
                                          <p:attrName>style.visibility</p:attrName>
                                        </p:attrNameLst>
                                      </p:cBhvr>
                                      <p:to>
                                        <p:strVal val="visible"/>
                                      </p:to>
                                    </p:set>
                                    <p:anim calcmode="lin" valueType="num">
                                      <p:cBhvr additive="base">
                                        <p:cTn id="55" dur="500" fill="hold"/>
                                        <p:tgtEl>
                                          <p:spTgt spid="377860">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778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77860">
                                            <p:txEl>
                                              <p:pRg st="1" end="1"/>
                                            </p:txEl>
                                          </p:spTgt>
                                        </p:tgtEl>
                                        <p:attrNameLst>
                                          <p:attrName>style.visibility</p:attrName>
                                        </p:attrNameLst>
                                      </p:cBhvr>
                                      <p:to>
                                        <p:strVal val="visible"/>
                                      </p:to>
                                    </p:set>
                                    <p:anim calcmode="lin" valueType="num">
                                      <p:cBhvr additive="base">
                                        <p:cTn id="61" dur="500" fill="hold"/>
                                        <p:tgtEl>
                                          <p:spTgt spid="377860">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778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0" grpId="0" build="p" autoUpdateAnimBg="0"/>
      <p:bldP spid="377865" grpId="0" animBg="1" autoUpdateAnimBg="0"/>
      <p:bldP spid="377867" grpId="0" animBg="1" autoUpdateAnimBg="0"/>
      <p:bldP spid="377868" grpId="0" animBg="1" autoUpdateAnimBg="0"/>
      <p:bldP spid="377869" grpId="0" animBg="1" autoUpdateAnimBg="0"/>
      <p:bldP spid="377871" grpId="0" animBg="1" autoUpdateAnimBg="0"/>
      <p:bldP spid="377872" grpId="0" animBg="1" autoUpdateAnimBg="0"/>
      <p:bldP spid="377873" grpId="0" animBg="1" autoUpdateAnimBg="0"/>
      <p:bldP spid="377875"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D91A-56E6-C04C-87B9-8387325AD437}"/>
              </a:ext>
            </a:extLst>
          </p:cNvPr>
          <p:cNvSpPr>
            <a:spLocks noGrp="1"/>
          </p:cNvSpPr>
          <p:nvPr>
            <p:ph type="title"/>
          </p:nvPr>
        </p:nvSpPr>
        <p:spPr/>
        <p:txBody>
          <a:bodyPr/>
          <a:lstStyle/>
          <a:p>
            <a:r>
              <a:rPr lang="en-US" dirty="0"/>
              <a:t>Chromosomes	</a:t>
            </a:r>
          </a:p>
        </p:txBody>
      </p:sp>
      <p:sp>
        <p:nvSpPr>
          <p:cNvPr id="3" name="Content Placeholder 2">
            <a:extLst>
              <a:ext uri="{FF2B5EF4-FFF2-40B4-BE49-F238E27FC236}">
                <a16:creationId xmlns:a16="http://schemas.microsoft.com/office/drawing/2014/main" id="{B4F8A9C1-B0AC-DC42-A53A-D83EF343C85B}"/>
              </a:ext>
            </a:extLst>
          </p:cNvPr>
          <p:cNvSpPr>
            <a:spLocks noGrp="1"/>
          </p:cNvSpPr>
          <p:nvPr>
            <p:ph idx="1"/>
          </p:nvPr>
        </p:nvSpPr>
        <p:spPr/>
        <p:txBody>
          <a:bodyPr/>
          <a:lstStyle/>
          <a:p>
            <a:r>
              <a:rPr lang="en-US" sz="1600" dirty="0"/>
              <a:t>A bacterial chromosome is </a:t>
            </a:r>
            <a:r>
              <a:rPr lang="en-US" sz="1600" dirty="0">
                <a:solidFill>
                  <a:srgbClr val="FF0000"/>
                </a:solidFill>
              </a:rPr>
              <a:t>one</a:t>
            </a:r>
            <a:r>
              <a:rPr lang="en-US" sz="1600" dirty="0"/>
              <a:t> double-stranded, circular DNA molecule associated with a small amount of protein.</a:t>
            </a:r>
          </a:p>
          <a:p>
            <a:r>
              <a:rPr lang="en-US" sz="1600" dirty="0"/>
              <a:t>Eukaryotic chromosomes are linear DNA molecules associated with large amounts of </a:t>
            </a:r>
            <a:r>
              <a:rPr lang="en-US" sz="1600" dirty="0">
                <a:solidFill>
                  <a:srgbClr val="FF0000"/>
                </a:solidFill>
              </a:rPr>
              <a:t>protein</a:t>
            </a:r>
            <a:r>
              <a:rPr lang="en-US" sz="1600" dirty="0"/>
              <a:t>.</a:t>
            </a:r>
          </a:p>
          <a:p>
            <a:r>
              <a:rPr lang="en-US" sz="1600" dirty="0"/>
              <a:t>In eukaryotic cells, DNA and proteins are packed together as </a:t>
            </a:r>
            <a:r>
              <a:rPr lang="en-US" sz="1600" dirty="0">
                <a:solidFill>
                  <a:srgbClr val="FF0000"/>
                </a:solidFill>
              </a:rPr>
              <a:t>chromatin</a:t>
            </a:r>
            <a:r>
              <a:rPr lang="en-US" sz="1600" dirty="0"/>
              <a:t>.</a:t>
            </a:r>
          </a:p>
          <a:p>
            <a:r>
              <a:rPr lang="en-US" sz="1600" dirty="0"/>
              <a:t>As DNA becomes more highly packaged, it becomes less accessible to transcription enzymes, which reduces gene expression. </a:t>
            </a:r>
          </a:p>
          <a:p>
            <a:r>
              <a:rPr lang="en-US" sz="1600" dirty="0"/>
              <a:t>In interphase cells, most chromatin is in the highly extended form (</a:t>
            </a:r>
            <a:r>
              <a:rPr lang="en-US" sz="1600" dirty="0">
                <a:solidFill>
                  <a:srgbClr val="FF0000"/>
                </a:solidFill>
              </a:rPr>
              <a:t>euchromatin</a:t>
            </a:r>
            <a:r>
              <a:rPr lang="en-US" sz="1600" dirty="0"/>
              <a:t>) and is available for transcription. </a:t>
            </a:r>
          </a:p>
          <a:p>
            <a:r>
              <a:rPr lang="en-US" sz="1600" dirty="0"/>
              <a:t>When the euchromatin condenses to chromosomes during mitotic division, the more condensed chromatin (</a:t>
            </a:r>
            <a:r>
              <a:rPr lang="en-US" sz="1600" dirty="0">
                <a:solidFill>
                  <a:srgbClr val="FF0000"/>
                </a:solidFill>
              </a:rPr>
              <a:t>heterochromatin</a:t>
            </a:r>
            <a:r>
              <a:rPr lang="en-US" sz="1600" dirty="0"/>
              <a:t>) is no longer available for transcription. Heterochromatin is largely inaccessible to transcription enzymes and thus generally not transcribed</a:t>
            </a:r>
            <a:r>
              <a:rPr lang="en-US" sz="1600"/>
              <a:t>. </a:t>
            </a:r>
          </a:p>
          <a:p>
            <a:r>
              <a:rPr lang="en-US" sz="1600"/>
              <a:t>Barr </a:t>
            </a:r>
            <a:r>
              <a:rPr lang="en-US" sz="1600" dirty="0"/>
              <a:t>bodies are another example of heterochromatin. </a:t>
            </a:r>
          </a:p>
        </p:txBody>
      </p:sp>
    </p:spTree>
    <p:extLst>
      <p:ext uri="{BB962C8B-B14F-4D97-AF65-F5344CB8AC3E}">
        <p14:creationId xmlns:p14="http://schemas.microsoft.com/office/powerpoint/2010/main" val="1651096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BC3D882-1233-6B4A-89BF-6E34F9145CB1}"/>
              </a:ext>
            </a:extLst>
          </p:cNvPr>
          <p:cNvSpPr>
            <a:spLocks noGrp="1" noChangeArrowheads="1"/>
          </p:cNvSpPr>
          <p:nvPr>
            <p:ph type="title"/>
          </p:nvPr>
        </p:nvSpPr>
        <p:spPr/>
        <p:txBody>
          <a:bodyPr/>
          <a:lstStyle/>
          <a:p>
            <a:pPr eaLnBrk="1" hangingPunct="1"/>
            <a:r>
              <a:rPr lang="en-US" altLang="en-US"/>
              <a:t>DNA is the “Transforming Factor”</a:t>
            </a:r>
          </a:p>
        </p:txBody>
      </p:sp>
      <p:sp>
        <p:nvSpPr>
          <p:cNvPr id="379907" name="Rectangle 3" descr="Rectangle: Click to edit Master text styles&#13;&#10;Second level&#13;&#10;Third level&#13;&#10;Fourth level&#13;&#10;Fifth level">
            <a:extLst>
              <a:ext uri="{FF2B5EF4-FFF2-40B4-BE49-F238E27FC236}">
                <a16:creationId xmlns:a16="http://schemas.microsoft.com/office/drawing/2014/main" id="{0620AC3E-80D7-9D46-8E98-849DD0647CC4}"/>
              </a:ext>
            </a:extLst>
          </p:cNvPr>
          <p:cNvSpPr>
            <a:spLocks noGrp="1" noChangeArrowheads="1"/>
          </p:cNvSpPr>
          <p:nvPr>
            <p:ph type="body" idx="1"/>
          </p:nvPr>
        </p:nvSpPr>
        <p:spPr>
          <a:xfrm>
            <a:off x="838200" y="1371600"/>
            <a:ext cx="8153400" cy="4953000"/>
          </a:xfrm>
        </p:spPr>
        <p:txBody>
          <a:bodyPr/>
          <a:lstStyle/>
          <a:p>
            <a:pPr eaLnBrk="1" hangingPunct="1"/>
            <a:r>
              <a:rPr lang="en-US" altLang="en-US" dirty="0"/>
              <a:t>Avery, McCarty &amp; MacLeod</a:t>
            </a:r>
          </a:p>
          <a:p>
            <a:pPr lvl="1" eaLnBrk="1" hangingPunct="1"/>
            <a:r>
              <a:rPr lang="en-US" altLang="en-US" dirty="0">
                <a:ea typeface="ＭＳ Ｐゴシック" panose="020B0600070205080204" pitchFamily="34" charset="-128"/>
              </a:rPr>
              <a:t>purified both DNA &amp; proteins from </a:t>
            </a:r>
            <a:r>
              <a:rPr lang="en-US" altLang="en-US" i="1" dirty="0">
                <a:ea typeface="ＭＳ Ｐゴシック" panose="020B0600070205080204" pitchFamily="34" charset="-128"/>
              </a:rPr>
              <a:t>Streptococcus</a:t>
            </a:r>
            <a:r>
              <a:rPr lang="en-US" altLang="en-US" dirty="0">
                <a:ea typeface="ＭＳ Ｐゴシック" panose="020B0600070205080204" pitchFamily="34" charset="-128"/>
              </a:rPr>
              <a:t> pneumonia bacteria</a:t>
            </a:r>
          </a:p>
          <a:p>
            <a:pPr lvl="2" eaLnBrk="1" hangingPunct="1"/>
            <a:r>
              <a:rPr lang="en-US" altLang="en-US" dirty="0">
                <a:ea typeface="ＭＳ Ｐゴシック" panose="020B0600070205080204" pitchFamily="34" charset="-128"/>
              </a:rPr>
              <a:t>which will </a:t>
            </a:r>
            <a:r>
              <a:rPr lang="en-US" altLang="en-US" u="sng" dirty="0">
                <a:ea typeface="ＭＳ Ｐゴシック" panose="020B0600070205080204" pitchFamily="34" charset="-128"/>
              </a:rPr>
              <a:t>transform</a:t>
            </a:r>
            <a:r>
              <a:rPr lang="en-US" altLang="en-US" dirty="0">
                <a:ea typeface="ＭＳ Ｐゴシック" panose="020B0600070205080204" pitchFamily="34" charset="-128"/>
              </a:rPr>
              <a:t> non-pathogenic bacteria?</a:t>
            </a:r>
          </a:p>
          <a:p>
            <a:pPr lvl="1" eaLnBrk="1" hangingPunct="1"/>
            <a:r>
              <a:rPr lang="en-US" altLang="en-US" dirty="0">
                <a:ea typeface="ＭＳ Ｐゴシック" panose="020B0600070205080204" pitchFamily="34" charset="-128"/>
              </a:rPr>
              <a:t>injected </a:t>
            </a:r>
            <a:r>
              <a:rPr lang="en-US" altLang="en-US" u="sng" dirty="0">
                <a:solidFill>
                  <a:srgbClr val="00B050"/>
                </a:solidFill>
                <a:ea typeface="ＭＳ Ｐゴシック" panose="020B0600070205080204" pitchFamily="34" charset="-128"/>
              </a:rPr>
              <a:t>protein</a:t>
            </a:r>
            <a:r>
              <a:rPr lang="en-US" altLang="en-US" dirty="0">
                <a:ea typeface="ＭＳ Ｐゴシック" panose="020B0600070205080204" pitchFamily="34" charset="-128"/>
              </a:rPr>
              <a:t> into bacteria</a:t>
            </a:r>
          </a:p>
          <a:p>
            <a:pPr lvl="2" eaLnBrk="1" hangingPunct="1"/>
            <a:r>
              <a:rPr lang="en-US" altLang="en-US" dirty="0">
                <a:ea typeface="ＭＳ Ｐゴシック" panose="020B0600070205080204" pitchFamily="34" charset="-128"/>
              </a:rPr>
              <a:t>no effect</a:t>
            </a:r>
          </a:p>
          <a:p>
            <a:pPr lvl="1" eaLnBrk="1" hangingPunct="1"/>
            <a:r>
              <a:rPr lang="en-US" altLang="en-US" dirty="0">
                <a:ea typeface="ＭＳ Ｐゴシック" panose="020B0600070205080204" pitchFamily="34" charset="-128"/>
              </a:rPr>
              <a:t>injected </a:t>
            </a:r>
            <a:r>
              <a:rPr lang="en-US" altLang="en-US" u="sng" dirty="0">
                <a:solidFill>
                  <a:srgbClr val="CC0000"/>
                </a:solidFill>
                <a:ea typeface="ＭＳ Ｐゴシック" panose="020B0600070205080204" pitchFamily="34" charset="-128"/>
              </a:rPr>
              <a:t>DNA</a:t>
            </a:r>
            <a:r>
              <a:rPr lang="en-US" altLang="en-US" dirty="0">
                <a:ea typeface="ＭＳ Ｐゴシック" panose="020B0600070205080204" pitchFamily="34" charset="-128"/>
              </a:rPr>
              <a:t> into bacteria</a:t>
            </a:r>
          </a:p>
          <a:p>
            <a:pPr lvl="2" eaLnBrk="1" hangingPunct="1"/>
            <a:r>
              <a:rPr lang="en-US" altLang="en-US" dirty="0">
                <a:ea typeface="ＭＳ Ｐゴシック" panose="020B0600070205080204" pitchFamily="34" charset="-128"/>
              </a:rPr>
              <a:t>transformed harmless bacteria </a:t>
            </a:r>
            <a:br>
              <a:rPr lang="en-US" altLang="en-US" dirty="0">
                <a:ea typeface="ＭＳ Ｐゴシック" panose="020B0600070205080204" pitchFamily="34" charset="-128"/>
              </a:rPr>
            </a:br>
            <a:r>
              <a:rPr lang="en-US" altLang="en-US" dirty="0">
                <a:ea typeface="ＭＳ Ｐゴシック" panose="020B0600070205080204" pitchFamily="34" charset="-128"/>
              </a:rPr>
              <a:t>into virulent bacteria</a:t>
            </a:r>
          </a:p>
        </p:txBody>
      </p:sp>
      <p:sp>
        <p:nvSpPr>
          <p:cNvPr id="25604" name="Rectangle 5">
            <a:extLst>
              <a:ext uri="{FF2B5EF4-FFF2-40B4-BE49-F238E27FC236}">
                <a16:creationId xmlns:a16="http://schemas.microsoft.com/office/drawing/2014/main" id="{D8EA78B1-DCB6-0E43-8EEC-0DC3560E91F0}"/>
              </a:ext>
            </a:extLst>
          </p:cNvPr>
          <p:cNvSpPr>
            <a:spLocks noChangeArrowheads="1"/>
          </p:cNvSpPr>
          <p:nvPr/>
        </p:nvSpPr>
        <p:spPr bwMode="auto">
          <a:xfrm>
            <a:off x="7923213" y="381000"/>
            <a:ext cx="11445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400" b="1">
                <a:solidFill>
                  <a:srgbClr val="0F116A"/>
                </a:solidFill>
              </a:rPr>
              <a:t>1944</a:t>
            </a:r>
            <a:endParaRPr lang="en-US" altLang="en-US" sz="3000" b="1">
              <a:solidFill>
                <a:srgbClr val="0F116A"/>
              </a:solidFill>
            </a:endParaRPr>
          </a:p>
        </p:txBody>
      </p:sp>
      <p:pic>
        <p:nvPicPr>
          <p:cNvPr id="379914" name="Picture 10" descr="penguinL">
            <a:extLst>
              <a:ext uri="{FF2B5EF4-FFF2-40B4-BE49-F238E27FC236}">
                <a16:creationId xmlns:a16="http://schemas.microsoft.com/office/drawing/2014/main" id="{7981C806-E233-4F40-A267-881C1D03EB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38" y="55626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15" name="AutoShape 11">
            <a:extLst>
              <a:ext uri="{FF2B5EF4-FFF2-40B4-BE49-F238E27FC236}">
                <a16:creationId xmlns:a16="http://schemas.microsoft.com/office/drawing/2014/main" id="{D5615BAF-2E19-F84A-96FA-9C5F6CDBECD3}"/>
              </a:ext>
            </a:extLst>
          </p:cNvPr>
          <p:cNvSpPr>
            <a:spLocks noChangeArrowheads="1"/>
          </p:cNvSpPr>
          <p:nvPr/>
        </p:nvSpPr>
        <p:spPr bwMode="auto">
          <a:xfrm>
            <a:off x="4824413" y="5564188"/>
            <a:ext cx="2433637" cy="1049337"/>
          </a:xfrm>
          <a:prstGeom prst="wedgeEllipseCallout">
            <a:avLst>
              <a:gd name="adj1" fmla="val 85486"/>
              <a:gd name="adj2" fmla="val -17926"/>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latin typeface="Comic Sans MS" panose="030F0902030302020204" pitchFamily="66" charset="0"/>
              </a:rPr>
              <a:t>What</a:t>
            </a:r>
            <a:r>
              <a:rPr lang="en-US" altLang="en-US" sz="2000" b="1">
                <a:solidFill>
                  <a:srgbClr val="0F116A"/>
                </a:solidFill>
              </a:rPr>
              <a:t>’</a:t>
            </a:r>
            <a:r>
              <a:rPr lang="en-US" altLang="en-US" sz="2000" b="1">
                <a:solidFill>
                  <a:srgbClr val="0F116A"/>
                </a:solidFill>
                <a:latin typeface="Comic Sans MS" panose="030F0902030302020204" pitchFamily="66" charset="0"/>
              </a:rPr>
              <a:t>s the</a:t>
            </a:r>
          </a:p>
          <a:p>
            <a:r>
              <a:rPr lang="en-US" altLang="en-US" sz="2000" b="1">
                <a:solidFill>
                  <a:srgbClr val="0F116A"/>
                </a:solidFill>
                <a:latin typeface="Comic Sans MS" panose="030F0902030302020204" pitchFamily="66" charset="0"/>
              </a:rPr>
              <a:t>conclusion?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907">
                                            <p:txEl>
                                              <p:pRg st="1" end="1"/>
                                            </p:txEl>
                                          </p:spTgt>
                                        </p:tgtEl>
                                        <p:attrNameLst>
                                          <p:attrName>style.visibility</p:attrName>
                                        </p:attrNameLst>
                                      </p:cBhvr>
                                      <p:to>
                                        <p:strVal val="visible"/>
                                      </p:to>
                                    </p:set>
                                    <p:anim calcmode="lin" valueType="num">
                                      <p:cBhvr additive="base">
                                        <p:cTn id="7" dur="500" fill="hold"/>
                                        <p:tgtEl>
                                          <p:spTgt spid="37990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99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9907">
                                            <p:txEl>
                                              <p:pRg st="2" end="2"/>
                                            </p:txEl>
                                          </p:spTgt>
                                        </p:tgtEl>
                                        <p:attrNameLst>
                                          <p:attrName>style.visibility</p:attrName>
                                        </p:attrNameLst>
                                      </p:cBhvr>
                                      <p:to>
                                        <p:strVal val="visible"/>
                                      </p:to>
                                    </p:set>
                                    <p:anim calcmode="lin" valueType="num">
                                      <p:cBhvr additive="base">
                                        <p:cTn id="13" dur="500" fill="hold"/>
                                        <p:tgtEl>
                                          <p:spTgt spid="37990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99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9907">
                                            <p:txEl>
                                              <p:pRg st="3" end="3"/>
                                            </p:txEl>
                                          </p:spTgt>
                                        </p:tgtEl>
                                        <p:attrNameLst>
                                          <p:attrName>style.visibility</p:attrName>
                                        </p:attrNameLst>
                                      </p:cBhvr>
                                      <p:to>
                                        <p:strVal val="visible"/>
                                      </p:to>
                                    </p:set>
                                    <p:anim calcmode="lin" valueType="num">
                                      <p:cBhvr additive="base">
                                        <p:cTn id="19" dur="500" fill="hold"/>
                                        <p:tgtEl>
                                          <p:spTgt spid="37990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99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9907">
                                            <p:txEl>
                                              <p:pRg st="4" end="4"/>
                                            </p:txEl>
                                          </p:spTgt>
                                        </p:tgtEl>
                                        <p:attrNameLst>
                                          <p:attrName>style.visibility</p:attrName>
                                        </p:attrNameLst>
                                      </p:cBhvr>
                                      <p:to>
                                        <p:strVal val="visible"/>
                                      </p:to>
                                    </p:set>
                                    <p:anim calcmode="lin" valueType="num">
                                      <p:cBhvr additive="base">
                                        <p:cTn id="25" dur="500" fill="hold"/>
                                        <p:tgtEl>
                                          <p:spTgt spid="37990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99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9907">
                                            <p:txEl>
                                              <p:pRg st="5" end="5"/>
                                            </p:txEl>
                                          </p:spTgt>
                                        </p:tgtEl>
                                        <p:attrNameLst>
                                          <p:attrName>style.visibility</p:attrName>
                                        </p:attrNameLst>
                                      </p:cBhvr>
                                      <p:to>
                                        <p:strVal val="visible"/>
                                      </p:to>
                                    </p:set>
                                    <p:anim calcmode="lin" valueType="num">
                                      <p:cBhvr additive="base">
                                        <p:cTn id="31" dur="500" fill="hold"/>
                                        <p:tgtEl>
                                          <p:spTgt spid="37990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99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9907">
                                            <p:txEl>
                                              <p:pRg st="6" end="6"/>
                                            </p:txEl>
                                          </p:spTgt>
                                        </p:tgtEl>
                                        <p:attrNameLst>
                                          <p:attrName>style.visibility</p:attrName>
                                        </p:attrNameLst>
                                      </p:cBhvr>
                                      <p:to>
                                        <p:strVal val="visible"/>
                                      </p:to>
                                    </p:set>
                                    <p:anim calcmode="lin" valueType="num">
                                      <p:cBhvr additive="base">
                                        <p:cTn id="37" dur="500" fill="hold"/>
                                        <p:tgtEl>
                                          <p:spTgt spid="37990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99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nodeType="clickEffect">
                                  <p:stCondLst>
                                    <p:cond delay="0"/>
                                  </p:stCondLst>
                                  <p:childTnLst>
                                    <p:set>
                                      <p:cBhvr>
                                        <p:cTn id="42" dur="1" fill="hold">
                                          <p:stCondLst>
                                            <p:cond delay="0"/>
                                          </p:stCondLst>
                                        </p:cTn>
                                        <p:tgtEl>
                                          <p:spTgt spid="379914"/>
                                        </p:tgtEl>
                                        <p:attrNameLst>
                                          <p:attrName>style.visibility</p:attrName>
                                        </p:attrNameLst>
                                      </p:cBhvr>
                                      <p:to>
                                        <p:strVal val="visible"/>
                                      </p:to>
                                    </p:set>
                                    <p:animEffect transition="in" filter="wipe(right)">
                                      <p:cBhvr>
                                        <p:cTn id="43" dur="500"/>
                                        <p:tgtEl>
                                          <p:spTgt spid="379914"/>
                                        </p:tgtEl>
                                      </p:cBhvr>
                                    </p:animEffect>
                                  </p:childTnLst>
                                </p:cTn>
                              </p:par>
                            </p:childTnLst>
                          </p:cTn>
                        </p:par>
                        <p:par>
                          <p:cTn id="44" fill="hold" nodeType="afterGroup">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379915"/>
                                        </p:tgtEl>
                                        <p:attrNameLst>
                                          <p:attrName>style.visibility</p:attrName>
                                        </p:attrNameLst>
                                      </p:cBhvr>
                                      <p:to>
                                        <p:strVal val="visible"/>
                                      </p:to>
                                    </p:set>
                                    <p:animEffect transition="in" filter="wipe(down)">
                                      <p:cBhvr>
                                        <p:cTn id="47" dur="500"/>
                                        <p:tgtEl>
                                          <p:spTgt spid="379915"/>
                                        </p:tgtEl>
                                      </p:cBhvr>
                                    </p:animEffect>
                                  </p:childTnLst>
                                  <p:subTnLst>
                                    <p:audio>
                                      <p:cMediaNode>
                                        <p:cTn display="0" masterRel="sameClick">
                                          <p:stCondLst>
                                            <p:cond evt="begin" delay="0">
                                              <p:tn val="45"/>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autoUpdateAnimBg="0"/>
      <p:bldP spid="37991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156C0CA-E4CD-8545-9CE3-1BBDFCA3FBD6}"/>
              </a:ext>
            </a:extLst>
          </p:cNvPr>
          <p:cNvSpPr>
            <a:spLocks noGrp="1" noChangeArrowheads="1"/>
          </p:cNvSpPr>
          <p:nvPr>
            <p:ph type="title"/>
          </p:nvPr>
        </p:nvSpPr>
        <p:spPr/>
        <p:txBody>
          <a:bodyPr/>
          <a:lstStyle/>
          <a:p>
            <a:pPr eaLnBrk="1" hangingPunct="1"/>
            <a:r>
              <a:rPr lang="en-US" altLang="en-US"/>
              <a:t>Avery, McCarty &amp; MacLeod</a:t>
            </a:r>
          </a:p>
        </p:txBody>
      </p:sp>
      <p:pic>
        <p:nvPicPr>
          <p:cNvPr id="381955" name="Picture 3">
            <a:extLst>
              <a:ext uri="{FF2B5EF4-FFF2-40B4-BE49-F238E27FC236}">
                <a16:creationId xmlns:a16="http://schemas.microsoft.com/office/drawing/2014/main" id="{D7C53EC8-0303-0041-81C4-268B4DFB4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46" r="5321" b="11295"/>
          <a:stretch>
            <a:fillRect/>
          </a:stretch>
        </p:blipFill>
        <p:spPr bwMode="auto">
          <a:xfrm>
            <a:off x="701675" y="1600200"/>
            <a:ext cx="2347913" cy="2871788"/>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a:extLst>
              <a:ext uri="{FF2B5EF4-FFF2-40B4-BE49-F238E27FC236}">
                <a16:creationId xmlns:a16="http://schemas.microsoft.com/office/drawing/2014/main" id="{45DD22F6-2827-A14B-9066-7047FA054CE8}"/>
              </a:ext>
            </a:extLst>
          </p:cNvPr>
          <p:cNvSpPr>
            <a:spLocks noChangeArrowheads="1"/>
          </p:cNvSpPr>
          <p:nvPr/>
        </p:nvSpPr>
        <p:spPr bwMode="auto">
          <a:xfrm>
            <a:off x="679450" y="4572000"/>
            <a:ext cx="2368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Oswald Avery</a:t>
            </a:r>
            <a:endParaRPr lang="en-US" altLang="en-US" sz="3000" b="1">
              <a:solidFill>
                <a:srgbClr val="0F116A"/>
              </a:solidFill>
            </a:endParaRPr>
          </a:p>
        </p:txBody>
      </p:sp>
      <p:pic>
        <p:nvPicPr>
          <p:cNvPr id="381957" name="Picture 5">
            <a:extLst>
              <a:ext uri="{FF2B5EF4-FFF2-40B4-BE49-F238E27FC236}">
                <a16:creationId xmlns:a16="http://schemas.microsoft.com/office/drawing/2014/main" id="{92CADBE5-BB65-2E40-8EDC-71B8ECF619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01"/>
          <a:stretch>
            <a:fillRect/>
          </a:stretch>
        </p:blipFill>
        <p:spPr bwMode="auto">
          <a:xfrm>
            <a:off x="3200400" y="1600200"/>
            <a:ext cx="2973388" cy="4340225"/>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a:extLst>
              <a:ext uri="{FF2B5EF4-FFF2-40B4-BE49-F238E27FC236}">
                <a16:creationId xmlns:a16="http://schemas.microsoft.com/office/drawing/2014/main" id="{39A25B37-F5CC-6F40-A5A2-04AEBF839484}"/>
              </a:ext>
            </a:extLst>
          </p:cNvPr>
          <p:cNvSpPr>
            <a:spLocks noChangeArrowheads="1"/>
          </p:cNvSpPr>
          <p:nvPr/>
        </p:nvSpPr>
        <p:spPr bwMode="auto">
          <a:xfrm>
            <a:off x="3321050" y="6076950"/>
            <a:ext cx="26987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Maclyn McCarty</a:t>
            </a:r>
            <a:endParaRPr lang="en-US" altLang="en-US" sz="3000" b="1">
              <a:solidFill>
                <a:srgbClr val="0F116A"/>
              </a:solidFill>
            </a:endParaRPr>
          </a:p>
        </p:txBody>
      </p:sp>
      <p:pic>
        <p:nvPicPr>
          <p:cNvPr id="381959" name="Picture 7">
            <a:extLst>
              <a:ext uri="{FF2B5EF4-FFF2-40B4-BE49-F238E27FC236}">
                <a16:creationId xmlns:a16="http://schemas.microsoft.com/office/drawing/2014/main" id="{1F3E4347-6662-4945-B3A0-4898F1A21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84" t="1369" r="2827" b="8212"/>
          <a:stretch>
            <a:fillRect/>
          </a:stretch>
        </p:blipFill>
        <p:spPr bwMode="auto">
          <a:xfrm>
            <a:off x="6300788" y="1600200"/>
            <a:ext cx="2646362" cy="3457575"/>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Rectangle 8">
            <a:extLst>
              <a:ext uri="{FF2B5EF4-FFF2-40B4-BE49-F238E27FC236}">
                <a16:creationId xmlns:a16="http://schemas.microsoft.com/office/drawing/2014/main" id="{9831F802-79A4-F54A-914D-E4B508CE6A86}"/>
              </a:ext>
            </a:extLst>
          </p:cNvPr>
          <p:cNvSpPr>
            <a:spLocks noChangeArrowheads="1"/>
          </p:cNvSpPr>
          <p:nvPr/>
        </p:nvSpPr>
        <p:spPr bwMode="auto">
          <a:xfrm>
            <a:off x="6383338" y="5181600"/>
            <a:ext cx="25320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Colin MacLeod</a:t>
            </a:r>
            <a:endParaRPr lang="en-US" altLang="en-US" sz="3000" b="1">
              <a:solidFill>
                <a:srgbClr val="0F116A"/>
              </a:solidFill>
            </a:endParaRPr>
          </a:p>
        </p:txBody>
      </p:sp>
      <p:sp>
        <p:nvSpPr>
          <p:cNvPr id="27657" name="Rectangle 9">
            <a:extLst>
              <a:ext uri="{FF2B5EF4-FFF2-40B4-BE49-F238E27FC236}">
                <a16:creationId xmlns:a16="http://schemas.microsoft.com/office/drawing/2014/main" id="{E82651C0-526C-5847-AD85-302E654D3865}"/>
              </a:ext>
            </a:extLst>
          </p:cNvPr>
          <p:cNvSpPr>
            <a:spLocks noChangeArrowheads="1"/>
          </p:cNvSpPr>
          <p:nvPr/>
        </p:nvSpPr>
        <p:spPr bwMode="auto">
          <a:xfrm>
            <a:off x="7923213" y="381000"/>
            <a:ext cx="11445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400" b="1">
                <a:solidFill>
                  <a:srgbClr val="0F116A"/>
                </a:solidFill>
              </a:rPr>
              <a:t>1944</a:t>
            </a:r>
            <a:endParaRPr lang="en-US" altLang="en-US" sz="3000" b="1">
              <a:solidFill>
                <a:srgbClr val="0F116A"/>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5">
            <a:extLst>
              <a:ext uri="{FF2B5EF4-FFF2-40B4-BE49-F238E27FC236}">
                <a16:creationId xmlns:a16="http://schemas.microsoft.com/office/drawing/2014/main" id="{8384AAB2-0B7D-784A-A392-07F4394D89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4999"/>
          <a:stretch>
            <a:fillRect/>
          </a:stretch>
        </p:blipFill>
        <p:spPr bwMode="auto">
          <a:xfrm>
            <a:off x="5562600" y="4191000"/>
            <a:ext cx="35814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a:extLst>
              <a:ext uri="{FF2B5EF4-FFF2-40B4-BE49-F238E27FC236}">
                <a16:creationId xmlns:a16="http://schemas.microsoft.com/office/drawing/2014/main" id="{01723A11-A354-4149-97DE-CF5A37C9CD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4175" y="1219200"/>
            <a:ext cx="23336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a:extLst>
              <a:ext uri="{FF2B5EF4-FFF2-40B4-BE49-F238E27FC236}">
                <a16:creationId xmlns:a16="http://schemas.microsoft.com/office/drawing/2014/main" id="{E923E858-A5CD-3945-9276-1FC6179EB9F6}"/>
              </a:ext>
            </a:extLst>
          </p:cNvPr>
          <p:cNvSpPr>
            <a:spLocks noGrp="1" noChangeArrowheads="1"/>
          </p:cNvSpPr>
          <p:nvPr>
            <p:ph type="title"/>
          </p:nvPr>
        </p:nvSpPr>
        <p:spPr/>
        <p:txBody>
          <a:bodyPr/>
          <a:lstStyle/>
          <a:p>
            <a:pPr eaLnBrk="1" hangingPunct="1"/>
            <a:r>
              <a:rPr lang="en-US" altLang="en-US" dirty="0"/>
              <a:t>Confirmation of DNA</a:t>
            </a:r>
          </a:p>
        </p:txBody>
      </p:sp>
      <p:sp>
        <p:nvSpPr>
          <p:cNvPr id="384004" name="Rectangle 4" descr="Rectangle: Click to edit Master text styles&#13;&#10;Second level&#13;&#10;Third level&#13;&#10;Fourth level&#13;&#10;Fifth level">
            <a:extLst>
              <a:ext uri="{FF2B5EF4-FFF2-40B4-BE49-F238E27FC236}">
                <a16:creationId xmlns:a16="http://schemas.microsoft.com/office/drawing/2014/main" id="{55A3A8FF-7BA7-BE48-AC74-8B6D16CC3F83}"/>
              </a:ext>
            </a:extLst>
          </p:cNvPr>
          <p:cNvSpPr>
            <a:spLocks noGrp="1" noChangeArrowheads="1"/>
          </p:cNvSpPr>
          <p:nvPr>
            <p:ph type="body" idx="1"/>
          </p:nvPr>
        </p:nvSpPr>
        <p:spPr>
          <a:xfrm>
            <a:off x="838200" y="1371600"/>
            <a:ext cx="7924800" cy="4953000"/>
          </a:xfrm>
        </p:spPr>
        <p:txBody>
          <a:bodyPr/>
          <a:lstStyle/>
          <a:p>
            <a:pPr eaLnBrk="1" hangingPunct="1"/>
            <a:r>
              <a:rPr lang="en-US" altLang="en-US" dirty="0"/>
              <a:t>Hershey &amp; Chase</a:t>
            </a:r>
          </a:p>
          <a:p>
            <a:pPr lvl="1" eaLnBrk="1" hangingPunct="1"/>
            <a:r>
              <a:rPr lang="en-US" altLang="en-US" dirty="0">
                <a:ea typeface="ＭＳ Ｐゴシック" panose="020B0600070205080204" pitchFamily="34" charset="-128"/>
              </a:rPr>
              <a:t>classic “blender” experiment</a:t>
            </a:r>
          </a:p>
          <a:p>
            <a:pPr lvl="1" eaLnBrk="1" hangingPunct="1"/>
            <a:r>
              <a:rPr lang="en-US" altLang="en-US" dirty="0">
                <a:ea typeface="ＭＳ Ｐゴシック" panose="020B0600070205080204" pitchFamily="34" charset="-128"/>
              </a:rPr>
              <a:t>worked with </a:t>
            </a:r>
            <a:r>
              <a:rPr lang="en-US" altLang="en-US" u="sng" dirty="0">
                <a:solidFill>
                  <a:srgbClr val="CC0000"/>
                </a:solidFill>
                <a:ea typeface="ＭＳ Ｐゴシック" panose="020B0600070205080204" pitchFamily="34" charset="-128"/>
              </a:rPr>
              <a:t>bacteriophage</a:t>
            </a:r>
            <a:endParaRPr lang="en-US" altLang="en-US" dirty="0">
              <a:ea typeface="ＭＳ Ｐゴシック" panose="020B0600070205080204" pitchFamily="34" charset="-128"/>
            </a:endParaRPr>
          </a:p>
          <a:p>
            <a:pPr marL="1085850" lvl="2" eaLnBrk="1" hangingPunct="1"/>
            <a:r>
              <a:rPr lang="en-US" altLang="en-US" dirty="0">
                <a:ea typeface="ＭＳ Ｐゴシック" panose="020B0600070205080204" pitchFamily="34" charset="-128"/>
              </a:rPr>
              <a:t>viruses that infect bacteria</a:t>
            </a:r>
          </a:p>
          <a:p>
            <a:pPr lvl="1" eaLnBrk="1" hangingPunct="1"/>
            <a:r>
              <a:rPr lang="en-US" altLang="en-US" dirty="0">
                <a:ea typeface="ＭＳ Ｐゴシック" panose="020B0600070205080204" pitchFamily="34" charset="-128"/>
              </a:rPr>
              <a:t>grew phage viruses in 2 media, radioactively labeled with either </a:t>
            </a:r>
          </a:p>
          <a:p>
            <a:pPr marL="1085850" lvl="2" eaLnBrk="1" hangingPunct="1"/>
            <a:r>
              <a:rPr lang="en-US" altLang="en-US" baseline="30000" dirty="0">
                <a:solidFill>
                  <a:srgbClr val="CC0000"/>
                </a:solidFill>
                <a:ea typeface="ＭＳ Ｐゴシック" panose="020B0600070205080204" pitchFamily="34" charset="-128"/>
              </a:rPr>
              <a:t>35</a:t>
            </a:r>
            <a:r>
              <a:rPr lang="en-US" altLang="en-US" dirty="0">
                <a:solidFill>
                  <a:srgbClr val="CC0000"/>
                </a:solidFill>
                <a:ea typeface="ＭＳ Ｐゴシック" panose="020B0600070205080204" pitchFamily="34" charset="-128"/>
              </a:rPr>
              <a:t>S</a:t>
            </a:r>
            <a:r>
              <a:rPr lang="en-US" altLang="en-US" dirty="0">
                <a:ea typeface="ＭＳ Ｐゴシック" panose="020B0600070205080204" pitchFamily="34" charset="-128"/>
              </a:rPr>
              <a:t> in their proteins</a:t>
            </a:r>
          </a:p>
          <a:p>
            <a:pPr marL="1085850" lvl="2" eaLnBrk="1" hangingPunct="1"/>
            <a:r>
              <a:rPr lang="en-US" altLang="en-US" baseline="30000" dirty="0">
                <a:solidFill>
                  <a:srgbClr val="CC0000"/>
                </a:solidFill>
                <a:ea typeface="ＭＳ Ｐゴシック" panose="020B0600070205080204" pitchFamily="34" charset="-128"/>
              </a:rPr>
              <a:t>32</a:t>
            </a:r>
            <a:r>
              <a:rPr lang="en-US" altLang="en-US" dirty="0">
                <a:solidFill>
                  <a:srgbClr val="CC0000"/>
                </a:solidFill>
                <a:ea typeface="ＭＳ Ｐゴシック" panose="020B0600070205080204" pitchFamily="34" charset="-128"/>
              </a:rPr>
              <a:t>P</a:t>
            </a:r>
            <a:r>
              <a:rPr lang="en-US" altLang="en-US" dirty="0">
                <a:ea typeface="ＭＳ Ｐゴシック" panose="020B0600070205080204" pitchFamily="34" charset="-128"/>
              </a:rPr>
              <a:t> in their DNA</a:t>
            </a:r>
          </a:p>
          <a:p>
            <a:pPr lvl="1" eaLnBrk="1" hangingPunct="1"/>
            <a:r>
              <a:rPr lang="en-US" altLang="en-US" dirty="0">
                <a:ea typeface="ＭＳ Ｐゴシック" panose="020B0600070205080204" pitchFamily="34" charset="-128"/>
              </a:rPr>
              <a:t>infected bacteria with </a:t>
            </a:r>
            <a:br>
              <a:rPr lang="en-US" altLang="en-US" dirty="0">
                <a:ea typeface="ＭＳ Ｐゴシック" panose="020B0600070205080204" pitchFamily="34" charset="-128"/>
              </a:rPr>
            </a:br>
            <a:r>
              <a:rPr lang="en-US" altLang="en-US" dirty="0">
                <a:ea typeface="ＭＳ Ｐゴシック" panose="020B0600070205080204" pitchFamily="34" charset="-128"/>
              </a:rPr>
              <a:t>labeled phages</a:t>
            </a:r>
          </a:p>
        </p:txBody>
      </p:sp>
      <p:sp>
        <p:nvSpPr>
          <p:cNvPr id="29702" name="Rectangle 6">
            <a:extLst>
              <a:ext uri="{FF2B5EF4-FFF2-40B4-BE49-F238E27FC236}">
                <a16:creationId xmlns:a16="http://schemas.microsoft.com/office/drawing/2014/main" id="{CB1EF4DD-3A57-2045-A4E3-73694E227F2C}"/>
              </a:ext>
            </a:extLst>
          </p:cNvPr>
          <p:cNvSpPr>
            <a:spLocks noChangeArrowheads="1"/>
          </p:cNvSpPr>
          <p:nvPr/>
        </p:nvSpPr>
        <p:spPr bwMode="auto">
          <a:xfrm>
            <a:off x="6672263" y="381000"/>
            <a:ext cx="24669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80000"/>
              </a:lnSpc>
            </a:pPr>
            <a:r>
              <a:rPr lang="en-US" altLang="en-US" sz="3400" b="1">
                <a:solidFill>
                  <a:srgbClr val="0F116A"/>
                </a:solidFill>
              </a:rPr>
              <a:t>1952 </a:t>
            </a:r>
            <a:r>
              <a:rPr lang="en-US" altLang="en-US" sz="3400" b="1">
                <a:solidFill>
                  <a:srgbClr val="000005"/>
                </a:solidFill>
              </a:rPr>
              <a:t>| </a:t>
            </a:r>
            <a:r>
              <a:rPr lang="en-US" altLang="en-US" sz="3400" b="1">
                <a:solidFill>
                  <a:srgbClr val="CC0000"/>
                </a:solidFill>
              </a:rPr>
              <a:t>1969</a:t>
            </a:r>
          </a:p>
          <a:p>
            <a:pPr algn="r">
              <a:lnSpc>
                <a:spcPct val="80000"/>
              </a:lnSpc>
            </a:pPr>
            <a:r>
              <a:rPr lang="en-US" altLang="en-US" sz="2200" b="1">
                <a:solidFill>
                  <a:srgbClr val="CC0000"/>
                </a:solidFill>
              </a:rPr>
              <a:t>Hershey</a:t>
            </a:r>
            <a:endParaRPr lang="en-US" altLang="en-US" sz="3000" b="1">
              <a:solidFill>
                <a:srgbClr val="0F116A"/>
              </a:solidFill>
            </a:endParaRPr>
          </a:p>
        </p:txBody>
      </p:sp>
      <p:pic>
        <p:nvPicPr>
          <p:cNvPr id="384011" name="Picture 11" descr="penguinL">
            <a:extLst>
              <a:ext uri="{FF2B5EF4-FFF2-40B4-BE49-F238E27FC236}">
                <a16:creationId xmlns:a16="http://schemas.microsoft.com/office/drawing/2014/main" id="{07E1BD3E-7EAE-5144-BBDA-76EF3B2F6D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1430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4012" name="AutoShape 12">
            <a:extLst>
              <a:ext uri="{FF2B5EF4-FFF2-40B4-BE49-F238E27FC236}">
                <a16:creationId xmlns:a16="http://schemas.microsoft.com/office/drawing/2014/main" id="{26BCC595-98EF-7342-A190-822228E33D64}"/>
              </a:ext>
            </a:extLst>
          </p:cNvPr>
          <p:cNvSpPr>
            <a:spLocks noChangeArrowheads="1"/>
          </p:cNvSpPr>
          <p:nvPr/>
        </p:nvSpPr>
        <p:spPr bwMode="auto">
          <a:xfrm flipH="1">
            <a:off x="0" y="3778250"/>
            <a:ext cx="1782763" cy="1589088"/>
          </a:xfrm>
          <a:prstGeom prst="wedgeEllipseCallout">
            <a:avLst>
              <a:gd name="adj1" fmla="val -12602"/>
              <a:gd name="adj2" fmla="val 74273"/>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Why use</a:t>
            </a:r>
            <a:br>
              <a:rPr lang="en-US" altLang="en-US" sz="1800" b="1">
                <a:solidFill>
                  <a:srgbClr val="0F116A"/>
                </a:solidFill>
                <a:latin typeface="Comic Sans MS" panose="030F0902030302020204" pitchFamily="66" charset="0"/>
              </a:rPr>
            </a:br>
            <a:r>
              <a:rPr lang="en-US" altLang="en-US" sz="1800" b="1" u="sng">
                <a:solidFill>
                  <a:srgbClr val="CC0000"/>
                </a:solidFill>
              </a:rPr>
              <a:t>S</a:t>
            </a:r>
            <a:r>
              <a:rPr lang="en-US" altLang="en-US" sz="1800" b="1">
                <a:solidFill>
                  <a:srgbClr val="0F116A"/>
                </a:solidFill>
                <a:latin typeface="Comic Sans MS" panose="030F0902030302020204" pitchFamily="66" charset="0"/>
              </a:rPr>
              <a:t>ulfur</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vs.</a:t>
            </a:r>
            <a:br>
              <a:rPr lang="en-US" altLang="en-US" sz="1800" b="1">
                <a:solidFill>
                  <a:srgbClr val="0F116A"/>
                </a:solidFill>
                <a:latin typeface="Comic Sans MS" panose="030F0902030302020204" pitchFamily="66" charset="0"/>
              </a:rPr>
            </a:br>
            <a:r>
              <a:rPr lang="en-US" altLang="en-US" sz="1800" b="1" u="sng">
                <a:solidFill>
                  <a:srgbClr val="CC0000"/>
                </a:solidFill>
              </a:rPr>
              <a:t>P</a:t>
            </a:r>
            <a:r>
              <a:rPr lang="en-US" altLang="en-US" sz="1800" b="1">
                <a:solidFill>
                  <a:srgbClr val="0F116A"/>
                </a:solidFill>
                <a:latin typeface="Comic Sans MS" panose="030F0902030302020204" pitchFamily="66" charset="0"/>
              </a:rPr>
              <a:t>hosphorus?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4004">
                                            <p:txEl>
                                              <p:pRg st="2" end="2"/>
                                            </p:txEl>
                                          </p:spTgt>
                                        </p:tgtEl>
                                        <p:attrNameLst>
                                          <p:attrName>style.visibility</p:attrName>
                                        </p:attrNameLst>
                                      </p:cBhvr>
                                      <p:to>
                                        <p:strVal val="visible"/>
                                      </p:to>
                                    </p:set>
                                    <p:anim calcmode="lin" valueType="num">
                                      <p:cBhvr additive="base">
                                        <p:cTn id="7" dur="500" fill="hold"/>
                                        <p:tgtEl>
                                          <p:spTgt spid="38400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400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4004">
                                            <p:txEl>
                                              <p:pRg st="3" end="3"/>
                                            </p:txEl>
                                          </p:spTgt>
                                        </p:tgtEl>
                                        <p:attrNameLst>
                                          <p:attrName>style.visibility</p:attrName>
                                        </p:attrNameLst>
                                      </p:cBhvr>
                                      <p:to>
                                        <p:strVal val="visible"/>
                                      </p:to>
                                    </p:set>
                                    <p:anim calcmode="lin" valueType="num">
                                      <p:cBhvr additive="base">
                                        <p:cTn id="13" dur="500" fill="hold"/>
                                        <p:tgtEl>
                                          <p:spTgt spid="38400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400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4004">
                                            <p:txEl>
                                              <p:pRg st="4" end="4"/>
                                            </p:txEl>
                                          </p:spTgt>
                                        </p:tgtEl>
                                        <p:attrNameLst>
                                          <p:attrName>style.visibility</p:attrName>
                                        </p:attrNameLst>
                                      </p:cBhvr>
                                      <p:to>
                                        <p:strVal val="visible"/>
                                      </p:to>
                                    </p:set>
                                    <p:anim calcmode="lin" valueType="num">
                                      <p:cBhvr additive="base">
                                        <p:cTn id="19" dur="500" fill="hold"/>
                                        <p:tgtEl>
                                          <p:spTgt spid="38400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400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4004">
                                            <p:txEl>
                                              <p:pRg st="5" end="5"/>
                                            </p:txEl>
                                          </p:spTgt>
                                        </p:tgtEl>
                                        <p:attrNameLst>
                                          <p:attrName>style.visibility</p:attrName>
                                        </p:attrNameLst>
                                      </p:cBhvr>
                                      <p:to>
                                        <p:strVal val="visible"/>
                                      </p:to>
                                    </p:set>
                                    <p:anim calcmode="lin" valueType="num">
                                      <p:cBhvr additive="base">
                                        <p:cTn id="25" dur="500" fill="hold"/>
                                        <p:tgtEl>
                                          <p:spTgt spid="384004">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400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4004">
                                            <p:txEl>
                                              <p:pRg st="6" end="6"/>
                                            </p:txEl>
                                          </p:spTgt>
                                        </p:tgtEl>
                                        <p:attrNameLst>
                                          <p:attrName>style.visibility</p:attrName>
                                        </p:attrNameLst>
                                      </p:cBhvr>
                                      <p:to>
                                        <p:strVal val="visible"/>
                                      </p:to>
                                    </p:set>
                                    <p:anim calcmode="lin" valueType="num">
                                      <p:cBhvr additive="base">
                                        <p:cTn id="31" dur="500" fill="hold"/>
                                        <p:tgtEl>
                                          <p:spTgt spid="384004">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400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4004">
                                            <p:txEl>
                                              <p:pRg st="7" end="7"/>
                                            </p:txEl>
                                          </p:spTgt>
                                        </p:tgtEl>
                                        <p:attrNameLst>
                                          <p:attrName>style.visibility</p:attrName>
                                        </p:attrNameLst>
                                      </p:cBhvr>
                                      <p:to>
                                        <p:strVal val="visible"/>
                                      </p:to>
                                    </p:set>
                                    <p:anim calcmode="lin" valueType="num">
                                      <p:cBhvr additive="base">
                                        <p:cTn id="37" dur="500" fill="hold"/>
                                        <p:tgtEl>
                                          <p:spTgt spid="384004">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400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384011"/>
                                        </p:tgtEl>
                                        <p:attrNameLst>
                                          <p:attrName>style.visibility</p:attrName>
                                        </p:attrNameLst>
                                      </p:cBhvr>
                                      <p:to>
                                        <p:strVal val="visible"/>
                                      </p:to>
                                    </p:set>
                                  </p:childTnLst>
                                </p:cTn>
                              </p:par>
                            </p:childTnLst>
                          </p:cTn>
                        </p:par>
                        <p:par>
                          <p:cTn id="43" fill="hold" nodeType="afterGroup">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84012"/>
                                        </p:tgtEl>
                                        <p:attrNameLst>
                                          <p:attrName>style.visibility</p:attrName>
                                        </p:attrNameLst>
                                      </p:cBhvr>
                                      <p:to>
                                        <p:strVal val="visible"/>
                                      </p:to>
                                    </p:set>
                                    <p:animEffect transition="in" filter="wipe(down)">
                                      <p:cBhvr>
                                        <p:cTn id="46" dur="500"/>
                                        <p:tgtEl>
                                          <p:spTgt spid="384012"/>
                                        </p:tgtEl>
                                      </p:cBhvr>
                                    </p:animEffect>
                                  </p:childTnLst>
                                  <p:subTnLst>
                                    <p:audio>
                                      <p:cMediaNode>
                                        <p:cTn display="0" masterRel="sameClick">
                                          <p:stCondLst>
                                            <p:cond evt="begin" delay="0">
                                              <p:tn val="44"/>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4" grpId="0" build="p" autoUpdateAnimBg="0"/>
      <p:bldP spid="38401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14_05">
            <a:extLst>
              <a:ext uri="{FF2B5EF4-FFF2-40B4-BE49-F238E27FC236}">
                <a16:creationId xmlns:a16="http://schemas.microsoft.com/office/drawing/2014/main" id="{C3A277BB-D5F9-2D49-BC90-85AC20D48B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24" r="7875"/>
          <a:stretch>
            <a:fillRect/>
          </a:stretch>
        </p:blipFill>
        <p:spPr bwMode="auto">
          <a:xfrm>
            <a:off x="1755775" y="433388"/>
            <a:ext cx="7275513" cy="630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8">
            <a:extLst>
              <a:ext uri="{FF2B5EF4-FFF2-40B4-BE49-F238E27FC236}">
                <a16:creationId xmlns:a16="http://schemas.microsoft.com/office/drawing/2014/main" id="{BFEB4473-D282-BD47-AAC0-ED182DCC93E0}"/>
              </a:ext>
            </a:extLst>
          </p:cNvPr>
          <p:cNvSpPr>
            <a:spLocks noChangeArrowheads="1"/>
          </p:cNvSpPr>
          <p:nvPr/>
        </p:nvSpPr>
        <p:spPr bwMode="auto">
          <a:xfrm>
            <a:off x="3887788" y="1066800"/>
            <a:ext cx="3505200" cy="175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748" name="Rectangle 17">
            <a:extLst>
              <a:ext uri="{FF2B5EF4-FFF2-40B4-BE49-F238E27FC236}">
                <a16:creationId xmlns:a16="http://schemas.microsoft.com/office/drawing/2014/main" id="{A2B80B39-3E8E-0746-B7E5-90BED2053AF2}"/>
              </a:ext>
            </a:extLst>
          </p:cNvPr>
          <p:cNvSpPr>
            <a:spLocks noChangeArrowheads="1"/>
          </p:cNvSpPr>
          <p:nvPr/>
        </p:nvSpPr>
        <p:spPr bwMode="auto">
          <a:xfrm>
            <a:off x="3506788" y="4176713"/>
            <a:ext cx="40386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749" name="Line 6">
            <a:extLst>
              <a:ext uri="{FF2B5EF4-FFF2-40B4-BE49-F238E27FC236}">
                <a16:creationId xmlns:a16="http://schemas.microsoft.com/office/drawing/2014/main" id="{B7F7B617-F009-4546-901C-42DEAB69D6C9}"/>
              </a:ext>
            </a:extLst>
          </p:cNvPr>
          <p:cNvSpPr>
            <a:spLocks noChangeShapeType="1"/>
          </p:cNvSpPr>
          <p:nvPr/>
        </p:nvSpPr>
        <p:spPr bwMode="auto">
          <a:xfrm>
            <a:off x="7346950" y="828675"/>
            <a:ext cx="365125" cy="4572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0" name="Line 7">
            <a:extLst>
              <a:ext uri="{FF2B5EF4-FFF2-40B4-BE49-F238E27FC236}">
                <a16:creationId xmlns:a16="http://schemas.microsoft.com/office/drawing/2014/main" id="{2DEF9EC6-28E4-3B4D-B963-C0B91ADDEED9}"/>
              </a:ext>
            </a:extLst>
          </p:cNvPr>
          <p:cNvSpPr>
            <a:spLocks noChangeShapeType="1"/>
          </p:cNvSpPr>
          <p:nvPr/>
        </p:nvSpPr>
        <p:spPr bwMode="auto">
          <a:xfrm>
            <a:off x="3059113" y="998538"/>
            <a:ext cx="169862" cy="2222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1" name="Rectangle 8">
            <a:extLst>
              <a:ext uri="{FF2B5EF4-FFF2-40B4-BE49-F238E27FC236}">
                <a16:creationId xmlns:a16="http://schemas.microsoft.com/office/drawing/2014/main" id="{3CDC187C-352F-3244-84EC-1FAA7BC7A6E5}"/>
              </a:ext>
            </a:extLst>
          </p:cNvPr>
          <p:cNvSpPr>
            <a:spLocks noChangeArrowheads="1"/>
          </p:cNvSpPr>
          <p:nvPr/>
        </p:nvSpPr>
        <p:spPr bwMode="auto">
          <a:xfrm>
            <a:off x="2190750" y="493713"/>
            <a:ext cx="21717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1800" b="1">
                <a:solidFill>
                  <a:srgbClr val="000000"/>
                </a:solidFill>
              </a:rPr>
              <a:t>Protein coat labeled</a:t>
            </a:r>
          </a:p>
          <a:p>
            <a:pPr eaLnBrk="1" hangingPunct="1">
              <a:lnSpc>
                <a:spcPct val="85000"/>
              </a:lnSpc>
            </a:pPr>
            <a:r>
              <a:rPr lang="en-US" altLang="en-US" sz="1800" b="1">
                <a:solidFill>
                  <a:srgbClr val="000000"/>
                </a:solidFill>
              </a:rPr>
              <a:t>with </a:t>
            </a:r>
            <a:r>
              <a:rPr lang="en-US" altLang="en-US" sz="1800" b="1" baseline="30000">
                <a:solidFill>
                  <a:srgbClr val="000000"/>
                </a:solidFill>
              </a:rPr>
              <a:t>35</a:t>
            </a:r>
            <a:r>
              <a:rPr lang="en-US" altLang="en-US" sz="1800" b="1">
                <a:solidFill>
                  <a:srgbClr val="000000"/>
                </a:solidFill>
              </a:rPr>
              <a:t>S</a:t>
            </a:r>
            <a:endParaRPr lang="en-US" altLang="en-US" sz="1800" b="1"/>
          </a:p>
        </p:txBody>
      </p:sp>
      <p:sp>
        <p:nvSpPr>
          <p:cNvPr id="31752" name="Rectangle 9">
            <a:extLst>
              <a:ext uri="{FF2B5EF4-FFF2-40B4-BE49-F238E27FC236}">
                <a16:creationId xmlns:a16="http://schemas.microsoft.com/office/drawing/2014/main" id="{2CA0EC5E-892E-454F-AB86-63C9BBFC0B81}"/>
              </a:ext>
            </a:extLst>
          </p:cNvPr>
          <p:cNvSpPr>
            <a:spLocks noChangeArrowheads="1"/>
          </p:cNvSpPr>
          <p:nvPr/>
        </p:nvSpPr>
        <p:spPr bwMode="auto">
          <a:xfrm>
            <a:off x="5930900" y="577850"/>
            <a:ext cx="22526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1800" b="1">
                <a:solidFill>
                  <a:srgbClr val="000000"/>
                </a:solidFill>
              </a:rPr>
              <a:t>DNA labeled with </a:t>
            </a:r>
            <a:r>
              <a:rPr lang="en-US" altLang="en-US" sz="1800" b="1" baseline="30000">
                <a:solidFill>
                  <a:srgbClr val="000000"/>
                </a:solidFill>
              </a:rPr>
              <a:t>32</a:t>
            </a:r>
            <a:r>
              <a:rPr lang="en-US" altLang="en-US" sz="1800" b="1">
                <a:solidFill>
                  <a:srgbClr val="000000"/>
                </a:solidFill>
              </a:rPr>
              <a:t>P</a:t>
            </a:r>
            <a:endParaRPr lang="en-US" altLang="en-US" sz="1800" b="1"/>
          </a:p>
        </p:txBody>
      </p:sp>
      <p:sp>
        <p:nvSpPr>
          <p:cNvPr id="31753" name="Rectangle 10">
            <a:extLst>
              <a:ext uri="{FF2B5EF4-FFF2-40B4-BE49-F238E27FC236}">
                <a16:creationId xmlns:a16="http://schemas.microsoft.com/office/drawing/2014/main" id="{27CDF04B-7172-544F-BC5D-9D31977B22E4}"/>
              </a:ext>
            </a:extLst>
          </p:cNvPr>
          <p:cNvSpPr>
            <a:spLocks noChangeArrowheads="1"/>
          </p:cNvSpPr>
          <p:nvPr/>
        </p:nvSpPr>
        <p:spPr bwMode="auto">
          <a:xfrm>
            <a:off x="4492625" y="2428875"/>
            <a:ext cx="2362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1800" b="1">
                <a:solidFill>
                  <a:srgbClr val="0F116A"/>
                </a:solidFill>
              </a:rPr>
              <a:t>bacteriophages infect</a:t>
            </a:r>
          </a:p>
          <a:p>
            <a:pPr eaLnBrk="1" hangingPunct="1">
              <a:lnSpc>
                <a:spcPct val="85000"/>
              </a:lnSpc>
            </a:pPr>
            <a:r>
              <a:rPr lang="en-US" altLang="en-US" sz="1800" b="1">
                <a:solidFill>
                  <a:srgbClr val="0F116A"/>
                </a:solidFill>
              </a:rPr>
              <a:t>bacterial cells</a:t>
            </a:r>
          </a:p>
        </p:txBody>
      </p:sp>
      <p:sp>
        <p:nvSpPr>
          <p:cNvPr id="31754" name="Rectangle 11">
            <a:extLst>
              <a:ext uri="{FF2B5EF4-FFF2-40B4-BE49-F238E27FC236}">
                <a16:creationId xmlns:a16="http://schemas.microsoft.com/office/drawing/2014/main" id="{B7CA318B-AC86-A94D-B408-913EFB4F510A}"/>
              </a:ext>
            </a:extLst>
          </p:cNvPr>
          <p:cNvSpPr>
            <a:spLocks noChangeArrowheads="1"/>
          </p:cNvSpPr>
          <p:nvPr/>
        </p:nvSpPr>
        <p:spPr bwMode="auto">
          <a:xfrm>
            <a:off x="4387850" y="1066800"/>
            <a:ext cx="2209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1800" b="1">
                <a:solidFill>
                  <a:srgbClr val="0F116A"/>
                </a:solidFill>
              </a:rPr>
              <a:t>T2 bacteriophages</a:t>
            </a:r>
          </a:p>
          <a:p>
            <a:pPr eaLnBrk="1" hangingPunct="1">
              <a:lnSpc>
                <a:spcPct val="85000"/>
              </a:lnSpc>
            </a:pPr>
            <a:r>
              <a:rPr lang="en-US" altLang="en-US" sz="1800" b="1">
                <a:solidFill>
                  <a:srgbClr val="0F116A"/>
                </a:solidFill>
              </a:rPr>
              <a:t>are labeled with</a:t>
            </a:r>
          </a:p>
          <a:p>
            <a:pPr eaLnBrk="1" hangingPunct="1">
              <a:lnSpc>
                <a:spcPct val="85000"/>
              </a:lnSpc>
            </a:pPr>
            <a:r>
              <a:rPr lang="en-US" altLang="en-US" sz="1800" b="1">
                <a:solidFill>
                  <a:srgbClr val="0F116A"/>
                </a:solidFill>
              </a:rPr>
              <a:t>radioactive isotopes</a:t>
            </a:r>
            <a:endParaRPr lang="en-US" altLang="en-US" sz="1800" b="1">
              <a:solidFill>
                <a:srgbClr val="000000"/>
              </a:solidFill>
            </a:endParaRPr>
          </a:p>
          <a:p>
            <a:pPr eaLnBrk="1" hangingPunct="1">
              <a:lnSpc>
                <a:spcPct val="85000"/>
              </a:lnSpc>
            </a:pPr>
            <a:r>
              <a:rPr lang="en-US" altLang="en-US" sz="1800" b="1">
                <a:solidFill>
                  <a:srgbClr val="CC0000"/>
                </a:solidFill>
              </a:rPr>
              <a:t>S vs. P</a:t>
            </a:r>
            <a:endParaRPr lang="en-US" altLang="en-US" sz="1800" b="1"/>
          </a:p>
        </p:txBody>
      </p:sp>
      <p:sp>
        <p:nvSpPr>
          <p:cNvPr id="31755" name="Rectangle 12">
            <a:extLst>
              <a:ext uri="{FF2B5EF4-FFF2-40B4-BE49-F238E27FC236}">
                <a16:creationId xmlns:a16="http://schemas.microsoft.com/office/drawing/2014/main" id="{3007D602-4351-704E-A40B-3FF51245E21F}"/>
              </a:ext>
            </a:extLst>
          </p:cNvPr>
          <p:cNvSpPr>
            <a:spLocks noChangeArrowheads="1"/>
          </p:cNvSpPr>
          <p:nvPr/>
        </p:nvSpPr>
        <p:spPr bwMode="auto">
          <a:xfrm>
            <a:off x="4024313" y="4217988"/>
            <a:ext cx="31257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1800" b="1">
                <a:solidFill>
                  <a:srgbClr val="0F116A"/>
                </a:solidFill>
              </a:rPr>
              <a:t>bacterial cells are agitated</a:t>
            </a:r>
          </a:p>
          <a:p>
            <a:pPr eaLnBrk="1" hangingPunct="1">
              <a:lnSpc>
                <a:spcPct val="85000"/>
              </a:lnSpc>
            </a:pPr>
            <a:r>
              <a:rPr lang="en-US" altLang="en-US" sz="1800" b="1">
                <a:solidFill>
                  <a:srgbClr val="0F116A"/>
                </a:solidFill>
              </a:rPr>
              <a:t>to remove viral protein coats</a:t>
            </a:r>
          </a:p>
        </p:txBody>
      </p:sp>
      <p:sp>
        <p:nvSpPr>
          <p:cNvPr id="31756" name="Rectangle 13">
            <a:extLst>
              <a:ext uri="{FF2B5EF4-FFF2-40B4-BE49-F238E27FC236}">
                <a16:creationId xmlns:a16="http://schemas.microsoft.com/office/drawing/2014/main" id="{2FEB5680-EC7A-E346-955F-3591E175CC0A}"/>
              </a:ext>
            </a:extLst>
          </p:cNvPr>
          <p:cNvSpPr>
            <a:spLocks noChangeArrowheads="1"/>
          </p:cNvSpPr>
          <p:nvPr/>
        </p:nvSpPr>
        <p:spPr bwMode="auto">
          <a:xfrm>
            <a:off x="2859088" y="6264275"/>
            <a:ext cx="22479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1800" b="1" baseline="30000">
                <a:solidFill>
                  <a:srgbClr val="0F116A"/>
                </a:solidFill>
              </a:rPr>
              <a:t>35</a:t>
            </a:r>
            <a:r>
              <a:rPr lang="en-US" altLang="en-US" sz="1800" b="1">
                <a:solidFill>
                  <a:srgbClr val="0F116A"/>
                </a:solidFill>
              </a:rPr>
              <a:t>S radioactivity</a:t>
            </a:r>
          </a:p>
          <a:p>
            <a:pPr algn="l" eaLnBrk="1" hangingPunct="1">
              <a:lnSpc>
                <a:spcPct val="85000"/>
              </a:lnSpc>
            </a:pPr>
            <a:r>
              <a:rPr lang="en-US" altLang="en-US" sz="1800" b="1">
                <a:solidFill>
                  <a:srgbClr val="0F116A"/>
                </a:solidFill>
              </a:rPr>
              <a:t>found in the medium</a:t>
            </a:r>
          </a:p>
        </p:txBody>
      </p:sp>
      <p:sp>
        <p:nvSpPr>
          <p:cNvPr id="31757" name="Rectangle 14">
            <a:extLst>
              <a:ext uri="{FF2B5EF4-FFF2-40B4-BE49-F238E27FC236}">
                <a16:creationId xmlns:a16="http://schemas.microsoft.com/office/drawing/2014/main" id="{384079A7-C1AE-8F45-8527-B434A17075EC}"/>
              </a:ext>
            </a:extLst>
          </p:cNvPr>
          <p:cNvSpPr>
            <a:spLocks noChangeArrowheads="1"/>
          </p:cNvSpPr>
          <p:nvPr/>
        </p:nvSpPr>
        <p:spPr bwMode="auto">
          <a:xfrm>
            <a:off x="5800725" y="6254750"/>
            <a:ext cx="24304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1800" b="1" baseline="30000">
                <a:solidFill>
                  <a:srgbClr val="0F116A"/>
                </a:solidFill>
              </a:rPr>
              <a:t>32</a:t>
            </a:r>
            <a:r>
              <a:rPr lang="en-US" altLang="en-US" sz="1800" b="1">
                <a:solidFill>
                  <a:srgbClr val="0F116A"/>
                </a:solidFill>
              </a:rPr>
              <a:t>P radioactivity found</a:t>
            </a:r>
            <a:br>
              <a:rPr lang="en-US" altLang="en-US" sz="1800" b="1">
                <a:solidFill>
                  <a:srgbClr val="0F116A"/>
                </a:solidFill>
              </a:rPr>
            </a:br>
            <a:r>
              <a:rPr lang="en-US" altLang="en-US" sz="1800" b="1">
                <a:solidFill>
                  <a:srgbClr val="0F116A"/>
                </a:solidFill>
              </a:rPr>
              <a:t>in the bacterial cells</a:t>
            </a:r>
          </a:p>
        </p:txBody>
      </p:sp>
      <p:sp>
        <p:nvSpPr>
          <p:cNvPr id="388115" name="Rectangle 19">
            <a:extLst>
              <a:ext uri="{FF2B5EF4-FFF2-40B4-BE49-F238E27FC236}">
                <a16:creationId xmlns:a16="http://schemas.microsoft.com/office/drawing/2014/main" id="{808AF4AB-C7C2-FE45-99D1-503D77ADA4BD}"/>
              </a:ext>
            </a:extLst>
          </p:cNvPr>
          <p:cNvSpPr>
            <a:spLocks noChangeArrowheads="1"/>
          </p:cNvSpPr>
          <p:nvPr/>
        </p:nvSpPr>
        <p:spPr bwMode="auto">
          <a:xfrm>
            <a:off x="76200" y="4419600"/>
            <a:ext cx="2209800" cy="12192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2000" b="1">
                <a:solidFill>
                  <a:srgbClr val="CC0000"/>
                </a:solidFill>
              </a:rPr>
              <a:t>Which radioactive marker is found inside the cell?</a:t>
            </a:r>
            <a:endParaRPr lang="en-US" altLang="en-US" sz="2000" b="1">
              <a:solidFill>
                <a:srgbClr val="0F116A"/>
              </a:solidFill>
            </a:endParaRPr>
          </a:p>
        </p:txBody>
      </p:sp>
      <p:sp>
        <p:nvSpPr>
          <p:cNvPr id="388116" name="Rectangle 20">
            <a:extLst>
              <a:ext uri="{FF2B5EF4-FFF2-40B4-BE49-F238E27FC236}">
                <a16:creationId xmlns:a16="http://schemas.microsoft.com/office/drawing/2014/main" id="{77F23639-FEA0-084A-897C-3F3342A7A813}"/>
              </a:ext>
            </a:extLst>
          </p:cNvPr>
          <p:cNvSpPr>
            <a:spLocks noChangeArrowheads="1"/>
          </p:cNvSpPr>
          <p:nvPr/>
        </p:nvSpPr>
        <p:spPr bwMode="auto">
          <a:xfrm>
            <a:off x="76200" y="5745163"/>
            <a:ext cx="2209800" cy="9604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2000" b="1">
                <a:solidFill>
                  <a:srgbClr val="0F116A"/>
                </a:solidFill>
              </a:rPr>
              <a:t>Which molecule carries viral genetic info?</a:t>
            </a:r>
          </a:p>
        </p:txBody>
      </p:sp>
      <p:sp>
        <p:nvSpPr>
          <p:cNvPr id="31760" name="Rectangle 21">
            <a:extLst>
              <a:ext uri="{FF2B5EF4-FFF2-40B4-BE49-F238E27FC236}">
                <a16:creationId xmlns:a16="http://schemas.microsoft.com/office/drawing/2014/main" id="{0F24DD00-4119-B645-86C0-5120190816F9}"/>
              </a:ext>
            </a:extLst>
          </p:cNvPr>
          <p:cNvSpPr>
            <a:spLocks noGrp="1" noChangeArrowheads="1"/>
          </p:cNvSpPr>
          <p:nvPr>
            <p:ph type="title"/>
          </p:nvPr>
        </p:nvSpPr>
        <p:spPr>
          <a:xfrm>
            <a:off x="152400" y="838200"/>
            <a:ext cx="2286000" cy="1752600"/>
          </a:xfrm>
          <a:solidFill>
            <a:schemeClr val="bg1"/>
          </a:solidFill>
        </p:spPr>
        <p:txBody>
          <a:bodyPr/>
          <a:lstStyle/>
          <a:p>
            <a:pPr eaLnBrk="1" hangingPunct="1"/>
            <a:r>
              <a:rPr lang="en-US" altLang="en-US"/>
              <a:t>Hershey &amp; Chase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8115"/>
                                        </p:tgtEl>
                                        <p:attrNameLst>
                                          <p:attrName>style.visibility</p:attrName>
                                        </p:attrNameLst>
                                      </p:cBhvr>
                                      <p:to>
                                        <p:strVal val="visible"/>
                                      </p:to>
                                    </p:set>
                                    <p:anim calcmode="lin" valueType="num">
                                      <p:cBhvr additive="base">
                                        <p:cTn id="7" dur="500" fill="hold"/>
                                        <p:tgtEl>
                                          <p:spTgt spid="388115"/>
                                        </p:tgtEl>
                                        <p:attrNameLst>
                                          <p:attrName>ppt_x</p:attrName>
                                        </p:attrNameLst>
                                      </p:cBhvr>
                                      <p:tavLst>
                                        <p:tav tm="0">
                                          <p:val>
                                            <p:strVal val="0-#ppt_w/2"/>
                                          </p:val>
                                        </p:tav>
                                        <p:tav tm="100000">
                                          <p:val>
                                            <p:strVal val="#ppt_x"/>
                                          </p:val>
                                        </p:tav>
                                      </p:tavLst>
                                    </p:anim>
                                    <p:anim calcmode="lin" valueType="num">
                                      <p:cBhvr additive="base">
                                        <p:cTn id="8" dur="500" fill="hold"/>
                                        <p:tgtEl>
                                          <p:spTgt spid="3881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8116"/>
                                        </p:tgtEl>
                                        <p:attrNameLst>
                                          <p:attrName>style.visibility</p:attrName>
                                        </p:attrNameLst>
                                      </p:cBhvr>
                                      <p:to>
                                        <p:strVal val="visible"/>
                                      </p:to>
                                    </p:set>
                                    <p:anim calcmode="lin" valueType="num">
                                      <p:cBhvr additive="base">
                                        <p:cTn id="13" dur="500" fill="hold"/>
                                        <p:tgtEl>
                                          <p:spTgt spid="388116"/>
                                        </p:tgtEl>
                                        <p:attrNameLst>
                                          <p:attrName>ppt_x</p:attrName>
                                        </p:attrNameLst>
                                      </p:cBhvr>
                                      <p:tavLst>
                                        <p:tav tm="0">
                                          <p:val>
                                            <p:strVal val="0-#ppt_w/2"/>
                                          </p:val>
                                        </p:tav>
                                        <p:tav tm="100000">
                                          <p:val>
                                            <p:strVal val="#ppt_x"/>
                                          </p:val>
                                        </p:tav>
                                      </p:tavLst>
                                    </p:anim>
                                    <p:anim calcmode="lin" valueType="num">
                                      <p:cBhvr additive="base">
                                        <p:cTn id="14" dur="500" fill="hold"/>
                                        <p:tgtEl>
                                          <p:spTgt spid="3881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15" grpId="0" animBg="1" autoUpdateAnimBg="0"/>
      <p:bldP spid="388116" grpId="0" animBg="1" autoUpdateAnimBg="0"/>
    </p:bldLst>
  </p:timing>
</p:sld>
</file>

<file path=ppt/theme/theme1.xml><?xml version="1.0" encoding="utf-8"?>
<a:theme xmlns:a="http://schemas.openxmlformats.org/drawingml/2006/main" name="template2005">
  <a:themeElements>
    <a:clrScheme name="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template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mplate2005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template2005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template2005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template2005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template2005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template2005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template2005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5FC355AAB2FA47B82FFD310EDFCA16" ma:contentTypeVersion="1" ma:contentTypeDescription="Create a new document." ma:contentTypeScope="" ma:versionID="cee046d9b87f9be4e5abfe42a7c106d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BB3FD53-D477-4F9C-93E5-1CF7BEB0F96B}">
  <ds:schemaRefs>
    <ds:schemaRef ds:uri="http://schemas.microsoft.com/sharepoint/v3/contenttype/forms"/>
  </ds:schemaRefs>
</ds:datastoreItem>
</file>

<file path=customXml/itemProps2.xml><?xml version="1.0" encoding="utf-8"?>
<ds:datastoreItem xmlns:ds="http://schemas.openxmlformats.org/officeDocument/2006/customXml" ds:itemID="{B55EB43F-66AF-433B-B0B9-0754DF70A2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Macintosh HD:Applications:Microsoft Office 2004:Templates:My Templates:template2005.pot</Template>
  <TotalTime>5672</TotalTime>
  <Words>2739</Words>
  <Application>Microsoft Macintosh PowerPoint</Application>
  <PresentationFormat>On-screen Show (4:3)</PresentationFormat>
  <Paragraphs>630</Paragraphs>
  <Slides>50</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ＭＳ Ｐゴシック</vt:lpstr>
      <vt:lpstr>Arial</vt:lpstr>
      <vt:lpstr>Comic Sans MS</vt:lpstr>
      <vt:lpstr>MathematicalPi 1</vt:lpstr>
      <vt:lpstr>Symbol</vt:lpstr>
      <vt:lpstr>Times</vt:lpstr>
      <vt:lpstr>Wingdings</vt:lpstr>
      <vt:lpstr>template2005</vt:lpstr>
      <vt:lpstr>PowerPoint Presentation</vt:lpstr>
      <vt:lpstr>Scientific History </vt:lpstr>
      <vt:lpstr>Genes are on chromosomes </vt:lpstr>
      <vt:lpstr>The “Transforming Factor” </vt:lpstr>
      <vt:lpstr>The “Transforming Factor”</vt:lpstr>
      <vt:lpstr>DNA is the “Transforming Factor”</vt:lpstr>
      <vt:lpstr>Avery, McCarty &amp; MacLeod</vt:lpstr>
      <vt:lpstr>Confirmation of DNA</vt:lpstr>
      <vt:lpstr>Hershey &amp; Chase</vt:lpstr>
      <vt:lpstr>PowerPoint Presentation</vt:lpstr>
      <vt:lpstr>Blender experiment</vt:lpstr>
      <vt:lpstr>Hershey &amp; Chase</vt:lpstr>
      <vt:lpstr>Chargaff</vt:lpstr>
      <vt:lpstr>Structure of DNA</vt:lpstr>
      <vt:lpstr>PowerPoint Presentation</vt:lpstr>
      <vt:lpstr>Rosalind Franklin (1920-1958)</vt:lpstr>
      <vt:lpstr>Copying DNA</vt:lpstr>
      <vt:lpstr>Models of DNA Replication</vt:lpstr>
      <vt:lpstr>Semi-conservative replication</vt:lpstr>
      <vt:lpstr>Semi-conservative replication</vt:lpstr>
      <vt:lpstr>Meselson &amp; Stahl</vt:lpstr>
      <vt:lpstr>The “Central Dogma”</vt:lpstr>
      <vt:lpstr>PowerPoint Presentation</vt:lpstr>
      <vt:lpstr>PowerPoint Presentation</vt:lpstr>
      <vt:lpstr>Double helix structure of DNA</vt:lpstr>
      <vt:lpstr>Directionality of DNA</vt:lpstr>
      <vt:lpstr>The DNA backbone</vt:lpstr>
      <vt:lpstr>Anti-parallel strands</vt:lpstr>
      <vt:lpstr>Bonding in DNA</vt:lpstr>
      <vt:lpstr>Base pairing in DNA</vt:lpstr>
      <vt:lpstr>Copying DNA</vt:lpstr>
      <vt:lpstr>DNA Replication </vt:lpstr>
      <vt:lpstr>Replication: 1st step</vt:lpstr>
      <vt:lpstr>Replication: 2nd step</vt:lpstr>
      <vt:lpstr>Energy of Replication</vt:lpstr>
      <vt:lpstr>Energy of Replication</vt:lpstr>
      <vt:lpstr>Replication</vt:lpstr>
      <vt:lpstr>PowerPoint Presentation</vt:lpstr>
      <vt:lpstr>Leading &amp; Lagging strands</vt:lpstr>
      <vt:lpstr>Replication fork / Replication bubble</vt:lpstr>
      <vt:lpstr>Starting DNA synthesis: RNA primers</vt:lpstr>
      <vt:lpstr>Replacing RNA primers with DNA</vt:lpstr>
      <vt:lpstr>Chromosome erosion</vt:lpstr>
      <vt:lpstr>Telomeres</vt:lpstr>
      <vt:lpstr>Replication fork</vt:lpstr>
      <vt:lpstr>DNA polymerases</vt:lpstr>
      <vt:lpstr>Editing &amp; proofreading DNA</vt:lpstr>
      <vt:lpstr>Fast &amp; accurate!</vt:lpstr>
      <vt:lpstr>What does it really look like?</vt:lpstr>
      <vt:lpstr>Chromosomes </vt:lpstr>
    </vt:vector>
  </TitlesOfParts>
  <Manager/>
  <Company>Biology Zone</Company>
  <LinksUpToDate>false</LinksUpToDate>
  <SharedDoc>false</SharedDoc>
  <HyperlinkBase>http://bio.kimunity.com, http://www.WDinteractive.com</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subject>AP &amp; Regents Biology</dc:subject>
  <dc:creator>Kim Foglia</dc:creator>
  <cp:keywords>Education, Biology Zone, Kim Foglia</cp:keywords>
  <dc:description>All Rights Reserved. Copyright 2003. WD Interactive.</dc:description>
  <cp:lastModifiedBy>Walker, Dale</cp:lastModifiedBy>
  <cp:revision>372</cp:revision>
  <cp:lastPrinted>2006-02-08T03:21:47Z</cp:lastPrinted>
  <dcterms:created xsi:type="dcterms:W3CDTF">2006-02-05T20:17:03Z</dcterms:created>
  <dcterms:modified xsi:type="dcterms:W3CDTF">2019-03-29T21:45:24Z</dcterms:modified>
  <cp:category>Education</cp:category>
</cp:coreProperties>
</file>